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2DF8EB-D458-4FF6-9267-8C5B106EAE69}">
  <a:tblStyle styleId="{752DF8EB-D458-4FF6-9267-8C5B106EA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e8a785e7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e8a785e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e8a785e7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e8a785e7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8a785e7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e8a785e7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e8a785e7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e8a785e7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8a785e7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8a785e7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e8a785e7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e8a785e7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e8a785e7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e8a785e7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ede57be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ede57be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ee33f0ab0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ee33f0ab0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8a785e7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8a785e7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8a785e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8a785e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de57c0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de57c0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8a785e7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8a785e7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8a785e7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8a785e7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e8a785e7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e8a785e7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8a785e7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8a785e7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e8a785e7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e8a785e7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End-of-Year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arketing Repor</a:t>
            </a:r>
            <a:r>
              <a:rPr lang="en"/>
              <a:t>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Sinclair Verde Lamp Company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mentions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39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January, there were 500 social media mentions.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December, there were 660 mentions.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1" name="Google Shape;121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1170125"/>
            <a:ext cx="4610100" cy="2847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 followers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4023000" cy="36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Followers also </a:t>
            </a:r>
            <a:r>
              <a:rPr lang="en" sz="1400"/>
              <a:t>increased</a:t>
            </a:r>
            <a:r>
              <a:rPr lang="en" sz="1400"/>
              <a:t>. In 2021, the Sinclair Verde social media page gained </a:t>
            </a:r>
            <a:r>
              <a:rPr lang="en" sz="1400"/>
              <a:t> 9000 followers.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100" y="1170125"/>
            <a:ext cx="4504501" cy="278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 engagement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40230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January, there were 500 Instagram enegagements.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In December, there were 600 Instagram enegagements.</a:t>
            </a:r>
            <a:endParaRPr sz="1400"/>
          </a:p>
        </p:txBody>
      </p:sp>
      <p:pic>
        <p:nvPicPr>
          <p:cNvPr id="135" name="Google Shape;135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100" y="1170125"/>
            <a:ext cx="4504501" cy="278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followers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40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January 2020, there were 4000 Twitter followers.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December 2021, there were 6800 Twitter followers.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2" name="Google Shape;142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800" y="1170125"/>
            <a:ext cx="4453799" cy="2750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</a:t>
            </a:r>
            <a:r>
              <a:rPr lang="en"/>
              <a:t> </a:t>
            </a:r>
            <a:r>
              <a:rPr lang="en"/>
              <a:t>engagement</a:t>
            </a:r>
            <a:r>
              <a:rPr lang="en"/>
              <a:t> 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43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January 2021, there were 500 Twitter engagements.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In December, there were 950 Twitter engagements.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9" name="Google Shape;149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200" y="1170125"/>
            <a:ext cx="4214399" cy="260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 Season Report </a:t>
            </a:r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29718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section summarizes the data presented in the analytics report, specifically focusing on the months of November and </a:t>
            </a:r>
            <a:r>
              <a:rPr lang="en" sz="27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December</a:t>
            </a:r>
            <a:r>
              <a:rPr lang="en" sz="27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74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8"/>
          <p:cNvGraphicFramePr/>
          <p:nvPr/>
        </p:nvGraphicFramePr>
        <p:xfrm>
          <a:off x="1088775" y="134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{752DF8EB-D458-4FF6-9267-8C5B106EAE69}</a:tableStyleId>
              </a:tblPr>
              <a:tblGrid>
                <a:gridCol w="1741625"/>
                <a:gridCol w="1741625"/>
                <a:gridCol w="1741625"/>
                <a:gridCol w="1741625"/>
              </a:tblGrid>
              <a:tr h="62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E9E9E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November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(Month 11)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December 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(Month 12)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Net Growth: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2020 Holiday Season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145000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0.00%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2021 Holiday Season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165000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170000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3.03%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8"/>
          <p:cNvSpPr txBox="1"/>
          <p:nvPr/>
        </p:nvSpPr>
        <p:spPr>
          <a:xfrm>
            <a:off x="474775" y="386850"/>
            <a:ext cx="4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Organic Performance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29718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this section, we will summarize the overall success of the campaign and make predictions about the upcoming year. </a:t>
            </a:r>
            <a:endParaRPr sz="274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 the overall marketing data suggests that we </a:t>
            </a:r>
            <a:r>
              <a:rPr lang="en"/>
              <a:t>a</a:t>
            </a:r>
            <a:r>
              <a:rPr lang="en"/>
              <a:t>re</a:t>
            </a:r>
            <a:r>
              <a:rPr lang="en"/>
              <a:t> </a:t>
            </a:r>
            <a:r>
              <a:rPr lang="en"/>
              <a:t>achieving</a:t>
            </a:r>
            <a:r>
              <a:rPr lang="en"/>
              <a:t> our desired goals. S</a:t>
            </a:r>
            <a:r>
              <a:rPr lang="en"/>
              <a:t>inclair Verde Lamp Company's</a:t>
            </a:r>
            <a:r>
              <a:rPr lang="en"/>
              <a:t> organic performance and social media traffic is trending upwards.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these upward trends, we'll continue to build on what we did in the past year. Any new ideas can build upon the momentum we've built on our previous work.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899750" y="151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{752DF8EB-D458-4FF6-9267-8C5B106EAE69}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goal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End of year overview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Holiday season report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Conclusion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Next steps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9718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" sz="27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section summarizes the desired outcome the marketing agency set out to accomplish. </a:t>
            </a:r>
            <a:endParaRPr sz="274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23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primary marketing goals for the Sinclair Verde Lamp Company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brand awareness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 visits to the physical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</a:t>
            </a:r>
            <a:r>
              <a:rPr lang="en"/>
              <a:t>online </a:t>
            </a:r>
            <a:r>
              <a:rPr lang="en"/>
              <a:t>holiday sales by 3%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End-of-Year Overview</a:t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718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section will give a review of the marketing trends presented in the analytics report. </a:t>
            </a:r>
            <a:endParaRPr sz="274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Organic traffic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999900" cy="63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2021, we experienced an overall increase organic traffic to the Sinclair Verde website.</a:t>
            </a:r>
            <a:endParaRPr/>
          </a:p>
        </p:txBody>
      </p:sp>
      <p:pic>
        <p:nvPicPr>
          <p:cNvPr id="98" name="Google Shape;98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950" y="1174875"/>
            <a:ext cx="4527600" cy="27937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62400" y="2095475"/>
            <a:ext cx="38985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 January, we started with 120000</a:t>
            </a:r>
            <a:r>
              <a:rPr lang="en">
                <a:solidFill>
                  <a:schemeClr val="dk2"/>
                </a:solidFill>
              </a:rPr>
              <a:t> organic searches.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ended December with 170000 organic searches.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This is up 17.24% from last year.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550063"/>
            <a:ext cx="6543675" cy="404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550063"/>
            <a:ext cx="6543675" cy="404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550063"/>
            <a:ext cx="6543675" cy="404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