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3d46876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3d46876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3d46876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3d46876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0f3447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0f3447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3d46876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3d46876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a:t>
            </a:r>
            <a:r>
              <a:rPr lang="en"/>
              <a:t>This chart shows the total number of sessions, broken down by times of day and days of the week. There is a general pattern to how this metric rises and falls over a 24-hour period: Sessions are at their lowest overnight, when many people are asleep. They climb sharply from 6:00 onward, until peaking around the 10:00 and 11:00 blocks. They then fall sharply around noon and level off before decreasing more slowly throughout the rest of the day. Overall session volume is highest from Wednesday to Friday, and lowest on Saturday. If we were considering session volume alone, weekdays between 10:00 and noon might seem like a the best time to run extra adds. But our conversion data tells a different story.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3d46876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3d46876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a:t>
            </a:r>
            <a:r>
              <a:rPr lang="en"/>
              <a:t> We then compared total conversions (broken down by hour of day and day of week) to the sessions data. The rise and fall of conversions broadly mirrors the number of sessions--they're low overnight, then rise sharply and fall off slowly throughout the afternoon/evening. The number of conversions is also still highest during the 10am and 11am blocks, but given how many sessions there are in those blocks, we'd expect the conversions peak to be much higher (e.g., compare 10am to 1pm). We can conclude that, while we're getting a lot of sessions during that period, they aren't translating to more conversions. We need to consider conversion rates to determine when to run more ads.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736772d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736772d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Summary:</a:t>
            </a:r>
            <a:r>
              <a:rPr lang="en">
                <a:solidFill>
                  <a:schemeClr val="dk1"/>
                </a:solidFill>
              </a:rPr>
              <a:t> To determine which days to run more ads, we looked at the average conversion rates for each day of the week. The average conversion rate is 12.75, and Monday-Thursday all come in above the average. The top three days are Monday, Tuesday and Wednesday, so we focused on these days for running new ads. Friday, Saturday, and Sunday are all below the average, so we identified times to pull back on these days.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736772de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736772de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Summary:</a:t>
            </a:r>
            <a:r>
              <a:rPr lang="en">
                <a:solidFill>
                  <a:schemeClr val="dk1"/>
                </a:solidFill>
              </a:rPr>
              <a:t> If we compare average hourly conversion rate data to the hourly data for Monday-Wednesday, it’s clear that these three days follow the general weekly pattern. However, we can also identify certain peaks that are far above the average (near 20%). Examples include Tuesday at 3:00p and Monday at 21:00 are examples.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36772de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736772de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8865" l="1254" r="0" t="31187"/>
          <a:stretch/>
        </p:blipFill>
        <p:spPr>
          <a:xfrm>
            <a:off x="1567122" y="1488177"/>
            <a:ext cx="6009775" cy="1709950"/>
          </a:xfrm>
          <a:prstGeom prst="rect">
            <a:avLst/>
          </a:prstGeom>
          <a:noFill/>
          <a:ln>
            <a:noFill/>
          </a:ln>
        </p:spPr>
      </p:pic>
      <p:sp>
        <p:nvSpPr>
          <p:cNvPr id="55" name="Google Shape;55;p13"/>
          <p:cNvSpPr txBox="1"/>
          <p:nvPr/>
        </p:nvSpPr>
        <p:spPr>
          <a:xfrm>
            <a:off x="556350" y="36454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800">
                <a:solidFill>
                  <a:srgbClr val="CC0000"/>
                </a:solidFill>
              </a:rPr>
              <a:t>Campaign data report</a:t>
            </a:r>
            <a:endParaRPr b="1" sz="28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Goal and proposals</a:t>
            </a:r>
            <a:endParaRPr b="1" sz="2800">
              <a:solidFill>
                <a:srgbClr val="CC0000"/>
              </a:solidFill>
            </a:endParaRPr>
          </a:p>
        </p:txBody>
      </p:sp>
      <p:sp>
        <p:nvSpPr>
          <p:cNvPr id="61" name="Google Shape;61;p14"/>
          <p:cNvSpPr txBox="1"/>
          <p:nvPr/>
        </p:nvSpPr>
        <p:spPr>
          <a:xfrm>
            <a:off x="1056750" y="1430800"/>
            <a:ext cx="7030500" cy="29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rPr>
              <a:t>We plan to adjust our ad strategy and budget to maximize conversions. We propose:</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b="1" lang="en" sz="2000">
                <a:solidFill>
                  <a:srgbClr val="434343"/>
                </a:solidFill>
              </a:rPr>
              <a:t>Running more ads during peak conversion periods to increase traffic</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Running fewer ads when session volume is high, but conversions are low</a:t>
            </a:r>
            <a:endParaRPr b="1" sz="20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Key performance indicators (KPIs)</a:t>
            </a:r>
            <a:endParaRPr b="1" sz="2800">
              <a:solidFill>
                <a:srgbClr val="CC0000"/>
              </a:solidFill>
            </a:endParaRPr>
          </a:p>
        </p:txBody>
      </p:sp>
      <p:sp>
        <p:nvSpPr>
          <p:cNvPr id="67" name="Google Shape;67;p15"/>
          <p:cNvSpPr txBox="1"/>
          <p:nvPr/>
        </p:nvSpPr>
        <p:spPr>
          <a:xfrm>
            <a:off x="1056750" y="1507000"/>
            <a:ext cx="7030500" cy="29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rPr>
              <a:t>Metrics we examined:</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b="1" lang="en" sz="2000">
                <a:solidFill>
                  <a:srgbClr val="434343"/>
                </a:solidFill>
              </a:rPr>
              <a:t>Daily sessions (site visits)</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Conversions (account creations)</a:t>
            </a:r>
            <a:endParaRPr b="1"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Conversion rate</a:t>
            </a:r>
            <a:endParaRPr b="1" sz="20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Stacked vertical column chart showing the total number of sessions, broken down by times of day and days of the week." id="72" name="Google Shape;72;p16" title="Total sessions by hour of day"/>
          <p:cNvPicPr preferRelativeResize="0"/>
          <p:nvPr/>
        </p:nvPicPr>
        <p:blipFill>
          <a:blip r:embed="rId3">
            <a:alphaModFix/>
          </a:blip>
          <a:stretch>
            <a:fillRect/>
          </a:stretch>
        </p:blipFill>
        <p:spPr>
          <a:xfrm>
            <a:off x="556350" y="798188"/>
            <a:ext cx="8031301" cy="4328075"/>
          </a:xfrm>
          <a:prstGeom prst="rect">
            <a:avLst/>
          </a:prstGeom>
          <a:noFill/>
          <a:ln>
            <a:noFill/>
          </a:ln>
        </p:spPr>
      </p:pic>
      <p:sp>
        <p:nvSpPr>
          <p:cNvPr id="73" name="Google Shape;73;p16"/>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Total s</a:t>
            </a:r>
            <a:r>
              <a:rPr b="1" lang="en" sz="2800">
                <a:solidFill>
                  <a:srgbClr val="CC0000"/>
                </a:solidFill>
              </a:rPr>
              <a:t>essions by hour of day</a:t>
            </a:r>
            <a:endParaRPr b="1" sz="2800">
              <a:solidFill>
                <a:srgbClr val="CC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Stacked vertical column chart showing the total number of conversions, broken down by times of day and days of the week." id="78" name="Google Shape;78;p17" title="Total conversions by hour of day"/>
          <p:cNvPicPr preferRelativeResize="0"/>
          <p:nvPr/>
        </p:nvPicPr>
        <p:blipFill>
          <a:blip r:embed="rId3">
            <a:alphaModFix/>
          </a:blip>
          <a:stretch>
            <a:fillRect/>
          </a:stretch>
        </p:blipFill>
        <p:spPr>
          <a:xfrm>
            <a:off x="556350" y="780959"/>
            <a:ext cx="8031301" cy="4362541"/>
          </a:xfrm>
          <a:prstGeom prst="rect">
            <a:avLst/>
          </a:prstGeom>
          <a:noFill/>
          <a:ln>
            <a:noFill/>
          </a:ln>
        </p:spPr>
      </p:pic>
      <p:sp>
        <p:nvSpPr>
          <p:cNvPr id="79" name="Google Shape;79;p17"/>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Total c</a:t>
            </a:r>
            <a:r>
              <a:rPr b="1" lang="en" sz="2800">
                <a:solidFill>
                  <a:srgbClr val="CC0000"/>
                </a:solidFill>
              </a:rPr>
              <a:t>onversions by hour</a:t>
            </a:r>
            <a:r>
              <a:rPr b="1" lang="en" sz="2800">
                <a:solidFill>
                  <a:srgbClr val="CC0000"/>
                </a:solidFill>
              </a:rPr>
              <a:t> of day</a:t>
            </a:r>
            <a:endParaRPr b="1" sz="2800">
              <a:solidFill>
                <a:srgbClr val="CC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Vertical column chart comparing the average conversion rate of each day to the average of 12.27%. Monday-Thursday are above the average, while Friday-Sunday are below it." id="84" name="Google Shape;84;p18" title="Average conversion rates by day of week"/>
          <p:cNvPicPr preferRelativeResize="0"/>
          <p:nvPr/>
        </p:nvPicPr>
        <p:blipFill>
          <a:blip r:embed="rId3">
            <a:alphaModFix/>
          </a:blip>
          <a:stretch>
            <a:fillRect/>
          </a:stretch>
        </p:blipFill>
        <p:spPr>
          <a:xfrm>
            <a:off x="556350" y="1018200"/>
            <a:ext cx="6274224" cy="4125300"/>
          </a:xfrm>
          <a:prstGeom prst="rect">
            <a:avLst/>
          </a:prstGeom>
          <a:noFill/>
          <a:ln>
            <a:noFill/>
          </a:ln>
        </p:spPr>
      </p:pic>
      <p:sp>
        <p:nvSpPr>
          <p:cNvPr id="85" name="Google Shape;85;p18"/>
          <p:cNvSpPr txBox="1"/>
          <p:nvPr/>
        </p:nvSpPr>
        <p:spPr>
          <a:xfrm>
            <a:off x="556350" y="3721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Average conversion rates by day of week</a:t>
            </a:r>
            <a:endParaRPr b="1" sz="2800">
              <a:solidFill>
                <a:srgbClr val="CC0000"/>
              </a:solidFill>
            </a:endParaRPr>
          </a:p>
        </p:txBody>
      </p:sp>
      <p:sp>
        <p:nvSpPr>
          <p:cNvPr id="86" name="Google Shape;86;p18"/>
          <p:cNvSpPr/>
          <p:nvPr/>
        </p:nvSpPr>
        <p:spPr>
          <a:xfrm>
            <a:off x="6994900" y="1757200"/>
            <a:ext cx="1639800" cy="1304400"/>
          </a:xfrm>
          <a:prstGeom prst="roundRect">
            <a:avLst>
              <a:gd fmla="val 16667" name="adj"/>
            </a:avLst>
          </a:prstGeom>
          <a:solidFill>
            <a:srgbClr val="CC0000"/>
          </a:solidFill>
          <a:ln cap="flat" cmpd="sng" w="19050">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Average weekly CVR</a:t>
            </a:r>
            <a:endParaRPr b="1" sz="1800">
              <a:solidFill>
                <a:schemeClr val="lt1"/>
              </a:solidFill>
            </a:endParaRPr>
          </a:p>
          <a:p>
            <a:pPr indent="0" lvl="0" marL="0" rtl="0" algn="ctr">
              <a:spcBef>
                <a:spcPts val="0"/>
              </a:spcBef>
              <a:spcAft>
                <a:spcPts val="0"/>
              </a:spcAft>
              <a:buNone/>
            </a:pPr>
            <a:r>
              <a:rPr b="1" lang="en" sz="2800">
                <a:solidFill>
                  <a:schemeClr val="lt1"/>
                </a:solidFill>
              </a:rPr>
              <a:t>12.75%</a:t>
            </a:r>
            <a:endParaRPr b="1" sz="2800">
              <a:solidFill>
                <a:schemeClr val="lt1"/>
              </a:solidFill>
            </a:endParaRPr>
          </a:p>
        </p:txBody>
      </p:sp>
      <p:cxnSp>
        <p:nvCxnSpPr>
          <p:cNvPr id="87" name="Google Shape;87;p18"/>
          <p:cNvCxnSpPr/>
          <p:nvPr/>
        </p:nvCxnSpPr>
        <p:spPr>
          <a:xfrm flipH="1" rot="10800000">
            <a:off x="1150600" y="1757200"/>
            <a:ext cx="6664200" cy="6000"/>
          </a:xfrm>
          <a:prstGeom prst="straightConnector1">
            <a:avLst/>
          </a:prstGeom>
          <a:noFill/>
          <a:ln cap="flat" cmpd="sng" w="19050">
            <a:solidFill>
              <a:srgbClr val="660000"/>
            </a:solidFill>
            <a:prstDash val="solid"/>
            <a:round/>
            <a:headEnd len="med" w="med" type="oval"/>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An area chart with the average weekly conversion rate broken down by hour of the day." id="92" name="Google Shape;92;p19" title="Weekly average conversion rates by hour of day"/>
          <p:cNvPicPr preferRelativeResize="0"/>
          <p:nvPr/>
        </p:nvPicPr>
        <p:blipFill>
          <a:blip r:embed="rId3">
            <a:alphaModFix/>
          </a:blip>
          <a:stretch>
            <a:fillRect/>
          </a:stretch>
        </p:blipFill>
        <p:spPr>
          <a:xfrm>
            <a:off x="-25" y="1392500"/>
            <a:ext cx="4454049" cy="2984227"/>
          </a:xfrm>
          <a:prstGeom prst="rect">
            <a:avLst/>
          </a:prstGeom>
          <a:noFill/>
          <a:ln>
            <a:noFill/>
          </a:ln>
        </p:spPr>
      </p:pic>
      <p:sp>
        <p:nvSpPr>
          <p:cNvPr id="93" name="Google Shape;93;p19"/>
          <p:cNvSpPr txBox="1"/>
          <p:nvPr/>
        </p:nvSpPr>
        <p:spPr>
          <a:xfrm>
            <a:off x="170800" y="786075"/>
            <a:ext cx="4112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CC0000"/>
                </a:solidFill>
              </a:rPr>
              <a:t>A</a:t>
            </a:r>
            <a:r>
              <a:rPr b="1" lang="en" sz="2000">
                <a:solidFill>
                  <a:srgbClr val="CC0000"/>
                </a:solidFill>
              </a:rPr>
              <a:t>verage conversion rates by hour of day</a:t>
            </a:r>
            <a:endParaRPr b="1" sz="2000">
              <a:solidFill>
                <a:srgbClr val="CC0000"/>
              </a:solidFill>
            </a:endParaRPr>
          </a:p>
        </p:txBody>
      </p:sp>
      <p:pic>
        <p:nvPicPr>
          <p:cNvPr descr="Conversion rates for Monday, Tuesday, and Wednesday over the course of 24 hours." id="94" name="Google Shape;94;p19" title="Monday-Wednesday conversion rates by hour of day"/>
          <p:cNvPicPr preferRelativeResize="0"/>
          <p:nvPr/>
        </p:nvPicPr>
        <p:blipFill>
          <a:blip r:embed="rId4">
            <a:alphaModFix/>
          </a:blip>
          <a:stretch>
            <a:fillRect/>
          </a:stretch>
        </p:blipFill>
        <p:spPr>
          <a:xfrm>
            <a:off x="4366375" y="1392500"/>
            <a:ext cx="4788000" cy="3207974"/>
          </a:xfrm>
          <a:prstGeom prst="rect">
            <a:avLst/>
          </a:prstGeom>
          <a:noFill/>
          <a:ln>
            <a:noFill/>
          </a:ln>
        </p:spPr>
      </p:pic>
      <p:sp>
        <p:nvSpPr>
          <p:cNvPr id="95" name="Google Shape;95;p19"/>
          <p:cNvSpPr txBox="1"/>
          <p:nvPr/>
        </p:nvSpPr>
        <p:spPr>
          <a:xfrm>
            <a:off x="4572000" y="786075"/>
            <a:ext cx="4494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CC0000"/>
                </a:solidFill>
              </a:rPr>
              <a:t>Monday-Wednesday conversion rates by hour of day</a:t>
            </a:r>
            <a:endParaRPr b="1" sz="2000">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556350" y="521225"/>
            <a:ext cx="80313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800">
                <a:solidFill>
                  <a:srgbClr val="CC0000"/>
                </a:solidFill>
              </a:rPr>
              <a:t>Conclusions and next steps</a:t>
            </a:r>
            <a:endParaRPr b="1" sz="2800">
              <a:solidFill>
                <a:srgbClr val="CC0000"/>
              </a:solidFill>
            </a:endParaRPr>
          </a:p>
        </p:txBody>
      </p:sp>
      <p:sp>
        <p:nvSpPr>
          <p:cNvPr id="101" name="Google Shape;101;p20"/>
          <p:cNvSpPr txBox="1"/>
          <p:nvPr/>
        </p:nvSpPr>
        <p:spPr>
          <a:xfrm>
            <a:off x="1056750" y="1295775"/>
            <a:ext cx="7030500" cy="34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434343"/>
                </a:solidFill>
              </a:rPr>
              <a:t>We have identified:</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b="1" lang="en" sz="2000">
                <a:solidFill>
                  <a:srgbClr val="434343"/>
                </a:solidFill>
              </a:rPr>
              <a:t>20 hours</a:t>
            </a:r>
            <a:r>
              <a:rPr lang="en" sz="2000">
                <a:solidFill>
                  <a:srgbClr val="434343"/>
                </a:solidFill>
              </a:rPr>
              <a:t> to run </a:t>
            </a:r>
            <a:r>
              <a:rPr i="1" lang="en" sz="2000">
                <a:solidFill>
                  <a:srgbClr val="434343"/>
                </a:solidFill>
              </a:rPr>
              <a:t>more </a:t>
            </a:r>
            <a:r>
              <a:rPr lang="en" sz="2000">
                <a:solidFill>
                  <a:srgbClr val="434343"/>
                </a:solidFill>
              </a:rPr>
              <a:t>ads during the week</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b="1" lang="en" sz="2000">
                <a:solidFill>
                  <a:srgbClr val="434343"/>
                </a:solidFill>
              </a:rPr>
              <a:t>22 hours</a:t>
            </a:r>
            <a:r>
              <a:rPr lang="en" sz="2000">
                <a:solidFill>
                  <a:srgbClr val="434343"/>
                </a:solidFill>
              </a:rPr>
              <a:t> to run </a:t>
            </a:r>
            <a:r>
              <a:rPr i="1" lang="en" sz="2000">
                <a:solidFill>
                  <a:srgbClr val="434343"/>
                </a:solidFill>
              </a:rPr>
              <a:t>fewer </a:t>
            </a:r>
            <a:r>
              <a:rPr lang="en" sz="2000">
                <a:solidFill>
                  <a:srgbClr val="434343"/>
                </a:solidFill>
              </a:rPr>
              <a:t>ads during the week</a:t>
            </a:r>
            <a:endParaRPr sz="2000">
              <a:solidFill>
                <a:srgbClr val="434343"/>
              </a:solidFill>
            </a:endParaRPr>
          </a:p>
          <a:p>
            <a:pPr indent="0" lvl="0" marL="0" rtl="0" algn="l">
              <a:lnSpc>
                <a:spcPct val="115000"/>
              </a:lnSpc>
              <a:spcBef>
                <a:spcPts val="1200"/>
              </a:spcBef>
              <a:spcAft>
                <a:spcPts val="0"/>
              </a:spcAft>
              <a:buNone/>
            </a:pPr>
            <a:r>
              <a:rPr lang="en" sz="2000">
                <a:solidFill>
                  <a:srgbClr val="434343"/>
                </a:solidFill>
              </a:rPr>
              <a:t>These changes should:</a:t>
            </a:r>
            <a:endParaRPr sz="2000">
              <a:solidFill>
                <a:srgbClr val="434343"/>
              </a:solidFill>
            </a:endParaRPr>
          </a:p>
          <a:p>
            <a:pPr indent="-355600" lvl="0" marL="457200" rtl="0" algn="l">
              <a:lnSpc>
                <a:spcPct val="115000"/>
              </a:lnSpc>
              <a:spcBef>
                <a:spcPts val="1200"/>
              </a:spcBef>
              <a:spcAft>
                <a:spcPts val="0"/>
              </a:spcAft>
              <a:buClr>
                <a:srgbClr val="434343"/>
              </a:buClr>
              <a:buSzPts val="2000"/>
              <a:buChar char="●"/>
            </a:pPr>
            <a:r>
              <a:rPr lang="en" sz="2000">
                <a:solidFill>
                  <a:srgbClr val="434343"/>
                </a:solidFill>
              </a:rPr>
              <a:t>Maximize conversions (new </a:t>
            </a:r>
            <a:r>
              <a:rPr lang="en" sz="2000">
                <a:solidFill>
                  <a:srgbClr val="434343"/>
                </a:solidFill>
              </a:rPr>
              <a:t>accounts</a:t>
            </a:r>
            <a:r>
              <a:rPr lang="en" sz="2000">
                <a:solidFill>
                  <a:srgbClr val="434343"/>
                </a:solidFill>
              </a:rPr>
              <a:t> created)</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Support growth goals by boosting customer lifetime value (LTV)</a:t>
            </a:r>
            <a:endParaRPr sz="2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