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17"/>
  </p:notesMasterIdLst>
  <p:sldIdLst>
    <p:sldId id="256" r:id="rId2"/>
    <p:sldId id="257" r:id="rId3"/>
    <p:sldId id="295" r:id="rId4"/>
    <p:sldId id="262" r:id="rId5"/>
    <p:sldId id="265" r:id="rId6"/>
    <p:sldId id="298" r:id="rId7"/>
    <p:sldId id="299" r:id="rId8"/>
    <p:sldId id="301" r:id="rId9"/>
    <p:sldId id="300" r:id="rId10"/>
    <p:sldId id="302" r:id="rId11"/>
    <p:sldId id="304" r:id="rId12"/>
    <p:sldId id="303" r:id="rId13"/>
    <p:sldId id="296" r:id="rId14"/>
    <p:sldId id="297" r:id="rId15"/>
    <p:sldId id="278" r:id="rId16"/>
  </p:sldIdLst>
  <p:sldSz cx="9144000" cy="5143500" type="screen16x9"/>
  <p:notesSz cx="7315200" cy="9601200"/>
  <p:embeddedFontLst>
    <p:embeddedFont>
      <p:font typeface="Cousine"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55EEA4-988B-492D-99E5-9B07CBB69424}">
  <a:tblStyle styleId="{FC55EEA4-988B-492D-99E5-9B07CBB6942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16E642-95D0-4B56-8B43-F84085D1147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45" tIns="96645" rIns="96645" bIns="9664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5f391192_0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5f391192_0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398983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002293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490648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155044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981175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22: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606f1c2d_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606f1c2d_3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4413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5ed75ccf_0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5ed75ccf_015: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6200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153628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810868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60105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b="1"/>
            </a:lvl1pPr>
            <a:lvl2pPr lvl="1">
              <a:spcBef>
                <a:spcPts val="0"/>
              </a:spcBef>
              <a:spcAft>
                <a:spcPts val="0"/>
              </a:spcAft>
              <a:buSzPts val="4800"/>
              <a:buNone/>
              <a:defRPr sz="4800" b="1"/>
            </a:lvl2pPr>
            <a:lvl3pPr lvl="2">
              <a:spcBef>
                <a:spcPts val="0"/>
              </a:spcBef>
              <a:spcAft>
                <a:spcPts val="0"/>
              </a:spcAft>
              <a:buSzPts val="4800"/>
              <a:buNone/>
              <a:defRPr sz="4800" b="1"/>
            </a:lvl3pPr>
            <a:lvl4pPr lvl="3">
              <a:spcBef>
                <a:spcPts val="0"/>
              </a:spcBef>
              <a:spcAft>
                <a:spcPts val="0"/>
              </a:spcAft>
              <a:buSzPts val="4800"/>
              <a:buNone/>
              <a:defRPr sz="4800" b="1"/>
            </a:lvl4pPr>
            <a:lvl5pPr lvl="4">
              <a:spcBef>
                <a:spcPts val="0"/>
              </a:spcBef>
              <a:spcAft>
                <a:spcPts val="0"/>
              </a:spcAft>
              <a:buSzPts val="4800"/>
              <a:buNone/>
              <a:defRPr sz="4800" b="1"/>
            </a:lvl5pPr>
            <a:lvl6pPr lvl="5">
              <a:spcBef>
                <a:spcPts val="0"/>
              </a:spcBef>
              <a:spcAft>
                <a:spcPts val="0"/>
              </a:spcAft>
              <a:buSzPts val="4800"/>
              <a:buNone/>
              <a:defRPr sz="4800" b="1"/>
            </a:lvl6pPr>
            <a:lvl7pPr lvl="6">
              <a:spcBef>
                <a:spcPts val="0"/>
              </a:spcBef>
              <a:spcAft>
                <a:spcPts val="0"/>
              </a:spcAft>
              <a:buSzPts val="4800"/>
              <a:buNone/>
              <a:defRPr sz="4800" b="1"/>
            </a:lvl7pPr>
            <a:lvl8pPr lvl="7">
              <a:spcBef>
                <a:spcPts val="0"/>
              </a:spcBef>
              <a:spcAft>
                <a:spcPts val="0"/>
              </a:spcAft>
              <a:buSzPts val="4800"/>
              <a:buNone/>
              <a:defRPr sz="4800" b="1"/>
            </a:lvl8pPr>
            <a:lvl9pPr lvl="8">
              <a:spcBef>
                <a:spcPts val="0"/>
              </a:spcBef>
              <a:spcAft>
                <a:spcPts val="0"/>
              </a:spcAft>
              <a:buSzPts val="4800"/>
              <a:buNone/>
              <a:defRPr sz="4800" b="1"/>
            </a:lvl9pPr>
          </a:lstStyle>
          <a:p>
            <a:endParaRPr/>
          </a:p>
        </p:txBody>
      </p:sp>
      <p:sp>
        <p:nvSpPr>
          <p:cNvPr id="13" name="Google Shape;13;p2"/>
          <p:cNvSpPr/>
          <p:nvPr/>
        </p:nvSpPr>
        <p:spPr>
          <a:xfrm rot="5400000">
            <a:off x="4527177" y="744699"/>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4" name="Google Shape;14;p2"/>
          <p:cNvSpPr/>
          <p:nvPr/>
        </p:nvSpPr>
        <p:spPr>
          <a:xfrm rot="10800000">
            <a:off x="660998" y="3645100"/>
            <a:ext cx="1080000" cy="9951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 name="Google Shape;15;p2"/>
          <p:cNvCxnSpPr/>
          <p:nvPr/>
        </p:nvCxnSpPr>
        <p:spPr>
          <a:xfrm>
            <a:off x="8296743" y="2299856"/>
            <a:ext cx="0" cy="2075100"/>
          </a:xfrm>
          <a:prstGeom prst="straightConnector1">
            <a:avLst/>
          </a:prstGeom>
          <a:noFill/>
          <a:ln w="9525" cap="flat" cmpd="sng">
            <a:solidFill>
              <a:srgbClr val="FFFFFF"/>
            </a:solidFill>
            <a:prstDash val="solid"/>
            <a:round/>
            <a:headEnd type="triangle" w="sm" len="sm"/>
            <a:tailEnd type="triangle" w="sm" len="sm"/>
          </a:ln>
        </p:spPr>
      </p:cxnSp>
      <p:sp>
        <p:nvSpPr>
          <p:cNvPr id="16" name="Google Shape;16;p2"/>
          <p:cNvSpPr/>
          <p:nvPr/>
        </p:nvSpPr>
        <p:spPr>
          <a:xfrm rot="-5400000">
            <a:off x="4525702" y="-1293868"/>
            <a:ext cx="92588" cy="7106862"/>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dashDot"/>
            <a:miter lim="8000"/>
            <a:headEnd type="none" w="med" len="med"/>
            <a:tailEnd type="none" w="med" len="med"/>
          </a:ln>
        </p:spPr>
      </p:sp>
      <p:sp>
        <p:nvSpPr>
          <p:cNvPr id="17" name="Google Shape;17;p2"/>
          <p:cNvSpPr/>
          <p:nvPr/>
        </p:nvSpPr>
        <p:spPr>
          <a:xfrm>
            <a:off x="7216304" y="1888685"/>
            <a:ext cx="1395000" cy="12855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0" name="Google Shape;40;p5"/>
          <p:cNvSpPr txBox="1">
            <a:spLocks noGrp="1"/>
          </p:cNvSpPr>
          <p:nvPr>
            <p:ph type="body" idx="1"/>
          </p:nvPr>
        </p:nvSpPr>
        <p:spPr>
          <a:xfrm>
            <a:off x="343225" y="1125000"/>
            <a:ext cx="8290800" cy="36390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41" name="Google Shape;41;p5"/>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4" name="Google Shape;44;p6"/>
          <p:cNvSpPr txBox="1">
            <a:spLocks noGrp="1"/>
          </p:cNvSpPr>
          <p:nvPr>
            <p:ph type="body" idx="1"/>
          </p:nvPr>
        </p:nvSpPr>
        <p:spPr>
          <a:xfrm>
            <a:off x="420778"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5" name="Google Shape;45;p6"/>
          <p:cNvSpPr txBox="1">
            <a:spLocks noGrp="1"/>
          </p:cNvSpPr>
          <p:nvPr>
            <p:ph type="body" idx="2"/>
          </p:nvPr>
        </p:nvSpPr>
        <p:spPr>
          <a:xfrm>
            <a:off x="4731381" y="1239803"/>
            <a:ext cx="3994500" cy="3725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46" name="Google Shape;46;p6"/>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1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6">
            <a:alphaModFix/>
          </a:blip>
          <a:stretch>
            <a:fillRect/>
          </a:stretch>
        </p:blipFill>
        <p:spPr>
          <a:xfrm>
            <a:off x="1116" y="0"/>
            <a:ext cx="9141767" cy="5143500"/>
          </a:xfrm>
          <a:prstGeom prst="rect">
            <a:avLst/>
          </a:prstGeom>
          <a:noFill/>
          <a:ln>
            <a:noFill/>
          </a:ln>
        </p:spPr>
      </p:pic>
      <p:sp>
        <p:nvSpPr>
          <p:cNvPr id="7" name="Google Shape;7;p1"/>
          <p:cNvSpPr/>
          <p:nvPr/>
        </p:nvSpPr>
        <p:spPr>
          <a:xfrm>
            <a:off x="91700" y="96300"/>
            <a:ext cx="8966100" cy="49452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
          <p:cNvSpPr txBox="1">
            <a:spLocks noGrp="1"/>
          </p:cNvSpPr>
          <p:nvPr>
            <p:ph type="title"/>
          </p:nvPr>
        </p:nvSpPr>
        <p:spPr>
          <a:xfrm>
            <a:off x="404330" y="493832"/>
            <a:ext cx="8229600" cy="413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1pPr>
            <a:lvl2pPr lvl="1">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2pPr>
            <a:lvl3pPr lvl="2">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3pPr>
            <a:lvl4pPr lvl="3">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4pPr>
            <a:lvl5pPr lvl="4">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5pPr>
            <a:lvl6pPr lvl="5">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6pPr>
            <a:lvl7pPr lvl="6">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7pPr>
            <a:lvl8pPr lvl="7">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8pPr>
            <a:lvl9pPr lvl="8">
              <a:spcBef>
                <a:spcPts val="0"/>
              </a:spcBef>
              <a:spcAft>
                <a:spcPts val="0"/>
              </a:spcAft>
              <a:buClr>
                <a:schemeClr val="lt1"/>
              </a:buClr>
              <a:buSzPts val="2000"/>
              <a:buFont typeface="Cousine"/>
              <a:buNone/>
              <a:defRPr sz="2000">
                <a:solidFill>
                  <a:schemeClr val="lt1"/>
                </a:solidFill>
                <a:latin typeface="Cousine"/>
                <a:ea typeface="Cousine"/>
                <a:cs typeface="Cousine"/>
                <a:sym typeface="Cousine"/>
              </a:defRPr>
            </a:lvl9pPr>
          </a:lstStyle>
          <a:p>
            <a:endParaRPr/>
          </a:p>
        </p:txBody>
      </p:sp>
      <p:sp>
        <p:nvSpPr>
          <p:cNvPr id="9" name="Google Shape;9;p1"/>
          <p:cNvSpPr txBox="1">
            <a:spLocks noGrp="1"/>
          </p:cNvSpPr>
          <p:nvPr>
            <p:ph type="body" idx="1"/>
          </p:nvPr>
        </p:nvSpPr>
        <p:spPr>
          <a:xfrm>
            <a:off x="457200" y="1125000"/>
            <a:ext cx="8229600" cy="36390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Cousine"/>
              <a:buChar char="▪"/>
              <a:defRPr sz="2400">
                <a:solidFill>
                  <a:schemeClr val="lt1"/>
                </a:solidFill>
                <a:latin typeface="Cousine"/>
                <a:ea typeface="Cousine"/>
                <a:cs typeface="Cousine"/>
                <a:sym typeface="Cousine"/>
              </a:defRPr>
            </a:lvl1pPr>
            <a:lvl2pPr marL="914400" lvl="1"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2pPr>
            <a:lvl3pPr marL="1371600" lvl="2"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3pPr>
            <a:lvl4pPr marL="1828800" lvl="3"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4pPr>
            <a:lvl5pPr marL="2286000" lvl="4"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5pPr>
            <a:lvl6pPr marL="2743200" lvl="5"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6pPr>
            <a:lvl7pPr marL="3200400" lvl="6"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7pPr>
            <a:lvl8pPr marL="3657600" lvl="7"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8pPr>
            <a:lvl9pPr marL="4114800" lvl="8" indent="-381000">
              <a:spcBef>
                <a:spcPts val="0"/>
              </a:spcBef>
              <a:spcAft>
                <a:spcPts val="0"/>
              </a:spcAft>
              <a:buClr>
                <a:schemeClr val="lt1"/>
              </a:buClr>
              <a:buSzPts val="2400"/>
              <a:buFont typeface="Cousine"/>
              <a:buChar char="■"/>
              <a:defRPr sz="2400">
                <a:solidFill>
                  <a:schemeClr val="lt1"/>
                </a:solidFill>
                <a:latin typeface="Cousine"/>
                <a:ea typeface="Cousine"/>
                <a:cs typeface="Cousine"/>
                <a:sym typeface="Cousine"/>
              </a:defRPr>
            </a:lvl9pPr>
          </a:lstStyle>
          <a:p>
            <a:endParaRPr/>
          </a:p>
        </p:txBody>
      </p:sp>
      <p:sp>
        <p:nvSpPr>
          <p:cNvPr id="10" name="Google Shape;10;p1"/>
          <p:cNvSpPr txBox="1">
            <a:spLocks noGrp="1"/>
          </p:cNvSpPr>
          <p:nvPr>
            <p:ph type="sldNum" idx="12"/>
          </p:nvPr>
        </p:nvSpPr>
        <p:spPr>
          <a:xfrm>
            <a:off x="8523157" y="4641567"/>
            <a:ext cx="461100" cy="291900"/>
          </a:xfrm>
          <a:prstGeom prst="rect">
            <a:avLst/>
          </a:prstGeom>
          <a:noFill/>
          <a:ln>
            <a:noFill/>
          </a:ln>
        </p:spPr>
        <p:txBody>
          <a:bodyPr spcFirstLastPara="1" wrap="square" lIns="91425" tIns="91425" rIns="91425" bIns="91425" anchor="t" anchorCtr="0">
            <a:noAutofit/>
          </a:bodyPr>
          <a:lstStyle>
            <a:lvl1pPr lvl="0" algn="r">
              <a:buNone/>
              <a:defRPr sz="1000">
                <a:solidFill>
                  <a:schemeClr val="lt1"/>
                </a:solidFill>
                <a:latin typeface="Cousine"/>
                <a:ea typeface="Cousine"/>
                <a:cs typeface="Cousine"/>
                <a:sym typeface="Cousine"/>
              </a:defRPr>
            </a:lvl1pPr>
            <a:lvl2pPr lvl="1" algn="r">
              <a:buNone/>
              <a:defRPr sz="1000">
                <a:solidFill>
                  <a:schemeClr val="lt1"/>
                </a:solidFill>
                <a:latin typeface="Cousine"/>
                <a:ea typeface="Cousine"/>
                <a:cs typeface="Cousine"/>
                <a:sym typeface="Cousine"/>
              </a:defRPr>
            </a:lvl2pPr>
            <a:lvl3pPr lvl="2" algn="r">
              <a:buNone/>
              <a:defRPr sz="1000">
                <a:solidFill>
                  <a:schemeClr val="lt1"/>
                </a:solidFill>
                <a:latin typeface="Cousine"/>
                <a:ea typeface="Cousine"/>
                <a:cs typeface="Cousine"/>
                <a:sym typeface="Cousine"/>
              </a:defRPr>
            </a:lvl3pPr>
            <a:lvl4pPr lvl="3" algn="r">
              <a:buNone/>
              <a:defRPr sz="1000">
                <a:solidFill>
                  <a:schemeClr val="lt1"/>
                </a:solidFill>
                <a:latin typeface="Cousine"/>
                <a:ea typeface="Cousine"/>
                <a:cs typeface="Cousine"/>
                <a:sym typeface="Cousine"/>
              </a:defRPr>
            </a:lvl4pPr>
            <a:lvl5pPr lvl="4" algn="r">
              <a:buNone/>
              <a:defRPr sz="1000">
                <a:solidFill>
                  <a:schemeClr val="lt1"/>
                </a:solidFill>
                <a:latin typeface="Cousine"/>
                <a:ea typeface="Cousine"/>
                <a:cs typeface="Cousine"/>
                <a:sym typeface="Cousine"/>
              </a:defRPr>
            </a:lvl5pPr>
            <a:lvl6pPr lvl="5" algn="r">
              <a:buNone/>
              <a:defRPr sz="1000">
                <a:solidFill>
                  <a:schemeClr val="lt1"/>
                </a:solidFill>
                <a:latin typeface="Cousine"/>
                <a:ea typeface="Cousine"/>
                <a:cs typeface="Cousine"/>
                <a:sym typeface="Cousine"/>
              </a:defRPr>
            </a:lvl6pPr>
            <a:lvl7pPr lvl="6" algn="r">
              <a:buNone/>
              <a:defRPr sz="1000">
                <a:solidFill>
                  <a:schemeClr val="lt1"/>
                </a:solidFill>
                <a:latin typeface="Cousine"/>
                <a:ea typeface="Cousine"/>
                <a:cs typeface="Cousine"/>
                <a:sym typeface="Cousine"/>
              </a:defRPr>
            </a:lvl7pPr>
            <a:lvl8pPr lvl="7" algn="r">
              <a:buNone/>
              <a:defRPr sz="1000">
                <a:solidFill>
                  <a:schemeClr val="lt1"/>
                </a:solidFill>
                <a:latin typeface="Cousine"/>
                <a:ea typeface="Cousine"/>
                <a:cs typeface="Cousine"/>
                <a:sym typeface="Cousine"/>
              </a:defRPr>
            </a:lvl8pPr>
            <a:lvl9pPr lvl="8" algn="r">
              <a:buNone/>
              <a:defRPr sz="1000">
                <a:solidFill>
                  <a:schemeClr val="lt1"/>
                </a:solidFill>
                <a:latin typeface="Cousine"/>
                <a:ea typeface="Cousine"/>
                <a:cs typeface="Cousine"/>
                <a:sym typeface="Cousin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1"/>
          <p:cNvSpPr txBox="1">
            <a:spLocks noGrp="1"/>
          </p:cNvSpPr>
          <p:nvPr>
            <p:ph type="ctrTitle"/>
          </p:nvPr>
        </p:nvSpPr>
        <p:spPr>
          <a:xfrm>
            <a:off x="914400" y="2980864"/>
            <a:ext cx="7212600" cy="1159800"/>
          </a:xfrm>
          <a:prstGeom prst="rect">
            <a:avLst/>
          </a:prstGeom>
        </p:spPr>
        <p:txBody>
          <a:bodyPr spcFirstLastPara="1" wrap="square" lIns="91425" tIns="91425" rIns="91425" bIns="91425" anchor="b" anchorCtr="0">
            <a:noAutofit/>
          </a:bodyPr>
          <a:lstStyle/>
          <a:p>
            <a:r>
              <a:rPr lang="en-MY" dirty="0"/>
              <a:t>(BI) Analyst Capstone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MY" b="1" dirty="0"/>
              <a:t>Module 3 Lesson 2: Statistical Analysis</a:t>
            </a:r>
            <a:endParaRPr dirty="0"/>
          </a:p>
        </p:txBody>
      </p:sp>
      <p:sp>
        <p:nvSpPr>
          <p:cNvPr id="152" name="Google Shape;152;p20"/>
          <p:cNvSpPr txBox="1">
            <a:spLocks noGrp="1"/>
          </p:cNvSpPr>
          <p:nvPr>
            <p:ph type="body" idx="1"/>
          </p:nvPr>
        </p:nvSpPr>
        <p:spPr>
          <a:xfrm>
            <a:off x="426350" y="1182788"/>
            <a:ext cx="3924600" cy="3725700"/>
          </a:xfrm>
          <a:prstGeom prst="rect">
            <a:avLst/>
          </a:prstGeom>
        </p:spPr>
        <p:txBody>
          <a:bodyPr spcFirstLastPara="1" wrap="square" lIns="91425" tIns="91425" rIns="91425" bIns="91425" anchor="t" anchorCtr="0">
            <a:noAutofit/>
          </a:bodyPr>
          <a:lstStyle/>
          <a:p>
            <a:pPr marL="0" lvl="0" indent="0">
              <a:buNone/>
            </a:pPr>
            <a:r>
              <a:rPr lang="en" sz="1600" dirty="0" smtClean="0"/>
              <a:t>R squared at 0.51, </a:t>
            </a:r>
            <a:r>
              <a:rPr lang="en-US" sz="1600" dirty="0"/>
              <a:t>it means that 51% of the variability in the outcome data can be explained by the model’s inputs</a:t>
            </a:r>
            <a:r>
              <a:rPr lang="en-US" sz="1600" dirty="0" smtClean="0"/>
              <a:t>.</a:t>
            </a:r>
          </a:p>
          <a:p>
            <a:pPr marL="0" lvl="0" indent="0">
              <a:buNone/>
            </a:pPr>
            <a:endParaRPr lang="en-US" sz="1600" dirty="0"/>
          </a:p>
          <a:p>
            <a:pPr marL="0" lvl="0" indent="0">
              <a:buNone/>
            </a:pPr>
            <a:r>
              <a:rPr lang="en-US" sz="1600" dirty="0" smtClean="0"/>
              <a:t>Independent variables of revenue, stock and price is significant in this prediction</a:t>
            </a: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130" y="907232"/>
            <a:ext cx="4477749" cy="4029087"/>
          </a:xfrm>
          <a:prstGeom prst="rect">
            <a:avLst/>
          </a:prstGeom>
        </p:spPr>
      </p:pic>
    </p:spTree>
    <p:extLst>
      <p:ext uri="{BB962C8B-B14F-4D97-AF65-F5344CB8AC3E}">
        <p14:creationId xmlns:p14="http://schemas.microsoft.com/office/powerpoint/2010/main" val="3239802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MY" b="1" dirty="0"/>
              <a:t>Module 4 Lesson 1: Basic Tableau Visualizations</a:t>
            </a:r>
            <a:endParaRPr dirty="0"/>
          </a:p>
        </p:txBody>
      </p:sp>
      <p:sp>
        <p:nvSpPr>
          <p:cNvPr id="152" name="Google Shape;152;p20"/>
          <p:cNvSpPr txBox="1">
            <a:spLocks noGrp="1"/>
          </p:cNvSpPr>
          <p:nvPr>
            <p:ph type="body" idx="1"/>
          </p:nvPr>
        </p:nvSpPr>
        <p:spPr>
          <a:xfrm>
            <a:off x="426349" y="1182788"/>
            <a:ext cx="8156541" cy="3725700"/>
          </a:xfrm>
          <a:prstGeom prst="rect">
            <a:avLst/>
          </a:prstGeom>
        </p:spPr>
        <p:txBody>
          <a:bodyPr spcFirstLastPara="1" wrap="square" lIns="91425" tIns="91425" rIns="91425" bIns="91425" anchor="t" anchorCtr="0">
            <a:noAutofit/>
          </a:bodyPr>
          <a:lstStyle/>
          <a:p>
            <a:pPr marL="0" lvl="0" indent="0">
              <a:buNone/>
            </a:pPr>
            <a:r>
              <a:rPr lang="en-US" sz="1600" dirty="0"/>
              <a:t>Scatter plots are used to display the relationship between two numerical variables. They can help identify correlations, trends, and outliers in the </a:t>
            </a:r>
            <a:r>
              <a:rPr lang="en-US" sz="1600" dirty="0" smtClean="0"/>
              <a:t>data</a:t>
            </a:r>
          </a:p>
          <a:p>
            <a:pPr marL="0" lvl="0" indent="0">
              <a:buNone/>
            </a:pPr>
            <a:endParaRPr lang="en-US" sz="1600" dirty="0"/>
          </a:p>
          <a:p>
            <a:pPr marL="0" lvl="0" indent="0">
              <a:buNone/>
            </a:pPr>
            <a:r>
              <a:rPr lang="en-US" sz="1600" dirty="0"/>
              <a:t>Packed bubbles charts are useful for visualizing hierarchical data and part-to-whole relationships. They can help highlight the relative importance or proportion of different categories.</a:t>
            </a: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6910444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US" b="1" dirty="0"/>
              <a:t>Module 4 Lesson 2: Advanced Visualizations Using Tableau</a:t>
            </a:r>
            <a:endParaRPr dirty="0"/>
          </a:p>
        </p:txBody>
      </p:sp>
      <p:sp>
        <p:nvSpPr>
          <p:cNvPr id="152" name="Google Shape;152;p20"/>
          <p:cNvSpPr txBox="1">
            <a:spLocks noGrp="1"/>
          </p:cNvSpPr>
          <p:nvPr>
            <p:ph type="body" idx="1"/>
          </p:nvPr>
        </p:nvSpPr>
        <p:spPr>
          <a:xfrm>
            <a:off x="426349" y="1182788"/>
            <a:ext cx="8398995" cy="1601976"/>
          </a:xfrm>
          <a:prstGeom prst="rect">
            <a:avLst/>
          </a:prstGeom>
        </p:spPr>
        <p:txBody>
          <a:bodyPr spcFirstLastPara="1" wrap="square" lIns="91425" tIns="91425" rIns="91425" bIns="91425" anchor="t" anchorCtr="0">
            <a:noAutofit/>
          </a:bodyPr>
          <a:lstStyle/>
          <a:p>
            <a:pPr marL="0" lvl="0" indent="0">
              <a:buNone/>
            </a:pPr>
            <a:r>
              <a:rPr lang="en-US" sz="1600" dirty="0"/>
              <a:t>In a Tableau dashboard, these visualizations can be combined and interacted with, allowing decision-makers to explore the data from multiple angles and drill down into areas of interest. The ability to filter and drill down into the data makes the insights gained from these visualizations even more powerful.</a:t>
            </a: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78876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2" name="Title 1"/>
          <p:cNvSpPr>
            <a:spLocks noGrp="1"/>
          </p:cNvSpPr>
          <p:nvPr>
            <p:ph type="title"/>
          </p:nvPr>
        </p:nvSpPr>
        <p:spPr/>
        <p:txBody>
          <a:bodyPr/>
          <a:lstStyle/>
          <a:p>
            <a:r>
              <a:rPr lang="en-US" sz="2800" b="1" dirty="0" smtClean="0"/>
              <a:t>Discussion</a:t>
            </a:r>
            <a:endParaRPr lang="en-MY" sz="2800" dirty="0"/>
          </a:p>
        </p:txBody>
      </p:sp>
      <p:sp>
        <p:nvSpPr>
          <p:cNvPr id="3" name="TextBox 2"/>
          <p:cNvSpPr txBox="1"/>
          <p:nvPr/>
        </p:nvSpPr>
        <p:spPr>
          <a:xfrm>
            <a:off x="404330" y="1121664"/>
            <a:ext cx="7031459" cy="2677656"/>
          </a:xfrm>
          <a:prstGeom prst="rect">
            <a:avLst/>
          </a:prstGeom>
          <a:noFill/>
        </p:spPr>
        <p:txBody>
          <a:bodyPr wrap="square" rtlCol="0">
            <a:spAutoFit/>
          </a:bodyPr>
          <a:lstStyle/>
          <a:p>
            <a:endParaRPr lang="en-US" b="1" dirty="0" smtClean="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MY" dirty="0">
              <a:latin typeface="Cousine" panose="020B0604020202020204" charset="0"/>
              <a:cs typeface="Cousine" panose="020B0604020202020204" charset="0"/>
            </a:endParaRPr>
          </a:p>
        </p:txBody>
      </p:sp>
    </p:spTree>
    <p:extLst>
      <p:ext uri="{BB962C8B-B14F-4D97-AF65-F5344CB8AC3E}">
        <p14:creationId xmlns:p14="http://schemas.microsoft.com/office/powerpoint/2010/main" val="1407141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1"/>
          <p:cNvSpPr>
            <a:spLocks noGrp="1"/>
          </p:cNvSpPr>
          <p:nvPr>
            <p:ph type="title"/>
          </p:nvPr>
        </p:nvSpPr>
        <p:spPr/>
        <p:txBody>
          <a:bodyPr/>
          <a:lstStyle/>
          <a:p>
            <a:r>
              <a:rPr lang="en-US" sz="2800" b="1" smtClean="0"/>
              <a:t>Summary</a:t>
            </a:r>
            <a:endParaRPr lang="en-MY" sz="2800" dirty="0"/>
          </a:p>
        </p:txBody>
      </p:sp>
      <p:sp>
        <p:nvSpPr>
          <p:cNvPr id="3" name="TextBox 2"/>
          <p:cNvSpPr txBox="1"/>
          <p:nvPr/>
        </p:nvSpPr>
        <p:spPr>
          <a:xfrm>
            <a:off x="404330" y="1121664"/>
            <a:ext cx="7031459" cy="2677656"/>
          </a:xfrm>
          <a:prstGeom prst="rect">
            <a:avLst/>
          </a:prstGeom>
          <a:noFill/>
        </p:spPr>
        <p:txBody>
          <a:bodyPr wrap="square" rtlCol="0">
            <a:spAutoFit/>
          </a:bodyPr>
          <a:lstStyle/>
          <a:p>
            <a:endParaRPr lang="en-US" b="1" dirty="0" smtClean="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MY" dirty="0">
              <a:latin typeface="Cousine" panose="020B0604020202020204" charset="0"/>
              <a:cs typeface="Cousine" panose="020B0604020202020204" charset="0"/>
            </a:endParaRPr>
          </a:p>
        </p:txBody>
      </p:sp>
    </p:spTree>
    <p:extLst>
      <p:ext uri="{BB962C8B-B14F-4D97-AF65-F5344CB8AC3E}">
        <p14:creationId xmlns:p14="http://schemas.microsoft.com/office/powerpoint/2010/main" val="6832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ctrTitle" idx="4294967295"/>
          </p:nvPr>
        </p:nvSpPr>
        <p:spPr>
          <a:xfrm>
            <a:off x="878657" y="144002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a:t>Thanks!</a:t>
            </a:r>
            <a:endParaRPr sz="6000" b="1"/>
          </a:p>
        </p:txBody>
      </p:sp>
      <p:sp>
        <p:nvSpPr>
          <p:cNvPr id="330" name="Google Shape;330;p33"/>
          <p:cNvSpPr txBox="1">
            <a:spLocks noGrp="1"/>
          </p:cNvSpPr>
          <p:nvPr>
            <p:ph type="subTitle" idx="4294967295"/>
          </p:nvPr>
        </p:nvSpPr>
        <p:spPr>
          <a:xfrm>
            <a:off x="878657" y="2444295"/>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t>ANY QUESTIONS?</a:t>
            </a:r>
            <a:endParaRPr sz="3600"/>
          </a:p>
        </p:txBody>
      </p:sp>
      <p:sp>
        <p:nvSpPr>
          <p:cNvPr id="331" name="Google Shape;331;p33"/>
          <p:cNvSpPr txBox="1">
            <a:spLocks noGrp="1"/>
          </p:cNvSpPr>
          <p:nvPr>
            <p:ph type="body" idx="4294967295"/>
          </p:nvPr>
        </p:nvSpPr>
        <p:spPr>
          <a:xfrm>
            <a:off x="909500" y="3160274"/>
            <a:ext cx="3711300" cy="906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You can find me at:</a:t>
            </a:r>
            <a:endParaRPr sz="1800"/>
          </a:p>
          <a:p>
            <a:pPr marL="0" lvl="0" indent="0" algn="l" rtl="0">
              <a:spcBef>
                <a:spcPts val="600"/>
              </a:spcBef>
              <a:spcAft>
                <a:spcPts val="0"/>
              </a:spcAft>
              <a:buNone/>
            </a:pPr>
            <a:r>
              <a:rPr lang="en" sz="1800"/>
              <a:t>@username</a:t>
            </a:r>
            <a:br>
              <a:rPr lang="en" sz="1800"/>
            </a:br>
            <a:r>
              <a:rPr lang="en" sz="1800"/>
              <a:t>user@mail.me</a:t>
            </a:r>
            <a:endParaRPr sz="1800"/>
          </a:p>
        </p:txBody>
      </p:sp>
      <p:sp>
        <p:nvSpPr>
          <p:cNvPr id="332" name="Google Shape;332;p33"/>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2" name="Title 1"/>
          <p:cNvSpPr>
            <a:spLocks noGrp="1"/>
          </p:cNvSpPr>
          <p:nvPr>
            <p:ph type="title"/>
          </p:nvPr>
        </p:nvSpPr>
        <p:spPr/>
        <p:txBody>
          <a:bodyPr/>
          <a:lstStyle/>
          <a:p>
            <a:r>
              <a:rPr lang="en-MY" sz="2800" b="1" dirty="0"/>
              <a:t>Introduction</a:t>
            </a:r>
            <a:endParaRPr lang="en-MY" sz="2800" dirty="0"/>
          </a:p>
        </p:txBody>
      </p:sp>
      <p:sp>
        <p:nvSpPr>
          <p:cNvPr id="3" name="TextBox 2"/>
          <p:cNvSpPr txBox="1"/>
          <p:nvPr/>
        </p:nvSpPr>
        <p:spPr>
          <a:xfrm>
            <a:off x="505691" y="1274618"/>
            <a:ext cx="7848600" cy="5047536"/>
          </a:xfrm>
          <a:prstGeom prst="rect">
            <a:avLst/>
          </a:prstGeom>
          <a:noFill/>
        </p:spPr>
        <p:txBody>
          <a:bodyPr wrap="square" rtlCol="0">
            <a:spAutoFit/>
          </a:bodyPr>
          <a:lstStyle/>
          <a:p>
            <a:endParaRPr lang="en-US" b="1" dirty="0" smtClean="0">
              <a:latin typeface="Cousine" panose="020B0604020202020204" charset="0"/>
              <a:cs typeface="Cousine" panose="020B0604020202020204" charset="0"/>
            </a:endParaRPr>
          </a:p>
          <a:p>
            <a:r>
              <a:rPr lang="en-US" b="1" dirty="0">
                <a:solidFill>
                  <a:schemeClr val="bg1"/>
                </a:solidFill>
                <a:latin typeface="Cousine" panose="020B0604020202020204" charset="0"/>
                <a:cs typeface="Cousine" panose="020B0604020202020204" charset="0"/>
              </a:rPr>
              <a:t>Business </a:t>
            </a:r>
            <a:r>
              <a:rPr lang="en-US" b="1" dirty="0" smtClean="0">
                <a:solidFill>
                  <a:schemeClr val="bg1"/>
                </a:solidFill>
                <a:latin typeface="Cousine" panose="020B0604020202020204" charset="0"/>
                <a:cs typeface="Cousine" panose="020B0604020202020204" charset="0"/>
              </a:rPr>
              <a:t>Scenario</a:t>
            </a:r>
          </a:p>
          <a:p>
            <a:endParaRPr lang="en-US" b="1" dirty="0">
              <a:solidFill>
                <a:schemeClr val="bg1"/>
              </a:solidFill>
              <a:latin typeface="Cousine" panose="020B0604020202020204" charset="0"/>
              <a:cs typeface="Cousine" panose="020B0604020202020204" charset="0"/>
            </a:endParaRPr>
          </a:p>
          <a:p>
            <a:r>
              <a:rPr lang="en-US" b="1" dirty="0" smtClean="0">
                <a:solidFill>
                  <a:schemeClr val="bg1"/>
                </a:solidFill>
                <a:latin typeface="Cousine" panose="020B0604020202020204" charset="0"/>
                <a:cs typeface="Cousine" panose="020B0604020202020204" charset="0"/>
              </a:rPr>
              <a:t>As a BI </a:t>
            </a:r>
            <a:r>
              <a:rPr lang="en-US" b="1" dirty="0">
                <a:solidFill>
                  <a:schemeClr val="bg1"/>
                </a:solidFill>
                <a:latin typeface="Cousine" panose="020B0604020202020204" charset="0"/>
                <a:cs typeface="Cousine" panose="020B0604020202020204" charset="0"/>
              </a:rPr>
              <a:t>Analyst </a:t>
            </a:r>
            <a:r>
              <a:rPr lang="en-US" b="1" dirty="0" smtClean="0">
                <a:solidFill>
                  <a:schemeClr val="bg1"/>
                </a:solidFill>
                <a:latin typeface="Cousine" panose="020B0604020202020204" charset="0"/>
                <a:cs typeface="Cousine" panose="020B0604020202020204" charset="0"/>
              </a:rPr>
              <a:t>in </a:t>
            </a:r>
            <a:r>
              <a:rPr lang="en-US" b="1" dirty="0">
                <a:solidFill>
                  <a:schemeClr val="bg1"/>
                </a:solidFill>
                <a:latin typeface="Cousine" panose="020B0604020202020204" charset="0"/>
                <a:cs typeface="Cousine" panose="020B0604020202020204" charset="0"/>
              </a:rPr>
              <a:t>a leading retail chain that operates globally, renowned for </a:t>
            </a:r>
            <a:r>
              <a:rPr lang="en-US" b="1" dirty="0" smtClean="0">
                <a:solidFill>
                  <a:schemeClr val="bg1"/>
                </a:solidFill>
                <a:latin typeface="Cousine" panose="020B0604020202020204" charset="0"/>
                <a:cs typeface="Cousine" panose="020B0604020202020204" charset="0"/>
              </a:rPr>
              <a:t>its </a:t>
            </a:r>
            <a:r>
              <a:rPr lang="en-US" b="1" dirty="0">
                <a:solidFill>
                  <a:schemeClr val="bg1"/>
                </a:solidFill>
                <a:latin typeface="Cousine" panose="020B0604020202020204" charset="0"/>
                <a:cs typeface="Cousine" panose="020B0604020202020204" charset="0"/>
              </a:rPr>
              <a:t>diverse product offerings and commitment to customer </a:t>
            </a:r>
            <a:r>
              <a:rPr lang="en-US" b="1" dirty="0" smtClean="0">
                <a:solidFill>
                  <a:schemeClr val="bg1"/>
                </a:solidFill>
                <a:latin typeface="Cousine" panose="020B0604020202020204" charset="0"/>
                <a:cs typeface="Cousine" panose="020B0604020202020204" charset="0"/>
              </a:rPr>
              <a:t>satisfaction</a:t>
            </a:r>
          </a:p>
          <a:p>
            <a:endParaRPr lang="en-US" b="1" dirty="0">
              <a:solidFill>
                <a:schemeClr val="bg1"/>
              </a:solidFill>
              <a:latin typeface="Cousine" panose="020B0604020202020204" charset="0"/>
              <a:cs typeface="Cousine" panose="020B0604020202020204" charset="0"/>
            </a:endParaRPr>
          </a:p>
          <a:p>
            <a:r>
              <a:rPr lang="en-US" b="1" dirty="0" smtClean="0">
                <a:solidFill>
                  <a:schemeClr val="bg1"/>
                </a:solidFill>
                <a:latin typeface="Cousine" panose="020B0604020202020204" charset="0"/>
                <a:cs typeface="Cousine" panose="020B0604020202020204" charset="0"/>
              </a:rPr>
              <a:t>Tasks</a:t>
            </a:r>
          </a:p>
          <a:p>
            <a:endParaRPr lang="en-US" b="1" dirty="0">
              <a:solidFill>
                <a:schemeClr val="bg1"/>
              </a:solidFill>
              <a:latin typeface="Cousine" panose="020B0604020202020204" charset="0"/>
              <a:cs typeface="Cousine" panose="020B0604020202020204" charset="0"/>
            </a:endParaRPr>
          </a:p>
          <a:p>
            <a:r>
              <a:rPr lang="en-US" b="1" dirty="0" smtClean="0">
                <a:solidFill>
                  <a:schemeClr val="bg1"/>
                </a:solidFill>
                <a:latin typeface="Cousine" panose="020B0604020202020204" charset="0"/>
                <a:cs typeface="Cousine" panose="020B0604020202020204" charset="0"/>
              </a:rPr>
              <a:t>Conduct </a:t>
            </a:r>
            <a:r>
              <a:rPr lang="en-US" b="1" dirty="0">
                <a:solidFill>
                  <a:schemeClr val="bg1"/>
                </a:solidFill>
                <a:latin typeface="Cousine" panose="020B0604020202020204" charset="0"/>
                <a:cs typeface="Cousine" panose="020B0604020202020204" charset="0"/>
              </a:rPr>
              <a:t>a comprehensive analysis of the sales performance of the retail chain across different regions and time periods</a:t>
            </a:r>
            <a:endParaRPr lang="en-US" b="1" dirty="0" smtClean="0">
              <a:solidFill>
                <a:schemeClr val="bg1"/>
              </a:solidFill>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MY" dirty="0">
              <a:latin typeface="Cousine" panose="020B0604020202020204" charset="0"/>
              <a:cs typeface="Cousine"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4" name="Google Shape;74;p12"/>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2" name="Title 1"/>
          <p:cNvSpPr>
            <a:spLocks noGrp="1"/>
          </p:cNvSpPr>
          <p:nvPr>
            <p:ph type="title"/>
          </p:nvPr>
        </p:nvSpPr>
        <p:spPr/>
        <p:txBody>
          <a:bodyPr/>
          <a:lstStyle/>
          <a:p>
            <a:r>
              <a:rPr lang="en-MY" sz="2800" b="1" dirty="0"/>
              <a:t>Methodology</a:t>
            </a:r>
            <a:endParaRPr lang="en-MY" sz="2800" dirty="0"/>
          </a:p>
        </p:txBody>
      </p:sp>
      <p:sp>
        <p:nvSpPr>
          <p:cNvPr id="3" name="TextBox 2"/>
          <p:cNvSpPr txBox="1"/>
          <p:nvPr/>
        </p:nvSpPr>
        <p:spPr>
          <a:xfrm>
            <a:off x="404330" y="1121664"/>
            <a:ext cx="7031459" cy="5693866"/>
          </a:xfrm>
          <a:prstGeom prst="rect">
            <a:avLst/>
          </a:prstGeom>
          <a:noFill/>
        </p:spPr>
        <p:txBody>
          <a:bodyPr wrap="square" rtlCol="0">
            <a:spAutoFit/>
          </a:bodyPr>
          <a:lstStyle/>
          <a:p>
            <a:endParaRPr lang="en-US" b="1" dirty="0" smtClean="0">
              <a:latin typeface="Cousine" panose="020B0604020202020204" charset="0"/>
              <a:cs typeface="Cousine" panose="020B0604020202020204" charset="0"/>
            </a:endParaRPr>
          </a:p>
          <a:p>
            <a:r>
              <a:rPr lang="en-US" b="1" u="sng" dirty="0" smtClean="0">
                <a:solidFill>
                  <a:schemeClr val="bg1"/>
                </a:solidFill>
                <a:latin typeface="Cousine" panose="020B0604020202020204" charset="0"/>
                <a:cs typeface="Cousine" panose="020B0604020202020204" charset="0"/>
              </a:rPr>
              <a:t>Retail Sales Data</a:t>
            </a:r>
          </a:p>
          <a:p>
            <a:endParaRPr lang="en-US" b="1" dirty="0">
              <a:solidFill>
                <a:schemeClr val="bg1"/>
              </a:solidFill>
              <a:latin typeface="Cousine" panose="020B0604020202020204" charset="0"/>
              <a:cs typeface="Cousine" panose="020B0604020202020204" charset="0"/>
            </a:endParaRPr>
          </a:p>
          <a:p>
            <a:r>
              <a:rPr lang="en-US" b="1" dirty="0" smtClean="0">
                <a:solidFill>
                  <a:schemeClr val="bg1"/>
                </a:solidFill>
                <a:latin typeface="Cousine" panose="020B0604020202020204" charset="0"/>
                <a:cs typeface="Cousine" panose="020B0604020202020204" charset="0"/>
              </a:rPr>
              <a:t>Consisted 3 files, daily sales data, product hierarchy, stores locations</a:t>
            </a:r>
          </a:p>
          <a:p>
            <a:endParaRPr lang="en-US" b="1" dirty="0">
              <a:solidFill>
                <a:schemeClr val="bg1"/>
              </a:solidFill>
              <a:latin typeface="Cousine" panose="020B0604020202020204" charset="0"/>
              <a:cs typeface="Cousine" panose="020B0604020202020204" charset="0"/>
            </a:endParaRPr>
          </a:p>
          <a:p>
            <a:r>
              <a:rPr lang="en-US" b="1" u="sng" dirty="0" smtClean="0">
                <a:solidFill>
                  <a:schemeClr val="bg1"/>
                </a:solidFill>
                <a:latin typeface="Cousine" panose="020B0604020202020204" charset="0"/>
                <a:cs typeface="Cousine" panose="020B0604020202020204" charset="0"/>
              </a:rPr>
              <a:t>Steps Taken</a:t>
            </a:r>
          </a:p>
          <a:p>
            <a:endParaRPr lang="en-US" b="1" dirty="0">
              <a:solidFill>
                <a:schemeClr val="bg1"/>
              </a:solidFill>
              <a:latin typeface="Cousine" panose="020B0604020202020204" charset="0"/>
              <a:cs typeface="Cousine" panose="020B0604020202020204" charset="0"/>
            </a:endParaRPr>
          </a:p>
          <a:p>
            <a:r>
              <a:rPr lang="en-US" b="1" dirty="0">
                <a:solidFill>
                  <a:schemeClr val="bg1"/>
                </a:solidFill>
                <a:latin typeface="Cousine" panose="020B0604020202020204" charset="0"/>
                <a:cs typeface="Cousine" panose="020B0604020202020204" charset="0"/>
              </a:rPr>
              <a:t>Data Cleaning and </a:t>
            </a:r>
            <a:r>
              <a:rPr lang="en-US" b="1" dirty="0" smtClean="0">
                <a:solidFill>
                  <a:schemeClr val="bg1"/>
                </a:solidFill>
                <a:latin typeface="Cousine" panose="020B0604020202020204" charset="0"/>
                <a:cs typeface="Cousine" panose="020B0604020202020204" charset="0"/>
              </a:rPr>
              <a:t>Analysis</a:t>
            </a:r>
          </a:p>
          <a:p>
            <a:endParaRPr lang="en-US" b="1" dirty="0">
              <a:solidFill>
                <a:schemeClr val="bg1"/>
              </a:solidFill>
              <a:latin typeface="Cousine" panose="020B0604020202020204" charset="0"/>
              <a:cs typeface="Cousine" panose="020B0604020202020204" charset="0"/>
            </a:endParaRPr>
          </a:p>
          <a:p>
            <a:r>
              <a:rPr lang="en-US" b="1" dirty="0">
                <a:solidFill>
                  <a:schemeClr val="bg1"/>
                </a:solidFill>
                <a:latin typeface="Cousine" panose="020B0604020202020204" charset="0"/>
                <a:cs typeface="Cousine" panose="020B0604020202020204" charset="0"/>
              </a:rPr>
              <a:t>Data Querying and </a:t>
            </a:r>
            <a:r>
              <a:rPr lang="en-US" b="1" dirty="0" smtClean="0">
                <a:solidFill>
                  <a:schemeClr val="bg1"/>
                </a:solidFill>
                <a:latin typeface="Cousine" panose="020B0604020202020204" charset="0"/>
                <a:cs typeface="Cousine" panose="020B0604020202020204" charset="0"/>
              </a:rPr>
              <a:t>Analysis</a:t>
            </a:r>
          </a:p>
          <a:p>
            <a:endParaRPr lang="en-US" b="1" dirty="0">
              <a:solidFill>
                <a:schemeClr val="bg1"/>
              </a:solidFill>
              <a:latin typeface="Cousine" panose="020B0604020202020204" charset="0"/>
              <a:cs typeface="Cousine" panose="020B0604020202020204" charset="0"/>
            </a:endParaRPr>
          </a:p>
          <a:p>
            <a:r>
              <a:rPr lang="en-US" b="1" dirty="0">
                <a:solidFill>
                  <a:schemeClr val="bg1"/>
                </a:solidFill>
                <a:latin typeface="Cousine" panose="020B0604020202020204" charset="0"/>
                <a:cs typeface="Cousine" panose="020B0604020202020204" charset="0"/>
              </a:rPr>
              <a:t>Chart Creation and Regression </a:t>
            </a:r>
            <a:r>
              <a:rPr lang="en-US" b="1" dirty="0" smtClean="0">
                <a:solidFill>
                  <a:schemeClr val="bg1"/>
                </a:solidFill>
                <a:latin typeface="Cousine" panose="020B0604020202020204" charset="0"/>
                <a:cs typeface="Cousine" panose="020B0604020202020204" charset="0"/>
              </a:rPr>
              <a:t>Analysis</a:t>
            </a:r>
          </a:p>
          <a:p>
            <a:endParaRPr lang="en-US" b="1" dirty="0">
              <a:solidFill>
                <a:schemeClr val="bg1"/>
              </a:solidFill>
              <a:latin typeface="Cousine" panose="020B0604020202020204" charset="0"/>
              <a:cs typeface="Cousine" panose="020B0604020202020204" charset="0"/>
            </a:endParaRPr>
          </a:p>
          <a:p>
            <a:r>
              <a:rPr lang="en-US" b="1" dirty="0">
                <a:solidFill>
                  <a:schemeClr val="bg1"/>
                </a:solidFill>
                <a:latin typeface="Cousine" panose="020B0604020202020204" charset="0"/>
                <a:cs typeface="Cousine" panose="020B0604020202020204" charset="0"/>
              </a:rPr>
              <a:t>Data Visualization</a:t>
            </a: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US" b="1" dirty="0">
              <a:latin typeface="Cousine" panose="020B0604020202020204" charset="0"/>
              <a:cs typeface="Cousine" panose="020B0604020202020204" charset="0"/>
            </a:endParaRPr>
          </a:p>
          <a:p>
            <a:endParaRPr lang="en-US" b="1" dirty="0" smtClean="0">
              <a:latin typeface="Cousine" panose="020B0604020202020204" charset="0"/>
              <a:cs typeface="Cousine" panose="020B0604020202020204" charset="0"/>
            </a:endParaRPr>
          </a:p>
          <a:p>
            <a:endParaRPr lang="en-MY" dirty="0">
              <a:latin typeface="Cousine" panose="020B0604020202020204" charset="0"/>
              <a:cs typeface="Cousine" panose="020B0604020202020204" charset="0"/>
            </a:endParaRPr>
          </a:p>
        </p:txBody>
      </p:sp>
    </p:spTree>
    <p:extLst>
      <p:ext uri="{BB962C8B-B14F-4D97-AF65-F5344CB8AC3E}">
        <p14:creationId xmlns:p14="http://schemas.microsoft.com/office/powerpoint/2010/main" val="344083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ctrTitle" idx="4294967295"/>
          </p:nvPr>
        </p:nvSpPr>
        <p:spPr>
          <a:xfrm>
            <a:off x="685800" y="2811715"/>
            <a:ext cx="7772400" cy="78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b="1" dirty="0" smtClean="0"/>
              <a:t>RESULTS</a:t>
            </a:r>
            <a:endParaRPr sz="6000" b="1" dirty="0"/>
          </a:p>
        </p:txBody>
      </p:sp>
      <p:grpSp>
        <p:nvGrpSpPr>
          <p:cNvPr id="118" name="Google Shape;118;p17"/>
          <p:cNvGrpSpPr/>
          <p:nvPr/>
        </p:nvGrpSpPr>
        <p:grpSpPr>
          <a:xfrm>
            <a:off x="3384426" y="567049"/>
            <a:ext cx="2222406" cy="2111795"/>
            <a:chOff x="3075562" y="756050"/>
            <a:chExt cx="2931161" cy="2815726"/>
          </a:xfrm>
        </p:grpSpPr>
        <p:sp>
          <p:nvSpPr>
            <p:cNvPr id="119" name="Google Shape;119;p17"/>
            <p:cNvSpPr/>
            <p:nvPr/>
          </p:nvSpPr>
          <p:spPr>
            <a:xfrm>
              <a:off x="3950843" y="1762696"/>
              <a:ext cx="1326900" cy="1326900"/>
            </a:xfrm>
            <a:prstGeom prst="ellipse">
              <a:avLst/>
            </a:prstGeom>
            <a:noFill/>
            <a:ln w="9525" cap="flat" cmpd="sng">
              <a:solidFill>
                <a:srgbClr val="FFFFFF"/>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a:off x="3472643" y="1284496"/>
              <a:ext cx="2283300" cy="2283300"/>
            </a:xfrm>
            <a:prstGeom prst="rect">
              <a:avLst/>
            </a:prstGeom>
            <a:noFill/>
            <a:ln w="9525" cap="flat" cmpd="sng">
              <a:solidFill>
                <a:srgbClr val="FFFFFF"/>
              </a:solidFill>
              <a:prstDash val="dash"/>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a:off x="5883273" y="1280600"/>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2" name="Google Shape;122;p17"/>
            <p:cNvSpPr/>
            <p:nvPr/>
          </p:nvSpPr>
          <p:spPr>
            <a:xfrm rot="-5400000">
              <a:off x="4546838" y="-55875"/>
              <a:ext cx="123450" cy="2275725"/>
            </a:xfrm>
            <a:custGeom>
              <a:avLst/>
              <a:gdLst/>
              <a:ahLst/>
              <a:cxnLst/>
              <a:rect l="l" t="t" r="r" b="b"/>
              <a:pathLst>
                <a:path w="4938" h="91029" extrusionOk="0">
                  <a:moveTo>
                    <a:pt x="0" y="0"/>
                  </a:moveTo>
                  <a:lnTo>
                    <a:pt x="4938" y="0"/>
                  </a:lnTo>
                  <a:lnTo>
                    <a:pt x="4938" y="91029"/>
                  </a:lnTo>
                  <a:lnTo>
                    <a:pt x="0" y="91029"/>
                  </a:lnTo>
                </a:path>
              </a:pathLst>
            </a:custGeom>
            <a:noFill/>
            <a:ln w="9525" cap="flat" cmpd="sng">
              <a:solidFill>
                <a:srgbClr val="FFFFFF"/>
              </a:solidFill>
              <a:prstDash val="solid"/>
              <a:miter lim="8000"/>
              <a:headEnd type="none" w="med" len="med"/>
              <a:tailEnd type="none" w="med" len="med"/>
            </a:ln>
          </p:spPr>
        </p:sp>
        <p:sp>
          <p:nvSpPr>
            <p:cNvPr id="123" name="Google Shape;123;p17"/>
            <p:cNvSpPr/>
            <p:nvPr/>
          </p:nvSpPr>
          <p:spPr>
            <a:xfrm rot="-5400000">
              <a:off x="3075562" y="756050"/>
              <a:ext cx="1326900" cy="1326900"/>
            </a:xfrm>
            <a:prstGeom prst="arc">
              <a:avLst>
                <a:gd name="adj1" fmla="val 16200000"/>
                <a:gd name="adj2" fmla="val 0"/>
              </a:avLst>
            </a:prstGeom>
            <a:noFill/>
            <a:ln w="9525" cap="flat" cmpd="sng">
              <a:solidFill>
                <a:srgbClr val="FFFFFF"/>
              </a:solidFill>
              <a:prstDash val="dash"/>
              <a:round/>
              <a:headEnd type="triangle" w="sm" len="sm"/>
              <a:tailEnd type="triangl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 name="Google Shape;124;p17"/>
            <p:cNvCxnSpPr/>
            <p:nvPr/>
          </p:nvCxnSpPr>
          <p:spPr>
            <a:xfrm>
              <a:off x="3480293" y="1292146"/>
              <a:ext cx="2268000" cy="2268000"/>
            </a:xfrm>
            <a:prstGeom prst="straightConnector1">
              <a:avLst/>
            </a:prstGeom>
            <a:noFill/>
            <a:ln w="9525" cap="flat" cmpd="sng">
              <a:solidFill>
                <a:srgbClr val="FFFFFF"/>
              </a:solidFill>
              <a:prstDash val="dash"/>
              <a:round/>
              <a:headEnd type="none" w="med" len="med"/>
              <a:tailEnd type="none" w="med" len="med"/>
            </a:ln>
          </p:spPr>
        </p:cxnSp>
        <p:cxnSp>
          <p:nvCxnSpPr>
            <p:cNvPr id="125" name="Google Shape;125;p17"/>
            <p:cNvCxnSpPr>
              <a:endCxn id="119" idx="7"/>
            </p:cNvCxnSpPr>
            <p:nvPr/>
          </p:nvCxnSpPr>
          <p:spPr>
            <a:xfrm flipH="1">
              <a:off x="5083423" y="1280516"/>
              <a:ext cx="676500" cy="676500"/>
            </a:xfrm>
            <a:prstGeom prst="straightConnector1">
              <a:avLst/>
            </a:prstGeom>
            <a:noFill/>
            <a:ln w="9525" cap="flat" cmpd="sng">
              <a:solidFill>
                <a:srgbClr val="FFFFFF"/>
              </a:solidFill>
              <a:prstDash val="dash"/>
              <a:round/>
              <a:headEnd type="none" w="med" len="med"/>
              <a:tailEnd type="none" w="med" len="med"/>
            </a:ln>
          </p:spPr>
        </p:cxnSp>
        <p:cxnSp>
          <p:nvCxnSpPr>
            <p:cNvPr id="126" name="Google Shape;126;p17"/>
            <p:cNvCxnSpPr/>
            <p:nvPr/>
          </p:nvCxnSpPr>
          <p:spPr>
            <a:xfrm>
              <a:off x="3345288" y="1288325"/>
              <a:ext cx="0" cy="2283300"/>
            </a:xfrm>
            <a:prstGeom prst="straightConnector1">
              <a:avLst/>
            </a:prstGeom>
            <a:noFill/>
            <a:ln w="9525" cap="flat" cmpd="sng">
              <a:solidFill>
                <a:srgbClr val="FFFFFF"/>
              </a:solidFill>
              <a:prstDash val="solid"/>
              <a:round/>
              <a:headEnd type="triangle" w="sm" len="sm"/>
              <a:tailEnd type="triangle" w="sm" len="sm"/>
            </a:ln>
          </p:spPr>
        </p:cxnSp>
        <p:cxnSp>
          <p:nvCxnSpPr>
            <p:cNvPr id="127" name="Google Shape;127;p17"/>
            <p:cNvCxnSpPr>
              <a:stCxn id="119" idx="3"/>
            </p:cNvCxnSpPr>
            <p:nvPr/>
          </p:nvCxnSpPr>
          <p:spPr>
            <a:xfrm flipH="1">
              <a:off x="3468663" y="2895276"/>
              <a:ext cx="676500" cy="676500"/>
            </a:xfrm>
            <a:prstGeom prst="straightConnector1">
              <a:avLst/>
            </a:prstGeom>
            <a:noFill/>
            <a:ln w="9525" cap="flat" cmpd="sng">
              <a:solidFill>
                <a:srgbClr val="FFFFFF"/>
              </a:solidFill>
              <a:prstDash val="dash"/>
              <a:round/>
              <a:headEnd type="none" w="med" len="med"/>
              <a:tailEnd type="none" w="med" len="med"/>
            </a:ln>
          </p:spPr>
        </p:cxnSp>
      </p:grpSp>
      <p:sp>
        <p:nvSpPr>
          <p:cNvPr id="128" name="Google Shape;128;p17"/>
          <p:cNvSpPr/>
          <p:nvPr/>
        </p:nvSpPr>
        <p:spPr>
          <a:xfrm>
            <a:off x="4254089" y="1497787"/>
            <a:ext cx="598974" cy="598352"/>
          </a:xfrm>
          <a:custGeom>
            <a:avLst/>
            <a:gdLst/>
            <a:ahLst/>
            <a:cxnLst/>
            <a:rect l="l" t="t" r="r" b="b"/>
            <a:pathLst>
              <a:path w="17228" h="17399" extrusionOk="0">
                <a:moveTo>
                  <a:pt x="14162" y="439"/>
                </a:moveTo>
                <a:lnTo>
                  <a:pt x="14478" y="512"/>
                </a:lnTo>
                <a:lnTo>
                  <a:pt x="14794" y="609"/>
                </a:lnTo>
                <a:lnTo>
                  <a:pt x="15111" y="755"/>
                </a:lnTo>
                <a:lnTo>
                  <a:pt x="15403" y="925"/>
                </a:lnTo>
                <a:lnTo>
                  <a:pt x="15670" y="1120"/>
                </a:lnTo>
                <a:lnTo>
                  <a:pt x="15914" y="1315"/>
                </a:lnTo>
                <a:lnTo>
                  <a:pt x="16108" y="1534"/>
                </a:lnTo>
                <a:lnTo>
                  <a:pt x="15987" y="1558"/>
                </a:lnTo>
                <a:lnTo>
                  <a:pt x="15889" y="1607"/>
                </a:lnTo>
                <a:lnTo>
                  <a:pt x="15816" y="1655"/>
                </a:lnTo>
                <a:lnTo>
                  <a:pt x="15792" y="1680"/>
                </a:lnTo>
                <a:lnTo>
                  <a:pt x="15768" y="1728"/>
                </a:lnTo>
                <a:lnTo>
                  <a:pt x="15768" y="1777"/>
                </a:lnTo>
                <a:lnTo>
                  <a:pt x="15792" y="1826"/>
                </a:lnTo>
                <a:lnTo>
                  <a:pt x="15865" y="1850"/>
                </a:lnTo>
                <a:lnTo>
                  <a:pt x="15938" y="1874"/>
                </a:lnTo>
                <a:lnTo>
                  <a:pt x="16230" y="1874"/>
                </a:lnTo>
                <a:lnTo>
                  <a:pt x="16352" y="1850"/>
                </a:lnTo>
                <a:lnTo>
                  <a:pt x="16546" y="2166"/>
                </a:lnTo>
                <a:lnTo>
                  <a:pt x="16254" y="2142"/>
                </a:lnTo>
                <a:lnTo>
                  <a:pt x="16011" y="2142"/>
                </a:lnTo>
                <a:lnTo>
                  <a:pt x="15987" y="2166"/>
                </a:lnTo>
                <a:lnTo>
                  <a:pt x="15987" y="2191"/>
                </a:lnTo>
                <a:lnTo>
                  <a:pt x="16133" y="2312"/>
                </a:lnTo>
                <a:lnTo>
                  <a:pt x="16303" y="2410"/>
                </a:lnTo>
                <a:lnTo>
                  <a:pt x="16473" y="2458"/>
                </a:lnTo>
                <a:lnTo>
                  <a:pt x="16668" y="2507"/>
                </a:lnTo>
                <a:lnTo>
                  <a:pt x="16717" y="2750"/>
                </a:lnTo>
                <a:lnTo>
                  <a:pt x="16741" y="2994"/>
                </a:lnTo>
                <a:lnTo>
                  <a:pt x="16522" y="2872"/>
                </a:lnTo>
                <a:lnTo>
                  <a:pt x="16352" y="2799"/>
                </a:lnTo>
                <a:lnTo>
                  <a:pt x="16181" y="2702"/>
                </a:lnTo>
                <a:lnTo>
                  <a:pt x="16011" y="2653"/>
                </a:lnTo>
                <a:lnTo>
                  <a:pt x="15792" y="2653"/>
                </a:lnTo>
                <a:lnTo>
                  <a:pt x="15768" y="2677"/>
                </a:lnTo>
                <a:lnTo>
                  <a:pt x="15768" y="2702"/>
                </a:lnTo>
                <a:lnTo>
                  <a:pt x="15768" y="2726"/>
                </a:lnTo>
                <a:lnTo>
                  <a:pt x="15889" y="2872"/>
                </a:lnTo>
                <a:lnTo>
                  <a:pt x="16035" y="2994"/>
                </a:lnTo>
                <a:lnTo>
                  <a:pt x="16327" y="3213"/>
                </a:lnTo>
                <a:lnTo>
                  <a:pt x="16522" y="3334"/>
                </a:lnTo>
                <a:lnTo>
                  <a:pt x="16619" y="3407"/>
                </a:lnTo>
                <a:lnTo>
                  <a:pt x="16717" y="3456"/>
                </a:lnTo>
                <a:lnTo>
                  <a:pt x="16692" y="3651"/>
                </a:lnTo>
                <a:lnTo>
                  <a:pt x="16619" y="3845"/>
                </a:lnTo>
                <a:lnTo>
                  <a:pt x="16400" y="3602"/>
                </a:lnTo>
                <a:lnTo>
                  <a:pt x="16133" y="3407"/>
                </a:lnTo>
                <a:lnTo>
                  <a:pt x="15987" y="3310"/>
                </a:lnTo>
                <a:lnTo>
                  <a:pt x="15841" y="3237"/>
                </a:lnTo>
                <a:lnTo>
                  <a:pt x="15695" y="3188"/>
                </a:lnTo>
                <a:lnTo>
                  <a:pt x="15524" y="3164"/>
                </a:lnTo>
                <a:lnTo>
                  <a:pt x="15476" y="3188"/>
                </a:lnTo>
                <a:lnTo>
                  <a:pt x="15476" y="3213"/>
                </a:lnTo>
                <a:lnTo>
                  <a:pt x="15476" y="3237"/>
                </a:lnTo>
                <a:lnTo>
                  <a:pt x="15500" y="3261"/>
                </a:lnTo>
                <a:lnTo>
                  <a:pt x="15597" y="3359"/>
                </a:lnTo>
                <a:lnTo>
                  <a:pt x="15695" y="3432"/>
                </a:lnTo>
                <a:lnTo>
                  <a:pt x="15987" y="3699"/>
                </a:lnTo>
                <a:lnTo>
                  <a:pt x="16230" y="3918"/>
                </a:lnTo>
                <a:lnTo>
                  <a:pt x="16449" y="4162"/>
                </a:lnTo>
                <a:lnTo>
                  <a:pt x="16473" y="4186"/>
                </a:lnTo>
                <a:lnTo>
                  <a:pt x="16254" y="4526"/>
                </a:lnTo>
                <a:lnTo>
                  <a:pt x="16206" y="4453"/>
                </a:lnTo>
                <a:lnTo>
                  <a:pt x="16133" y="4380"/>
                </a:lnTo>
                <a:lnTo>
                  <a:pt x="15962" y="4259"/>
                </a:lnTo>
                <a:lnTo>
                  <a:pt x="15646" y="4040"/>
                </a:lnTo>
                <a:lnTo>
                  <a:pt x="15403" y="3821"/>
                </a:lnTo>
                <a:lnTo>
                  <a:pt x="15159" y="3626"/>
                </a:lnTo>
                <a:lnTo>
                  <a:pt x="15111" y="3626"/>
                </a:lnTo>
                <a:lnTo>
                  <a:pt x="15062" y="3651"/>
                </a:lnTo>
                <a:lnTo>
                  <a:pt x="15013" y="3724"/>
                </a:lnTo>
                <a:lnTo>
                  <a:pt x="15013" y="3821"/>
                </a:lnTo>
                <a:lnTo>
                  <a:pt x="15013" y="3894"/>
                </a:lnTo>
                <a:lnTo>
                  <a:pt x="15038" y="3991"/>
                </a:lnTo>
                <a:lnTo>
                  <a:pt x="15135" y="4137"/>
                </a:lnTo>
                <a:lnTo>
                  <a:pt x="15257" y="4283"/>
                </a:lnTo>
                <a:lnTo>
                  <a:pt x="15427" y="4453"/>
                </a:lnTo>
                <a:lnTo>
                  <a:pt x="15622" y="4599"/>
                </a:lnTo>
                <a:lnTo>
                  <a:pt x="15816" y="4745"/>
                </a:lnTo>
                <a:lnTo>
                  <a:pt x="15914" y="4818"/>
                </a:lnTo>
                <a:lnTo>
                  <a:pt x="16011" y="4843"/>
                </a:lnTo>
                <a:lnTo>
                  <a:pt x="15792" y="5135"/>
                </a:lnTo>
                <a:lnTo>
                  <a:pt x="14867" y="4162"/>
                </a:lnTo>
                <a:lnTo>
                  <a:pt x="13967" y="3213"/>
                </a:lnTo>
                <a:lnTo>
                  <a:pt x="13505" y="2750"/>
                </a:lnTo>
                <a:lnTo>
                  <a:pt x="13018" y="2288"/>
                </a:lnTo>
                <a:lnTo>
                  <a:pt x="12531" y="1850"/>
                </a:lnTo>
                <a:lnTo>
                  <a:pt x="12021" y="1461"/>
                </a:lnTo>
                <a:lnTo>
                  <a:pt x="12021" y="1388"/>
                </a:lnTo>
                <a:lnTo>
                  <a:pt x="12118" y="1315"/>
                </a:lnTo>
                <a:lnTo>
                  <a:pt x="12215" y="1242"/>
                </a:lnTo>
                <a:lnTo>
                  <a:pt x="12385" y="1047"/>
                </a:lnTo>
                <a:lnTo>
                  <a:pt x="12629" y="852"/>
                </a:lnTo>
                <a:lnTo>
                  <a:pt x="12921" y="682"/>
                </a:lnTo>
                <a:lnTo>
                  <a:pt x="13213" y="560"/>
                </a:lnTo>
                <a:lnTo>
                  <a:pt x="13505" y="463"/>
                </a:lnTo>
                <a:lnTo>
                  <a:pt x="13675" y="439"/>
                </a:lnTo>
                <a:close/>
                <a:moveTo>
                  <a:pt x="11753" y="1704"/>
                </a:moveTo>
                <a:lnTo>
                  <a:pt x="11826" y="1850"/>
                </a:lnTo>
                <a:lnTo>
                  <a:pt x="11948" y="1972"/>
                </a:lnTo>
                <a:lnTo>
                  <a:pt x="12093" y="2069"/>
                </a:lnTo>
                <a:lnTo>
                  <a:pt x="12385" y="2288"/>
                </a:lnTo>
                <a:lnTo>
                  <a:pt x="12677" y="2531"/>
                </a:lnTo>
                <a:lnTo>
                  <a:pt x="12945" y="2823"/>
                </a:lnTo>
                <a:lnTo>
                  <a:pt x="13480" y="3383"/>
                </a:lnTo>
                <a:lnTo>
                  <a:pt x="14478" y="4453"/>
                </a:lnTo>
                <a:lnTo>
                  <a:pt x="15500" y="5500"/>
                </a:lnTo>
                <a:lnTo>
                  <a:pt x="15111" y="5962"/>
                </a:lnTo>
                <a:lnTo>
                  <a:pt x="14600" y="5500"/>
                </a:lnTo>
                <a:lnTo>
                  <a:pt x="14113" y="5013"/>
                </a:lnTo>
                <a:lnTo>
                  <a:pt x="13213" y="4016"/>
                </a:lnTo>
                <a:lnTo>
                  <a:pt x="12750" y="3529"/>
                </a:lnTo>
                <a:lnTo>
                  <a:pt x="12264" y="3018"/>
                </a:lnTo>
                <a:lnTo>
                  <a:pt x="11777" y="2556"/>
                </a:lnTo>
                <a:lnTo>
                  <a:pt x="11266" y="2093"/>
                </a:lnTo>
                <a:lnTo>
                  <a:pt x="11753" y="1704"/>
                </a:lnTo>
                <a:close/>
                <a:moveTo>
                  <a:pt x="13724" y="5232"/>
                </a:moveTo>
                <a:lnTo>
                  <a:pt x="14235" y="5767"/>
                </a:lnTo>
                <a:lnTo>
                  <a:pt x="14794" y="6278"/>
                </a:lnTo>
                <a:lnTo>
                  <a:pt x="14575" y="6497"/>
                </a:lnTo>
                <a:lnTo>
                  <a:pt x="14259" y="6278"/>
                </a:lnTo>
                <a:lnTo>
                  <a:pt x="13967" y="6035"/>
                </a:lnTo>
                <a:lnTo>
                  <a:pt x="13699" y="5792"/>
                </a:lnTo>
                <a:lnTo>
                  <a:pt x="13432" y="5573"/>
                </a:lnTo>
                <a:lnTo>
                  <a:pt x="13724" y="5232"/>
                </a:lnTo>
                <a:close/>
                <a:moveTo>
                  <a:pt x="13261" y="5767"/>
                </a:moveTo>
                <a:lnTo>
                  <a:pt x="13359" y="5913"/>
                </a:lnTo>
                <a:lnTo>
                  <a:pt x="13456" y="6059"/>
                </a:lnTo>
                <a:lnTo>
                  <a:pt x="13724" y="6303"/>
                </a:lnTo>
                <a:lnTo>
                  <a:pt x="13991" y="6546"/>
                </a:lnTo>
                <a:lnTo>
                  <a:pt x="14137" y="6668"/>
                </a:lnTo>
                <a:lnTo>
                  <a:pt x="14308" y="6765"/>
                </a:lnTo>
                <a:lnTo>
                  <a:pt x="14235" y="6814"/>
                </a:lnTo>
                <a:lnTo>
                  <a:pt x="14137" y="6692"/>
                </a:lnTo>
                <a:lnTo>
                  <a:pt x="13991" y="6595"/>
                </a:lnTo>
                <a:lnTo>
                  <a:pt x="13699" y="6400"/>
                </a:lnTo>
                <a:lnTo>
                  <a:pt x="13359" y="6230"/>
                </a:lnTo>
                <a:lnTo>
                  <a:pt x="13188" y="6132"/>
                </a:lnTo>
                <a:lnTo>
                  <a:pt x="13042" y="6011"/>
                </a:lnTo>
                <a:lnTo>
                  <a:pt x="13261" y="5767"/>
                </a:lnTo>
                <a:close/>
                <a:moveTo>
                  <a:pt x="13018" y="6059"/>
                </a:moveTo>
                <a:lnTo>
                  <a:pt x="13188" y="6303"/>
                </a:lnTo>
                <a:lnTo>
                  <a:pt x="13286" y="6424"/>
                </a:lnTo>
                <a:lnTo>
                  <a:pt x="13407" y="6522"/>
                </a:lnTo>
                <a:lnTo>
                  <a:pt x="14040" y="7008"/>
                </a:lnTo>
                <a:lnTo>
                  <a:pt x="13699" y="7349"/>
                </a:lnTo>
                <a:lnTo>
                  <a:pt x="13675" y="7325"/>
                </a:lnTo>
                <a:lnTo>
                  <a:pt x="13505" y="7227"/>
                </a:lnTo>
                <a:lnTo>
                  <a:pt x="13334" y="7106"/>
                </a:lnTo>
                <a:lnTo>
                  <a:pt x="13018" y="6838"/>
                </a:lnTo>
                <a:lnTo>
                  <a:pt x="12799" y="6668"/>
                </a:lnTo>
                <a:lnTo>
                  <a:pt x="12702" y="6595"/>
                </a:lnTo>
                <a:lnTo>
                  <a:pt x="12580" y="6546"/>
                </a:lnTo>
                <a:lnTo>
                  <a:pt x="12799" y="6303"/>
                </a:lnTo>
                <a:lnTo>
                  <a:pt x="13018" y="6059"/>
                </a:lnTo>
                <a:close/>
                <a:moveTo>
                  <a:pt x="12385" y="6716"/>
                </a:moveTo>
                <a:lnTo>
                  <a:pt x="12483" y="6838"/>
                </a:lnTo>
                <a:lnTo>
                  <a:pt x="12580" y="6935"/>
                </a:lnTo>
                <a:lnTo>
                  <a:pt x="12799" y="7130"/>
                </a:lnTo>
                <a:lnTo>
                  <a:pt x="13091" y="7398"/>
                </a:lnTo>
                <a:lnTo>
                  <a:pt x="13407" y="7617"/>
                </a:lnTo>
                <a:lnTo>
                  <a:pt x="13018" y="8006"/>
                </a:lnTo>
                <a:lnTo>
                  <a:pt x="12921" y="8079"/>
                </a:lnTo>
                <a:lnTo>
                  <a:pt x="12823" y="7909"/>
                </a:lnTo>
                <a:lnTo>
                  <a:pt x="12653" y="7763"/>
                </a:lnTo>
                <a:lnTo>
                  <a:pt x="12312" y="7495"/>
                </a:lnTo>
                <a:lnTo>
                  <a:pt x="12093" y="7325"/>
                </a:lnTo>
                <a:lnTo>
                  <a:pt x="11972" y="7252"/>
                </a:lnTo>
                <a:lnTo>
                  <a:pt x="11850" y="7179"/>
                </a:lnTo>
                <a:lnTo>
                  <a:pt x="12385" y="6716"/>
                </a:lnTo>
                <a:close/>
                <a:moveTo>
                  <a:pt x="11631" y="7373"/>
                </a:moveTo>
                <a:lnTo>
                  <a:pt x="11729" y="7471"/>
                </a:lnTo>
                <a:lnTo>
                  <a:pt x="11850" y="7568"/>
                </a:lnTo>
                <a:lnTo>
                  <a:pt x="12093" y="7738"/>
                </a:lnTo>
                <a:lnTo>
                  <a:pt x="12434" y="8055"/>
                </a:lnTo>
                <a:lnTo>
                  <a:pt x="12556" y="8201"/>
                </a:lnTo>
                <a:lnTo>
                  <a:pt x="12702" y="8322"/>
                </a:lnTo>
                <a:lnTo>
                  <a:pt x="11948" y="9150"/>
                </a:lnTo>
                <a:lnTo>
                  <a:pt x="11680" y="8906"/>
                </a:lnTo>
                <a:lnTo>
                  <a:pt x="11364" y="8687"/>
                </a:lnTo>
                <a:lnTo>
                  <a:pt x="11072" y="8444"/>
                </a:lnTo>
                <a:lnTo>
                  <a:pt x="10780" y="8201"/>
                </a:lnTo>
                <a:lnTo>
                  <a:pt x="11096" y="7860"/>
                </a:lnTo>
                <a:lnTo>
                  <a:pt x="11193" y="7957"/>
                </a:lnTo>
                <a:lnTo>
                  <a:pt x="11291" y="8030"/>
                </a:lnTo>
                <a:lnTo>
                  <a:pt x="11461" y="8176"/>
                </a:lnTo>
                <a:lnTo>
                  <a:pt x="11777" y="8493"/>
                </a:lnTo>
                <a:lnTo>
                  <a:pt x="11972" y="8614"/>
                </a:lnTo>
                <a:lnTo>
                  <a:pt x="12166" y="8736"/>
                </a:lnTo>
                <a:lnTo>
                  <a:pt x="12288" y="8736"/>
                </a:lnTo>
                <a:lnTo>
                  <a:pt x="12337" y="8712"/>
                </a:lnTo>
                <a:lnTo>
                  <a:pt x="12361" y="8639"/>
                </a:lnTo>
                <a:lnTo>
                  <a:pt x="12361" y="8566"/>
                </a:lnTo>
                <a:lnTo>
                  <a:pt x="12337" y="8493"/>
                </a:lnTo>
                <a:lnTo>
                  <a:pt x="12118" y="8322"/>
                </a:lnTo>
                <a:lnTo>
                  <a:pt x="11899" y="8152"/>
                </a:lnTo>
                <a:lnTo>
                  <a:pt x="11461" y="7811"/>
                </a:lnTo>
                <a:lnTo>
                  <a:pt x="11291" y="7690"/>
                </a:lnTo>
                <a:lnTo>
                  <a:pt x="11631" y="7373"/>
                </a:lnTo>
                <a:close/>
                <a:moveTo>
                  <a:pt x="10634" y="8371"/>
                </a:moveTo>
                <a:lnTo>
                  <a:pt x="10731" y="8541"/>
                </a:lnTo>
                <a:lnTo>
                  <a:pt x="10853" y="8687"/>
                </a:lnTo>
                <a:lnTo>
                  <a:pt x="10974" y="8809"/>
                </a:lnTo>
                <a:lnTo>
                  <a:pt x="11145" y="8931"/>
                </a:lnTo>
                <a:lnTo>
                  <a:pt x="11461" y="9150"/>
                </a:lnTo>
                <a:lnTo>
                  <a:pt x="11753" y="9369"/>
                </a:lnTo>
                <a:lnTo>
                  <a:pt x="11461" y="9685"/>
                </a:lnTo>
                <a:lnTo>
                  <a:pt x="11145" y="9442"/>
                </a:lnTo>
                <a:lnTo>
                  <a:pt x="10828" y="9198"/>
                </a:lnTo>
                <a:lnTo>
                  <a:pt x="10585" y="8955"/>
                </a:lnTo>
                <a:lnTo>
                  <a:pt x="10463" y="8833"/>
                </a:lnTo>
                <a:lnTo>
                  <a:pt x="10317" y="8736"/>
                </a:lnTo>
                <a:lnTo>
                  <a:pt x="10634" y="8371"/>
                </a:lnTo>
                <a:close/>
                <a:moveTo>
                  <a:pt x="10196" y="8931"/>
                </a:moveTo>
                <a:lnTo>
                  <a:pt x="10269" y="9052"/>
                </a:lnTo>
                <a:lnTo>
                  <a:pt x="10366" y="9198"/>
                </a:lnTo>
                <a:lnTo>
                  <a:pt x="10609" y="9417"/>
                </a:lnTo>
                <a:lnTo>
                  <a:pt x="10901" y="9709"/>
                </a:lnTo>
                <a:lnTo>
                  <a:pt x="11072" y="9831"/>
                </a:lnTo>
                <a:lnTo>
                  <a:pt x="11242" y="9953"/>
                </a:lnTo>
                <a:lnTo>
                  <a:pt x="10415" y="10853"/>
                </a:lnTo>
                <a:lnTo>
                  <a:pt x="10317" y="10707"/>
                </a:lnTo>
                <a:lnTo>
                  <a:pt x="10196" y="10585"/>
                </a:lnTo>
                <a:lnTo>
                  <a:pt x="9904" y="10366"/>
                </a:lnTo>
                <a:lnTo>
                  <a:pt x="9636" y="10172"/>
                </a:lnTo>
                <a:lnTo>
                  <a:pt x="9466" y="10074"/>
                </a:lnTo>
                <a:lnTo>
                  <a:pt x="9320" y="10001"/>
                </a:lnTo>
                <a:lnTo>
                  <a:pt x="9563" y="9709"/>
                </a:lnTo>
                <a:lnTo>
                  <a:pt x="9782" y="9880"/>
                </a:lnTo>
                <a:lnTo>
                  <a:pt x="10001" y="10026"/>
                </a:lnTo>
                <a:lnTo>
                  <a:pt x="10244" y="10245"/>
                </a:lnTo>
                <a:lnTo>
                  <a:pt x="10390" y="10366"/>
                </a:lnTo>
                <a:lnTo>
                  <a:pt x="10536" y="10464"/>
                </a:lnTo>
                <a:lnTo>
                  <a:pt x="10609" y="10488"/>
                </a:lnTo>
                <a:lnTo>
                  <a:pt x="10658" y="10464"/>
                </a:lnTo>
                <a:lnTo>
                  <a:pt x="10731" y="10439"/>
                </a:lnTo>
                <a:lnTo>
                  <a:pt x="10780" y="10391"/>
                </a:lnTo>
                <a:lnTo>
                  <a:pt x="10804" y="10342"/>
                </a:lnTo>
                <a:lnTo>
                  <a:pt x="10828" y="10269"/>
                </a:lnTo>
                <a:lnTo>
                  <a:pt x="10804" y="10220"/>
                </a:lnTo>
                <a:lnTo>
                  <a:pt x="10755" y="10147"/>
                </a:lnTo>
                <a:lnTo>
                  <a:pt x="10220" y="9734"/>
                </a:lnTo>
                <a:lnTo>
                  <a:pt x="10001" y="9563"/>
                </a:lnTo>
                <a:lnTo>
                  <a:pt x="9904" y="9490"/>
                </a:lnTo>
                <a:lnTo>
                  <a:pt x="9782" y="9442"/>
                </a:lnTo>
                <a:lnTo>
                  <a:pt x="10196" y="8931"/>
                </a:lnTo>
                <a:close/>
                <a:moveTo>
                  <a:pt x="9125" y="10245"/>
                </a:moveTo>
                <a:lnTo>
                  <a:pt x="9247" y="10342"/>
                </a:lnTo>
                <a:lnTo>
                  <a:pt x="9368" y="10415"/>
                </a:lnTo>
                <a:lnTo>
                  <a:pt x="9612" y="10585"/>
                </a:lnTo>
                <a:lnTo>
                  <a:pt x="9904" y="10829"/>
                </a:lnTo>
                <a:lnTo>
                  <a:pt x="10050" y="10950"/>
                </a:lnTo>
                <a:lnTo>
                  <a:pt x="10220" y="11048"/>
                </a:lnTo>
                <a:lnTo>
                  <a:pt x="9685" y="11583"/>
                </a:lnTo>
                <a:lnTo>
                  <a:pt x="9685" y="11534"/>
                </a:lnTo>
                <a:lnTo>
                  <a:pt x="9660" y="11437"/>
                </a:lnTo>
                <a:lnTo>
                  <a:pt x="9587" y="11364"/>
                </a:lnTo>
                <a:lnTo>
                  <a:pt x="9417" y="11218"/>
                </a:lnTo>
                <a:lnTo>
                  <a:pt x="9222" y="11023"/>
                </a:lnTo>
                <a:lnTo>
                  <a:pt x="9028" y="10853"/>
                </a:lnTo>
                <a:lnTo>
                  <a:pt x="8906" y="10756"/>
                </a:lnTo>
                <a:lnTo>
                  <a:pt x="8736" y="10683"/>
                </a:lnTo>
                <a:lnTo>
                  <a:pt x="8833" y="10585"/>
                </a:lnTo>
                <a:lnTo>
                  <a:pt x="9125" y="10245"/>
                </a:lnTo>
                <a:close/>
                <a:moveTo>
                  <a:pt x="8468" y="10926"/>
                </a:moveTo>
                <a:lnTo>
                  <a:pt x="8687" y="11096"/>
                </a:lnTo>
                <a:lnTo>
                  <a:pt x="8930" y="11291"/>
                </a:lnTo>
                <a:lnTo>
                  <a:pt x="9052" y="11437"/>
                </a:lnTo>
                <a:lnTo>
                  <a:pt x="9198" y="11583"/>
                </a:lnTo>
                <a:lnTo>
                  <a:pt x="9271" y="11656"/>
                </a:lnTo>
                <a:lnTo>
                  <a:pt x="9344" y="11705"/>
                </a:lnTo>
                <a:lnTo>
                  <a:pt x="9441" y="11753"/>
                </a:lnTo>
                <a:lnTo>
                  <a:pt x="9539" y="11753"/>
                </a:lnTo>
                <a:lnTo>
                  <a:pt x="8468" y="12824"/>
                </a:lnTo>
                <a:lnTo>
                  <a:pt x="8152" y="12532"/>
                </a:lnTo>
                <a:lnTo>
                  <a:pt x="7811" y="12240"/>
                </a:lnTo>
                <a:lnTo>
                  <a:pt x="7470" y="11899"/>
                </a:lnTo>
                <a:lnTo>
                  <a:pt x="7349" y="11826"/>
                </a:lnTo>
                <a:lnTo>
                  <a:pt x="7738" y="11534"/>
                </a:lnTo>
                <a:lnTo>
                  <a:pt x="7860" y="11705"/>
                </a:lnTo>
                <a:lnTo>
                  <a:pt x="8006" y="11875"/>
                </a:lnTo>
                <a:lnTo>
                  <a:pt x="8371" y="12264"/>
                </a:lnTo>
                <a:lnTo>
                  <a:pt x="8517" y="12434"/>
                </a:lnTo>
                <a:lnTo>
                  <a:pt x="8590" y="12483"/>
                </a:lnTo>
                <a:lnTo>
                  <a:pt x="8687" y="12507"/>
                </a:lnTo>
                <a:lnTo>
                  <a:pt x="8736" y="12507"/>
                </a:lnTo>
                <a:lnTo>
                  <a:pt x="8809" y="12483"/>
                </a:lnTo>
                <a:lnTo>
                  <a:pt x="8833" y="12434"/>
                </a:lnTo>
                <a:lnTo>
                  <a:pt x="8857" y="12386"/>
                </a:lnTo>
                <a:lnTo>
                  <a:pt x="8857" y="12289"/>
                </a:lnTo>
                <a:lnTo>
                  <a:pt x="8809" y="12191"/>
                </a:lnTo>
                <a:lnTo>
                  <a:pt x="8760" y="12094"/>
                </a:lnTo>
                <a:lnTo>
                  <a:pt x="8663" y="11997"/>
                </a:lnTo>
                <a:lnTo>
                  <a:pt x="8492" y="11826"/>
                </a:lnTo>
                <a:lnTo>
                  <a:pt x="8322" y="11680"/>
                </a:lnTo>
                <a:lnTo>
                  <a:pt x="8152" y="11510"/>
                </a:lnTo>
                <a:lnTo>
                  <a:pt x="7957" y="11364"/>
                </a:lnTo>
                <a:lnTo>
                  <a:pt x="8468" y="10926"/>
                </a:lnTo>
                <a:close/>
                <a:moveTo>
                  <a:pt x="11047" y="2312"/>
                </a:moveTo>
                <a:lnTo>
                  <a:pt x="11120" y="2434"/>
                </a:lnTo>
                <a:lnTo>
                  <a:pt x="11218" y="2531"/>
                </a:lnTo>
                <a:lnTo>
                  <a:pt x="11437" y="2750"/>
                </a:lnTo>
                <a:lnTo>
                  <a:pt x="11850" y="3213"/>
                </a:lnTo>
                <a:lnTo>
                  <a:pt x="11826" y="3213"/>
                </a:lnTo>
                <a:lnTo>
                  <a:pt x="11193" y="3748"/>
                </a:lnTo>
                <a:lnTo>
                  <a:pt x="10609" y="4283"/>
                </a:lnTo>
                <a:lnTo>
                  <a:pt x="10025" y="4867"/>
                </a:lnTo>
                <a:lnTo>
                  <a:pt x="9490" y="5500"/>
                </a:lnTo>
                <a:lnTo>
                  <a:pt x="9174" y="5865"/>
                </a:lnTo>
                <a:lnTo>
                  <a:pt x="8857" y="6254"/>
                </a:lnTo>
                <a:lnTo>
                  <a:pt x="8517" y="6595"/>
                </a:lnTo>
                <a:lnTo>
                  <a:pt x="8176" y="6935"/>
                </a:lnTo>
                <a:lnTo>
                  <a:pt x="7373" y="7617"/>
                </a:lnTo>
                <a:lnTo>
                  <a:pt x="6984" y="7933"/>
                </a:lnTo>
                <a:lnTo>
                  <a:pt x="6594" y="8274"/>
                </a:lnTo>
                <a:lnTo>
                  <a:pt x="6229" y="8639"/>
                </a:lnTo>
                <a:lnTo>
                  <a:pt x="5864" y="9004"/>
                </a:lnTo>
                <a:lnTo>
                  <a:pt x="5183" y="9782"/>
                </a:lnTo>
                <a:lnTo>
                  <a:pt x="4502" y="10537"/>
                </a:lnTo>
                <a:lnTo>
                  <a:pt x="4137" y="10902"/>
                </a:lnTo>
                <a:lnTo>
                  <a:pt x="3772" y="11242"/>
                </a:lnTo>
                <a:lnTo>
                  <a:pt x="3115" y="11802"/>
                </a:lnTo>
                <a:lnTo>
                  <a:pt x="2799" y="12118"/>
                </a:lnTo>
                <a:lnTo>
                  <a:pt x="2507" y="12434"/>
                </a:lnTo>
                <a:lnTo>
                  <a:pt x="2263" y="12702"/>
                </a:lnTo>
                <a:lnTo>
                  <a:pt x="2166" y="12848"/>
                </a:lnTo>
                <a:lnTo>
                  <a:pt x="2069" y="13018"/>
                </a:lnTo>
                <a:lnTo>
                  <a:pt x="1850" y="12824"/>
                </a:lnTo>
                <a:lnTo>
                  <a:pt x="1460" y="12459"/>
                </a:lnTo>
                <a:lnTo>
                  <a:pt x="1266" y="12264"/>
                </a:lnTo>
                <a:lnTo>
                  <a:pt x="1047" y="12118"/>
                </a:lnTo>
                <a:lnTo>
                  <a:pt x="1047" y="12070"/>
                </a:lnTo>
                <a:lnTo>
                  <a:pt x="1193" y="11997"/>
                </a:lnTo>
                <a:lnTo>
                  <a:pt x="1339" y="11924"/>
                </a:lnTo>
                <a:lnTo>
                  <a:pt x="1460" y="11826"/>
                </a:lnTo>
                <a:lnTo>
                  <a:pt x="1582" y="11705"/>
                </a:lnTo>
                <a:lnTo>
                  <a:pt x="2020" y="11218"/>
                </a:lnTo>
                <a:lnTo>
                  <a:pt x="2385" y="10853"/>
                </a:lnTo>
                <a:lnTo>
                  <a:pt x="2774" y="10537"/>
                </a:lnTo>
                <a:lnTo>
                  <a:pt x="3577" y="9880"/>
                </a:lnTo>
                <a:lnTo>
                  <a:pt x="3942" y="9539"/>
                </a:lnTo>
                <a:lnTo>
                  <a:pt x="4307" y="9198"/>
                </a:lnTo>
                <a:lnTo>
                  <a:pt x="5037" y="8468"/>
                </a:lnTo>
                <a:lnTo>
                  <a:pt x="5718" y="7738"/>
                </a:lnTo>
                <a:lnTo>
                  <a:pt x="6400" y="7008"/>
                </a:lnTo>
                <a:lnTo>
                  <a:pt x="7081" y="6303"/>
                </a:lnTo>
                <a:lnTo>
                  <a:pt x="7787" y="5621"/>
                </a:lnTo>
                <a:lnTo>
                  <a:pt x="8468" y="4940"/>
                </a:lnTo>
                <a:lnTo>
                  <a:pt x="9149" y="4259"/>
                </a:lnTo>
                <a:lnTo>
                  <a:pt x="10074" y="3261"/>
                </a:lnTo>
                <a:lnTo>
                  <a:pt x="10561" y="2775"/>
                </a:lnTo>
                <a:lnTo>
                  <a:pt x="11047" y="2312"/>
                </a:lnTo>
                <a:close/>
                <a:moveTo>
                  <a:pt x="7154" y="11997"/>
                </a:moveTo>
                <a:lnTo>
                  <a:pt x="7203" y="12094"/>
                </a:lnTo>
                <a:lnTo>
                  <a:pt x="7251" y="12167"/>
                </a:lnTo>
                <a:lnTo>
                  <a:pt x="7422" y="12386"/>
                </a:lnTo>
                <a:lnTo>
                  <a:pt x="7592" y="12580"/>
                </a:lnTo>
                <a:lnTo>
                  <a:pt x="7884" y="12872"/>
                </a:lnTo>
                <a:lnTo>
                  <a:pt x="8030" y="12994"/>
                </a:lnTo>
                <a:lnTo>
                  <a:pt x="8200" y="13091"/>
                </a:lnTo>
                <a:lnTo>
                  <a:pt x="7835" y="13481"/>
                </a:lnTo>
                <a:lnTo>
                  <a:pt x="7811" y="13432"/>
                </a:lnTo>
                <a:lnTo>
                  <a:pt x="7787" y="13408"/>
                </a:lnTo>
                <a:lnTo>
                  <a:pt x="7616" y="13262"/>
                </a:lnTo>
                <a:lnTo>
                  <a:pt x="7446" y="13140"/>
                </a:lnTo>
                <a:lnTo>
                  <a:pt x="7251" y="13018"/>
                </a:lnTo>
                <a:lnTo>
                  <a:pt x="7057" y="12872"/>
                </a:lnTo>
                <a:lnTo>
                  <a:pt x="6716" y="12580"/>
                </a:lnTo>
                <a:lnTo>
                  <a:pt x="6643" y="12532"/>
                </a:lnTo>
                <a:lnTo>
                  <a:pt x="6594" y="12507"/>
                </a:lnTo>
                <a:lnTo>
                  <a:pt x="6862" y="12240"/>
                </a:lnTo>
                <a:lnTo>
                  <a:pt x="7154" y="11997"/>
                </a:lnTo>
                <a:close/>
                <a:moveTo>
                  <a:pt x="6424" y="12702"/>
                </a:moveTo>
                <a:lnTo>
                  <a:pt x="6448" y="12775"/>
                </a:lnTo>
                <a:lnTo>
                  <a:pt x="6473" y="12848"/>
                </a:lnTo>
                <a:lnTo>
                  <a:pt x="6667" y="13043"/>
                </a:lnTo>
                <a:lnTo>
                  <a:pt x="6862" y="13213"/>
                </a:lnTo>
                <a:lnTo>
                  <a:pt x="7032" y="13359"/>
                </a:lnTo>
                <a:lnTo>
                  <a:pt x="7227" y="13481"/>
                </a:lnTo>
                <a:lnTo>
                  <a:pt x="7446" y="13602"/>
                </a:lnTo>
                <a:lnTo>
                  <a:pt x="7568" y="13627"/>
                </a:lnTo>
                <a:lnTo>
                  <a:pt x="7689" y="13627"/>
                </a:lnTo>
                <a:lnTo>
                  <a:pt x="7470" y="13846"/>
                </a:lnTo>
                <a:lnTo>
                  <a:pt x="7300" y="14040"/>
                </a:lnTo>
                <a:lnTo>
                  <a:pt x="7276" y="14016"/>
                </a:lnTo>
                <a:lnTo>
                  <a:pt x="6911" y="13797"/>
                </a:lnTo>
                <a:lnTo>
                  <a:pt x="6570" y="13554"/>
                </a:lnTo>
                <a:lnTo>
                  <a:pt x="6302" y="13335"/>
                </a:lnTo>
                <a:lnTo>
                  <a:pt x="6035" y="13164"/>
                </a:lnTo>
                <a:lnTo>
                  <a:pt x="6108" y="13043"/>
                </a:lnTo>
                <a:lnTo>
                  <a:pt x="6424" y="12702"/>
                </a:lnTo>
                <a:close/>
                <a:moveTo>
                  <a:pt x="5889" y="13335"/>
                </a:moveTo>
                <a:lnTo>
                  <a:pt x="5962" y="13456"/>
                </a:lnTo>
                <a:lnTo>
                  <a:pt x="6059" y="13578"/>
                </a:lnTo>
                <a:lnTo>
                  <a:pt x="6278" y="13797"/>
                </a:lnTo>
                <a:lnTo>
                  <a:pt x="6643" y="14089"/>
                </a:lnTo>
                <a:lnTo>
                  <a:pt x="6813" y="14211"/>
                </a:lnTo>
                <a:lnTo>
                  <a:pt x="7032" y="14308"/>
                </a:lnTo>
                <a:lnTo>
                  <a:pt x="6692" y="14673"/>
                </a:lnTo>
                <a:lnTo>
                  <a:pt x="6619" y="14624"/>
                </a:lnTo>
                <a:lnTo>
                  <a:pt x="6497" y="14600"/>
                </a:lnTo>
                <a:lnTo>
                  <a:pt x="6375" y="14527"/>
                </a:lnTo>
                <a:lnTo>
                  <a:pt x="6254" y="14454"/>
                </a:lnTo>
                <a:lnTo>
                  <a:pt x="6132" y="14381"/>
                </a:lnTo>
                <a:lnTo>
                  <a:pt x="5913" y="14186"/>
                </a:lnTo>
                <a:lnTo>
                  <a:pt x="5718" y="14016"/>
                </a:lnTo>
                <a:lnTo>
                  <a:pt x="5597" y="13943"/>
                </a:lnTo>
                <a:lnTo>
                  <a:pt x="5451" y="13846"/>
                </a:lnTo>
                <a:lnTo>
                  <a:pt x="5889" y="13335"/>
                </a:lnTo>
                <a:close/>
                <a:moveTo>
                  <a:pt x="12191" y="3553"/>
                </a:moveTo>
                <a:lnTo>
                  <a:pt x="12653" y="4040"/>
                </a:lnTo>
                <a:lnTo>
                  <a:pt x="13432" y="4916"/>
                </a:lnTo>
                <a:lnTo>
                  <a:pt x="13164" y="5208"/>
                </a:lnTo>
                <a:lnTo>
                  <a:pt x="12896" y="5500"/>
                </a:lnTo>
                <a:lnTo>
                  <a:pt x="12361" y="6108"/>
                </a:lnTo>
                <a:lnTo>
                  <a:pt x="12045" y="6424"/>
                </a:lnTo>
                <a:lnTo>
                  <a:pt x="11729" y="6716"/>
                </a:lnTo>
                <a:lnTo>
                  <a:pt x="11388" y="7008"/>
                </a:lnTo>
                <a:lnTo>
                  <a:pt x="11047" y="7300"/>
                </a:lnTo>
                <a:lnTo>
                  <a:pt x="10731" y="7617"/>
                </a:lnTo>
                <a:lnTo>
                  <a:pt x="10415" y="7957"/>
                </a:lnTo>
                <a:lnTo>
                  <a:pt x="9806" y="8687"/>
                </a:lnTo>
                <a:lnTo>
                  <a:pt x="9247" y="9417"/>
                </a:lnTo>
                <a:lnTo>
                  <a:pt x="8638" y="10147"/>
                </a:lnTo>
                <a:lnTo>
                  <a:pt x="8346" y="10464"/>
                </a:lnTo>
                <a:lnTo>
                  <a:pt x="8006" y="10756"/>
                </a:lnTo>
                <a:lnTo>
                  <a:pt x="7324" y="11340"/>
                </a:lnTo>
                <a:lnTo>
                  <a:pt x="6643" y="11899"/>
                </a:lnTo>
                <a:lnTo>
                  <a:pt x="6302" y="12191"/>
                </a:lnTo>
                <a:lnTo>
                  <a:pt x="6010" y="12532"/>
                </a:lnTo>
                <a:lnTo>
                  <a:pt x="5475" y="13164"/>
                </a:lnTo>
                <a:lnTo>
                  <a:pt x="4940" y="13773"/>
                </a:lnTo>
                <a:lnTo>
                  <a:pt x="4672" y="14016"/>
                </a:lnTo>
                <a:lnTo>
                  <a:pt x="4404" y="14235"/>
                </a:lnTo>
                <a:lnTo>
                  <a:pt x="4137" y="14454"/>
                </a:lnTo>
                <a:lnTo>
                  <a:pt x="4015" y="14600"/>
                </a:lnTo>
                <a:lnTo>
                  <a:pt x="3918" y="14722"/>
                </a:lnTo>
                <a:lnTo>
                  <a:pt x="3480" y="14284"/>
                </a:lnTo>
                <a:lnTo>
                  <a:pt x="3042" y="13846"/>
                </a:lnTo>
                <a:lnTo>
                  <a:pt x="2361" y="13262"/>
                </a:lnTo>
                <a:lnTo>
                  <a:pt x="2482" y="13164"/>
                </a:lnTo>
                <a:lnTo>
                  <a:pt x="2604" y="13043"/>
                </a:lnTo>
                <a:lnTo>
                  <a:pt x="2774" y="12799"/>
                </a:lnTo>
                <a:lnTo>
                  <a:pt x="3066" y="12507"/>
                </a:lnTo>
                <a:lnTo>
                  <a:pt x="3358" y="12216"/>
                </a:lnTo>
                <a:lnTo>
                  <a:pt x="3967" y="11680"/>
                </a:lnTo>
                <a:lnTo>
                  <a:pt x="4380" y="11315"/>
                </a:lnTo>
                <a:lnTo>
                  <a:pt x="4745" y="10950"/>
                </a:lnTo>
                <a:lnTo>
                  <a:pt x="5475" y="10172"/>
                </a:lnTo>
                <a:lnTo>
                  <a:pt x="6181" y="9393"/>
                </a:lnTo>
                <a:lnTo>
                  <a:pt x="6546" y="9004"/>
                </a:lnTo>
                <a:lnTo>
                  <a:pt x="6935" y="8614"/>
                </a:lnTo>
                <a:lnTo>
                  <a:pt x="7324" y="8274"/>
                </a:lnTo>
                <a:lnTo>
                  <a:pt x="7714" y="7933"/>
                </a:lnTo>
                <a:lnTo>
                  <a:pt x="8517" y="7276"/>
                </a:lnTo>
                <a:lnTo>
                  <a:pt x="8857" y="6935"/>
                </a:lnTo>
                <a:lnTo>
                  <a:pt x="9198" y="6595"/>
                </a:lnTo>
                <a:lnTo>
                  <a:pt x="9514" y="6205"/>
                </a:lnTo>
                <a:lnTo>
                  <a:pt x="9831" y="5840"/>
                </a:lnTo>
                <a:lnTo>
                  <a:pt x="10171" y="5427"/>
                </a:lnTo>
                <a:lnTo>
                  <a:pt x="10488" y="5062"/>
                </a:lnTo>
                <a:lnTo>
                  <a:pt x="10853" y="4697"/>
                </a:lnTo>
                <a:lnTo>
                  <a:pt x="11242" y="4356"/>
                </a:lnTo>
                <a:lnTo>
                  <a:pt x="11729" y="3967"/>
                </a:lnTo>
                <a:lnTo>
                  <a:pt x="11972" y="3772"/>
                </a:lnTo>
                <a:lnTo>
                  <a:pt x="12191" y="3553"/>
                </a:lnTo>
                <a:close/>
                <a:moveTo>
                  <a:pt x="5232" y="14065"/>
                </a:moveTo>
                <a:lnTo>
                  <a:pt x="5353" y="14186"/>
                </a:lnTo>
                <a:lnTo>
                  <a:pt x="5451" y="14308"/>
                </a:lnTo>
                <a:lnTo>
                  <a:pt x="5645" y="14454"/>
                </a:lnTo>
                <a:lnTo>
                  <a:pt x="5816" y="14624"/>
                </a:lnTo>
                <a:lnTo>
                  <a:pt x="5986" y="14770"/>
                </a:lnTo>
                <a:lnTo>
                  <a:pt x="6181" y="14892"/>
                </a:lnTo>
                <a:lnTo>
                  <a:pt x="6375" y="14989"/>
                </a:lnTo>
                <a:lnTo>
                  <a:pt x="6108" y="15281"/>
                </a:lnTo>
                <a:lnTo>
                  <a:pt x="5937" y="15452"/>
                </a:lnTo>
                <a:lnTo>
                  <a:pt x="5937" y="15403"/>
                </a:lnTo>
                <a:lnTo>
                  <a:pt x="5889" y="15354"/>
                </a:lnTo>
                <a:lnTo>
                  <a:pt x="5597" y="15038"/>
                </a:lnTo>
                <a:lnTo>
                  <a:pt x="5280" y="14746"/>
                </a:lnTo>
                <a:lnTo>
                  <a:pt x="5086" y="14576"/>
                </a:lnTo>
                <a:lnTo>
                  <a:pt x="4964" y="14503"/>
                </a:lnTo>
                <a:lnTo>
                  <a:pt x="4867" y="14430"/>
                </a:lnTo>
                <a:lnTo>
                  <a:pt x="5037" y="14284"/>
                </a:lnTo>
                <a:lnTo>
                  <a:pt x="5232" y="14065"/>
                </a:lnTo>
                <a:close/>
                <a:moveTo>
                  <a:pt x="852" y="15476"/>
                </a:moveTo>
                <a:lnTo>
                  <a:pt x="974" y="15598"/>
                </a:lnTo>
                <a:lnTo>
                  <a:pt x="1412" y="16036"/>
                </a:lnTo>
                <a:lnTo>
                  <a:pt x="1363" y="16011"/>
                </a:lnTo>
                <a:lnTo>
                  <a:pt x="1290" y="15987"/>
                </a:lnTo>
                <a:lnTo>
                  <a:pt x="852" y="15476"/>
                </a:lnTo>
                <a:close/>
                <a:moveTo>
                  <a:pt x="4575" y="14673"/>
                </a:moveTo>
                <a:lnTo>
                  <a:pt x="4696" y="14795"/>
                </a:lnTo>
                <a:lnTo>
                  <a:pt x="4818" y="14892"/>
                </a:lnTo>
                <a:lnTo>
                  <a:pt x="5037" y="15087"/>
                </a:lnTo>
                <a:lnTo>
                  <a:pt x="5329" y="15354"/>
                </a:lnTo>
                <a:lnTo>
                  <a:pt x="5597" y="15622"/>
                </a:lnTo>
                <a:lnTo>
                  <a:pt x="5670" y="15671"/>
                </a:lnTo>
                <a:lnTo>
                  <a:pt x="5718" y="15671"/>
                </a:lnTo>
                <a:lnTo>
                  <a:pt x="5378" y="15987"/>
                </a:lnTo>
                <a:lnTo>
                  <a:pt x="5232" y="16109"/>
                </a:lnTo>
                <a:lnTo>
                  <a:pt x="5183" y="16060"/>
                </a:lnTo>
                <a:lnTo>
                  <a:pt x="5110" y="16036"/>
                </a:lnTo>
                <a:lnTo>
                  <a:pt x="4088" y="14916"/>
                </a:lnTo>
                <a:lnTo>
                  <a:pt x="4210" y="14868"/>
                </a:lnTo>
                <a:lnTo>
                  <a:pt x="4331" y="14819"/>
                </a:lnTo>
                <a:lnTo>
                  <a:pt x="4453" y="14746"/>
                </a:lnTo>
                <a:lnTo>
                  <a:pt x="4575" y="14673"/>
                </a:lnTo>
                <a:close/>
                <a:moveTo>
                  <a:pt x="755" y="16230"/>
                </a:moveTo>
                <a:lnTo>
                  <a:pt x="1071" y="16498"/>
                </a:lnTo>
                <a:lnTo>
                  <a:pt x="1071" y="16522"/>
                </a:lnTo>
                <a:lnTo>
                  <a:pt x="998" y="16474"/>
                </a:lnTo>
                <a:lnTo>
                  <a:pt x="925" y="16449"/>
                </a:lnTo>
                <a:lnTo>
                  <a:pt x="852" y="16376"/>
                </a:lnTo>
                <a:lnTo>
                  <a:pt x="755" y="16230"/>
                </a:lnTo>
                <a:close/>
                <a:moveTo>
                  <a:pt x="1047" y="12532"/>
                </a:moveTo>
                <a:lnTo>
                  <a:pt x="1168" y="12678"/>
                </a:lnTo>
                <a:lnTo>
                  <a:pt x="1314" y="12824"/>
                </a:lnTo>
                <a:lnTo>
                  <a:pt x="1582" y="13067"/>
                </a:lnTo>
                <a:lnTo>
                  <a:pt x="2166" y="13602"/>
                </a:lnTo>
                <a:lnTo>
                  <a:pt x="2750" y="14113"/>
                </a:lnTo>
                <a:lnTo>
                  <a:pt x="3018" y="14357"/>
                </a:lnTo>
                <a:lnTo>
                  <a:pt x="3261" y="14600"/>
                </a:lnTo>
                <a:lnTo>
                  <a:pt x="3723" y="15135"/>
                </a:lnTo>
                <a:lnTo>
                  <a:pt x="4185" y="15646"/>
                </a:lnTo>
                <a:lnTo>
                  <a:pt x="4672" y="16157"/>
                </a:lnTo>
                <a:lnTo>
                  <a:pt x="4404" y="16230"/>
                </a:lnTo>
                <a:lnTo>
                  <a:pt x="4112" y="16303"/>
                </a:lnTo>
                <a:lnTo>
                  <a:pt x="3553" y="16376"/>
                </a:lnTo>
                <a:lnTo>
                  <a:pt x="2969" y="16425"/>
                </a:lnTo>
                <a:lnTo>
                  <a:pt x="2409" y="16498"/>
                </a:lnTo>
                <a:lnTo>
                  <a:pt x="2288" y="16522"/>
                </a:lnTo>
                <a:lnTo>
                  <a:pt x="2263" y="16474"/>
                </a:lnTo>
                <a:lnTo>
                  <a:pt x="2142" y="16230"/>
                </a:lnTo>
                <a:lnTo>
                  <a:pt x="1996" y="16011"/>
                </a:lnTo>
                <a:lnTo>
                  <a:pt x="1801" y="15792"/>
                </a:lnTo>
                <a:lnTo>
                  <a:pt x="1606" y="15598"/>
                </a:lnTo>
                <a:lnTo>
                  <a:pt x="1168" y="15233"/>
                </a:lnTo>
                <a:lnTo>
                  <a:pt x="730" y="14892"/>
                </a:lnTo>
                <a:lnTo>
                  <a:pt x="779" y="14600"/>
                </a:lnTo>
                <a:lnTo>
                  <a:pt x="925" y="13262"/>
                </a:lnTo>
                <a:lnTo>
                  <a:pt x="1047" y="12532"/>
                </a:lnTo>
                <a:close/>
                <a:moveTo>
                  <a:pt x="1436" y="16644"/>
                </a:moveTo>
                <a:lnTo>
                  <a:pt x="1533" y="16717"/>
                </a:lnTo>
                <a:lnTo>
                  <a:pt x="1387" y="16741"/>
                </a:lnTo>
                <a:lnTo>
                  <a:pt x="1436" y="16644"/>
                </a:lnTo>
                <a:close/>
                <a:moveTo>
                  <a:pt x="536" y="16741"/>
                </a:moveTo>
                <a:lnTo>
                  <a:pt x="584" y="16766"/>
                </a:lnTo>
                <a:lnTo>
                  <a:pt x="609" y="16766"/>
                </a:lnTo>
                <a:lnTo>
                  <a:pt x="682" y="16814"/>
                </a:lnTo>
                <a:lnTo>
                  <a:pt x="779" y="16839"/>
                </a:lnTo>
                <a:lnTo>
                  <a:pt x="876" y="16839"/>
                </a:lnTo>
                <a:lnTo>
                  <a:pt x="974" y="16814"/>
                </a:lnTo>
                <a:lnTo>
                  <a:pt x="974" y="16839"/>
                </a:lnTo>
                <a:lnTo>
                  <a:pt x="755" y="16887"/>
                </a:lnTo>
                <a:lnTo>
                  <a:pt x="511" y="16936"/>
                </a:lnTo>
                <a:lnTo>
                  <a:pt x="536" y="16741"/>
                </a:lnTo>
                <a:close/>
                <a:moveTo>
                  <a:pt x="13967" y="1"/>
                </a:moveTo>
                <a:lnTo>
                  <a:pt x="13602" y="25"/>
                </a:lnTo>
                <a:lnTo>
                  <a:pt x="13261" y="74"/>
                </a:lnTo>
                <a:lnTo>
                  <a:pt x="12945" y="195"/>
                </a:lnTo>
                <a:lnTo>
                  <a:pt x="12629" y="341"/>
                </a:lnTo>
                <a:lnTo>
                  <a:pt x="12337" y="560"/>
                </a:lnTo>
                <a:lnTo>
                  <a:pt x="12021" y="828"/>
                </a:lnTo>
                <a:lnTo>
                  <a:pt x="11875" y="974"/>
                </a:lnTo>
                <a:lnTo>
                  <a:pt x="11826" y="1071"/>
                </a:lnTo>
                <a:lnTo>
                  <a:pt x="11777" y="1169"/>
                </a:lnTo>
                <a:lnTo>
                  <a:pt x="11704" y="1193"/>
                </a:lnTo>
                <a:lnTo>
                  <a:pt x="11339" y="1485"/>
                </a:lnTo>
                <a:lnTo>
                  <a:pt x="10999" y="1777"/>
                </a:lnTo>
                <a:lnTo>
                  <a:pt x="10317" y="2385"/>
                </a:lnTo>
                <a:lnTo>
                  <a:pt x="9685" y="3042"/>
                </a:lnTo>
                <a:lnTo>
                  <a:pt x="9052" y="3699"/>
                </a:lnTo>
                <a:lnTo>
                  <a:pt x="8395" y="4405"/>
                </a:lnTo>
                <a:lnTo>
                  <a:pt x="7714" y="5086"/>
                </a:lnTo>
                <a:lnTo>
                  <a:pt x="7032" y="5743"/>
                </a:lnTo>
                <a:lnTo>
                  <a:pt x="6351" y="6449"/>
                </a:lnTo>
                <a:lnTo>
                  <a:pt x="4964" y="7933"/>
                </a:lnTo>
                <a:lnTo>
                  <a:pt x="4258" y="8663"/>
                </a:lnTo>
                <a:lnTo>
                  <a:pt x="3894" y="9004"/>
                </a:lnTo>
                <a:lnTo>
                  <a:pt x="3529" y="9344"/>
                </a:lnTo>
                <a:lnTo>
                  <a:pt x="2190" y="10537"/>
                </a:lnTo>
                <a:lnTo>
                  <a:pt x="1558" y="11145"/>
                </a:lnTo>
                <a:lnTo>
                  <a:pt x="925" y="11778"/>
                </a:lnTo>
                <a:lnTo>
                  <a:pt x="876" y="11753"/>
                </a:lnTo>
                <a:lnTo>
                  <a:pt x="803" y="11778"/>
                </a:lnTo>
                <a:lnTo>
                  <a:pt x="755" y="11802"/>
                </a:lnTo>
                <a:lnTo>
                  <a:pt x="706" y="11851"/>
                </a:lnTo>
                <a:lnTo>
                  <a:pt x="609" y="12118"/>
                </a:lnTo>
                <a:lnTo>
                  <a:pt x="511" y="12386"/>
                </a:lnTo>
                <a:lnTo>
                  <a:pt x="463" y="12702"/>
                </a:lnTo>
                <a:lnTo>
                  <a:pt x="414" y="12994"/>
                </a:lnTo>
                <a:lnTo>
                  <a:pt x="365" y="13627"/>
                </a:lnTo>
                <a:lnTo>
                  <a:pt x="292" y="14211"/>
                </a:lnTo>
                <a:lnTo>
                  <a:pt x="98" y="15646"/>
                </a:lnTo>
                <a:lnTo>
                  <a:pt x="25" y="16376"/>
                </a:lnTo>
                <a:lnTo>
                  <a:pt x="0" y="16717"/>
                </a:lnTo>
                <a:lnTo>
                  <a:pt x="0" y="17082"/>
                </a:lnTo>
                <a:lnTo>
                  <a:pt x="0" y="17155"/>
                </a:lnTo>
                <a:lnTo>
                  <a:pt x="25" y="17204"/>
                </a:lnTo>
                <a:lnTo>
                  <a:pt x="122" y="17277"/>
                </a:lnTo>
                <a:lnTo>
                  <a:pt x="219" y="17325"/>
                </a:lnTo>
                <a:lnTo>
                  <a:pt x="341" y="17325"/>
                </a:lnTo>
                <a:lnTo>
                  <a:pt x="438" y="17350"/>
                </a:lnTo>
                <a:lnTo>
                  <a:pt x="560" y="17374"/>
                </a:lnTo>
                <a:lnTo>
                  <a:pt x="803" y="17398"/>
                </a:lnTo>
                <a:lnTo>
                  <a:pt x="1047" y="17350"/>
                </a:lnTo>
                <a:lnTo>
                  <a:pt x="1339" y="17301"/>
                </a:lnTo>
                <a:lnTo>
                  <a:pt x="1874" y="17131"/>
                </a:lnTo>
                <a:lnTo>
                  <a:pt x="2312" y="17009"/>
                </a:lnTo>
                <a:lnTo>
                  <a:pt x="2677" y="16936"/>
                </a:lnTo>
                <a:lnTo>
                  <a:pt x="3018" y="16887"/>
                </a:lnTo>
                <a:lnTo>
                  <a:pt x="3723" y="16839"/>
                </a:lnTo>
                <a:lnTo>
                  <a:pt x="4088" y="16790"/>
                </a:lnTo>
                <a:lnTo>
                  <a:pt x="4429" y="16741"/>
                </a:lnTo>
                <a:lnTo>
                  <a:pt x="4769" y="16644"/>
                </a:lnTo>
                <a:lnTo>
                  <a:pt x="5110" y="16522"/>
                </a:lnTo>
                <a:lnTo>
                  <a:pt x="5159" y="16498"/>
                </a:lnTo>
                <a:lnTo>
                  <a:pt x="5207" y="16449"/>
                </a:lnTo>
                <a:lnTo>
                  <a:pt x="5353" y="16401"/>
                </a:lnTo>
                <a:lnTo>
                  <a:pt x="5499" y="16328"/>
                </a:lnTo>
                <a:lnTo>
                  <a:pt x="5645" y="16255"/>
                </a:lnTo>
                <a:lnTo>
                  <a:pt x="5791" y="16133"/>
                </a:lnTo>
                <a:lnTo>
                  <a:pt x="6035" y="15890"/>
                </a:lnTo>
                <a:lnTo>
                  <a:pt x="6254" y="15671"/>
                </a:lnTo>
                <a:lnTo>
                  <a:pt x="6959" y="14965"/>
                </a:lnTo>
                <a:lnTo>
                  <a:pt x="7641" y="14284"/>
                </a:lnTo>
                <a:lnTo>
                  <a:pt x="9101" y="12824"/>
                </a:lnTo>
                <a:lnTo>
                  <a:pt x="10536" y="11364"/>
                </a:lnTo>
                <a:lnTo>
                  <a:pt x="11218" y="10658"/>
                </a:lnTo>
                <a:lnTo>
                  <a:pt x="11875" y="9904"/>
                </a:lnTo>
                <a:lnTo>
                  <a:pt x="12531" y="9174"/>
                </a:lnTo>
                <a:lnTo>
                  <a:pt x="13213" y="8444"/>
                </a:lnTo>
                <a:lnTo>
                  <a:pt x="13870" y="7811"/>
                </a:lnTo>
                <a:lnTo>
                  <a:pt x="14527" y="7179"/>
                </a:lnTo>
                <a:lnTo>
                  <a:pt x="15184" y="6522"/>
                </a:lnTo>
                <a:lnTo>
                  <a:pt x="15500" y="6205"/>
                </a:lnTo>
                <a:lnTo>
                  <a:pt x="15816" y="5840"/>
                </a:lnTo>
                <a:lnTo>
                  <a:pt x="15889" y="5792"/>
                </a:lnTo>
                <a:lnTo>
                  <a:pt x="15987" y="5767"/>
                </a:lnTo>
                <a:lnTo>
                  <a:pt x="16060" y="5694"/>
                </a:lnTo>
                <a:lnTo>
                  <a:pt x="16108" y="5621"/>
                </a:lnTo>
                <a:lnTo>
                  <a:pt x="16133" y="5524"/>
                </a:lnTo>
                <a:lnTo>
                  <a:pt x="16376" y="5208"/>
                </a:lnTo>
                <a:lnTo>
                  <a:pt x="16595" y="4891"/>
                </a:lnTo>
                <a:lnTo>
                  <a:pt x="16814" y="4551"/>
                </a:lnTo>
                <a:lnTo>
                  <a:pt x="16984" y="4210"/>
                </a:lnTo>
                <a:lnTo>
                  <a:pt x="17106" y="3845"/>
                </a:lnTo>
                <a:lnTo>
                  <a:pt x="17203" y="3480"/>
                </a:lnTo>
                <a:lnTo>
                  <a:pt x="17228" y="3140"/>
                </a:lnTo>
                <a:lnTo>
                  <a:pt x="17203" y="2799"/>
                </a:lnTo>
                <a:lnTo>
                  <a:pt x="17130" y="2458"/>
                </a:lnTo>
                <a:lnTo>
                  <a:pt x="17009" y="2142"/>
                </a:lnTo>
                <a:lnTo>
                  <a:pt x="16863" y="1826"/>
                </a:lnTo>
                <a:lnTo>
                  <a:pt x="16668" y="1534"/>
                </a:lnTo>
                <a:lnTo>
                  <a:pt x="16449" y="1266"/>
                </a:lnTo>
                <a:lnTo>
                  <a:pt x="16230" y="998"/>
                </a:lnTo>
                <a:lnTo>
                  <a:pt x="15962" y="779"/>
                </a:lnTo>
                <a:lnTo>
                  <a:pt x="15670" y="560"/>
                </a:lnTo>
                <a:lnTo>
                  <a:pt x="15354" y="390"/>
                </a:lnTo>
                <a:lnTo>
                  <a:pt x="15013" y="244"/>
                </a:lnTo>
                <a:lnTo>
                  <a:pt x="14673" y="122"/>
                </a:lnTo>
                <a:lnTo>
                  <a:pt x="14332" y="49"/>
                </a:lnTo>
                <a:lnTo>
                  <a:pt x="139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7"/>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US" b="1" dirty="0"/>
              <a:t>Module 1 Lesson 1: Data Cleaning and Preparation</a:t>
            </a:r>
            <a:endParaRPr dirty="0"/>
          </a:p>
        </p:txBody>
      </p:sp>
      <p:sp>
        <p:nvSpPr>
          <p:cNvPr id="152" name="Google Shape;152;p20"/>
          <p:cNvSpPr txBox="1">
            <a:spLocks noGrp="1"/>
          </p:cNvSpPr>
          <p:nvPr>
            <p:ph type="body" idx="1"/>
          </p:nvPr>
        </p:nvSpPr>
        <p:spPr>
          <a:xfrm>
            <a:off x="426350" y="1182788"/>
            <a:ext cx="3924600" cy="3725700"/>
          </a:xfrm>
          <a:prstGeom prst="rect">
            <a:avLst/>
          </a:prstGeom>
        </p:spPr>
        <p:txBody>
          <a:bodyPr spcFirstLastPara="1" wrap="square" lIns="91425" tIns="91425" rIns="91425" bIns="91425" anchor="t" anchorCtr="0">
            <a:noAutofit/>
          </a:bodyPr>
          <a:lstStyle/>
          <a:p>
            <a:pPr marL="0" lvl="0" indent="0">
              <a:buNone/>
            </a:pPr>
            <a:r>
              <a:rPr lang="en-US" sz="2000" dirty="0" smtClean="0"/>
              <a:t>Screenshot </a:t>
            </a:r>
            <a:r>
              <a:rPr lang="en-US" sz="2000" dirty="0"/>
              <a:t>of the cleaned and prepared </a:t>
            </a:r>
            <a:r>
              <a:rPr lang="en-US" sz="2000" dirty="0" smtClean="0"/>
              <a:t>dataset</a:t>
            </a:r>
          </a:p>
          <a:p>
            <a:pPr marL="0" lvl="0" indent="0">
              <a:buNone/>
            </a:pPr>
            <a:endParaRPr lang="en-US" sz="2000" dirty="0"/>
          </a:p>
          <a:p>
            <a:pPr marL="0" lvl="0" indent="0">
              <a:buNone/>
            </a:pPr>
            <a:r>
              <a:rPr lang="en-US" sz="2000" dirty="0" smtClean="0"/>
              <a:t>The cleaned dataset enables analysis much easier and accurate</a:t>
            </a:r>
            <a:endParaRPr sz="20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5424" y="1342445"/>
            <a:ext cx="4858283" cy="24746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US" b="1" dirty="0"/>
              <a:t>Module 1 Lesson 2: Basic Analysis Using Pivot Tables</a:t>
            </a:r>
            <a:endParaRPr dirty="0"/>
          </a:p>
        </p:txBody>
      </p:sp>
      <p:sp>
        <p:nvSpPr>
          <p:cNvPr id="152" name="Google Shape;152;p20"/>
          <p:cNvSpPr txBox="1">
            <a:spLocks noGrp="1"/>
          </p:cNvSpPr>
          <p:nvPr>
            <p:ph type="body" idx="1"/>
          </p:nvPr>
        </p:nvSpPr>
        <p:spPr>
          <a:xfrm>
            <a:off x="426350" y="1182788"/>
            <a:ext cx="3924600" cy="3725700"/>
          </a:xfrm>
          <a:prstGeom prst="rect">
            <a:avLst/>
          </a:prstGeom>
        </p:spPr>
        <p:txBody>
          <a:bodyPr spcFirstLastPara="1" wrap="square" lIns="91425" tIns="91425" rIns="91425" bIns="91425" anchor="t" anchorCtr="0">
            <a:noAutofit/>
          </a:bodyPr>
          <a:lstStyle/>
          <a:p>
            <a:pPr marL="0" lvl="0" indent="0">
              <a:buNone/>
            </a:pPr>
            <a:r>
              <a:rPr lang="en-MY" sz="1600" b="1" dirty="0"/>
              <a:t>Sales Data </a:t>
            </a:r>
            <a:r>
              <a:rPr lang="en-MY" sz="1600" b="1" dirty="0" smtClean="0"/>
              <a:t>Analysis</a:t>
            </a:r>
            <a:endParaRPr lang="en-MY" sz="1600" dirty="0" smtClean="0"/>
          </a:p>
          <a:p>
            <a:pPr marL="0" lvl="0" indent="0">
              <a:buNone/>
            </a:pPr>
            <a:r>
              <a:rPr lang="en-US" sz="1600" dirty="0"/>
              <a:t>This information can guide decisions about product development, marketing strategies, and pricing</a:t>
            </a:r>
            <a:r>
              <a:rPr lang="en-US" sz="1600" dirty="0" smtClean="0"/>
              <a:t>.</a:t>
            </a:r>
          </a:p>
          <a:p>
            <a:pPr marL="0" lvl="0" indent="0">
              <a:buNone/>
            </a:pPr>
            <a:r>
              <a:rPr lang="en-MY" sz="1600" b="1" dirty="0"/>
              <a:t>Sales by City </a:t>
            </a:r>
            <a:r>
              <a:rPr lang="en-MY" sz="1600" b="1" dirty="0" smtClean="0"/>
              <a:t>Analysis</a:t>
            </a:r>
          </a:p>
          <a:p>
            <a:pPr marL="0" lvl="0" indent="0">
              <a:buNone/>
            </a:pPr>
            <a:r>
              <a:rPr lang="en-US" sz="1600" dirty="0"/>
              <a:t>It can reveal regional preferences and market penetration, helping businesses tailor their strategies to different locations</a:t>
            </a: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0950" y="1383629"/>
            <a:ext cx="1577477" cy="2781541"/>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5733" y="1383629"/>
            <a:ext cx="1607959" cy="2781541"/>
          </a:xfrm>
          <a:prstGeom prst="rect">
            <a:avLst/>
          </a:prstGeom>
        </p:spPr>
      </p:pic>
    </p:spTree>
    <p:extLst>
      <p:ext uri="{BB962C8B-B14F-4D97-AF65-F5344CB8AC3E}">
        <p14:creationId xmlns:p14="http://schemas.microsoft.com/office/powerpoint/2010/main" val="2870280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US" b="1" dirty="0"/>
              <a:t>Module 2 Lesson 1: Data Querying Using PostgreSQL</a:t>
            </a:r>
            <a:endParaRPr dirty="0"/>
          </a:p>
        </p:txBody>
      </p:sp>
      <p:sp>
        <p:nvSpPr>
          <p:cNvPr id="152" name="Google Shape;152;p20"/>
          <p:cNvSpPr txBox="1">
            <a:spLocks noGrp="1"/>
          </p:cNvSpPr>
          <p:nvPr>
            <p:ph type="body" idx="1"/>
          </p:nvPr>
        </p:nvSpPr>
        <p:spPr>
          <a:xfrm>
            <a:off x="404330" y="1196643"/>
            <a:ext cx="8229600" cy="3056703"/>
          </a:xfrm>
          <a:prstGeom prst="rect">
            <a:avLst/>
          </a:prstGeom>
        </p:spPr>
        <p:txBody>
          <a:bodyPr spcFirstLastPara="1" wrap="square" lIns="91425" tIns="91425" rIns="91425" bIns="91425" anchor="t" anchorCtr="0">
            <a:noAutofit/>
          </a:bodyPr>
          <a:lstStyle/>
          <a:p>
            <a:pPr marL="0" lvl="0" indent="0">
              <a:buNone/>
            </a:pPr>
            <a:r>
              <a:rPr lang="en-US" sz="1600" b="1" dirty="0"/>
              <a:t>A written SQL query to check whether data is populated in the </a:t>
            </a:r>
            <a:r>
              <a:rPr lang="en-US" sz="1600" b="1" dirty="0" smtClean="0"/>
              <a:t>table</a:t>
            </a:r>
            <a:endParaRPr lang="en" sz="1600" b="1" dirty="0" smtClean="0"/>
          </a:p>
          <a:p>
            <a:pPr marL="0" lvl="0" indent="0">
              <a:buNone/>
            </a:pPr>
            <a:r>
              <a:rPr lang="en-MY" sz="1600" dirty="0"/>
              <a:t>SELECT COUNT(*) FROM </a:t>
            </a:r>
            <a:r>
              <a:rPr lang="en-MY" sz="1600" dirty="0" err="1" smtClean="0"/>
              <a:t>sales_table</a:t>
            </a:r>
            <a:r>
              <a:rPr lang="en-MY" sz="1600" dirty="0" smtClean="0"/>
              <a:t>;</a:t>
            </a:r>
          </a:p>
          <a:p>
            <a:pPr marL="0" lvl="0" indent="0">
              <a:buNone/>
            </a:pPr>
            <a:endParaRPr lang="en-US" sz="1600" dirty="0"/>
          </a:p>
          <a:p>
            <a:pPr marL="0" lvl="0" indent="0">
              <a:buNone/>
            </a:pPr>
            <a:r>
              <a:rPr lang="en-US" sz="1600" b="1" dirty="0"/>
              <a:t>A written SQL query that performs the sales performance analysis </a:t>
            </a:r>
            <a:endParaRPr lang="en-MY" sz="1600" b="1" dirty="0"/>
          </a:p>
          <a:p>
            <a:pPr marL="0" lvl="0" indent="0">
              <a:buNone/>
            </a:pPr>
            <a:r>
              <a:rPr lang="en-US" sz="1600" dirty="0" smtClean="0"/>
              <a:t>SELECT </a:t>
            </a:r>
            <a:r>
              <a:rPr lang="en-US" sz="1600" dirty="0" err="1"/>
              <a:t>store_id</a:t>
            </a:r>
            <a:r>
              <a:rPr lang="en-US" sz="1600" dirty="0"/>
              <a:t>, </a:t>
            </a:r>
            <a:r>
              <a:rPr lang="en-US" sz="1600" dirty="0" smtClean="0"/>
              <a:t>AVG(sales) </a:t>
            </a:r>
            <a:r>
              <a:rPr lang="en-US" sz="1600" dirty="0"/>
              <a:t>as </a:t>
            </a:r>
            <a:r>
              <a:rPr lang="en-US" sz="1600" dirty="0" err="1"/>
              <a:t>average_sales</a:t>
            </a:r>
            <a:endParaRPr lang="en-US" sz="1600" dirty="0"/>
          </a:p>
          <a:p>
            <a:pPr marL="0" lvl="0" indent="0">
              <a:buNone/>
            </a:pPr>
            <a:r>
              <a:rPr lang="en-US" sz="1600" dirty="0"/>
              <a:t>FROM </a:t>
            </a:r>
            <a:r>
              <a:rPr lang="en-US" sz="1600" dirty="0" err="1" smtClean="0"/>
              <a:t>sales_table</a:t>
            </a:r>
            <a:endParaRPr lang="en-US" sz="1600" dirty="0"/>
          </a:p>
          <a:p>
            <a:pPr marL="0" lvl="0" indent="0">
              <a:buNone/>
            </a:pPr>
            <a:r>
              <a:rPr lang="en-US" sz="1600" dirty="0"/>
              <a:t>GROUP BY </a:t>
            </a:r>
            <a:r>
              <a:rPr lang="en-US" sz="1600" dirty="0" err="1"/>
              <a:t>store_id</a:t>
            </a:r>
            <a:r>
              <a:rPr lang="en-US" sz="1600" dirty="0"/>
              <a:t>;</a:t>
            </a:r>
          </a:p>
          <a:p>
            <a:pPr marL="0" lvl="0" indent="0">
              <a:buNone/>
            </a:pP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24086259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US" b="1" dirty="0"/>
              <a:t>Module 2 Lesson 2: Data Analysis Using PostgreSQL</a:t>
            </a:r>
            <a:endParaRPr dirty="0"/>
          </a:p>
        </p:txBody>
      </p:sp>
      <p:sp>
        <p:nvSpPr>
          <p:cNvPr id="152" name="Google Shape;152;p20"/>
          <p:cNvSpPr txBox="1">
            <a:spLocks noGrp="1"/>
          </p:cNvSpPr>
          <p:nvPr>
            <p:ph type="body" idx="1"/>
          </p:nvPr>
        </p:nvSpPr>
        <p:spPr>
          <a:xfrm>
            <a:off x="426350" y="1182788"/>
            <a:ext cx="8433632" cy="3725700"/>
          </a:xfrm>
          <a:prstGeom prst="rect">
            <a:avLst/>
          </a:prstGeom>
        </p:spPr>
        <p:txBody>
          <a:bodyPr spcFirstLastPara="1" wrap="square" lIns="91425" tIns="91425" rIns="91425" bIns="91425" anchor="t" anchorCtr="0">
            <a:noAutofit/>
          </a:bodyPr>
          <a:lstStyle/>
          <a:p>
            <a:pPr marL="0" lvl="0" indent="0">
              <a:buNone/>
            </a:pPr>
            <a:r>
              <a:rPr lang="en-US" sz="1600" b="1" dirty="0"/>
              <a:t>Creation of data cubes with </a:t>
            </a:r>
            <a:r>
              <a:rPr lang="en-US" sz="1600" b="1" dirty="0" smtClean="0"/>
              <a:t>ROLLUP</a:t>
            </a:r>
          </a:p>
          <a:p>
            <a:pPr marL="0" lvl="0" indent="0">
              <a:buNone/>
            </a:pPr>
            <a:r>
              <a:rPr lang="en-US" sz="1600" dirty="0"/>
              <a:t>SELECT </a:t>
            </a:r>
            <a:r>
              <a:rPr lang="en-US" sz="1600" dirty="0" err="1"/>
              <a:t>store_id</a:t>
            </a:r>
            <a:r>
              <a:rPr lang="en-US" sz="1600" dirty="0"/>
              <a:t>, </a:t>
            </a:r>
            <a:r>
              <a:rPr lang="en-US" sz="1600" dirty="0" err="1"/>
              <a:t>product_id</a:t>
            </a:r>
            <a:r>
              <a:rPr lang="en-US" sz="1600" dirty="0"/>
              <a:t>, </a:t>
            </a:r>
            <a:r>
              <a:rPr lang="en-US" sz="1600" dirty="0" smtClean="0"/>
              <a:t>SUM(sales) </a:t>
            </a:r>
            <a:r>
              <a:rPr lang="en-US" sz="1600" dirty="0"/>
              <a:t>as </a:t>
            </a:r>
            <a:r>
              <a:rPr lang="en-US" sz="1600" dirty="0" err="1"/>
              <a:t>total_sales</a:t>
            </a:r>
            <a:endParaRPr lang="en-US" sz="1600" dirty="0"/>
          </a:p>
          <a:p>
            <a:pPr marL="0" lvl="0" indent="0">
              <a:buNone/>
            </a:pPr>
            <a:r>
              <a:rPr lang="en-US" sz="1600" dirty="0"/>
              <a:t>FROM </a:t>
            </a:r>
            <a:r>
              <a:rPr lang="en-US" sz="1600" dirty="0" err="1"/>
              <a:t>sales_table</a:t>
            </a:r>
            <a:endParaRPr lang="en-US" sz="1600" dirty="0"/>
          </a:p>
          <a:p>
            <a:pPr marL="0" lvl="0" indent="0">
              <a:buNone/>
            </a:pPr>
            <a:r>
              <a:rPr lang="en-US" sz="1600" dirty="0"/>
              <a:t>GROUP BY ROLLUP(</a:t>
            </a:r>
            <a:r>
              <a:rPr lang="en-US" sz="1600" dirty="0" err="1"/>
              <a:t>store_id</a:t>
            </a:r>
            <a:r>
              <a:rPr lang="en-US" sz="1600" dirty="0"/>
              <a:t>, </a:t>
            </a:r>
            <a:r>
              <a:rPr lang="en-US" sz="1600" dirty="0" err="1"/>
              <a:t>product_id</a:t>
            </a:r>
            <a:r>
              <a:rPr lang="en-US" sz="1600" dirty="0"/>
              <a:t>);</a:t>
            </a:r>
          </a:p>
          <a:p>
            <a:pPr marL="0" lvl="0" indent="0">
              <a:buNone/>
            </a:pPr>
            <a:endParaRPr lang="en-US" sz="1600" dirty="0" smtClean="0"/>
          </a:p>
          <a:p>
            <a:pPr marL="0" lvl="0" indent="0">
              <a:buNone/>
            </a:pPr>
            <a:r>
              <a:rPr lang="en-MY" sz="1600" b="1" dirty="0"/>
              <a:t>Summarizing data along </a:t>
            </a:r>
            <a:r>
              <a:rPr lang="en-MY" sz="1600" b="1" dirty="0" smtClean="0"/>
              <a:t>hierarchies</a:t>
            </a:r>
          </a:p>
          <a:p>
            <a:pPr marL="0" lvl="0" indent="0">
              <a:buNone/>
            </a:pPr>
            <a:r>
              <a:rPr lang="en-US" sz="1600" dirty="0"/>
              <a:t>SELECT </a:t>
            </a:r>
            <a:r>
              <a:rPr lang="en-US" sz="1600" dirty="0" smtClean="0"/>
              <a:t>city, </a:t>
            </a:r>
            <a:r>
              <a:rPr lang="en-US" sz="1600" dirty="0" err="1" smtClean="0"/>
              <a:t>store_name</a:t>
            </a:r>
            <a:r>
              <a:rPr lang="en-US" sz="1600" dirty="0" smtClean="0"/>
              <a:t>, </a:t>
            </a:r>
            <a:r>
              <a:rPr lang="en-US" sz="1600" dirty="0"/>
              <a:t>SUM(sales) as </a:t>
            </a:r>
            <a:r>
              <a:rPr lang="en-US" sz="1600" dirty="0" err="1"/>
              <a:t>total_sales</a:t>
            </a:r>
            <a:endParaRPr lang="en-US" sz="1600" dirty="0"/>
          </a:p>
          <a:p>
            <a:pPr marL="0" lvl="0" indent="0">
              <a:buNone/>
            </a:pPr>
            <a:r>
              <a:rPr lang="en-US" sz="1600" dirty="0"/>
              <a:t>FROM </a:t>
            </a:r>
            <a:r>
              <a:rPr lang="en-US" sz="1600" dirty="0" err="1"/>
              <a:t>sales_table</a:t>
            </a:r>
            <a:endParaRPr lang="en-US" sz="1600" dirty="0"/>
          </a:p>
          <a:p>
            <a:pPr marL="0" lvl="0" indent="0">
              <a:buNone/>
            </a:pPr>
            <a:r>
              <a:rPr lang="en-US" sz="1600" dirty="0"/>
              <a:t>GROUP BY </a:t>
            </a:r>
            <a:r>
              <a:rPr lang="en-US" sz="1600" dirty="0" smtClean="0"/>
              <a:t>ROLLUP(</a:t>
            </a:r>
            <a:r>
              <a:rPr lang="en-US" sz="1600" dirty="0"/>
              <a:t>city, </a:t>
            </a:r>
            <a:r>
              <a:rPr lang="en-US" sz="1600" dirty="0" err="1"/>
              <a:t>store_name</a:t>
            </a:r>
            <a:r>
              <a:rPr lang="en-US" sz="1600" dirty="0" smtClean="0"/>
              <a:t>);</a:t>
            </a:r>
            <a:endParaRPr lang="en-US" sz="1600" dirty="0"/>
          </a:p>
          <a:p>
            <a:pPr marL="0" lvl="0" indent="0">
              <a:buNone/>
            </a:pP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39528123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404330" y="493832"/>
            <a:ext cx="8229600" cy="413400"/>
          </a:xfrm>
          <a:prstGeom prst="rect">
            <a:avLst/>
          </a:prstGeom>
        </p:spPr>
        <p:txBody>
          <a:bodyPr spcFirstLastPara="1" wrap="square" lIns="91425" tIns="91425" rIns="91425" bIns="91425" anchor="t" anchorCtr="0">
            <a:noAutofit/>
          </a:bodyPr>
          <a:lstStyle/>
          <a:p>
            <a:pPr lvl="0"/>
            <a:r>
              <a:rPr lang="en-US" b="1" dirty="0"/>
              <a:t>Module 3 Lesson 1: Data Visualization Using MS Excel</a:t>
            </a:r>
            <a:endParaRPr dirty="0"/>
          </a:p>
        </p:txBody>
      </p:sp>
      <p:sp>
        <p:nvSpPr>
          <p:cNvPr id="152" name="Google Shape;152;p20"/>
          <p:cNvSpPr txBox="1">
            <a:spLocks noGrp="1"/>
          </p:cNvSpPr>
          <p:nvPr>
            <p:ph type="body" idx="1"/>
          </p:nvPr>
        </p:nvSpPr>
        <p:spPr>
          <a:xfrm>
            <a:off x="426350" y="1182789"/>
            <a:ext cx="8260450" cy="1234830"/>
          </a:xfrm>
          <a:prstGeom prst="rect">
            <a:avLst/>
          </a:prstGeom>
        </p:spPr>
        <p:txBody>
          <a:bodyPr spcFirstLastPara="1" wrap="square" lIns="91425" tIns="91425" rIns="91425" bIns="91425" anchor="t" anchorCtr="0">
            <a:noAutofit/>
          </a:bodyPr>
          <a:lstStyle/>
          <a:p>
            <a:pPr marL="0" lvl="0" indent="0">
              <a:buNone/>
            </a:pPr>
            <a:r>
              <a:rPr lang="en-US" sz="1600" dirty="0" smtClean="0"/>
              <a:t>Line chart </a:t>
            </a:r>
            <a:r>
              <a:rPr lang="en-US" sz="1600" dirty="0"/>
              <a:t>can be particularly useful for forecasting future values or understanding the impact of specific events on your data. </a:t>
            </a:r>
            <a:r>
              <a:rPr lang="en-US" sz="1600" dirty="0" smtClean="0"/>
              <a:t>Bar </a:t>
            </a:r>
            <a:r>
              <a:rPr lang="en-US" sz="1600" dirty="0"/>
              <a:t>plot is used to compare different groups or to track changes over time.</a:t>
            </a:r>
            <a:endParaRPr sz="1600" dirty="0"/>
          </a:p>
        </p:txBody>
      </p:sp>
      <p:sp>
        <p:nvSpPr>
          <p:cNvPr id="162" name="Google Shape;162;p20"/>
          <p:cNvSpPr txBox="1">
            <a:spLocks noGrp="1"/>
          </p:cNvSpPr>
          <p:nvPr>
            <p:ph type="sldNum" idx="12"/>
          </p:nvPr>
        </p:nvSpPr>
        <p:spPr>
          <a:xfrm>
            <a:off x="8523157" y="4641567"/>
            <a:ext cx="461100" cy="29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330" y="2693176"/>
            <a:ext cx="3782947" cy="191795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9130" y="2693176"/>
            <a:ext cx="4276907" cy="1974289"/>
          </a:xfrm>
          <a:prstGeom prst="rect">
            <a:avLst/>
          </a:prstGeom>
        </p:spPr>
      </p:pic>
    </p:spTree>
    <p:extLst>
      <p:ext uri="{BB962C8B-B14F-4D97-AF65-F5344CB8AC3E}">
        <p14:creationId xmlns:p14="http://schemas.microsoft.com/office/powerpoint/2010/main" val="297806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Valentine template">
  <a:themeElements>
    <a:clrScheme name="Custom 347">
      <a:dk1>
        <a:srgbClr val="000000"/>
      </a:dk1>
      <a:lt1>
        <a:srgbClr val="FFFFFF"/>
      </a:lt1>
      <a:dk2>
        <a:srgbClr val="565F6F"/>
      </a:dk2>
      <a:lt2>
        <a:srgbClr val="DFE3E9"/>
      </a:lt2>
      <a:accent1>
        <a:srgbClr val="3D85C6"/>
      </a:accent1>
      <a:accent2>
        <a:srgbClr val="6FA8DC"/>
      </a:accent2>
      <a:accent3>
        <a:srgbClr val="9FC5E8"/>
      </a:accent3>
      <a:accent4>
        <a:srgbClr val="CFE2F3"/>
      </a:accent4>
      <a:accent5>
        <a:srgbClr val="D9D9D9"/>
      </a:accent5>
      <a:accent6>
        <a:srgbClr val="999999"/>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508</Words>
  <Application>Microsoft Office PowerPoint</Application>
  <PresentationFormat>On-screen Show (16:9)</PresentationFormat>
  <Paragraphs>124</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Cousine</vt:lpstr>
      <vt:lpstr>Arial</vt:lpstr>
      <vt:lpstr>Valentine template</vt:lpstr>
      <vt:lpstr>(BI) Analyst Capstone Project</vt:lpstr>
      <vt:lpstr>Introduction</vt:lpstr>
      <vt:lpstr>Methodology</vt:lpstr>
      <vt:lpstr>RESULTS</vt:lpstr>
      <vt:lpstr>Module 1 Lesson 1: Data Cleaning and Preparation</vt:lpstr>
      <vt:lpstr>Module 1 Lesson 2: Basic Analysis Using Pivot Tables</vt:lpstr>
      <vt:lpstr>Module 2 Lesson 1: Data Querying Using PostgreSQL</vt:lpstr>
      <vt:lpstr>Module 2 Lesson 2: Data Analysis Using PostgreSQL</vt:lpstr>
      <vt:lpstr>Module 3 Lesson 1: Data Visualization Using MS Excel</vt:lpstr>
      <vt:lpstr>Module 3 Lesson 2: Statistical Analysis</vt:lpstr>
      <vt:lpstr>Module 4 Lesson 1: Basic Tableau Visualizations</vt:lpstr>
      <vt:lpstr>Module 4 Lesson 2: Advanced Visualizations Using Tableau</vt:lpstr>
      <vt:lpstr>Discussion</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 Analyst Capstone Project</dc:title>
  <cp:lastModifiedBy>Dennis</cp:lastModifiedBy>
  <cp:revision>54</cp:revision>
  <dcterms:modified xsi:type="dcterms:W3CDTF">2024-05-02T11:32:27Z</dcterms:modified>
</cp:coreProperties>
</file>