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4" r:id="rId5"/>
    <p:sldId id="265" r:id="rId6"/>
    <p:sldId id="261" r:id="rId7"/>
    <p:sldId id="266" r:id="rId8"/>
    <p:sldId id="267" r:id="rId9"/>
    <p:sldId id="258" r:id="rId10"/>
    <p:sldId id="268" r:id="rId11"/>
    <p:sldId id="262" r:id="rId12"/>
    <p:sldId id="269" r:id="rId13"/>
    <p:sldId id="27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7D"/>
    <a:srgbClr val="1D3A00"/>
    <a:srgbClr val="FF856D"/>
    <a:srgbClr val="FF2549"/>
    <a:srgbClr val="003635"/>
    <a:srgbClr val="005856"/>
    <a:srgbClr val="9EFF29"/>
    <a:srgbClr val="007033"/>
    <a:srgbClr val="5EEC3C"/>
    <a:srgbClr val="F1C8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2671" y="2426109"/>
            <a:ext cx="6201696" cy="154858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574" y="3989435"/>
            <a:ext cx="6212541" cy="7669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91" y="497181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53614"/>
            <a:ext cx="8246070" cy="360870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16" y="443407"/>
            <a:ext cx="685950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816" y="1206932"/>
            <a:ext cx="68595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551867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1541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780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1541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780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826" y="1077434"/>
            <a:ext cx="7340565" cy="2971000"/>
          </a:xfrm>
        </p:spPr>
        <p:txBody>
          <a:bodyPr anchor="t">
            <a:normAutofit/>
          </a:bodyPr>
          <a:lstStyle/>
          <a:p>
            <a:r>
              <a:rPr lang="en-US" dirty="0"/>
              <a:t>IBM Data Science Capstone Project</a:t>
            </a:r>
            <a:br>
              <a:rPr lang="en-US" dirty="0"/>
            </a:br>
            <a:br>
              <a:rPr lang="en-US" dirty="0"/>
            </a:br>
            <a:r>
              <a:rPr lang="en-MY" dirty="0"/>
              <a:t>The Battle of Neighbourhoods:</a:t>
            </a:r>
            <a:br>
              <a:rPr lang="en-MY" dirty="0"/>
            </a:br>
            <a:r>
              <a:rPr lang="en-MY" dirty="0"/>
              <a:t>Analysing Business Opportunities in Sandakan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202" y="4070557"/>
            <a:ext cx="6308406" cy="549378"/>
          </a:xfrm>
        </p:spPr>
        <p:txBody>
          <a:bodyPr/>
          <a:lstStyle/>
          <a:p>
            <a:r>
              <a:rPr lang="en-US" dirty="0"/>
              <a:t>Presented by Dennis Lam (August 2019)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0 has highest number of neighbourhoods</a:t>
            </a:r>
          </a:p>
          <a:p>
            <a:r>
              <a:rPr lang="en-US" dirty="0"/>
              <a:t>Cluster 1, 2, 3 and 4 has one neighbourhood each</a:t>
            </a:r>
          </a:p>
        </p:txBody>
      </p:sp>
    </p:spTree>
    <p:extLst>
      <p:ext uri="{BB962C8B-B14F-4D97-AF65-F5344CB8AC3E}">
        <p14:creationId xmlns:p14="http://schemas.microsoft.com/office/powerpoint/2010/main" val="262987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7816" y="1206932"/>
            <a:ext cx="8157365" cy="3511061"/>
          </a:xfrm>
        </p:spPr>
        <p:txBody>
          <a:bodyPr/>
          <a:lstStyle/>
          <a:p>
            <a:r>
              <a:rPr lang="en-US" dirty="0"/>
              <a:t>Cluster 0 is most desirable place to set up</a:t>
            </a:r>
          </a:p>
          <a:p>
            <a:pPr marL="0" indent="0">
              <a:buNone/>
            </a:pPr>
            <a:r>
              <a:rPr lang="en-MY" dirty="0"/>
              <a:t>    businesses.</a:t>
            </a:r>
            <a:endParaRPr lang="en-US" dirty="0"/>
          </a:p>
          <a:p>
            <a:r>
              <a:rPr lang="en-US" dirty="0"/>
              <a:t>Cluster 4 has good business potential in future as new buildings are being constructed there</a:t>
            </a:r>
          </a:p>
          <a:p>
            <a:r>
              <a:rPr lang="en-US" dirty="0"/>
              <a:t>The remaining clusters are not recommended due to stand-alone and lower population</a:t>
            </a:r>
          </a:p>
        </p:txBody>
      </p:sp>
    </p:spTree>
    <p:extLst>
      <p:ext uri="{BB962C8B-B14F-4D97-AF65-F5344CB8AC3E}">
        <p14:creationId xmlns:p14="http://schemas.microsoft.com/office/powerpoint/2010/main" val="3987170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7816" y="1206932"/>
            <a:ext cx="8157365" cy="3511061"/>
          </a:xfrm>
        </p:spPr>
        <p:txBody>
          <a:bodyPr/>
          <a:lstStyle/>
          <a:p>
            <a:r>
              <a:rPr lang="en-MY" dirty="0"/>
              <a:t>The project has achieved its objective of classifying neighbourhoods with common venues each</a:t>
            </a:r>
            <a:endParaRPr lang="en-US" dirty="0"/>
          </a:p>
          <a:p>
            <a:r>
              <a:rPr lang="en-US" dirty="0"/>
              <a:t>Cluster 0 is identified as best location to set up new business</a:t>
            </a:r>
          </a:p>
          <a:p>
            <a:r>
              <a:rPr lang="en-US" dirty="0"/>
              <a:t>The project findings can assist business people to make decisions on business setup</a:t>
            </a:r>
          </a:p>
        </p:txBody>
      </p:sp>
    </p:spTree>
    <p:extLst>
      <p:ext uri="{BB962C8B-B14F-4D97-AF65-F5344CB8AC3E}">
        <p14:creationId xmlns:p14="http://schemas.microsoft.com/office/powerpoint/2010/main" val="416437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64165AF-207F-4FE1-93AB-A8007EB78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780" y="0"/>
            <a:ext cx="599521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507" y="243353"/>
            <a:ext cx="4995798" cy="2986548"/>
          </a:xfrm>
        </p:spPr>
        <p:txBody>
          <a:bodyPr anchor="t">
            <a:normAutofit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MY" sz="6000" dirty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8600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owners want to find suitable location in neighbourhoods area</a:t>
            </a:r>
          </a:p>
          <a:p>
            <a:r>
              <a:rPr lang="en-US" dirty="0"/>
              <a:t>Project objective is to analyze and recommend suitable areas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of neighbourhoods in Sandakan</a:t>
            </a:r>
          </a:p>
          <a:p>
            <a:r>
              <a:rPr lang="en-US" dirty="0"/>
              <a:t>Latitude and Longitude of each location</a:t>
            </a:r>
          </a:p>
          <a:p>
            <a:r>
              <a:rPr lang="en-US" dirty="0"/>
              <a:t>Venues data</a:t>
            </a:r>
          </a:p>
          <a:p>
            <a:r>
              <a:rPr lang="en-US" dirty="0"/>
              <a:t>Sources of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Sandakan Municipal Council website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Geopy</a:t>
            </a:r>
            <a:r>
              <a:rPr lang="en-US" dirty="0"/>
              <a:t> Python for location coordinates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Venues data using </a:t>
            </a:r>
            <a:r>
              <a:rPr lang="en-US" dirty="0" err="1"/>
              <a:t>FourSquare</a:t>
            </a:r>
            <a:r>
              <a:rPr lang="en-US" dirty="0"/>
              <a:t> API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9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7816" y="1206932"/>
            <a:ext cx="7987758" cy="35110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Gather all sources of data</a:t>
            </a:r>
          </a:p>
          <a:p>
            <a:r>
              <a:rPr lang="en-US" dirty="0"/>
              <a:t>Create a csv file</a:t>
            </a:r>
          </a:p>
          <a:p>
            <a:r>
              <a:rPr lang="en-US" dirty="0"/>
              <a:t>Create pandas </a:t>
            </a:r>
            <a:r>
              <a:rPr lang="en-US" dirty="0" err="1"/>
              <a:t>dataframe</a:t>
            </a:r>
            <a:r>
              <a:rPr lang="en-US" dirty="0"/>
              <a:t> and do data exploration</a:t>
            </a:r>
          </a:p>
          <a:p>
            <a:r>
              <a:rPr lang="en-US" dirty="0"/>
              <a:t>Focus and map locations</a:t>
            </a:r>
          </a:p>
          <a:p>
            <a:r>
              <a:rPr lang="en-US" dirty="0"/>
              <a:t>Use Foursquare API for venue data</a:t>
            </a:r>
          </a:p>
          <a:p>
            <a:r>
              <a:rPr lang="en-US" dirty="0"/>
              <a:t>Perform clustering using K-means</a:t>
            </a:r>
          </a:p>
          <a:p>
            <a:r>
              <a:rPr lang="en-US" dirty="0" err="1"/>
              <a:t>Visualise</a:t>
            </a:r>
            <a:r>
              <a:rPr lang="en-US" dirty="0"/>
              <a:t> the clustering results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8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Sandakan neighbourhoods by area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AA4E1-EBA5-417C-8008-EA61DEA25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4" y="1253614"/>
            <a:ext cx="8568812" cy="388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0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Sandakan neighbourhoods by residential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56EC7-0573-4BD4-BD3E-32C165AE8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27354"/>
            <a:ext cx="8384458" cy="381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2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Heatmap to illustrate Correlation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32399B-3BAF-4C7D-8D39-AE63B8BE9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0" y="1260707"/>
            <a:ext cx="7167716" cy="3601806"/>
          </a:xfrm>
        </p:spPr>
      </p:pic>
    </p:spTree>
    <p:extLst>
      <p:ext uri="{BB962C8B-B14F-4D97-AF65-F5344CB8AC3E}">
        <p14:creationId xmlns:p14="http://schemas.microsoft.com/office/powerpoint/2010/main" val="166420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1386348"/>
            <a:ext cx="4040188" cy="2877754"/>
          </a:xfrm>
        </p:spPr>
        <p:txBody>
          <a:bodyPr/>
          <a:lstStyle/>
          <a:p>
            <a:pPr algn="l"/>
            <a:r>
              <a:rPr lang="en-US" dirty="0"/>
              <a:t>Cluster 0: These neighbourhoods are concentrated</a:t>
            </a:r>
          </a:p>
          <a:p>
            <a:pPr algn="l"/>
            <a:r>
              <a:rPr lang="en-US" dirty="0"/>
              <a:t>Cluster 4: Good potential in near future</a:t>
            </a:r>
          </a:p>
          <a:p>
            <a:pPr algn="l"/>
            <a:r>
              <a:rPr lang="en-US" dirty="0"/>
              <a:t>Cluster 1,2 &amp; 3: Stand-alone neighbourhoods</a:t>
            </a:r>
          </a:p>
          <a:p>
            <a:pPr marL="0" indent="0" algn="l">
              <a:buNone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1481875-CDB2-4049-9E28-E1A78BF34C6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974" y="1385888"/>
            <a:ext cx="3799147" cy="3370467"/>
          </a:xfr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On-screen Show (16:9)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IBM Data Science Capstone Project  The Battle of Neighbourhoods: Analysing Business Opportunities in Sandakan</vt:lpstr>
      <vt:lpstr>Agenda</vt:lpstr>
      <vt:lpstr>Business Problem</vt:lpstr>
      <vt:lpstr>Data</vt:lpstr>
      <vt:lpstr>Methodology</vt:lpstr>
      <vt:lpstr>Sandakan neighbourhoods by area size</vt:lpstr>
      <vt:lpstr>Sandakan neighbourhoods by residential units</vt:lpstr>
      <vt:lpstr>Heatmap to illustrate Correlation</vt:lpstr>
      <vt:lpstr>Results</vt:lpstr>
      <vt:lpstr>Discussion</vt:lpstr>
      <vt:lpstr>Recommendations</vt:lpstr>
      <vt:lpstr>Conclusion</vt:lpstr>
      <vt:lpstr>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2019-08-16T08:23:05Z</dcterms:modified>
</cp:coreProperties>
</file>