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4" r:id="rId1"/>
  </p:sldMasterIdLst>
  <p:notesMasterIdLst>
    <p:notesMasterId r:id="rId9"/>
  </p:notesMasterIdLst>
  <p:handoutMasterIdLst>
    <p:handoutMasterId r:id="rId10"/>
  </p:handoutMasterIdLst>
  <p:sldIdLst>
    <p:sldId id="441" r:id="rId2"/>
    <p:sldId id="405" r:id="rId3"/>
    <p:sldId id="438" r:id="rId4"/>
    <p:sldId id="439" r:id="rId5"/>
    <p:sldId id="440" r:id="rId6"/>
    <p:sldId id="368" r:id="rId7"/>
    <p:sldId id="442" r:id="rId8"/>
  </p:sldIdLst>
  <p:sldSz cx="18288000" cy="10287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Medium" panose="020B0503050203000203" pitchFamily="34" charset="0"/>
      <p:regular r:id="rId15"/>
      <p:italic r:id="rId16"/>
    </p:embeddedFont>
    <p:embeddedFont>
      <p:font typeface="IBM Plex Sans Regular" panose="020B0503050203000203" pitchFamily="34" charset="0"/>
      <p:regular r:id="rId17"/>
      <p:bold r:id="rId18"/>
      <p:italic r:id="rId19"/>
      <p:boldItalic r:id="rId20"/>
    </p:embeddedFont>
    <p:embeddedFont>
      <p:font typeface="IBM Plex Sans SemiBold" panose="020B050305020300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98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966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94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93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91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89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188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786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E28"/>
    <a:srgbClr val="FFFFFF"/>
    <a:srgbClr val="F2F4F8"/>
    <a:srgbClr val="24A148"/>
    <a:srgbClr val="D0E2FF"/>
    <a:srgbClr val="A56EFF"/>
    <a:srgbClr val="A6C8FF"/>
    <a:srgbClr val="F1C21B"/>
    <a:srgbClr val="FF832B"/>
    <a:srgbClr val="78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6" autoAdjust="0"/>
    <p:restoredTop sz="96327" autoAdjust="0"/>
  </p:normalViewPr>
  <p:slideViewPr>
    <p:cSldViewPr snapToGrid="0" snapToObjects="1">
      <p:cViewPr varScale="1">
        <p:scale>
          <a:sx n="96" d="100"/>
          <a:sy n="96" d="100"/>
        </p:scale>
        <p:origin x="224" y="20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8800" rtl="0" eaLnBrk="1" latinLnBrk="0" hangingPunct="1">
      <a:spcBef>
        <a:spcPts val="1200"/>
      </a:spcBef>
      <a:defRPr sz="4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250" indent="-339726" algn="l" defTabSz="1828800" rtl="0" eaLnBrk="1" latinLnBrk="0" hangingPunct="1">
      <a:spcBef>
        <a:spcPts val="1200"/>
      </a:spcBef>
      <a:buFont typeface="IBM Plex Sans"/>
      <a:buChar char="–"/>
      <a:tabLst/>
      <a:defRPr sz="4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4944" indent="-347472" algn="l" defTabSz="1828800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36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1872" indent="-347472" algn="l" defTabSz="1828800" rtl="0" eaLnBrk="1" latinLnBrk="0" hangingPunct="1">
      <a:spcBef>
        <a:spcPts val="1200"/>
      </a:spcBef>
      <a:buFont typeface="IBM Plex Sans"/>
      <a:buChar char="–"/>
      <a:tabLst/>
      <a:defRPr sz="32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631825" marR="0" indent="0" algn="l" defTabSz="1828800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IBM Plex Sans" charset="-120"/>
      <a:buNone/>
      <a:tabLst/>
      <a:defRPr sz="2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701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FB105-D4D5-5A4E-985A-7D990FBF8835}"/>
              </a:ext>
            </a:extLst>
          </p:cNvPr>
          <p:cNvSpPr/>
          <p:nvPr userDrawn="1"/>
        </p:nvSpPr>
        <p:spPr>
          <a:xfrm>
            <a:off x="420625" y="9469165"/>
            <a:ext cx="2792752" cy="338554"/>
          </a:xfrm>
          <a:prstGeom prst="rect">
            <a:avLst/>
          </a:prstGeom>
        </p:spPr>
        <p:txBody>
          <a:bodyPr wrap="none" lIns="91440" rIns="91440" anchor="ctr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© Copyright IBM Corp. 2023</a:t>
            </a:r>
          </a:p>
        </p:txBody>
      </p:sp>
    </p:spTree>
    <p:extLst>
      <p:ext uri="{BB962C8B-B14F-4D97-AF65-F5344CB8AC3E}">
        <p14:creationId xmlns:p14="http://schemas.microsoft.com/office/powerpoint/2010/main" val="3200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439905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76036" y="340343"/>
            <a:ext cx="12225984" cy="9780050"/>
          </a:xfrm>
        </p:spPr>
        <p:txBody>
          <a:bodyPr/>
          <a:lstStyle>
            <a:lvl1pPr>
              <a:defRPr>
                <a:solidFill>
                  <a:srgbClr val="16161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759E-3E21-144D-8893-ECCCDC30238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60500" y="0"/>
            <a:ext cx="4127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38926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7739"/>
            <a:ext cx="4572000" cy="770926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2577739"/>
            <a:ext cx="4572000" cy="7709262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2577736"/>
            <a:ext cx="4572000" cy="7709264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2577736"/>
            <a:ext cx="4572000" cy="7709264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2BDA-1A4A-C581-2C24-251B8B732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4559985" cy="102687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6FEE74-B9F1-F746-8B54-4A4DE0A57905}"/>
              </a:ext>
            </a:extLst>
          </p:cNvPr>
          <p:cNvSpPr/>
          <p:nvPr userDrawn="1"/>
        </p:nvSpPr>
        <p:spPr bwMode="auto">
          <a:xfrm>
            <a:off x="4571973" y="1568862"/>
            <a:ext cx="684905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62F5F-E2F9-8D4E-B6DA-DB8A775D0A02}"/>
              </a:ext>
            </a:extLst>
          </p:cNvPr>
          <p:cNvSpPr/>
          <p:nvPr userDrawn="1"/>
        </p:nvSpPr>
        <p:spPr bwMode="auto">
          <a:xfrm>
            <a:off x="11418224" y="1552752"/>
            <a:ext cx="686972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FDA1-FB4D-9149-8D67-279339A3B65B}"/>
              </a:ext>
            </a:extLst>
          </p:cNvPr>
          <p:cNvSpPr/>
          <p:nvPr userDrawn="1"/>
        </p:nvSpPr>
        <p:spPr bwMode="auto">
          <a:xfrm>
            <a:off x="4551308" y="1"/>
            <a:ext cx="6869728" cy="1552754"/>
          </a:xfrm>
          <a:prstGeom prst="rect">
            <a:avLst/>
          </a:prstGeom>
          <a:solidFill>
            <a:srgbClr val="0043C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A7323-5127-D64A-AD64-AB6308401CD0}"/>
              </a:ext>
            </a:extLst>
          </p:cNvPr>
          <p:cNvSpPr/>
          <p:nvPr userDrawn="1"/>
        </p:nvSpPr>
        <p:spPr bwMode="auto">
          <a:xfrm>
            <a:off x="11418275" y="-1"/>
            <a:ext cx="6869726" cy="1552754"/>
          </a:xfrm>
          <a:prstGeom prst="rect">
            <a:avLst/>
          </a:prstGeom>
          <a:solidFill>
            <a:srgbClr val="6929C4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A1C59-5427-D346-9B69-C0F285E2E3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8224" y="-2"/>
            <a:ext cx="0" cy="1028700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7F9D-7BB4-6844-8EB4-AD6B018B67AA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551308" y="1552752"/>
            <a:ext cx="13736692" cy="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">
            <a:extLst>
              <a:ext uri="{FF2B5EF4-FFF2-40B4-BE49-F238E27FC236}">
                <a16:creationId xmlns:a16="http://schemas.microsoft.com/office/drawing/2014/main" id="{3D8DE089-87DB-3747-8F04-849133B0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1" y="554703"/>
            <a:ext cx="3657410" cy="4741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0CB5523-C55B-7048-8A85-FC6568242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9912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4668D63-0C97-7747-955C-DB6FABC5A7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6258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5611E5-6521-3D4F-9EE4-8EE27FBEF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9912" y="1856124"/>
            <a:ext cx="6430280" cy="814492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E5C2B5-44EA-7C44-95EF-01491F58B4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5"/>
            <a:ext cx="6430280" cy="8163506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589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582912" y="402336"/>
            <a:ext cx="8247888" cy="8589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219460" y="-220980"/>
            <a:ext cx="18728440" cy="1072896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845" r:id="rId3"/>
    <p:sldLayoutId id="2147483964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2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2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76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005514" y="4728001"/>
            <a:ext cx="3982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Instructions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6353367" y="340343"/>
            <a:ext cx="11097490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Build an attack case study report using this template. If you need help, refer to the instructional video.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There are five content slides plus a title slide in this template. You can receive up to 20 points for each content slide. You need 80 points to pass this assignment.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For your best chance of success, pick an attack or breach with enough information and data so that you will be able to report the required information.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Replace the </a:t>
            </a:r>
            <a:r>
              <a:rPr lang="en-US" sz="3600" kern="0" dirty="0">
                <a:solidFill>
                  <a:srgbClr val="C00000"/>
                </a:solidFill>
              </a:rPr>
              <a:t>red text </a:t>
            </a:r>
            <a:r>
              <a:rPr lang="en-US" sz="3600" kern="0" dirty="0">
                <a:solidFill>
                  <a:schemeClr val="tx1"/>
                </a:solidFill>
              </a:rPr>
              <a:t>on each slide with your information and change the text color to black or white, depending on the background. You can change the font size, if needed.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When your report is complete, delete this slide and save your file as a PDF to submit for review.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DC3-C6C8-1E4C-AAED-FA3436A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Attack Category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Company/Affected parties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85980" y="4358670"/>
            <a:ext cx="5203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Attack Category:</a:t>
            </a: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  <a:t>Name of category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Examples: ransomware, vishing, spear phishing, injection, etc.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600" kern="0" dirty="0">
                <a:solidFill>
                  <a:srgbClr val="C00000"/>
                </a:solidFill>
              </a:rPr>
            </a:br>
            <a:r>
              <a:rPr lang="en-US" sz="3600" kern="0" dirty="0">
                <a:solidFill>
                  <a:srgbClr val="C00000"/>
                </a:solidFill>
              </a:rPr>
              <a:t>1. Provide a description of the Attack Category to teach the reviewer about the attack.  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2. Provide a statistic about this type of the attack, or about attacks to this company’s industry.</a:t>
            </a:r>
          </a:p>
          <a:p>
            <a:pPr defTabSz="914400"/>
            <a:br>
              <a:rPr lang="en-US" sz="3600" kern="0" dirty="0">
                <a:solidFill>
                  <a:srgbClr val="C00000"/>
                </a:solidFill>
              </a:rPr>
            </a:br>
            <a:r>
              <a:rPr lang="en-US" sz="3600" kern="0" dirty="0">
                <a:solidFill>
                  <a:srgbClr val="C00000"/>
                </a:solidFill>
              </a:rPr>
              <a:t>Possible sources for your research:</a:t>
            </a:r>
          </a:p>
          <a:p>
            <a:pPr lvl="1" defTabSz="914400"/>
            <a:br>
              <a:rPr lang="en-US" sz="3240" kern="0" dirty="0">
                <a:solidFill>
                  <a:srgbClr val="C00000"/>
                </a:solidFill>
              </a:rPr>
            </a:br>
            <a:r>
              <a:rPr lang="en-US" sz="3240" kern="0" dirty="0">
                <a:solidFill>
                  <a:srgbClr val="C00000"/>
                </a:solidFill>
              </a:rPr>
              <a:t>Internet sources, Wikipedia, </a:t>
            </a:r>
            <a:r>
              <a:rPr lang="en-US" sz="3240" kern="0" dirty="0" err="1">
                <a:solidFill>
                  <a:srgbClr val="C00000"/>
                </a:solidFill>
              </a:rPr>
              <a:t>etc</a:t>
            </a:r>
            <a:br>
              <a:rPr lang="en-US" sz="3240" kern="0" dirty="0">
                <a:solidFill>
                  <a:srgbClr val="C00000"/>
                </a:solidFill>
              </a:rPr>
            </a:br>
            <a:r>
              <a:rPr lang="en-US" sz="3240" kern="0" dirty="0">
                <a:solidFill>
                  <a:srgbClr val="C00000"/>
                </a:solidFill>
              </a:rPr>
              <a:t>X-Force Threat Intelligence Index 2023</a:t>
            </a:r>
            <a:br>
              <a:rPr lang="en-US" sz="3240" kern="0" dirty="0">
                <a:solidFill>
                  <a:srgbClr val="C00000"/>
                </a:solidFill>
              </a:rPr>
            </a:br>
            <a:r>
              <a:rPr lang="en-US" sz="3240" kern="0" dirty="0">
                <a:solidFill>
                  <a:srgbClr val="C00000"/>
                </a:solidFill>
              </a:rPr>
              <a:t>Blogs</a:t>
            </a:r>
            <a:br>
              <a:rPr lang="en-US" sz="3240" kern="0" dirty="0">
                <a:solidFill>
                  <a:srgbClr val="C00000"/>
                </a:solidFill>
              </a:rPr>
            </a:br>
            <a:r>
              <a:rPr lang="en-US" sz="3240" kern="0" dirty="0">
                <a:solidFill>
                  <a:srgbClr val="C00000"/>
                </a:solidFill>
              </a:rPr>
              <a:t>Journals, reports</a:t>
            </a:r>
          </a:p>
          <a:p>
            <a:pPr defTabSz="914400"/>
            <a:br>
              <a:rPr lang="en-US" sz="3600" kern="0" dirty="0">
                <a:solidFill>
                  <a:srgbClr val="C00000"/>
                </a:solidFill>
              </a:rPr>
            </a:br>
            <a:r>
              <a:rPr lang="en-US" sz="3600" kern="0" dirty="0">
                <a:solidFill>
                  <a:srgbClr val="C00000"/>
                </a:solidFill>
              </a:rPr>
              <a:t>Cite your sources.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37135" y="3989338"/>
            <a:ext cx="5203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Company Description and Breach Summary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Provide a company description and breach summary.</a:t>
            </a:r>
          </a:p>
        </p:txBody>
      </p:sp>
    </p:spTree>
    <p:extLst>
      <p:ext uri="{BB962C8B-B14F-4D97-AF65-F5344CB8AC3E}">
        <p14:creationId xmlns:p14="http://schemas.microsoft.com/office/powerpoint/2010/main" val="36285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294344" y="4728001"/>
            <a:ext cx="2654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Timeline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750BE-80A4-86A3-8C5B-6D437F2F5A59}"/>
              </a:ext>
            </a:extLst>
          </p:cNvPr>
          <p:cNvGrpSpPr/>
          <p:nvPr/>
        </p:nvGrpSpPr>
        <p:grpSpPr>
          <a:xfrm>
            <a:off x="5678711" y="320468"/>
            <a:ext cx="12423309" cy="9799925"/>
            <a:chOff x="4972129" y="612362"/>
            <a:chExt cx="6594851" cy="56332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87AA68-D0D8-01B5-36B9-06575FB16806}"/>
                </a:ext>
              </a:extLst>
            </p:cNvPr>
            <p:cNvGrpSpPr/>
            <p:nvPr/>
          </p:nvGrpSpPr>
          <p:grpSpPr>
            <a:xfrm>
              <a:off x="4972129" y="612362"/>
              <a:ext cx="6594851" cy="5633275"/>
              <a:chOff x="4972129" y="897103"/>
              <a:chExt cx="6594851" cy="5633275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90D94C-8F5D-4262-DFA2-0E72765AB9A6}"/>
                  </a:ext>
                </a:extLst>
              </p:cNvPr>
              <p:cNvSpPr/>
              <p:nvPr/>
            </p:nvSpPr>
            <p:spPr>
              <a:xfrm>
                <a:off x="5348055" y="897103"/>
                <a:ext cx="6218924" cy="751853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5E1702-1901-6938-83B4-1197572C0009}"/>
                  </a:ext>
                </a:extLst>
              </p:cNvPr>
              <p:cNvSpPr/>
              <p:nvPr/>
            </p:nvSpPr>
            <p:spPr>
              <a:xfrm>
                <a:off x="4972129" y="897104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797D8A3-EF36-006E-0117-0DA16460DE0F}"/>
                  </a:ext>
                </a:extLst>
              </p:cNvPr>
              <p:cNvSpPr/>
              <p:nvPr/>
            </p:nvSpPr>
            <p:spPr>
              <a:xfrm>
                <a:off x="5348055" y="1873389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0" rIns="234696" bIns="12573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95346D-FFF4-7CAB-F9FF-C1BB9F292041}"/>
                  </a:ext>
                </a:extLst>
              </p:cNvPr>
              <p:cNvSpPr/>
              <p:nvPr/>
            </p:nvSpPr>
            <p:spPr>
              <a:xfrm>
                <a:off x="4972129" y="1873389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7204A7F-B877-DA23-F617-32DFE7B74712}"/>
                  </a:ext>
                </a:extLst>
              </p:cNvPr>
              <p:cNvSpPr/>
              <p:nvPr/>
            </p:nvSpPr>
            <p:spPr>
              <a:xfrm>
                <a:off x="5348055" y="284967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EB7295-EA15-3109-F42A-D968134EC95E}"/>
                  </a:ext>
                </a:extLst>
              </p:cNvPr>
              <p:cNvSpPr/>
              <p:nvPr/>
            </p:nvSpPr>
            <p:spPr>
              <a:xfrm>
                <a:off x="4972129" y="284967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6132EE3-D4CB-AD41-B6D8-60E9EE5EF9D5}"/>
                  </a:ext>
                </a:extLst>
              </p:cNvPr>
              <p:cNvSpPr/>
              <p:nvPr/>
            </p:nvSpPr>
            <p:spPr>
              <a:xfrm>
                <a:off x="5348055" y="3825957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E55D6-A1FB-F8FF-F083-B52F77AAD3E7}"/>
                  </a:ext>
                </a:extLst>
              </p:cNvPr>
              <p:cNvSpPr/>
              <p:nvPr/>
            </p:nvSpPr>
            <p:spPr>
              <a:xfrm>
                <a:off x="4972129" y="3825958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A0D7899-92DF-F4F8-55BF-CB15046D0999}"/>
                  </a:ext>
                </a:extLst>
              </p:cNvPr>
              <p:cNvSpPr/>
              <p:nvPr/>
            </p:nvSpPr>
            <p:spPr>
              <a:xfrm>
                <a:off x="5348055" y="480224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6AADDB8-8264-238A-E946-EEF9C822063A}"/>
                  </a:ext>
                </a:extLst>
              </p:cNvPr>
              <p:cNvSpPr/>
              <p:nvPr/>
            </p:nvSpPr>
            <p:spPr>
              <a:xfrm>
                <a:off x="4972129" y="480224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7275A33-632B-6837-5C73-2DE0F64075C7}"/>
                  </a:ext>
                </a:extLst>
              </p:cNvPr>
              <p:cNvSpPr/>
              <p:nvPr/>
            </p:nvSpPr>
            <p:spPr>
              <a:xfrm>
                <a:off x="5348055" y="5778526"/>
                <a:ext cx="6218925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7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BD99B-C1B6-2329-9025-677B60940842}"/>
                  </a:ext>
                </a:extLst>
              </p:cNvPr>
              <p:cNvSpPr/>
              <p:nvPr/>
            </p:nvSpPr>
            <p:spPr>
              <a:xfrm>
                <a:off x="4972129" y="5778527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A132DE-AC43-F146-5B76-A73CBEED536A}"/>
                  </a:ext>
                </a:extLst>
              </p:cNvPr>
              <p:cNvSpPr txBox="1"/>
              <p:nvPr/>
            </p:nvSpPr>
            <p:spPr>
              <a:xfrm>
                <a:off x="5237211" y="5027788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C74F92-D2EC-1153-4907-F0DC8161B3D1}"/>
                  </a:ext>
                </a:extLst>
              </p:cNvPr>
              <p:cNvSpPr txBox="1"/>
              <p:nvPr/>
            </p:nvSpPr>
            <p:spPr>
              <a:xfrm>
                <a:off x="5237211" y="2098933"/>
                <a:ext cx="22168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60A33-B53E-E527-601F-5877E43B3A48}"/>
                  </a:ext>
                </a:extLst>
              </p:cNvPr>
              <p:cNvSpPr txBox="1"/>
              <p:nvPr/>
            </p:nvSpPr>
            <p:spPr>
              <a:xfrm>
                <a:off x="5245751" y="3075217"/>
                <a:ext cx="20460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76F1C2-F348-D82B-A986-7B62045EF8B1}"/>
                  </a:ext>
                </a:extLst>
              </p:cNvPr>
              <p:cNvSpPr txBox="1"/>
              <p:nvPr/>
            </p:nvSpPr>
            <p:spPr>
              <a:xfrm>
                <a:off x="5237211" y="4051502"/>
                <a:ext cx="221687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0938A-DB6C-6F3B-39DC-1366C21512D8}"/>
                  </a:ext>
                </a:extLst>
              </p:cNvPr>
              <p:cNvSpPr txBox="1"/>
              <p:nvPr/>
            </p:nvSpPr>
            <p:spPr>
              <a:xfrm>
                <a:off x="5250824" y="1122648"/>
                <a:ext cx="194462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5F7D61-684A-CAA6-52D0-E32C69943D89}"/>
                  </a:ext>
                </a:extLst>
              </p:cNvPr>
              <p:cNvSpPr txBox="1"/>
              <p:nvPr/>
            </p:nvSpPr>
            <p:spPr>
              <a:xfrm>
                <a:off x="5237211" y="6004071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6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95F8A-9D64-0AB8-1F31-BBE2C21EBDC5}"/>
                </a:ext>
              </a:extLst>
            </p:cNvPr>
            <p:cNvSpPr txBox="1"/>
            <p:nvPr/>
          </p:nvSpPr>
          <p:spPr>
            <a:xfrm>
              <a:off x="5723836" y="618956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1</a:t>
              </a:r>
            </a:p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Provide 6 chronological events or milestones related to this attack. This can include related events before and after the attack.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D819D1-11F8-570E-51A5-AC4EB15D54FC}"/>
                </a:ext>
              </a:extLst>
            </p:cNvPr>
            <p:cNvSpPr txBox="1"/>
            <p:nvPr/>
          </p:nvSpPr>
          <p:spPr>
            <a:xfrm>
              <a:off x="5693304" y="1586168"/>
              <a:ext cx="58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2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0078B5-3AE4-40AE-02B3-7F8731ED0BD3}"/>
                </a:ext>
              </a:extLst>
            </p:cNvPr>
            <p:cNvSpPr txBox="1"/>
            <p:nvPr/>
          </p:nvSpPr>
          <p:spPr>
            <a:xfrm>
              <a:off x="5693305" y="2571719"/>
              <a:ext cx="58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3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C3B8D-6A64-3EFE-ADD6-BEF4871DC971}"/>
                </a:ext>
              </a:extLst>
            </p:cNvPr>
            <p:cNvSpPr txBox="1"/>
            <p:nvPr/>
          </p:nvSpPr>
          <p:spPr>
            <a:xfrm>
              <a:off x="5693303" y="3548004"/>
              <a:ext cx="58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4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EF771-2D11-117E-2933-27DB3320E27F}"/>
                </a:ext>
              </a:extLst>
            </p:cNvPr>
            <p:cNvSpPr txBox="1"/>
            <p:nvPr/>
          </p:nvSpPr>
          <p:spPr>
            <a:xfrm>
              <a:off x="5723833" y="4524288"/>
              <a:ext cx="58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5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D50F34-EF76-313D-F3A4-EF8440AAE2F6}"/>
                </a:ext>
              </a:extLst>
            </p:cNvPr>
            <p:cNvSpPr txBox="1"/>
            <p:nvPr/>
          </p:nvSpPr>
          <p:spPr>
            <a:xfrm>
              <a:off x="5723833" y="5526222"/>
              <a:ext cx="58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6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D8E-D3A0-3E4C-A5CF-FD6692C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840183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17DAE-159D-A94A-B455-4F0E3D6FBF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0" y="3034145"/>
            <a:ext cx="4572000" cy="72528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3600" dirty="0"/>
              <a:t>Vulnerability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5029A-01CC-DC41-B3F7-1B0A58DC5E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0" y="3034142"/>
            <a:ext cx="4572000" cy="7252858"/>
          </a:xfrm>
          <a:solidFill>
            <a:srgbClr val="A56EFF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Vulnerability 4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C3BAB0-2A72-1749-AD9A-F02308902F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2" y="3034145"/>
            <a:ext cx="4572000" cy="7252856"/>
          </a:xfrm>
          <a:solidFill>
            <a:srgbClr val="6929C4"/>
          </a:solidFill>
        </p:spPr>
        <p:txBody>
          <a:bodyPr/>
          <a:lstStyle/>
          <a:p>
            <a:r>
              <a:rPr lang="en-US" sz="3600" dirty="0"/>
              <a:t>Vulnerability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6C12C-C2D5-BC47-B090-97D6384D1A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0" y="3034142"/>
            <a:ext cx="4572000" cy="72528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Vulnerability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64EC-60B5-E49F-CF56-A0E24F37D795}"/>
              </a:ext>
            </a:extLst>
          </p:cNvPr>
          <p:cNvSpPr txBox="1"/>
          <p:nvPr/>
        </p:nvSpPr>
        <p:spPr>
          <a:xfrm>
            <a:off x="195672" y="940198"/>
            <a:ext cx="17896655" cy="1492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In this box, provide an overall vulnerability summary.</a:t>
            </a:r>
          </a:p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Then provide a summary of 4 specific vulnerabilities for your case in the boxes below.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E364F-7C8D-04E9-71DE-A091382BA2A9}"/>
              </a:ext>
            </a:extLst>
          </p:cNvPr>
          <p:cNvSpPr txBox="1"/>
          <p:nvPr/>
        </p:nvSpPr>
        <p:spPr>
          <a:xfrm>
            <a:off x="98690" y="3947390"/>
            <a:ext cx="429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2704B-79F4-3D56-CE07-CCAA742B1964}"/>
              </a:ext>
            </a:extLst>
          </p:cNvPr>
          <p:cNvSpPr txBox="1"/>
          <p:nvPr/>
        </p:nvSpPr>
        <p:spPr>
          <a:xfrm>
            <a:off x="4697830" y="3984335"/>
            <a:ext cx="429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3D1A-1C5E-6997-F809-2230D53B1699}"/>
              </a:ext>
            </a:extLst>
          </p:cNvPr>
          <p:cNvSpPr txBox="1"/>
          <p:nvPr/>
        </p:nvSpPr>
        <p:spPr>
          <a:xfrm>
            <a:off x="9296970" y="4021281"/>
            <a:ext cx="429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44766-B02B-D8F5-1F6D-285BEC5E50DF}"/>
              </a:ext>
            </a:extLst>
          </p:cNvPr>
          <p:cNvSpPr txBox="1"/>
          <p:nvPr/>
        </p:nvSpPr>
        <p:spPr>
          <a:xfrm>
            <a:off x="13896109" y="4021281"/>
            <a:ext cx="429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027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69C0-6F6A-F5AF-1495-FD14DC6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4" y="4260170"/>
            <a:ext cx="3657410" cy="1766660"/>
          </a:xfrm>
        </p:spPr>
        <p:txBody>
          <a:bodyPr/>
          <a:lstStyle/>
          <a:p>
            <a:r>
              <a:rPr lang="en-US" dirty="0"/>
              <a:t>Costs and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4767-6E58-81D0-B471-62722A148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FDB-C1B9-3BEC-C15D-957F09D6A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30C91-6256-256F-80AD-5AEC76CB5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E03C1-9655-9984-FAC7-7B20A381DA1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45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Presentation1" id="{4B80B82A-1279-4178-9886-B18B114535F4}" vid="{D26516B1-6ACD-4DD0-BA69-F78BF1096990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197</TotalTime>
  <Words>397</Words>
  <Application>Microsoft Macintosh PowerPoint</Application>
  <PresentationFormat>Custom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 Medium</vt:lpstr>
      <vt:lpstr>IBM Plex Sans Regular</vt:lpstr>
      <vt:lpstr>IBM Plex Sans</vt:lpstr>
      <vt:lpstr>Arial</vt:lpstr>
      <vt:lpstr>IBM Plex Sans SemiBold</vt:lpstr>
      <vt:lpstr>IBM 2020 Master template (black background)</vt:lpstr>
      <vt:lpstr> </vt:lpstr>
      <vt:lpstr>Case Study  Attack Category  Company/Affected parties   </vt:lpstr>
      <vt:lpstr> </vt:lpstr>
      <vt:lpstr>PowerPoint Presentation</vt:lpstr>
      <vt:lpstr> </vt:lpstr>
      <vt:lpstr>Vulnerabilities</vt:lpstr>
      <vt:lpstr>Costs and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Terri Puckett</dc:creator>
  <cp:lastModifiedBy>Terri Puckett</cp:lastModifiedBy>
  <cp:revision>6</cp:revision>
  <cp:lastPrinted>2019-04-25T15:14:05Z</cp:lastPrinted>
  <dcterms:created xsi:type="dcterms:W3CDTF">2023-03-29T14:48:07Z</dcterms:created>
  <dcterms:modified xsi:type="dcterms:W3CDTF">2023-03-29T18:05:51Z</dcterms:modified>
</cp:coreProperties>
</file>