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78" r:id="rId5"/>
    <p:sldId id="257" r:id="rId6"/>
    <p:sldId id="266" r:id="rId7"/>
    <p:sldId id="273" r:id="rId8"/>
    <p:sldId id="277" r:id="rId9"/>
    <p:sldId id="279" r:id="rId10"/>
    <p:sldId id="280" r:id="rId11"/>
    <p:sldId id="281" r:id="rId12"/>
    <p:sldId id="282" r:id="rId13"/>
    <p:sldId id="271" r:id="rId14"/>
    <p:sldId id="267" r:id="rId15"/>
    <p:sldId id="275" r:id="rId16"/>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77331-7D00-9B7B-DA19-0AF1FBEDD120}" v="56" dt="2024-10-04T05:41:16.4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69"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51" d="100"/>
          <a:sy n="51" d="100"/>
        </p:scale>
        <p:origin x="292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7487ADD9-2083-264C-A652-8D52D02F7E72}" type="datetimeFigureOut">
              <a:rPr lang="en-US" smtClean="0"/>
              <a:t>10/3/2024</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Welcome to a brief overview of how to develop a personal work portfolio.</a:t>
            </a:r>
          </a:p>
          <a:p>
            <a:endParaRPr lang="en-US" sz="1400" dirty="0"/>
          </a:p>
          <a:p>
            <a:r>
              <a:rPr lang="en-US" sz="1400" dirty="0"/>
              <a:t>As we shared in an earlier reading, a personal portfolio is a great way to showcase your work and demonstrate you have the skills required to satisfy a potential job role.</a:t>
            </a:r>
          </a:p>
          <a:p>
            <a:endParaRPr lang="en-US" sz="1400" dirty="0"/>
          </a:p>
          <a:p>
            <a:r>
              <a:rPr lang="en-US" sz="1400" dirty="0"/>
              <a:t>This short demo will provide an idea of what to include in your portfolio and how to format your presentation. A portfolio can be a hard copy document or an electronic one.</a:t>
            </a:r>
            <a:endParaRPr lang="en-US" sz="1400" dirty="0">
              <a:ea typeface="Calibri"/>
              <a:cs typeface="Calibri"/>
            </a:endParaRPr>
          </a:p>
          <a:p>
            <a:endParaRPr lang="en-US" sz="1400" dirty="0"/>
          </a:p>
          <a:p>
            <a:r>
              <a:rPr lang="en-US" sz="1400" dirty="0"/>
              <a:t>Share your name, title, and contact information. Always include a picture. Try to share a variety of pictures throughout the portfolio.</a:t>
            </a:r>
            <a:endParaRPr lang="en-US" sz="1400" dirty="0">
              <a:ea typeface="Calibri"/>
              <a:cs typeface="Calibri"/>
            </a:endParaRPr>
          </a:p>
          <a:p>
            <a:endParaRPr lang="en-US" sz="1400" dirty="0"/>
          </a:p>
          <a:p>
            <a:r>
              <a:rPr lang="en-US" sz="1400" dirty="0"/>
              <a:t>Provide a brief introduction. Tailor your introduction so that it resonates with the audience you are sharing your portfolio with</a:t>
            </a:r>
          </a:p>
          <a:p>
            <a:endParaRPr lang="en-US" sz="1400" dirty="0"/>
          </a:p>
          <a:p>
            <a:endParaRPr lang="en-US" sz="1400"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216519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Share references. Find individuals who work in meaningful positions willing to be advocates for you.</a:t>
            </a:r>
          </a:p>
          <a:p>
            <a:endParaRPr lang="en-US" sz="1400" dirty="0"/>
          </a:p>
          <a:p>
            <a:r>
              <a:rPr lang="en-US" sz="1400" dirty="0"/>
              <a:t>If possible, pictures add impact. You may wish to add contact information to the references as well.</a:t>
            </a:r>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190476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Provide a brief summary. Reiterate who you are, what you stand for, and the value you can bring to an organization. This is your final “elevator pitch.” Tailor this section to the audience.</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4216742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Always end with a thank you to those who took the time to review your portfolio. Reiterate your contact information—and your smile!</a:t>
            </a:r>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416256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Provide a brief agenda. You may wish to reference the slide or page number and turn this into a mini table of contents.</a:t>
            </a:r>
          </a:p>
          <a:p>
            <a:endParaRPr lang="en-US" sz="1400" dirty="0"/>
          </a:p>
          <a:p>
            <a:r>
              <a:rPr lang="en-US" sz="1400" dirty="0"/>
              <a:t>Again, a picture is worth a thousand words. Vary your pictures.</a:t>
            </a:r>
            <a:endParaRPr lang="en-US" sz="1400" dirty="0">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789920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The next section provides a miniature persona of yourself.</a:t>
            </a:r>
          </a:p>
          <a:p>
            <a:endParaRPr lang="en-US" sz="1400" dirty="0"/>
          </a:p>
          <a:p>
            <a:r>
              <a:rPr lang="en-US" sz="1400" dirty="0"/>
              <a:t>Share your goals. If possible, try to share goals that the portfolio viewer might embrace as well.</a:t>
            </a:r>
            <a:endParaRPr lang="en-US" sz="1400">
              <a:ea typeface="Calibri"/>
              <a:cs typeface="Calibri"/>
            </a:endParaRPr>
          </a:p>
          <a:p>
            <a:endParaRPr lang="en-US" sz="1400" dirty="0"/>
          </a:p>
          <a:p>
            <a:r>
              <a:rPr lang="en-US" sz="1400" dirty="0"/>
              <a:t>Express your values. Again, Do your homework. What values do you possess that would be appreciated by the reader and the organization you are targeting?</a:t>
            </a:r>
            <a:endParaRPr lang="en-US" sz="1400">
              <a:ea typeface="Calibri"/>
              <a:cs typeface="Calibri"/>
            </a:endParaRPr>
          </a:p>
          <a:p>
            <a:endParaRPr lang="en-US" sz="1400" dirty="0"/>
          </a:p>
          <a:p>
            <a:r>
              <a:rPr lang="en-US" sz="1400" dirty="0"/>
              <a:t>Share your likes. What drives you? What are you passionate about? Always ask yourself, how will my likes add value to the role I am seeking?</a:t>
            </a:r>
            <a:endParaRPr lang="en-US" sz="1400" dirty="0">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7097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Consider a quote that expresses your passion and values.</a:t>
            </a:r>
          </a:p>
          <a:p>
            <a:endParaRPr lang="en-US" sz="1400" dirty="0"/>
          </a:p>
          <a:p>
            <a:r>
              <a:rPr lang="en-US" sz="1400" dirty="0"/>
              <a:t>This is optional. However, if you have a favorite quote or saying that matches the vision or values of the organization or role you are targeting—add it!</a:t>
            </a:r>
            <a:endParaRPr lang="en-US" sz="1400" dirty="0">
              <a:ea typeface="Calibri"/>
              <a:cs typeface="Calibri"/>
            </a:endParaRP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576104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Always include an overview of your education and certifications. You don’t need to list everything. Determine which educational and certification particulars support the position you hope to attain.</a:t>
            </a:r>
          </a:p>
          <a:p>
            <a:endParaRPr lang="en-US" sz="1400" dirty="0"/>
          </a:p>
          <a:p>
            <a:r>
              <a:rPr lang="en-US" sz="1400" dirty="0"/>
              <a:t>List your job history. Share your last three or four roles that show you have the experience needed to take that next big career step.</a:t>
            </a:r>
            <a:endParaRPr lang="en-US" sz="1400" dirty="0">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832035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Share pictures of you on the job. Try to have a good mix of you working by yourself and with others. Choose pictures that show your passion, ability to effectively collaborate, and professionalism on the job.</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201279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Again—do your homework. Try to choose examples of your work that are meaningful to the portfolio reader, and pertinent to the role you hope to attain.</a:t>
            </a:r>
          </a:p>
          <a:p>
            <a:endParaRPr lang="en-US" sz="1400" dirty="0"/>
          </a:p>
          <a:p>
            <a:r>
              <a:rPr lang="en-US" sz="1400" dirty="0"/>
              <a:t>Try to limit this part of your portfolio to your hardest-hitting” top 3 examples.</a:t>
            </a:r>
          </a:p>
          <a:p>
            <a:endParaRPr lang="en-US" sz="1400" dirty="0"/>
          </a:p>
          <a:p>
            <a:r>
              <a:rPr lang="en-US" sz="1400" dirty="0"/>
              <a:t>Describe the work. Share how this work provided positive results. Finally, share a link to the work. Give the reader an opportunity to view the work in detail.</a:t>
            </a:r>
            <a:endParaRPr lang="en-US" sz="1400" dirty="0">
              <a:ea typeface="Calibri"/>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01161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best work number 2.</a:t>
            </a:r>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82273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best work number 3.</a:t>
            </a:r>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406777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95FC8140-4DF9-4009-9FBE-D0FF20787228}" type="datetime1">
              <a:rPr lang="en-US" smtClean="0"/>
              <a:t>10/3/2024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BD8C979A-B9AF-424E-986D-E6C218E44863}" type="datetime1">
              <a:rPr lang="en-US" smtClean="0"/>
              <a:t>10/3/2024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0E46F7DE-2969-4AE4-9968-168AF4CCF8F3}" type="datetime1">
              <a:rPr lang="en-US" smtClean="0"/>
              <a:t>10/3/2024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87F6CAE-AFA2-4DDA-85C9-74239AD18F2F}" type="datetime1">
              <a:rPr lang="en-US" smtClean="0"/>
              <a:t>10/3/2024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4D5C452F-988F-4124-AD92-CB923B5A93E6}" type="datetime1">
              <a:rPr lang="en-US" smtClean="0"/>
              <a:t>10/3/2024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2BB10DC3-F72A-4DA9-BB32-9E88EC309DAF}" type="datetime1">
              <a:rPr lang="en-US" smtClean="0"/>
              <a:t>10/3/2024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88765D1-DE32-4476-9DED-A0622E89EA82}" type="datetime1">
              <a:rPr lang="en-US" smtClean="0"/>
              <a:t>10/3/2024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C7340ECC-A530-428F-9A5F-B062406D9B1C}" type="datetime1">
              <a:rPr lang="en-US" smtClean="0"/>
              <a:t>10/3/2024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044EDE03-03B5-47C6-AE0A-5B371BA9E1DE}" type="datetime1">
              <a:rPr lang="en-US" smtClean="0"/>
              <a:t>10/3/2024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674A4F32-9584-44F7-AB32-689543EB4D25}" type="datetime1">
              <a:rPr lang="en-US" smtClean="0"/>
              <a:t>10/3/2024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C73DD067-4C84-4670-9C8A-F6C5A60679CD}" type="datetime1">
              <a:rPr lang="en-US" smtClean="0"/>
              <a:t>10/3/2024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Jane@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flatworldknowledge.lardbucket.org/books/advertising-campaigns-start-to-finish/s12-02-elements-of-the-promotional-mi.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D491F1CA-D9DD-4ABA-8F24-77DC1D4EC2D9}" type="datetime1">
              <a:rPr lang="en-US" smtClean="0"/>
              <a:t>10/3/2024</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a:t>
            </a:fld>
            <a:endParaRPr lang="en-US" dirty="0"/>
          </a:p>
        </p:txBody>
      </p:sp>
      <p:sp>
        <p:nvSpPr>
          <p:cNvPr id="13" name="Title 1">
            <a:extLst>
              <a:ext uri="{FF2B5EF4-FFF2-40B4-BE49-F238E27FC236}">
                <a16:creationId xmlns:a16="http://schemas.microsoft.com/office/drawing/2014/main" id="{368207C1-DF42-629B-F212-7AC5E5452382}"/>
              </a:ext>
            </a:extLst>
          </p:cNvPr>
          <p:cNvSpPr txBox="1">
            <a:spLocks/>
          </p:cNvSpPr>
          <p:nvPr/>
        </p:nvSpPr>
        <p:spPr>
          <a:xfrm>
            <a:off x="2849409" y="897859"/>
            <a:ext cx="4716514"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dirty="0"/>
              <a:t>My name is Alice Johnson</a:t>
            </a:r>
          </a:p>
        </p:txBody>
      </p:sp>
      <p:sp>
        <p:nvSpPr>
          <p:cNvPr id="14" name="Subtitle 2">
            <a:extLst>
              <a:ext uri="{FF2B5EF4-FFF2-40B4-BE49-F238E27FC236}">
                <a16:creationId xmlns:a16="http://schemas.microsoft.com/office/drawing/2014/main" id="{A7B49504-0F1D-10A3-924D-D9D843A78054}"/>
              </a:ext>
            </a:extLst>
          </p:cNvPr>
          <p:cNvSpPr txBox="1">
            <a:spLocks/>
          </p:cNvSpPr>
          <p:nvPr/>
        </p:nvSpPr>
        <p:spPr>
          <a:xfrm>
            <a:off x="2952649" y="3285459"/>
            <a:ext cx="5144816" cy="224721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Program Manager</a:t>
            </a:r>
          </a:p>
          <a:p>
            <a:r>
              <a:rPr lang="en-US" dirty="0">
                <a:hlinkClick r:id="rId3"/>
              </a:rPr>
              <a:t>AliceJ@gmail.com</a:t>
            </a:r>
            <a:endParaRPr lang="en-US" dirty="0"/>
          </a:p>
          <a:p>
            <a:r>
              <a:rPr lang="en-US" dirty="0"/>
              <a:t>253-777-7777</a:t>
            </a:r>
          </a:p>
        </p:txBody>
      </p:sp>
      <p:sp>
        <p:nvSpPr>
          <p:cNvPr id="15" name="TextBox 14">
            <a:extLst>
              <a:ext uri="{FF2B5EF4-FFF2-40B4-BE49-F238E27FC236}">
                <a16:creationId xmlns:a16="http://schemas.microsoft.com/office/drawing/2014/main" id="{C6264D87-40B0-927A-0A4E-AFA130E3FFF3}"/>
              </a:ext>
            </a:extLst>
          </p:cNvPr>
          <p:cNvSpPr txBox="1"/>
          <p:nvPr/>
        </p:nvSpPr>
        <p:spPr>
          <a:xfrm>
            <a:off x="7994226" y="1904127"/>
            <a:ext cx="3480019" cy="3785652"/>
          </a:xfrm>
          <a:prstGeom prst="rect">
            <a:avLst/>
          </a:prstGeom>
          <a:solidFill>
            <a:schemeClr val="accent5">
              <a:lumMod val="40000"/>
              <a:lumOff val="60000"/>
            </a:schemeClr>
          </a:solidFill>
          <a:ln>
            <a:solidFill>
              <a:schemeClr val="accent1"/>
            </a:solidFill>
          </a:ln>
        </p:spPr>
        <p:txBody>
          <a:bodyPr wrap="square" lIns="91440" tIns="45720" rIns="91440" bIns="45720" rtlCol="0" anchor="t">
            <a:spAutoFit/>
          </a:bodyPr>
          <a:lstStyle/>
          <a:p>
            <a:pPr algn="ctr"/>
            <a:r>
              <a:rPr lang="en-US" sz="2400" dirty="0"/>
              <a:t>Provide a Brief Introduction</a:t>
            </a:r>
          </a:p>
          <a:p>
            <a:pPr algn="ctr"/>
            <a:endParaRPr lang="en-US" sz="2400" dirty="0"/>
          </a:p>
          <a:p>
            <a:pPr algn="ctr"/>
            <a:r>
              <a:rPr lang="en-US" sz="2400" dirty="0"/>
              <a:t>Hello. My name is Alice Johnson. I am a Program Manager who takes great pride in delivering optimal program benefits to customers and my firm.</a:t>
            </a:r>
          </a:p>
        </p:txBody>
      </p:sp>
      <p:pic>
        <p:nvPicPr>
          <p:cNvPr id="2" name="Picture 1">
            <a:extLst>
              <a:ext uri="{FF2B5EF4-FFF2-40B4-BE49-F238E27FC236}">
                <a16:creationId xmlns:a16="http://schemas.microsoft.com/office/drawing/2014/main" id="{F830950E-1483-E836-3412-BCF91A67DF81}"/>
              </a:ext>
            </a:extLst>
          </p:cNvPr>
          <p:cNvPicPr>
            <a:picLocks noChangeAspect="1"/>
          </p:cNvPicPr>
          <p:nvPr/>
        </p:nvPicPr>
        <p:blipFill>
          <a:blip r:embed="rId4"/>
          <a:stretch>
            <a:fillRect/>
          </a:stretch>
        </p:blipFill>
        <p:spPr>
          <a:xfrm>
            <a:off x="289386" y="2359741"/>
            <a:ext cx="2524532" cy="1683021"/>
          </a:xfrm>
          <a:prstGeom prst="rect">
            <a:avLst/>
          </a:prstGeom>
        </p:spPr>
      </p:pic>
    </p:spTree>
    <p:extLst>
      <p:ext uri="{BB962C8B-B14F-4D97-AF65-F5344CB8AC3E}">
        <p14:creationId xmlns:p14="http://schemas.microsoft.com/office/powerpoint/2010/main" val="1098432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My References</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Hiroshi Tanaka</a:t>
            </a:r>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617354"/>
          </a:xfrm>
        </p:spPr>
        <p:txBody>
          <a:bodyPr/>
          <a:lstStyle/>
          <a:p>
            <a:r>
              <a:rPr lang="en-US" dirty="0"/>
              <a:t>Director of Operations</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Mariam Markus</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0"/>
            <a:ext cx="2281237" cy="566333"/>
          </a:xfrm>
        </p:spPr>
        <p:txBody>
          <a:bodyPr/>
          <a:lstStyle/>
          <a:p>
            <a:r>
              <a:rPr lang="en-US" dirty="0"/>
              <a:t>Chief of Program Management Office</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a:t>Flora Daniels</a:t>
            </a:r>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Senior Program Manager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6">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Rajesh Asan</a:t>
            </a:r>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CEO</a:t>
            </a:r>
          </a:p>
        </p:txBody>
      </p:sp>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617C0E40-847F-4ED7-B231-A830E4A592FD}" type="datetime1">
              <a:rPr lang="en-US" smtClean="0"/>
              <a:t>10/3/2024</a:t>
            </a:fld>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725813" y="478055"/>
            <a:ext cx="520322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Provide a brief summary. Reiterate who you are, what you stand for, and the value you can bring to an organization. This is your final “elevator pitch.” Tailor this section to the audience.</a:t>
            </a:r>
          </a:p>
          <a:p>
            <a:endParaRPr lang="en-US" dirty="0"/>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441BEA89-8CB8-4072-AC82-E86A1504EA9C}" type="datetime1">
              <a:rPr lang="en-US" smtClean="0"/>
              <a:t>10/3/2024</a:t>
            </a:fld>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a:t>
            </a:fld>
            <a:endParaRPr lang="en-US" dirty="0"/>
          </a:p>
        </p:txBody>
      </p:sp>
      <p:pic>
        <p:nvPicPr>
          <p:cNvPr id="8" name="Picture 7">
            <a:extLst>
              <a:ext uri="{FF2B5EF4-FFF2-40B4-BE49-F238E27FC236}">
                <a16:creationId xmlns:a16="http://schemas.microsoft.com/office/drawing/2014/main" id="{29AB05B9-3933-8A3A-E13D-CF143C05181F}"/>
              </a:ext>
            </a:extLst>
          </p:cNvPr>
          <p:cNvPicPr>
            <a:picLocks noChangeAspect="1"/>
          </p:cNvPicPr>
          <p:nvPr/>
        </p:nvPicPr>
        <p:blipFill>
          <a:blip r:embed="rId3"/>
          <a:stretch>
            <a:fillRect/>
          </a:stretch>
        </p:blipFill>
        <p:spPr>
          <a:xfrm>
            <a:off x="1415845" y="293677"/>
            <a:ext cx="2769338" cy="1846225"/>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Alice Johnson</a:t>
            </a:r>
          </a:p>
          <a:p>
            <a:r>
              <a:rPr lang="en-US" dirty="0"/>
              <a:t>AliceJ@gmail.com</a:t>
            </a:r>
          </a:p>
          <a:p>
            <a:r>
              <a:rPr lang="en-US" dirty="0"/>
              <a:t>253-777-7777</a:t>
            </a:r>
          </a:p>
        </p:txBody>
      </p:sp>
      <p:pic>
        <p:nvPicPr>
          <p:cNvPr id="5" name="Picture 4">
            <a:extLst>
              <a:ext uri="{FF2B5EF4-FFF2-40B4-BE49-F238E27FC236}">
                <a16:creationId xmlns:a16="http://schemas.microsoft.com/office/drawing/2014/main" id="{E959DE3D-2C5E-4853-776A-1DA5F41BDCF0}"/>
              </a:ext>
            </a:extLst>
          </p:cNvPr>
          <p:cNvPicPr>
            <a:picLocks noChangeAspect="1"/>
          </p:cNvPicPr>
          <p:nvPr/>
        </p:nvPicPr>
        <p:blipFill>
          <a:blip r:embed="rId3"/>
          <a:stretch>
            <a:fillRect/>
          </a:stretch>
        </p:blipFill>
        <p:spPr>
          <a:xfrm>
            <a:off x="2531140" y="545690"/>
            <a:ext cx="2898059" cy="1932039"/>
          </a:xfrm>
          <a:prstGeom prst="rect">
            <a:avLst/>
          </a:prstGeom>
        </p:spPr>
      </p:pic>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My Goals, Values, and Likes</a:t>
            </a:r>
          </a:p>
          <a:p>
            <a:r>
              <a:rPr lang="en-US" dirty="0"/>
              <a:t>Career Summary and Education</a:t>
            </a:r>
          </a:p>
          <a:p>
            <a:r>
              <a:rPr lang="en-US" dirty="0"/>
              <a:t>My Skills and Competencies</a:t>
            </a:r>
          </a:p>
          <a:p>
            <a:r>
              <a:rPr lang="en-US" dirty="0"/>
              <a:t>Alice at Work</a:t>
            </a:r>
          </a:p>
          <a:p>
            <a:r>
              <a:rPr lang="en-US" dirty="0"/>
              <a:t>My Best Work</a:t>
            </a:r>
          </a:p>
          <a:p>
            <a:r>
              <a:rPr lang="en-US" dirty="0"/>
              <a:t>References and Testimonials</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0B1D9ED3-3032-4560-B451-1C1802B72A55}" type="datetime1">
              <a:rPr lang="en-US" smtClean="0"/>
              <a:t>10/3/2024</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pic>
        <p:nvPicPr>
          <p:cNvPr id="10" name="Picture 9">
            <a:extLst>
              <a:ext uri="{FF2B5EF4-FFF2-40B4-BE49-F238E27FC236}">
                <a16:creationId xmlns:a16="http://schemas.microsoft.com/office/drawing/2014/main" id="{92A3B323-16DA-4C89-B9AC-1C09E1709205}"/>
              </a:ext>
            </a:extLst>
          </p:cNvPr>
          <p:cNvPicPr>
            <a:picLocks noChangeAspect="1"/>
          </p:cNvPicPr>
          <p:nvPr/>
        </p:nvPicPr>
        <p:blipFill>
          <a:blip r:embed="rId3"/>
          <a:stretch>
            <a:fillRect/>
          </a:stretch>
        </p:blipFill>
        <p:spPr>
          <a:xfrm>
            <a:off x="7401945" y="2495505"/>
            <a:ext cx="1166868" cy="1866989"/>
          </a:xfrm>
          <a:prstGeom prst="rect">
            <a:avLst/>
          </a:prstGeom>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122069"/>
          </a:xfrm>
        </p:spPr>
        <p:txBody>
          <a:bodyPr/>
          <a:lstStyle/>
          <a:p>
            <a:r>
              <a:rPr lang="en-US" dirty="0"/>
              <a:t>Alice’s Persona</a:t>
            </a:r>
          </a:p>
        </p:txBody>
      </p:sp>
      <p:sp>
        <p:nvSpPr>
          <p:cNvPr id="9" name="Content Placeholder 8">
            <a:extLst>
              <a:ext uri="{FF2B5EF4-FFF2-40B4-BE49-F238E27FC236}">
                <a16:creationId xmlns:a16="http://schemas.microsoft.com/office/drawing/2014/main" id="{472FA7B1-CD7F-3646-B44C-91A107A0CBEE}"/>
              </a:ext>
            </a:extLst>
          </p:cNvPr>
          <p:cNvSpPr>
            <a:spLocks noGrp="1"/>
          </p:cNvSpPr>
          <p:nvPr>
            <p:ph idx="11"/>
          </p:nvPr>
        </p:nvSpPr>
        <p:spPr>
          <a:xfrm>
            <a:off x="1167493" y="2003804"/>
            <a:ext cx="3173278" cy="522514"/>
          </a:xfrm>
        </p:spPr>
        <p:txBody>
          <a:bodyPr/>
          <a:lstStyle/>
          <a:p>
            <a:r>
              <a:rPr lang="en-US" sz="2800" dirty="0"/>
              <a:t>My Goals</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1" y="2526318"/>
            <a:ext cx="3218688" cy="2828613"/>
          </a:xfrm>
        </p:spPr>
        <p:txBody>
          <a:bodyPr vert="horz" lIns="91440" tIns="45720" rIns="91440" bIns="45720" rtlCol="0" anchor="t">
            <a:noAutofit/>
          </a:bodyPr>
          <a:lstStyle/>
          <a:p>
            <a:r>
              <a:rPr lang="en-US" sz="2400" dirty="0"/>
              <a:t>Define your personal goals</a:t>
            </a:r>
          </a:p>
          <a:p>
            <a:r>
              <a:rPr lang="en-US" sz="2400" dirty="0"/>
              <a:t>Match your goals to the needs of the position you desire</a:t>
            </a:r>
          </a:p>
          <a:p>
            <a:endParaRPr lang="en-US" dirty="0"/>
          </a:p>
          <a:p>
            <a:endParaRPr lang="en-US" dirty="0"/>
          </a:p>
        </p:txBody>
      </p:sp>
      <p:sp>
        <p:nvSpPr>
          <p:cNvPr id="10" name="Content Placeholder 9">
            <a:extLst>
              <a:ext uri="{FF2B5EF4-FFF2-40B4-BE49-F238E27FC236}">
                <a16:creationId xmlns:a16="http://schemas.microsoft.com/office/drawing/2014/main" id="{585697B7-EBBB-0E4B-AA02-0D3F94821C6E}"/>
              </a:ext>
            </a:extLst>
          </p:cNvPr>
          <p:cNvSpPr>
            <a:spLocks noGrp="1"/>
          </p:cNvSpPr>
          <p:nvPr>
            <p:ph idx="12"/>
          </p:nvPr>
        </p:nvSpPr>
        <p:spPr>
          <a:xfrm>
            <a:off x="4683788" y="2003804"/>
            <a:ext cx="3173278" cy="522514"/>
          </a:xfrm>
        </p:spPr>
        <p:txBody>
          <a:bodyPr/>
          <a:lstStyle/>
          <a:p>
            <a:r>
              <a:rPr lang="en-US" sz="2800" dirty="0"/>
              <a:t>My Values</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idx="10"/>
          </p:nvPr>
        </p:nvSpPr>
        <p:spPr>
          <a:xfrm>
            <a:off x="4683787" y="2526318"/>
            <a:ext cx="3173279" cy="3299295"/>
          </a:xfrm>
        </p:spPr>
        <p:txBody>
          <a:bodyPr vert="horz" lIns="91440" tIns="45720" rIns="91440" bIns="45720" rtlCol="0" anchor="t">
            <a:normAutofit lnSpcReduction="10000"/>
          </a:bodyPr>
          <a:lstStyle/>
          <a:p>
            <a:r>
              <a:rPr lang="en-US" sz="2400" dirty="0"/>
              <a:t>Research the organizations or stakeholders with whom you wish to view your portfolio</a:t>
            </a:r>
          </a:p>
          <a:p>
            <a:r>
              <a:rPr lang="en-US" sz="2400" dirty="0"/>
              <a:t>Share values you possess that are like the position of the organization you are targeting</a:t>
            </a:r>
          </a:p>
          <a:p>
            <a:endParaRPr lang="en-US" dirty="0"/>
          </a:p>
          <a:p>
            <a:endParaRPr lang="en-US" dirty="0"/>
          </a:p>
        </p:txBody>
      </p:sp>
      <p:sp>
        <p:nvSpPr>
          <p:cNvPr id="13" name="Content Placeholder 12">
            <a:extLst>
              <a:ext uri="{FF2B5EF4-FFF2-40B4-BE49-F238E27FC236}">
                <a16:creationId xmlns:a16="http://schemas.microsoft.com/office/drawing/2014/main" id="{EB1FFBC5-1733-5E4A-BF11-2C157D9917CC}"/>
              </a:ext>
            </a:extLst>
          </p:cNvPr>
          <p:cNvSpPr>
            <a:spLocks noGrp="1"/>
          </p:cNvSpPr>
          <p:nvPr>
            <p:ph idx="14"/>
          </p:nvPr>
        </p:nvSpPr>
        <p:spPr>
          <a:xfrm>
            <a:off x="8200083" y="2003804"/>
            <a:ext cx="3173278" cy="522514"/>
          </a:xfrm>
        </p:spPr>
        <p:txBody>
          <a:bodyPr/>
          <a:lstStyle/>
          <a:p>
            <a:r>
              <a:rPr lang="en-US" sz="2800" dirty="0"/>
              <a:t>My Likes</a:t>
            </a:r>
          </a:p>
        </p:txBody>
      </p:sp>
      <p:sp>
        <p:nvSpPr>
          <p:cNvPr id="11" name="Content Placeholder 10">
            <a:extLst>
              <a:ext uri="{FF2B5EF4-FFF2-40B4-BE49-F238E27FC236}">
                <a16:creationId xmlns:a16="http://schemas.microsoft.com/office/drawing/2014/main" id="{48A12450-9474-8A49-BAEB-20C6F51540D5}"/>
              </a:ext>
            </a:extLst>
          </p:cNvPr>
          <p:cNvSpPr>
            <a:spLocks noGrp="1"/>
          </p:cNvSpPr>
          <p:nvPr>
            <p:ph idx="13"/>
          </p:nvPr>
        </p:nvSpPr>
        <p:spPr>
          <a:xfrm>
            <a:off x="8200082" y="2526318"/>
            <a:ext cx="3173279" cy="2828613"/>
          </a:xfrm>
        </p:spPr>
        <p:txBody>
          <a:bodyPr/>
          <a:lstStyle/>
          <a:p>
            <a:r>
              <a:rPr lang="en-US" sz="2400" dirty="0"/>
              <a:t>Share your likes and passions</a:t>
            </a:r>
          </a:p>
          <a:p>
            <a:r>
              <a:rPr lang="en-US" sz="2400" dirty="0"/>
              <a:t>Tailor this section to impress the reader and show your likes match theirs</a:t>
            </a:r>
          </a:p>
        </p:txBody>
      </p:sp>
      <p:sp>
        <p:nvSpPr>
          <p:cNvPr id="3" name="Date Placeholder 2">
            <a:extLst>
              <a:ext uri="{FF2B5EF4-FFF2-40B4-BE49-F238E27FC236}">
                <a16:creationId xmlns:a16="http://schemas.microsoft.com/office/drawing/2014/main" id="{75202033-17DD-3E4F-BB90-ADC6A1F0C66F}"/>
              </a:ext>
            </a:extLst>
          </p:cNvPr>
          <p:cNvSpPr>
            <a:spLocks noGrp="1"/>
          </p:cNvSpPr>
          <p:nvPr>
            <p:ph type="dt" sz="half" idx="2"/>
          </p:nvPr>
        </p:nvSpPr>
        <p:spPr>
          <a:xfrm>
            <a:off x="381000" y="6356350"/>
            <a:ext cx="1767114" cy="365125"/>
          </a:xfrm>
        </p:spPr>
        <p:txBody>
          <a:bodyPr/>
          <a:lstStyle/>
          <a:p>
            <a:fld id="{D5A22321-02A7-44E1-A944-454D56A980C8}" type="datetime1">
              <a:rPr lang="en-US" smtClean="0"/>
              <a:t>10/3/2024</a:t>
            </a:fld>
            <a:endParaRPr lang="en-US" dirty="0"/>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pic>
        <p:nvPicPr>
          <p:cNvPr id="12" name="Picture 11">
            <a:extLst>
              <a:ext uri="{FF2B5EF4-FFF2-40B4-BE49-F238E27FC236}">
                <a16:creationId xmlns:a16="http://schemas.microsoft.com/office/drawing/2014/main" id="{E175CD52-C813-CBE5-6143-90E0C6FD212A}"/>
              </a:ext>
            </a:extLst>
          </p:cNvPr>
          <p:cNvPicPr>
            <a:picLocks noChangeAspect="1"/>
          </p:cNvPicPr>
          <p:nvPr/>
        </p:nvPicPr>
        <p:blipFill>
          <a:blip r:embed="rId3"/>
          <a:stretch>
            <a:fillRect/>
          </a:stretch>
        </p:blipFill>
        <p:spPr>
          <a:xfrm>
            <a:off x="5963264" y="448422"/>
            <a:ext cx="1597553" cy="1350776"/>
          </a:xfrm>
          <a:prstGeom prst="rect">
            <a:avLst/>
          </a:prstGeom>
        </p:spPr>
      </p:pic>
    </p:spTree>
    <p:extLst>
      <p:ext uri="{BB962C8B-B14F-4D97-AF65-F5344CB8AC3E}">
        <p14:creationId xmlns:p14="http://schemas.microsoft.com/office/powerpoint/2010/main" val="27215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2027321" y="2021385"/>
            <a:ext cx="8412079" cy="2810460"/>
          </a:xfrm>
        </p:spPr>
        <p:txBody>
          <a:bodyPr>
            <a:normAutofit/>
          </a:bodyPr>
          <a:lstStyle/>
          <a:p>
            <a:r>
              <a:rPr lang="en-US" sz="4400" dirty="0"/>
              <a:t>Business opportunities are like buses. There's always another one coming.</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5556250" y="4574039"/>
            <a:ext cx="3511550" cy="679450"/>
          </a:xfrm>
        </p:spPr>
        <p:txBody>
          <a:bodyPr/>
          <a:lstStyle/>
          <a:p>
            <a:r>
              <a:rPr lang="en-US" dirty="0"/>
              <a:t>Richard Branson</a:t>
            </a:r>
          </a:p>
          <a:p>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3" name="Date Placeholder 2">
            <a:extLst>
              <a:ext uri="{FF2B5EF4-FFF2-40B4-BE49-F238E27FC236}">
                <a16:creationId xmlns:a16="http://schemas.microsoft.com/office/drawing/2014/main" id="{8D3F7063-A64B-CB42-8BBF-BF52424269A8}"/>
              </a:ext>
            </a:extLst>
          </p:cNvPr>
          <p:cNvSpPr>
            <a:spLocks noGrp="1"/>
          </p:cNvSpPr>
          <p:nvPr>
            <p:ph type="dt" sz="half" idx="10"/>
          </p:nvPr>
        </p:nvSpPr>
        <p:spPr/>
        <p:txBody>
          <a:bodyPr/>
          <a:lstStyle/>
          <a:p>
            <a:fld id="{F293F65C-0781-4BD9-A130-7E798993CE47}" type="datetime1">
              <a:rPr lang="en-US" smtClean="0"/>
              <a:t>10/3/2024</a:t>
            </a:fld>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
        <p:nvSpPr>
          <p:cNvPr id="6" name="Title 1">
            <a:extLst>
              <a:ext uri="{FF2B5EF4-FFF2-40B4-BE49-F238E27FC236}">
                <a16:creationId xmlns:a16="http://schemas.microsoft.com/office/drawing/2014/main" id="{2F778A85-D62C-CAC8-2FB5-B7FB9597000A}"/>
              </a:ext>
            </a:extLst>
          </p:cNvPr>
          <p:cNvSpPr txBox="1">
            <a:spLocks/>
          </p:cNvSpPr>
          <p:nvPr/>
        </p:nvSpPr>
        <p:spPr>
          <a:xfrm>
            <a:off x="1167492" y="381000"/>
            <a:ext cx="10159269" cy="1325563"/>
          </a:xfrm>
          <a:prstGeom prst="rect">
            <a:avLst/>
          </a:prstGeom>
        </p:spPr>
        <p:txBody>
          <a:bodyPr vert="horz" lIns="91440" tIns="45720" rIns="91440" bIns="45720" rtlCol="0" anchor="ctr">
            <a:noAutofit/>
          </a:bodyPr>
          <a:lstStyle>
            <a:lvl1pPr algn="ctr" defTabSz="914400" rtl="0" eaLnBrk="1" latinLnBrk="0" hangingPunct="1">
              <a:lnSpc>
                <a:spcPct val="100000"/>
              </a:lnSpc>
              <a:spcBef>
                <a:spcPct val="0"/>
              </a:spcBef>
              <a:buNone/>
              <a:defRPr sz="4600" kern="1200">
                <a:solidFill>
                  <a:schemeClr val="bg1"/>
                </a:solidFill>
                <a:latin typeface="+mj-lt"/>
                <a:ea typeface="+mj-ea"/>
                <a:cs typeface="+mj-cs"/>
              </a:defRPr>
            </a:lvl1pPr>
          </a:lstStyle>
          <a:p>
            <a:r>
              <a:rPr lang="en-US" dirty="0"/>
              <a:t>Alice Johnson</a:t>
            </a:r>
            <a:br>
              <a:rPr lang="en-US" dirty="0"/>
            </a:br>
            <a:r>
              <a:rPr lang="en-US" dirty="0"/>
              <a:t>From Favorite Quotes</a:t>
            </a:r>
          </a:p>
        </p:txBody>
      </p:sp>
      <p:sp>
        <p:nvSpPr>
          <p:cNvPr id="8" name="TextBox 7">
            <a:extLst>
              <a:ext uri="{FF2B5EF4-FFF2-40B4-BE49-F238E27FC236}">
                <a16:creationId xmlns:a16="http://schemas.microsoft.com/office/drawing/2014/main" id="{FB71F8EB-157E-3B10-F360-769878B7252C}"/>
              </a:ext>
            </a:extLst>
          </p:cNvPr>
          <p:cNvSpPr txBox="1"/>
          <p:nvPr/>
        </p:nvSpPr>
        <p:spPr>
          <a:xfrm>
            <a:off x="9170296" y="476923"/>
            <a:ext cx="2640703" cy="1200329"/>
          </a:xfrm>
          <a:prstGeom prst="rect">
            <a:avLst/>
          </a:prstGeom>
          <a:solidFill>
            <a:schemeClr val="accent5">
              <a:lumMod val="20000"/>
              <a:lumOff val="80000"/>
            </a:schemeClr>
          </a:solidFill>
        </p:spPr>
        <p:txBody>
          <a:bodyPr wrap="square" rtlCol="0">
            <a:spAutoFit/>
          </a:bodyPr>
          <a:lstStyle/>
          <a:p>
            <a:r>
              <a:rPr lang="en-US" sz="2400" dirty="0"/>
              <a:t>Consider adding a favorite quote for effect</a:t>
            </a:r>
          </a:p>
        </p:txBody>
      </p:sp>
    </p:spTree>
    <p:extLst>
      <p:ext uri="{BB962C8B-B14F-4D97-AF65-F5344CB8AC3E}">
        <p14:creationId xmlns:p14="http://schemas.microsoft.com/office/powerpoint/2010/main" val="263998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32BC8-19FD-AD67-E47A-E270EB8F3268}"/>
              </a:ext>
            </a:extLst>
          </p:cNvPr>
          <p:cNvSpPr>
            <a:spLocks noGrp="1"/>
          </p:cNvSpPr>
          <p:nvPr>
            <p:ph type="title"/>
          </p:nvPr>
        </p:nvSpPr>
        <p:spPr>
          <a:xfrm>
            <a:off x="1167492" y="381000"/>
            <a:ext cx="6398431" cy="1325563"/>
          </a:xfrm>
        </p:spPr>
        <p:txBody>
          <a:bodyPr/>
          <a:lstStyle/>
          <a:p>
            <a:pPr algn="ctr"/>
            <a:r>
              <a:rPr lang="en-US" dirty="0"/>
              <a:t>Alice Johnson</a:t>
            </a:r>
            <a:br>
              <a:rPr lang="en-US" dirty="0"/>
            </a:br>
            <a:r>
              <a:rPr lang="en-US" dirty="0"/>
              <a:t>Program Manager</a:t>
            </a:r>
          </a:p>
        </p:txBody>
      </p:sp>
      <p:sp>
        <p:nvSpPr>
          <p:cNvPr id="3" name="Content Placeholder 2">
            <a:extLst>
              <a:ext uri="{FF2B5EF4-FFF2-40B4-BE49-F238E27FC236}">
                <a16:creationId xmlns:a16="http://schemas.microsoft.com/office/drawing/2014/main" id="{681AE7D5-F4C5-4532-96DA-B57D3584972B}"/>
              </a:ext>
            </a:extLst>
          </p:cNvPr>
          <p:cNvSpPr>
            <a:spLocks noGrp="1"/>
          </p:cNvSpPr>
          <p:nvPr>
            <p:ph idx="1"/>
          </p:nvPr>
        </p:nvSpPr>
        <p:spPr>
          <a:xfrm>
            <a:off x="1167492" y="2827329"/>
            <a:ext cx="2593346" cy="2828613"/>
          </a:xfrm>
          <a:ln>
            <a:solidFill>
              <a:schemeClr val="accent1"/>
            </a:solidFill>
          </a:ln>
        </p:spPr>
        <p:txBody>
          <a:bodyPr/>
          <a:lstStyle/>
          <a:p>
            <a:r>
              <a:rPr lang="en-US" sz="2400" dirty="0"/>
              <a:t>Add your levels of education. Ex. BA, MBA, etc.</a:t>
            </a:r>
          </a:p>
          <a:p>
            <a:r>
              <a:rPr lang="en-US" sz="2400" dirty="0"/>
              <a:t>List certifications applicable to the roles you seek. Ex. PMI-PMP</a:t>
            </a:r>
          </a:p>
        </p:txBody>
      </p:sp>
      <p:sp>
        <p:nvSpPr>
          <p:cNvPr id="4" name="Date Placeholder 3">
            <a:extLst>
              <a:ext uri="{FF2B5EF4-FFF2-40B4-BE49-F238E27FC236}">
                <a16:creationId xmlns:a16="http://schemas.microsoft.com/office/drawing/2014/main" id="{C158C940-8327-7B4B-BF50-2023384FC587}"/>
              </a:ext>
            </a:extLst>
          </p:cNvPr>
          <p:cNvSpPr>
            <a:spLocks noGrp="1"/>
          </p:cNvSpPr>
          <p:nvPr>
            <p:ph type="dt" sz="half" idx="2"/>
          </p:nvPr>
        </p:nvSpPr>
        <p:spPr/>
        <p:txBody>
          <a:bodyPr/>
          <a:lstStyle/>
          <a:p>
            <a:fld id="{501F844E-7DB6-4A5A-BEDA-A612D1CDB92D}" type="datetime1">
              <a:rPr lang="en-US" smtClean="0"/>
              <a:t>10/3/2024</a:t>
            </a:fld>
            <a:endParaRPr lang="en-US" dirty="0"/>
          </a:p>
        </p:txBody>
      </p:sp>
      <p:sp>
        <p:nvSpPr>
          <p:cNvPr id="6" name="Slide Number Placeholder 5">
            <a:extLst>
              <a:ext uri="{FF2B5EF4-FFF2-40B4-BE49-F238E27FC236}">
                <a16:creationId xmlns:a16="http://schemas.microsoft.com/office/drawing/2014/main" id="{ECF873E5-8958-821E-DE24-161388A82E94}"/>
              </a:ext>
            </a:extLst>
          </p:cNvPr>
          <p:cNvSpPr>
            <a:spLocks noGrp="1"/>
          </p:cNvSpPr>
          <p:nvPr>
            <p:ph type="sldNum" sz="quarter" idx="4"/>
          </p:nvPr>
        </p:nvSpPr>
        <p:spPr/>
        <p:txBody>
          <a:bodyPr/>
          <a:lstStyle/>
          <a:p>
            <a:fld id="{294A09A9-5501-47C1-A89A-A340965A2BE2}" type="slidenum">
              <a:rPr lang="en-US" smtClean="0"/>
              <a:pPr/>
              <a:t>5</a:t>
            </a:fld>
            <a:endParaRPr lang="en-US" dirty="0"/>
          </a:p>
        </p:txBody>
      </p:sp>
      <p:sp>
        <p:nvSpPr>
          <p:cNvPr id="7" name="Content Placeholder 6">
            <a:extLst>
              <a:ext uri="{FF2B5EF4-FFF2-40B4-BE49-F238E27FC236}">
                <a16:creationId xmlns:a16="http://schemas.microsoft.com/office/drawing/2014/main" id="{20B02060-E387-D82E-A96D-1E83118CA317}"/>
              </a:ext>
            </a:extLst>
          </p:cNvPr>
          <p:cNvSpPr>
            <a:spLocks noGrp="1"/>
          </p:cNvSpPr>
          <p:nvPr>
            <p:ph idx="10"/>
          </p:nvPr>
        </p:nvSpPr>
        <p:spPr>
          <a:xfrm>
            <a:off x="4159467" y="2787690"/>
            <a:ext cx="4663440" cy="2828613"/>
          </a:xfrm>
          <a:ln>
            <a:solidFill>
              <a:schemeClr val="accent1"/>
            </a:solidFill>
          </a:ln>
        </p:spPr>
        <p:txBody>
          <a:bodyPr/>
          <a:lstStyle/>
          <a:p>
            <a:r>
              <a:rPr lang="en-US" sz="2400" dirty="0"/>
              <a:t>List in chronological order</a:t>
            </a:r>
          </a:p>
          <a:p>
            <a:endParaRPr lang="en-US" dirty="0"/>
          </a:p>
        </p:txBody>
      </p:sp>
      <p:sp>
        <p:nvSpPr>
          <p:cNvPr id="8" name="Content Placeholder 7">
            <a:extLst>
              <a:ext uri="{FF2B5EF4-FFF2-40B4-BE49-F238E27FC236}">
                <a16:creationId xmlns:a16="http://schemas.microsoft.com/office/drawing/2014/main" id="{727A0A24-AAC3-76B6-276B-27F9DB86C40F}"/>
              </a:ext>
            </a:extLst>
          </p:cNvPr>
          <p:cNvSpPr>
            <a:spLocks noGrp="1"/>
          </p:cNvSpPr>
          <p:nvPr>
            <p:ph idx="11"/>
          </p:nvPr>
        </p:nvSpPr>
        <p:spPr>
          <a:xfrm>
            <a:off x="1167493" y="1802428"/>
            <a:ext cx="2593346" cy="725775"/>
          </a:xfrm>
          <a:ln>
            <a:solidFill>
              <a:schemeClr val="accent1"/>
            </a:solidFill>
          </a:ln>
        </p:spPr>
        <p:txBody>
          <a:bodyPr/>
          <a:lstStyle/>
          <a:p>
            <a:pPr algn="ctr"/>
            <a:r>
              <a:rPr lang="en-US" dirty="0"/>
              <a:t>My Education and Certifications</a:t>
            </a:r>
          </a:p>
        </p:txBody>
      </p:sp>
      <p:sp>
        <p:nvSpPr>
          <p:cNvPr id="9" name="Content Placeholder 8">
            <a:extLst>
              <a:ext uri="{FF2B5EF4-FFF2-40B4-BE49-F238E27FC236}">
                <a16:creationId xmlns:a16="http://schemas.microsoft.com/office/drawing/2014/main" id="{8EFCF0FF-8E21-0810-4D2A-224B2EFD165A}"/>
              </a:ext>
            </a:extLst>
          </p:cNvPr>
          <p:cNvSpPr>
            <a:spLocks noGrp="1"/>
          </p:cNvSpPr>
          <p:nvPr>
            <p:ph idx="12"/>
          </p:nvPr>
        </p:nvSpPr>
        <p:spPr>
          <a:xfrm>
            <a:off x="4159467" y="1802428"/>
            <a:ext cx="4663440" cy="665159"/>
          </a:xfrm>
          <a:ln>
            <a:solidFill>
              <a:schemeClr val="accent1"/>
            </a:solidFill>
          </a:ln>
        </p:spPr>
        <p:txBody>
          <a:bodyPr/>
          <a:lstStyle/>
          <a:p>
            <a:pPr algn="ctr"/>
            <a:r>
              <a:rPr lang="en-US" dirty="0"/>
              <a:t>My Job History/Experience</a:t>
            </a:r>
          </a:p>
        </p:txBody>
      </p:sp>
    </p:spTree>
    <p:extLst>
      <p:ext uri="{BB962C8B-B14F-4D97-AF65-F5344CB8AC3E}">
        <p14:creationId xmlns:p14="http://schemas.microsoft.com/office/powerpoint/2010/main" val="349495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4E77-684B-C691-204A-257BAA249FFA}"/>
              </a:ext>
            </a:extLst>
          </p:cNvPr>
          <p:cNvSpPr>
            <a:spLocks noGrp="1"/>
          </p:cNvSpPr>
          <p:nvPr>
            <p:ph type="title"/>
          </p:nvPr>
        </p:nvSpPr>
        <p:spPr>
          <a:xfrm>
            <a:off x="5029200" y="381001"/>
            <a:ext cx="5917475" cy="990600"/>
          </a:xfrm>
        </p:spPr>
        <p:txBody>
          <a:bodyPr/>
          <a:lstStyle/>
          <a:p>
            <a:r>
              <a:rPr lang="en-US" dirty="0"/>
              <a:t>Alice at Work</a:t>
            </a:r>
          </a:p>
        </p:txBody>
      </p:sp>
      <p:sp>
        <p:nvSpPr>
          <p:cNvPr id="3" name="Subtitle 2">
            <a:extLst>
              <a:ext uri="{FF2B5EF4-FFF2-40B4-BE49-F238E27FC236}">
                <a16:creationId xmlns:a16="http://schemas.microsoft.com/office/drawing/2014/main" id="{D7A79147-2E96-CF6A-5FD7-3A363D9D1881}"/>
              </a:ext>
            </a:extLst>
          </p:cNvPr>
          <p:cNvSpPr>
            <a:spLocks noGrp="1"/>
          </p:cNvSpPr>
          <p:nvPr>
            <p:ph idx="1"/>
          </p:nvPr>
        </p:nvSpPr>
        <p:spPr>
          <a:xfrm>
            <a:off x="542750" y="381001"/>
            <a:ext cx="3770267" cy="1891245"/>
          </a:xfrm>
        </p:spPr>
        <p:txBody>
          <a:bodyPr/>
          <a:lstStyle/>
          <a:p>
            <a:r>
              <a:rPr lang="en-US" dirty="0"/>
              <a:t>Show pictures of you working that show passion, collaboration, and professionalism</a:t>
            </a:r>
          </a:p>
        </p:txBody>
      </p:sp>
      <p:pic>
        <p:nvPicPr>
          <p:cNvPr id="5" name="Picture 4" descr="A person and person looking at papers&#10;&#10;Description automatically generated with medium confidence">
            <a:extLst>
              <a:ext uri="{FF2B5EF4-FFF2-40B4-BE49-F238E27FC236}">
                <a16:creationId xmlns:a16="http://schemas.microsoft.com/office/drawing/2014/main" id="{3D75CA24-1D9F-4731-628F-CCBF7ED64DA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73447" y="1691639"/>
            <a:ext cx="3073227" cy="2501265"/>
          </a:xfrm>
          <a:prstGeom prst="rect">
            <a:avLst/>
          </a:prstGeom>
        </p:spPr>
      </p:pic>
      <p:sp>
        <p:nvSpPr>
          <p:cNvPr id="12" name="Date Placeholder 11">
            <a:extLst>
              <a:ext uri="{FF2B5EF4-FFF2-40B4-BE49-F238E27FC236}">
                <a16:creationId xmlns:a16="http://schemas.microsoft.com/office/drawing/2014/main" id="{DD43A38B-B76F-A6F5-A746-BCE645A0502D}"/>
              </a:ext>
            </a:extLst>
          </p:cNvPr>
          <p:cNvSpPr>
            <a:spLocks noGrp="1"/>
          </p:cNvSpPr>
          <p:nvPr>
            <p:ph type="dt" sz="half" idx="2"/>
          </p:nvPr>
        </p:nvSpPr>
        <p:spPr/>
        <p:txBody>
          <a:bodyPr/>
          <a:lstStyle/>
          <a:p>
            <a:fld id="{667C7A2E-ABCB-4236-B201-D2F7761165A6}" type="datetime1">
              <a:rPr lang="en-US" smtClean="0"/>
              <a:t>10/3/2024</a:t>
            </a:fld>
            <a:endParaRPr lang="en-US" dirty="0"/>
          </a:p>
        </p:txBody>
      </p:sp>
      <p:sp>
        <p:nvSpPr>
          <p:cNvPr id="13" name="Slide Number Placeholder 12">
            <a:extLst>
              <a:ext uri="{FF2B5EF4-FFF2-40B4-BE49-F238E27FC236}">
                <a16:creationId xmlns:a16="http://schemas.microsoft.com/office/drawing/2014/main" id="{37BE10AD-D1A1-042F-11A7-01E8781748E3}"/>
              </a:ext>
            </a:extLst>
          </p:cNvPr>
          <p:cNvSpPr>
            <a:spLocks noGrp="1"/>
          </p:cNvSpPr>
          <p:nvPr>
            <p:ph type="sldNum" sz="quarter" idx="4"/>
          </p:nvPr>
        </p:nvSpPr>
        <p:spPr/>
        <p:txBody>
          <a:bodyPr/>
          <a:lstStyle/>
          <a:p>
            <a:fld id="{294A09A9-5501-47C1-A89A-A340965A2BE2}" type="slidenum">
              <a:rPr lang="en-US" smtClean="0"/>
              <a:pPr/>
              <a:t>6</a:t>
            </a:fld>
            <a:endParaRPr lang="en-US" dirty="0"/>
          </a:p>
        </p:txBody>
      </p:sp>
      <p:pic>
        <p:nvPicPr>
          <p:cNvPr id="4" name="Picture 3">
            <a:extLst>
              <a:ext uri="{FF2B5EF4-FFF2-40B4-BE49-F238E27FC236}">
                <a16:creationId xmlns:a16="http://schemas.microsoft.com/office/drawing/2014/main" id="{3D23412D-2B04-E2F9-16AD-21E82CC92D96}"/>
              </a:ext>
            </a:extLst>
          </p:cNvPr>
          <p:cNvPicPr>
            <a:picLocks noChangeAspect="1"/>
          </p:cNvPicPr>
          <p:nvPr/>
        </p:nvPicPr>
        <p:blipFill>
          <a:blip r:embed="rId5"/>
          <a:stretch>
            <a:fillRect/>
          </a:stretch>
        </p:blipFill>
        <p:spPr>
          <a:xfrm>
            <a:off x="542750" y="2072822"/>
            <a:ext cx="3362213" cy="2241475"/>
          </a:xfrm>
          <a:prstGeom prst="rect">
            <a:avLst/>
          </a:prstGeom>
        </p:spPr>
      </p:pic>
      <p:pic>
        <p:nvPicPr>
          <p:cNvPr id="6" name="Picture 5">
            <a:extLst>
              <a:ext uri="{FF2B5EF4-FFF2-40B4-BE49-F238E27FC236}">
                <a16:creationId xmlns:a16="http://schemas.microsoft.com/office/drawing/2014/main" id="{5B65A417-94CD-8E35-0DB8-3007A09E3A5D}"/>
              </a:ext>
            </a:extLst>
          </p:cNvPr>
          <p:cNvPicPr>
            <a:picLocks noChangeAspect="1"/>
          </p:cNvPicPr>
          <p:nvPr/>
        </p:nvPicPr>
        <p:blipFill>
          <a:blip r:embed="rId6"/>
          <a:stretch>
            <a:fillRect/>
          </a:stretch>
        </p:blipFill>
        <p:spPr>
          <a:xfrm>
            <a:off x="4511234" y="4379040"/>
            <a:ext cx="3362213" cy="2234382"/>
          </a:xfrm>
          <a:prstGeom prst="rect">
            <a:avLst/>
          </a:prstGeom>
        </p:spPr>
      </p:pic>
    </p:spTree>
    <p:extLst>
      <p:ext uri="{BB962C8B-B14F-4D97-AF65-F5344CB8AC3E}">
        <p14:creationId xmlns:p14="http://schemas.microsoft.com/office/powerpoint/2010/main" val="360989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18FD-0654-7CD0-38E6-AA0A974E3DD1}"/>
              </a:ext>
            </a:extLst>
          </p:cNvPr>
          <p:cNvSpPr>
            <a:spLocks noGrp="1"/>
          </p:cNvSpPr>
          <p:nvPr>
            <p:ph type="ctrTitle"/>
          </p:nvPr>
        </p:nvSpPr>
        <p:spPr>
          <a:xfrm>
            <a:off x="1226487" y="163718"/>
            <a:ext cx="6220278" cy="1974798"/>
          </a:xfrm>
        </p:spPr>
        <p:txBody>
          <a:bodyPr/>
          <a:lstStyle/>
          <a:p>
            <a:pPr algn="ctr"/>
            <a:r>
              <a:rPr lang="en-US" dirty="0"/>
              <a:t>1. My Best Work Series: Title</a:t>
            </a:r>
          </a:p>
        </p:txBody>
      </p:sp>
      <p:sp>
        <p:nvSpPr>
          <p:cNvPr id="3" name="Subtitle 2">
            <a:extLst>
              <a:ext uri="{FF2B5EF4-FFF2-40B4-BE49-F238E27FC236}">
                <a16:creationId xmlns:a16="http://schemas.microsoft.com/office/drawing/2014/main" id="{F7987937-7445-719D-035C-8A024FAADDF7}"/>
              </a:ext>
            </a:extLst>
          </p:cNvPr>
          <p:cNvSpPr>
            <a:spLocks noGrp="1"/>
          </p:cNvSpPr>
          <p:nvPr>
            <p:ph type="subTitle" idx="1"/>
          </p:nvPr>
        </p:nvSpPr>
        <p:spPr>
          <a:xfrm>
            <a:off x="811161" y="2138516"/>
            <a:ext cx="6857999" cy="3135555"/>
          </a:xfrm>
        </p:spPr>
        <p:txBody>
          <a:bodyPr vert="horz" lIns="91440" tIns="45720" rIns="91440" bIns="45720" rtlCol="0" anchor="t">
            <a:noAutofit/>
          </a:bodyPr>
          <a:lstStyle/>
          <a:p>
            <a:r>
              <a:rPr lang="en-US" dirty="0"/>
              <a:t>Work Description: Served as Program Manager for a major Health Care firm.</a:t>
            </a:r>
          </a:p>
          <a:p>
            <a:r>
              <a:rPr lang="en-US" dirty="0"/>
              <a:t>Result: Successfully delivered several programs supporting Enterprise Artificial Intelligence (AI) Enhancements.</a:t>
            </a:r>
          </a:p>
        </p:txBody>
      </p:sp>
      <p:sp>
        <p:nvSpPr>
          <p:cNvPr id="4" name="TextBox 3">
            <a:extLst>
              <a:ext uri="{FF2B5EF4-FFF2-40B4-BE49-F238E27FC236}">
                <a16:creationId xmlns:a16="http://schemas.microsoft.com/office/drawing/2014/main" id="{1B16B836-1822-DEB0-E7C5-831134D0E583}"/>
              </a:ext>
            </a:extLst>
          </p:cNvPr>
          <p:cNvSpPr txBox="1"/>
          <p:nvPr/>
        </p:nvSpPr>
        <p:spPr>
          <a:xfrm>
            <a:off x="2005781" y="5518770"/>
            <a:ext cx="3251980" cy="461665"/>
          </a:xfrm>
          <a:prstGeom prst="rect">
            <a:avLst/>
          </a:prstGeom>
          <a:solidFill>
            <a:schemeClr val="accent5">
              <a:lumMod val="20000"/>
              <a:lumOff val="80000"/>
            </a:schemeClr>
          </a:solidFill>
          <a:ln>
            <a:solidFill>
              <a:schemeClr val="accent1"/>
            </a:solidFill>
          </a:ln>
        </p:spPr>
        <p:txBody>
          <a:bodyPr wrap="none" lIns="91440" tIns="45720" rIns="91440" bIns="45720" rtlCol="0" anchor="t">
            <a:spAutoFit/>
          </a:bodyPr>
          <a:lstStyle/>
          <a:p>
            <a:r>
              <a:rPr lang="en-US" sz="2400" dirty="0">
                <a:solidFill>
                  <a:schemeClr val="accent1">
                    <a:lumMod val="75000"/>
                  </a:schemeClr>
                </a:solidFill>
              </a:rPr>
              <a:t>Check it Out! The Link.</a:t>
            </a:r>
          </a:p>
        </p:txBody>
      </p:sp>
    </p:spTree>
    <p:extLst>
      <p:ext uri="{BB962C8B-B14F-4D97-AF65-F5344CB8AC3E}">
        <p14:creationId xmlns:p14="http://schemas.microsoft.com/office/powerpoint/2010/main" val="350621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18FD-0654-7CD0-38E6-AA0A974E3DD1}"/>
              </a:ext>
            </a:extLst>
          </p:cNvPr>
          <p:cNvSpPr>
            <a:spLocks noGrp="1"/>
          </p:cNvSpPr>
          <p:nvPr>
            <p:ph type="ctrTitle"/>
          </p:nvPr>
        </p:nvSpPr>
        <p:spPr>
          <a:xfrm>
            <a:off x="1226487" y="163718"/>
            <a:ext cx="6220278" cy="2387600"/>
          </a:xfrm>
        </p:spPr>
        <p:txBody>
          <a:bodyPr/>
          <a:lstStyle/>
          <a:p>
            <a:pPr algn="ctr"/>
            <a:r>
              <a:rPr lang="en-US" dirty="0"/>
              <a:t>2. My Best Work Series: Title</a:t>
            </a:r>
          </a:p>
        </p:txBody>
      </p:sp>
      <p:sp>
        <p:nvSpPr>
          <p:cNvPr id="3" name="Subtitle 2">
            <a:extLst>
              <a:ext uri="{FF2B5EF4-FFF2-40B4-BE49-F238E27FC236}">
                <a16:creationId xmlns:a16="http://schemas.microsoft.com/office/drawing/2014/main" id="{F7987937-7445-719D-035C-8A024FAADDF7}"/>
              </a:ext>
            </a:extLst>
          </p:cNvPr>
          <p:cNvSpPr>
            <a:spLocks noGrp="1"/>
          </p:cNvSpPr>
          <p:nvPr>
            <p:ph type="subTitle" idx="1"/>
          </p:nvPr>
        </p:nvSpPr>
        <p:spPr>
          <a:xfrm>
            <a:off x="990512" y="3026851"/>
            <a:ext cx="6220277" cy="2247219"/>
          </a:xfrm>
        </p:spPr>
        <p:txBody>
          <a:bodyPr vert="horz" lIns="91440" tIns="45720" rIns="91440" bIns="45720" rtlCol="0" anchor="t">
            <a:noAutofit/>
          </a:bodyPr>
          <a:lstStyle/>
          <a:p>
            <a:r>
              <a:rPr lang="en-US" dirty="0"/>
              <a:t>Work Description: Add another example.</a:t>
            </a:r>
          </a:p>
          <a:p>
            <a:r>
              <a:rPr lang="en-US" dirty="0"/>
              <a:t>Result: Share the result.</a:t>
            </a:r>
          </a:p>
        </p:txBody>
      </p:sp>
      <p:sp>
        <p:nvSpPr>
          <p:cNvPr id="4" name="TextBox 3">
            <a:extLst>
              <a:ext uri="{FF2B5EF4-FFF2-40B4-BE49-F238E27FC236}">
                <a16:creationId xmlns:a16="http://schemas.microsoft.com/office/drawing/2014/main" id="{1B16B836-1822-DEB0-E7C5-831134D0E583}"/>
              </a:ext>
            </a:extLst>
          </p:cNvPr>
          <p:cNvSpPr txBox="1"/>
          <p:nvPr/>
        </p:nvSpPr>
        <p:spPr>
          <a:xfrm>
            <a:off x="2005781" y="5518770"/>
            <a:ext cx="3251980" cy="461665"/>
          </a:xfrm>
          <a:prstGeom prst="rect">
            <a:avLst/>
          </a:prstGeom>
          <a:solidFill>
            <a:schemeClr val="accent5">
              <a:lumMod val="20000"/>
              <a:lumOff val="80000"/>
            </a:schemeClr>
          </a:solidFill>
          <a:ln>
            <a:solidFill>
              <a:schemeClr val="accent1"/>
            </a:solidFill>
          </a:ln>
        </p:spPr>
        <p:txBody>
          <a:bodyPr wrap="none" lIns="91440" tIns="45720" rIns="91440" bIns="45720" rtlCol="0" anchor="t">
            <a:spAutoFit/>
          </a:bodyPr>
          <a:lstStyle/>
          <a:p>
            <a:r>
              <a:rPr lang="en-US" sz="2400" dirty="0">
                <a:solidFill>
                  <a:schemeClr val="accent1">
                    <a:lumMod val="75000"/>
                  </a:schemeClr>
                </a:solidFill>
              </a:rPr>
              <a:t>Check it Out! The Link.</a:t>
            </a:r>
          </a:p>
        </p:txBody>
      </p:sp>
    </p:spTree>
    <p:extLst>
      <p:ext uri="{BB962C8B-B14F-4D97-AF65-F5344CB8AC3E}">
        <p14:creationId xmlns:p14="http://schemas.microsoft.com/office/powerpoint/2010/main" val="3474207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18FD-0654-7CD0-38E6-AA0A974E3DD1}"/>
              </a:ext>
            </a:extLst>
          </p:cNvPr>
          <p:cNvSpPr>
            <a:spLocks noGrp="1"/>
          </p:cNvSpPr>
          <p:nvPr>
            <p:ph type="ctrTitle"/>
          </p:nvPr>
        </p:nvSpPr>
        <p:spPr>
          <a:xfrm>
            <a:off x="1226487" y="163718"/>
            <a:ext cx="6220278" cy="2387600"/>
          </a:xfrm>
        </p:spPr>
        <p:txBody>
          <a:bodyPr/>
          <a:lstStyle/>
          <a:p>
            <a:pPr algn="ctr"/>
            <a:r>
              <a:rPr lang="en-US" dirty="0"/>
              <a:t>3. My Best Work Series: Title</a:t>
            </a:r>
          </a:p>
        </p:txBody>
      </p:sp>
      <p:sp>
        <p:nvSpPr>
          <p:cNvPr id="3" name="Subtitle 2">
            <a:extLst>
              <a:ext uri="{FF2B5EF4-FFF2-40B4-BE49-F238E27FC236}">
                <a16:creationId xmlns:a16="http://schemas.microsoft.com/office/drawing/2014/main" id="{F7987937-7445-719D-035C-8A024FAADDF7}"/>
              </a:ext>
            </a:extLst>
          </p:cNvPr>
          <p:cNvSpPr>
            <a:spLocks noGrp="1"/>
          </p:cNvSpPr>
          <p:nvPr>
            <p:ph type="subTitle" idx="1"/>
          </p:nvPr>
        </p:nvSpPr>
        <p:spPr>
          <a:xfrm>
            <a:off x="990512" y="3026851"/>
            <a:ext cx="6220277" cy="2247219"/>
          </a:xfrm>
        </p:spPr>
        <p:txBody>
          <a:bodyPr vert="horz" lIns="91440" tIns="45720" rIns="91440" bIns="45720" rtlCol="0" anchor="t">
            <a:noAutofit/>
          </a:bodyPr>
          <a:lstStyle/>
          <a:p>
            <a:r>
              <a:rPr lang="en-US" dirty="0"/>
              <a:t>Work Description: Add another example.</a:t>
            </a:r>
          </a:p>
          <a:p>
            <a:r>
              <a:rPr lang="en-US" dirty="0"/>
              <a:t>Result: Share the result.</a:t>
            </a:r>
          </a:p>
        </p:txBody>
      </p:sp>
      <p:sp>
        <p:nvSpPr>
          <p:cNvPr id="4" name="TextBox 3">
            <a:extLst>
              <a:ext uri="{FF2B5EF4-FFF2-40B4-BE49-F238E27FC236}">
                <a16:creationId xmlns:a16="http://schemas.microsoft.com/office/drawing/2014/main" id="{1B16B836-1822-DEB0-E7C5-831134D0E583}"/>
              </a:ext>
            </a:extLst>
          </p:cNvPr>
          <p:cNvSpPr txBox="1"/>
          <p:nvPr/>
        </p:nvSpPr>
        <p:spPr>
          <a:xfrm>
            <a:off x="2005781" y="5518770"/>
            <a:ext cx="3170227" cy="461665"/>
          </a:xfrm>
          <a:prstGeom prst="rect">
            <a:avLst/>
          </a:prstGeom>
          <a:solidFill>
            <a:schemeClr val="accent5">
              <a:lumMod val="20000"/>
              <a:lumOff val="80000"/>
            </a:schemeClr>
          </a:solidFill>
          <a:ln>
            <a:solidFill>
              <a:schemeClr val="accent1"/>
            </a:solidFill>
          </a:ln>
        </p:spPr>
        <p:txBody>
          <a:bodyPr wrap="none" lIns="91440" tIns="45720" rIns="91440" bIns="45720" rtlCol="0" anchor="t">
            <a:spAutoFit/>
          </a:bodyPr>
          <a:lstStyle/>
          <a:p>
            <a:r>
              <a:rPr lang="en-US" sz="2400" dirty="0">
                <a:solidFill>
                  <a:schemeClr val="accent1">
                    <a:lumMod val="75000"/>
                  </a:schemeClr>
                </a:solidFill>
              </a:rPr>
              <a:t>Check it Out! The Link.</a:t>
            </a:r>
          </a:p>
        </p:txBody>
      </p:sp>
    </p:spTree>
    <p:extLst>
      <p:ext uri="{BB962C8B-B14F-4D97-AF65-F5344CB8AC3E}">
        <p14:creationId xmlns:p14="http://schemas.microsoft.com/office/powerpoint/2010/main" val="283811456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5BAB77-79E1-4739-AA51-10C9079186D6}">
  <ds:schemaRefs>
    <ds:schemaRef ds:uri="http://schemas.microsoft.com/office/infopath/2007/PartnerControls"/>
    <ds:schemaRef ds:uri="http://purl.org/dc/dcmitype/"/>
    <ds:schemaRef ds:uri="230e9df3-be65-4c73-a93b-d1236ebd677e"/>
    <ds:schemaRef ds:uri="http://schemas.microsoft.com/office/2006/documentManagement/types"/>
    <ds:schemaRef ds:uri="16c05727-aa75-4e4a-9b5f-8a80a1165891"/>
    <ds:schemaRef ds:uri="http://schemas.openxmlformats.org/package/2006/metadata/core-properties"/>
    <ds:schemaRef ds:uri="http://schemas.microsoft.com/office/2006/metadata/properties"/>
    <ds:schemaRef ds:uri="http://www.w3.org/XML/1998/namespace"/>
    <ds:schemaRef ds:uri="http://purl.org/dc/terms/"/>
    <ds:schemaRef ds:uri="71af3243-3dd4-4a8d-8c0d-dd76da1f02a5"/>
    <ds:schemaRef ds:uri="http://schemas.microsoft.com/sharepoint/v3"/>
    <ds:schemaRef ds:uri="http://purl.org/dc/elements/1.1/"/>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483</TotalTime>
  <Words>1023</Words>
  <Application>Microsoft Office PowerPoint</Application>
  <PresentationFormat>Widescreen</PresentationFormat>
  <Paragraphs>132</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Agenda</vt:lpstr>
      <vt:lpstr>Alice’s Persona</vt:lpstr>
      <vt:lpstr>Business opportunities are like buses. There's always another one coming.</vt:lpstr>
      <vt:lpstr>Alice Johnson Program Manager</vt:lpstr>
      <vt:lpstr>Alice at Work</vt:lpstr>
      <vt:lpstr>1. My Best Work Series: Title</vt:lpstr>
      <vt:lpstr>2. My Best Work Series: Title</vt:lpstr>
      <vt:lpstr>3. My Best Work Series: Title</vt:lpstr>
      <vt:lpstr>My References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Daniel Yeomans</dc:creator>
  <cp:lastModifiedBy>Daniel Yeomans</cp:lastModifiedBy>
  <cp:revision>33</cp:revision>
  <cp:lastPrinted>2023-08-09T17:36:13Z</cp:lastPrinted>
  <dcterms:created xsi:type="dcterms:W3CDTF">2023-06-28T17:36:31Z</dcterms:created>
  <dcterms:modified xsi:type="dcterms:W3CDTF">2024-10-04T05:41:56Z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