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CE6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D" userId="90b8d353cbd20db1" providerId="LiveId" clId="{4B041ACD-11D9-4A5F-A53B-EB1D46CE3914}"/>
    <pc:docChg chg="delSld modSld">
      <pc:chgData name="Ash D" userId="90b8d353cbd20db1" providerId="LiveId" clId="{4B041ACD-11D9-4A5F-A53B-EB1D46CE3914}" dt="2019-01-14T18:03:29.339" v="1" actId="20577"/>
      <pc:docMkLst>
        <pc:docMk/>
      </pc:docMkLst>
      <pc:sldChg chg="modSp">
        <pc:chgData name="Ash D" userId="90b8d353cbd20db1" providerId="LiveId" clId="{4B041ACD-11D9-4A5F-A53B-EB1D46CE3914}" dt="2019-01-14T18:03:29.339" v="1" actId="20577"/>
        <pc:sldMkLst>
          <pc:docMk/>
          <pc:sldMk cId="3141189733" sldId="256"/>
        </pc:sldMkLst>
        <pc:spChg chg="mod">
          <ac:chgData name="Ash D" userId="90b8d353cbd20db1" providerId="LiveId" clId="{4B041ACD-11D9-4A5F-A53B-EB1D46CE3914}" dt="2019-01-14T18:03:29.339" v="1" actId="20577"/>
          <ac:spMkLst>
            <pc:docMk/>
            <pc:sldMk cId="3141189733" sldId="256"/>
            <ac:spMk id="2" creationId="{00000000-0000-0000-0000-000000000000}"/>
          </ac:spMkLst>
        </pc:spChg>
      </pc:sldChg>
      <pc:sldChg chg="del">
        <pc:chgData name="Ash D" userId="90b8d353cbd20db1" providerId="LiveId" clId="{4B041ACD-11D9-4A5F-A53B-EB1D46CE3914}" dt="2019-01-14T18:03:22.627" v="0" actId="2696"/>
        <pc:sldMkLst>
          <pc:docMk/>
          <pc:sldMk cId="1819507021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D9A43-A9EB-4DB9-BF3F-5FC965A4016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9C311-3D88-4325-AEC4-762D6ABF8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DE2-726E-46A9-8015-A2DB4B71765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5250-25D9-4337-95D1-07458E4D45A2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56DB-1F9D-4882-B9D2-3602BB70FAAA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C48-767B-4D09-AC62-158E9162A5D9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9415-6BC6-4E75-B6F4-36DD9DEA7DAF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0A60-34D8-482C-8308-D41B7228F6B4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4EDD-CB32-4055-B671-A0CEB801F742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D3F0-1639-4EF0-B954-95BCA1A814D9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634E-EF89-4C5A-85AE-EAA451411800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E3E-9F3D-4F5A-BDED-3E3D452D6B0F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F443-E61C-43AE-A79F-47CB7F78076D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Vinaya George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A2A6-9C8B-4BFE-AD11-35661F725A50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Vinaya George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2514-44FF-46CE-971A-1895B1CD5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3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1210" y="160742"/>
            <a:ext cx="11873807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Telemedicine Program Proposal – Detailed Approval Process</a:t>
            </a:r>
          </a:p>
        </p:txBody>
      </p:sp>
      <p:graphicFrame>
        <p:nvGraphicFramePr>
          <p:cNvPr id="6" name="Group 10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9109375"/>
              </p:ext>
            </p:extLst>
          </p:nvPr>
        </p:nvGraphicFramePr>
        <p:xfrm>
          <a:off x="221210" y="1120137"/>
          <a:ext cx="11873808" cy="5288975"/>
        </p:xfrm>
        <a:graphic>
          <a:graphicData uri="http://schemas.openxmlformats.org/drawingml/2006/table">
            <a:tbl>
              <a:tblPr/>
              <a:tblGrid>
                <a:gridCol w="1081436">
                  <a:extLst>
                    <a:ext uri="{9D8B030D-6E8A-4147-A177-3AD203B41FA5}">
                      <a16:colId xmlns:a16="http://schemas.microsoft.com/office/drawing/2014/main" val="1915255600"/>
                    </a:ext>
                  </a:extLst>
                </a:gridCol>
                <a:gridCol w="10792372">
                  <a:extLst>
                    <a:ext uri="{9D8B030D-6E8A-4147-A177-3AD203B41FA5}">
                      <a16:colId xmlns:a16="http://schemas.microsoft.com/office/drawing/2014/main" val="2432929544"/>
                    </a:ext>
                  </a:extLst>
                </a:gridCol>
              </a:tblGrid>
              <a:tr h="34134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Owner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968922"/>
                  </a:ext>
                </a:extLst>
              </a:tr>
              <a:tr h="119805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Clinical and Business Sponsors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Requestor</a:t>
                      </a: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AC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874430"/>
                  </a:ext>
                </a:extLst>
              </a:tr>
              <a:tr h="102131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JHM Office of Telemedicine</a:t>
                      </a:r>
                      <a:endParaRPr kumimoji="0" lang="en-US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790592"/>
                  </a:ext>
                </a:extLst>
              </a:tr>
              <a:tr h="13625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Telemedicine Design Workgroup Proposal Review Sub-Committee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sz="1000" b="1" u="sng" dirty="0">
                          <a:solidFill>
                            <a:schemeClr val="bg1"/>
                          </a:solidFill>
                        </a:rPr>
                        <a:t>TDW</a:t>
                      </a:r>
                      <a:endParaRPr kumimoji="0" lang="en-US" altLang="en-US" sz="10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6BB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886745"/>
                  </a:ext>
                </a:extLst>
              </a:tr>
              <a:tr h="136571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sz="1000" b="1" dirty="0"/>
                        <a:t>Telemedicine Advisory Committee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de-DE" altLang="en-US" sz="1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TAC</a:t>
                      </a:r>
                      <a:endParaRPr kumimoji="0" lang="en-US" altLang="en-US" sz="1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CF7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10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buFont typeface="Webdings" panose="05030102010509060703" pitchFamily="18" charset="2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0B1F65"/>
                        </a:buClr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5pPr>
                      <a:lvl6pPr marL="25146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6pPr>
                      <a:lvl7pPr marL="29718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7pPr>
                      <a:lvl8pPr marL="34290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8pPr>
                      <a:lvl9pPr marL="3886200" indent="-22860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1"/>
                        </a:buClr>
                        <a:buSzPct val="40000"/>
                        <a:buFont typeface="Arial" panose="020B0604020202020204" pitchFamily="34" charset="0"/>
                        <a:defRPr sz="1400" kern="120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210407"/>
                  </a:ext>
                </a:extLst>
              </a:tr>
            </a:tbl>
          </a:graphicData>
        </a:graphic>
      </p:graphicFrame>
      <p:cxnSp>
        <p:nvCxnSpPr>
          <p:cNvPr id="7" name="AutoShape 201"/>
          <p:cNvCxnSpPr>
            <a:cxnSpLocks noChangeShapeType="1"/>
            <a:stCxn id="16" idx="3"/>
            <a:endCxn id="8" idx="1"/>
          </p:cNvCxnSpPr>
          <p:nvPr>
            <p:custDataLst>
              <p:tags r:id="rId3"/>
            </p:custDataLst>
          </p:nvPr>
        </p:nvCxnSpPr>
        <p:spPr bwMode="auto">
          <a:xfrm>
            <a:off x="3574990" y="4333270"/>
            <a:ext cx="218279" cy="12415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12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3269" y="3934205"/>
            <a:ext cx="1002724" cy="822960"/>
          </a:xfrm>
          <a:prstGeom prst="diamond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Is the Proposal approved for further review?</a:t>
            </a:r>
          </a:p>
        </p:txBody>
      </p:sp>
      <p:sp>
        <p:nvSpPr>
          <p:cNvPr id="9" name="Text Box 15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21812" y="3764624"/>
            <a:ext cx="26617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10" name="Rectangle 16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04145" y="1591504"/>
            <a:ext cx="915284" cy="78780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rIns="27432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Submit to JHM Office of Telemedicine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6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73643" y="2796020"/>
            <a:ext cx="1001347" cy="684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Receive and forward to TDW</a:t>
            </a:r>
          </a:p>
        </p:txBody>
      </p:sp>
      <p:sp>
        <p:nvSpPr>
          <p:cNvPr id="12" name="Oval 47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350480" y="1547512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Oval 4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530058" y="1522116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4" name="AutoShape 201"/>
          <p:cNvCxnSpPr>
            <a:cxnSpLocks noChangeShapeType="1"/>
            <a:stCxn id="10" idx="2"/>
            <a:endCxn id="11" idx="0"/>
          </p:cNvCxnSpPr>
          <p:nvPr>
            <p:custDataLst>
              <p:tags r:id="rId10"/>
            </p:custDataLst>
          </p:nvPr>
        </p:nvCxnSpPr>
        <p:spPr bwMode="auto">
          <a:xfrm>
            <a:off x="3061787" y="2327224"/>
            <a:ext cx="12530" cy="468796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6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73643" y="3820220"/>
            <a:ext cx="1001347" cy="1026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TDW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completes initial evaluation of submission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Text Box 15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23874" y="4097104"/>
            <a:ext cx="4488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20" name="Rectangle 16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31823" y="3828533"/>
            <a:ext cx="1137223" cy="1026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 full review initiated with consultation of the Legal, Compliance, and Payer workgroups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1" name="AutoShape 12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63999" y="3923584"/>
            <a:ext cx="1005840" cy="819371"/>
          </a:xfrm>
          <a:prstGeom prst="diamond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Is the Proposal recommended to TAC?</a:t>
            </a:r>
          </a:p>
        </p:txBody>
      </p:sp>
      <p:sp>
        <p:nvSpPr>
          <p:cNvPr id="22" name="Text Box 15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15351" y="3797680"/>
            <a:ext cx="3170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50000"/>
              </a:spcBef>
              <a:spcAft>
                <a:spcPct val="0"/>
              </a:spcAft>
              <a:defRPr sz="9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latin typeface="Book Antiqua" panose="02040602050305030304" pitchFamily="18" charset="0"/>
              </a:defRPr>
            </a:lvl2pPr>
            <a:lvl3pPr marL="1143000" indent="-228600">
              <a:defRPr sz="2400">
                <a:latin typeface="Book Antiqua" panose="02040602050305030304" pitchFamily="18" charset="0"/>
              </a:defRPr>
            </a:lvl3pPr>
            <a:lvl4pPr marL="1600200" indent="-228600">
              <a:defRPr sz="2400">
                <a:latin typeface="Book Antiqua" panose="02040602050305030304" pitchFamily="18" charset="0"/>
              </a:defRPr>
            </a:lvl4pPr>
            <a:lvl5pPr marL="2057400" indent="-228600">
              <a:defRPr sz="2400"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9pPr>
          </a:lstStyle>
          <a:p>
            <a:r>
              <a:rPr lang="en-US" altLang="en-US" sz="1100" dirty="0"/>
              <a:t>No</a:t>
            </a:r>
          </a:p>
        </p:txBody>
      </p:sp>
      <p:sp>
        <p:nvSpPr>
          <p:cNvPr id="23" name="Rectangle 16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26128" y="5245201"/>
            <a:ext cx="904923" cy="1034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Clinical and Business sponsors invited for formal presentation by TAC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Rectangle 16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86313" y="5245201"/>
            <a:ext cx="904923" cy="1034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Formal </a:t>
            </a:r>
            <a:r>
              <a:rPr lang="en-US" sz="1000" kern="0" dirty="0">
                <a:solidFill>
                  <a:srgbClr val="000000"/>
                </a:solidFill>
                <a:latin typeface="Arial"/>
              </a:rPr>
              <a:t>presentation by Clinical and Business sponsors to TAC 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AutoShape 12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684052" y="5352510"/>
            <a:ext cx="971703" cy="822960"/>
          </a:xfrm>
          <a:prstGeom prst="diamond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Does TAC approve &amp; priortize the proposal</a:t>
            </a:r>
            <a:r>
              <a:rPr lang="de-DE" altLang="en-US" sz="800" kern="0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endParaRPr kumimoji="0" lang="de-DE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27" name="AutoShape 201"/>
          <p:cNvCxnSpPr>
            <a:cxnSpLocks noChangeShapeType="1"/>
            <a:stCxn id="11" idx="2"/>
            <a:endCxn id="16" idx="0"/>
          </p:cNvCxnSpPr>
          <p:nvPr>
            <p:custDataLst>
              <p:tags r:id="rId19"/>
            </p:custDataLst>
          </p:nvPr>
        </p:nvCxnSpPr>
        <p:spPr bwMode="auto">
          <a:xfrm>
            <a:off x="3074317" y="3480233"/>
            <a:ext cx="0" cy="339987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01"/>
          <p:cNvCxnSpPr>
            <a:cxnSpLocks noChangeShapeType="1"/>
            <a:stCxn id="8" idx="0"/>
            <a:endCxn id="66" idx="2"/>
          </p:cNvCxnSpPr>
          <p:nvPr>
            <p:custDataLst>
              <p:tags r:id="rId20"/>
            </p:custDataLst>
          </p:nvPr>
        </p:nvCxnSpPr>
        <p:spPr bwMode="auto">
          <a:xfrm flipV="1">
            <a:off x="4294631" y="2362849"/>
            <a:ext cx="23669" cy="1571356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201"/>
          <p:cNvCxnSpPr>
            <a:cxnSpLocks noChangeShapeType="1"/>
            <a:stCxn id="8" idx="3"/>
            <a:endCxn id="20" idx="1"/>
          </p:cNvCxnSpPr>
          <p:nvPr>
            <p:custDataLst>
              <p:tags r:id="rId21"/>
            </p:custDataLst>
          </p:nvPr>
        </p:nvCxnSpPr>
        <p:spPr bwMode="auto">
          <a:xfrm flipV="1">
            <a:off x="4795993" y="4341583"/>
            <a:ext cx="235830" cy="4102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201"/>
          <p:cNvCxnSpPr>
            <a:cxnSpLocks noChangeShapeType="1"/>
            <a:stCxn id="20" idx="3"/>
            <a:endCxn id="21" idx="1"/>
          </p:cNvCxnSpPr>
          <p:nvPr>
            <p:custDataLst>
              <p:tags r:id="rId22"/>
            </p:custDataLst>
          </p:nvPr>
        </p:nvCxnSpPr>
        <p:spPr bwMode="auto">
          <a:xfrm flipV="1">
            <a:off x="6169046" y="4333270"/>
            <a:ext cx="194953" cy="8313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Elbow Connector 57"/>
          <p:cNvCxnSpPr>
            <a:stCxn id="21" idx="0"/>
            <a:endCxn id="66" idx="2"/>
          </p:cNvCxnSpPr>
          <p:nvPr/>
        </p:nvCxnSpPr>
        <p:spPr>
          <a:xfrm rot="16200000" flipV="1">
            <a:off x="4812243" y="1868907"/>
            <a:ext cx="1560735" cy="2548619"/>
          </a:xfrm>
          <a:prstGeom prst="bentConnector3">
            <a:avLst>
              <a:gd name="adj1" fmla="val 153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AutoShape 201"/>
          <p:cNvCxnSpPr>
            <a:cxnSpLocks noChangeShapeType="1"/>
            <a:stCxn id="21" idx="2"/>
            <a:endCxn id="23" idx="0"/>
          </p:cNvCxnSpPr>
          <p:nvPr>
            <p:custDataLst>
              <p:tags r:id="rId23"/>
            </p:custDataLst>
          </p:nvPr>
        </p:nvCxnSpPr>
        <p:spPr bwMode="auto">
          <a:xfrm>
            <a:off x="6866919" y="4742955"/>
            <a:ext cx="11671" cy="502246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16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851503" y="5252886"/>
            <a:ext cx="905166" cy="1026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Clinical and Business sponsors informed of approval and project prioritization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0" name="Rectangle 16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085007" y="1564921"/>
            <a:ext cx="918713" cy="987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Initiate project, prepare project plan with timelines and share with TAC </a:t>
            </a:r>
            <a:endParaRPr lang="en-US" altLang="en-US" sz="10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163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544966" y="1609146"/>
            <a:ext cx="762439" cy="943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 pitchFamily="34" charset="0"/>
              </a:rPr>
              <a:t>Complete TAC recommendations &amp; prepare for resubmission </a:t>
            </a:r>
            <a:endParaRPr lang="en-US" altLang="en-US" sz="1000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" name="Rectangle 163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013279" y="5318447"/>
            <a:ext cx="1081739" cy="73595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Receive project plan with timelines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103" name="Straight Arrow Connector 102"/>
          <p:cNvCxnSpPr>
            <a:stCxn id="24" idx="3"/>
            <a:endCxn id="25" idx="1"/>
          </p:cNvCxnSpPr>
          <p:nvPr/>
        </p:nvCxnSpPr>
        <p:spPr bwMode="auto">
          <a:xfrm>
            <a:off x="8491236" y="5762408"/>
            <a:ext cx="192816" cy="158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>
            <a:stCxn id="25" idx="3"/>
            <a:endCxn id="69" idx="1"/>
          </p:cNvCxnSpPr>
          <p:nvPr/>
        </p:nvCxnSpPr>
        <p:spPr bwMode="auto">
          <a:xfrm>
            <a:off x="9655755" y="5763990"/>
            <a:ext cx="195748" cy="226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Elbow Connector 111"/>
          <p:cNvCxnSpPr>
            <a:stCxn id="69" idx="3"/>
            <a:endCxn id="70" idx="1"/>
          </p:cNvCxnSpPr>
          <p:nvPr/>
        </p:nvCxnSpPr>
        <p:spPr>
          <a:xfrm flipV="1">
            <a:off x="10756669" y="2058772"/>
            <a:ext cx="328338" cy="37074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AutoShape 201"/>
          <p:cNvCxnSpPr>
            <a:cxnSpLocks noChangeShapeType="1"/>
            <a:stCxn id="70" idx="2"/>
            <a:endCxn id="102" idx="0"/>
          </p:cNvCxnSpPr>
          <p:nvPr>
            <p:custDataLst>
              <p:tags r:id="rId28"/>
            </p:custDataLst>
          </p:nvPr>
        </p:nvCxnSpPr>
        <p:spPr bwMode="auto">
          <a:xfrm>
            <a:off x="11544364" y="2552622"/>
            <a:ext cx="9785" cy="2765825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Text Box 15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504794" y="4717079"/>
            <a:ext cx="3762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50000"/>
              </a:spcBef>
              <a:spcAft>
                <a:spcPct val="0"/>
              </a:spcAft>
              <a:defRPr sz="9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latin typeface="Book Antiqua" panose="02040602050305030304" pitchFamily="18" charset="0"/>
              </a:defRPr>
            </a:lvl2pPr>
            <a:lvl3pPr marL="1143000" indent="-228600">
              <a:defRPr sz="2400">
                <a:latin typeface="Book Antiqua" panose="02040602050305030304" pitchFamily="18" charset="0"/>
              </a:defRPr>
            </a:lvl3pPr>
            <a:lvl4pPr marL="1600200" indent="-228600">
              <a:defRPr sz="2400">
                <a:latin typeface="Book Antiqua" panose="02040602050305030304" pitchFamily="18" charset="0"/>
              </a:defRPr>
            </a:lvl4pPr>
            <a:lvl5pPr marL="2057400" indent="-228600">
              <a:defRPr sz="2400"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Book Antiqua" panose="02040602050305030304" pitchFamily="18" charset="0"/>
              </a:defRPr>
            </a:lvl9pPr>
          </a:lstStyle>
          <a:p>
            <a:r>
              <a:rPr lang="en-US" altLang="en-US" sz="1200" dirty="0"/>
              <a:t>Yes</a:t>
            </a:r>
          </a:p>
        </p:txBody>
      </p:sp>
      <p:cxnSp>
        <p:nvCxnSpPr>
          <p:cNvPr id="192" name="AutoShape 201"/>
          <p:cNvCxnSpPr>
            <a:cxnSpLocks noChangeShapeType="1"/>
            <a:stCxn id="23" idx="3"/>
            <a:endCxn id="24" idx="1"/>
          </p:cNvCxnSpPr>
          <p:nvPr>
            <p:custDataLst>
              <p:tags r:id="rId30"/>
            </p:custDataLst>
          </p:nvPr>
        </p:nvCxnSpPr>
        <p:spPr bwMode="auto">
          <a:xfrm>
            <a:off x="7331051" y="5762408"/>
            <a:ext cx="255262" cy="0"/>
          </a:xfrm>
          <a:prstGeom prst="straightConnector1">
            <a:avLst/>
          </a:prstGeom>
          <a:noFill/>
          <a:ln w="9525">
            <a:solidFill>
              <a:srgbClr val="69696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154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940430" y="5147181"/>
            <a:ext cx="1891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205" name="Text Box 15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9461689" y="5484965"/>
            <a:ext cx="4488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209" name="Oval 47"/>
          <p:cNvSpPr>
            <a:spLocks noChangeArrowheads="1"/>
          </p:cNvSpPr>
          <p:nvPr>
            <p:custDataLst>
              <p:tags r:id="rId33"/>
            </p:custDataLst>
          </p:nvPr>
        </p:nvSpPr>
        <p:spPr bwMode="gray">
          <a:xfrm>
            <a:off x="2493998" y="2696871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0" name="Oval 47"/>
          <p:cNvSpPr>
            <a:spLocks noChangeArrowheads="1"/>
          </p:cNvSpPr>
          <p:nvPr>
            <p:custDataLst>
              <p:tags r:id="rId34"/>
            </p:custDataLst>
          </p:nvPr>
        </p:nvSpPr>
        <p:spPr bwMode="gray">
          <a:xfrm>
            <a:off x="2483652" y="3738310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1" name="Oval 47"/>
          <p:cNvSpPr>
            <a:spLocks noChangeArrowheads="1"/>
          </p:cNvSpPr>
          <p:nvPr>
            <p:custDataLst>
              <p:tags r:id="rId35"/>
            </p:custDataLst>
          </p:nvPr>
        </p:nvSpPr>
        <p:spPr bwMode="gray">
          <a:xfrm>
            <a:off x="4965042" y="3748496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5a</a:t>
            </a:r>
          </a:p>
        </p:txBody>
      </p:sp>
      <p:sp>
        <p:nvSpPr>
          <p:cNvPr id="214" name="Oval 47"/>
          <p:cNvSpPr>
            <a:spLocks noChangeArrowheads="1"/>
          </p:cNvSpPr>
          <p:nvPr>
            <p:custDataLst>
              <p:tags r:id="rId36"/>
            </p:custDataLst>
          </p:nvPr>
        </p:nvSpPr>
        <p:spPr bwMode="gray">
          <a:xfrm>
            <a:off x="6368897" y="5153347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6" name="Oval 47"/>
          <p:cNvSpPr>
            <a:spLocks noChangeArrowheads="1"/>
          </p:cNvSpPr>
          <p:nvPr>
            <p:custDataLst>
              <p:tags r:id="rId37"/>
            </p:custDataLst>
          </p:nvPr>
        </p:nvSpPr>
        <p:spPr bwMode="gray">
          <a:xfrm>
            <a:off x="7525362" y="5153347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7" name="Oval 47"/>
          <p:cNvSpPr>
            <a:spLocks noChangeArrowheads="1"/>
          </p:cNvSpPr>
          <p:nvPr>
            <p:custDataLst>
              <p:tags r:id="rId38"/>
            </p:custDataLst>
          </p:nvPr>
        </p:nvSpPr>
        <p:spPr bwMode="gray">
          <a:xfrm>
            <a:off x="9769798" y="5153347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8a</a:t>
            </a:r>
          </a:p>
        </p:txBody>
      </p:sp>
      <p:sp>
        <p:nvSpPr>
          <p:cNvPr id="218" name="Oval 47"/>
          <p:cNvSpPr>
            <a:spLocks noChangeArrowheads="1"/>
          </p:cNvSpPr>
          <p:nvPr>
            <p:custDataLst>
              <p:tags r:id="rId39"/>
            </p:custDataLst>
          </p:nvPr>
        </p:nvSpPr>
        <p:spPr bwMode="gray">
          <a:xfrm>
            <a:off x="9467110" y="1541232"/>
            <a:ext cx="165100" cy="165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8b</a:t>
            </a:r>
          </a:p>
        </p:txBody>
      </p:sp>
      <p:sp>
        <p:nvSpPr>
          <p:cNvPr id="220" name="Oval 47"/>
          <p:cNvSpPr>
            <a:spLocks noChangeArrowheads="1"/>
          </p:cNvSpPr>
          <p:nvPr>
            <p:custDataLst>
              <p:tags r:id="rId40"/>
            </p:custDataLst>
          </p:nvPr>
        </p:nvSpPr>
        <p:spPr bwMode="gray">
          <a:xfrm>
            <a:off x="11013279" y="1541232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21" name="Oval 47"/>
          <p:cNvSpPr>
            <a:spLocks noChangeArrowheads="1"/>
          </p:cNvSpPr>
          <p:nvPr>
            <p:custDataLst>
              <p:tags r:id="rId41"/>
            </p:custDataLst>
          </p:nvPr>
        </p:nvSpPr>
        <p:spPr bwMode="gray">
          <a:xfrm>
            <a:off x="11076506" y="5352419"/>
            <a:ext cx="165100" cy="165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rgbClr val="066BB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24" name="Oval 223"/>
          <p:cNvSpPr/>
          <p:nvPr/>
        </p:nvSpPr>
        <p:spPr>
          <a:xfrm>
            <a:off x="1298620" y="1706332"/>
            <a:ext cx="1064539" cy="5566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Complete Telemedicine Project Form </a:t>
            </a:r>
          </a:p>
        </p:txBody>
      </p:sp>
      <p:cxnSp>
        <p:nvCxnSpPr>
          <p:cNvPr id="228" name="Straight Arrow Connector 227"/>
          <p:cNvCxnSpPr>
            <a:stCxn id="224" idx="6"/>
          </p:cNvCxnSpPr>
          <p:nvPr/>
        </p:nvCxnSpPr>
        <p:spPr bwMode="auto">
          <a:xfrm>
            <a:off x="2363159" y="1984661"/>
            <a:ext cx="240986" cy="74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" name="Rectangle 236"/>
          <p:cNvSpPr/>
          <p:nvPr/>
        </p:nvSpPr>
        <p:spPr>
          <a:xfrm>
            <a:off x="606829" y="6550429"/>
            <a:ext cx="1296786" cy="207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Approval pathway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2119744" y="6550429"/>
            <a:ext cx="1754991" cy="207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 pitchFamily="34" charset="0"/>
              </a:rPr>
              <a:t>Resubmission pathway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980217" y="6431338"/>
            <a:ext cx="4114800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064731" y="6550429"/>
            <a:ext cx="2299267" cy="20781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solidFill>
                  <a:schemeClr val="bg1"/>
                </a:solidFill>
                <a:latin typeface="Arial"/>
              </a:rPr>
              <a:t>TDW - </a:t>
            </a:r>
            <a:r>
              <a:rPr lang="en-US" sz="1000" dirty="0">
                <a:solidFill>
                  <a:schemeClr val="bg1"/>
                </a:solidFill>
              </a:rPr>
              <a:t>Telemedicine Design Workgroup </a:t>
            </a:r>
            <a:endParaRPr lang="en-US" sz="1000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45172" y="6550429"/>
            <a:ext cx="2299267" cy="20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kern="0" dirty="0">
                <a:latin typeface="Arial"/>
              </a:rPr>
              <a:t>TAC - </a:t>
            </a:r>
            <a:r>
              <a:rPr lang="en-US" sz="1000" dirty="0"/>
              <a:t>Telemedicine Advisory Committee</a:t>
            </a:r>
          </a:p>
        </p:txBody>
      </p:sp>
      <p:cxnSp>
        <p:nvCxnSpPr>
          <p:cNvPr id="64" name="Elbow Connector 63"/>
          <p:cNvCxnSpPr>
            <a:stCxn id="66" idx="3"/>
          </p:cNvCxnSpPr>
          <p:nvPr/>
        </p:nvCxnSpPr>
        <p:spPr>
          <a:xfrm flipH="1">
            <a:off x="3074317" y="1977177"/>
            <a:ext cx="1734126" cy="1832423"/>
          </a:xfrm>
          <a:prstGeom prst="bentConnector4">
            <a:avLst>
              <a:gd name="adj1" fmla="val -13182"/>
              <a:gd name="adj2" fmla="val 927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6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828157" y="1591504"/>
            <a:ext cx="980286" cy="771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0" dirty="0">
                <a:solidFill>
                  <a:srgbClr val="000000"/>
                </a:solidFill>
                <a:latin typeface="Arial" panose="020B0604020202020204" pitchFamily="34" charset="0"/>
              </a:rPr>
              <a:t>Form returned for clarification with comments</a:t>
            </a:r>
          </a:p>
        </p:txBody>
      </p:sp>
      <p:sp>
        <p:nvSpPr>
          <p:cNvPr id="213" name="Oval 47"/>
          <p:cNvSpPr>
            <a:spLocks noChangeArrowheads="1"/>
          </p:cNvSpPr>
          <p:nvPr>
            <p:custDataLst>
              <p:tags r:id="rId43"/>
            </p:custDataLst>
          </p:nvPr>
        </p:nvSpPr>
        <p:spPr bwMode="gray">
          <a:xfrm>
            <a:off x="3709636" y="1524750"/>
            <a:ext cx="165100" cy="165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5b</a:t>
            </a:r>
          </a:p>
        </p:txBody>
      </p:sp>
      <p:cxnSp>
        <p:nvCxnSpPr>
          <p:cNvPr id="75" name="Elbow Connector 74"/>
          <p:cNvCxnSpPr>
            <a:stCxn id="73" idx="3"/>
            <a:endCxn id="23" idx="0"/>
          </p:cNvCxnSpPr>
          <p:nvPr/>
        </p:nvCxnSpPr>
        <p:spPr>
          <a:xfrm flipH="1">
            <a:off x="6878590" y="2080884"/>
            <a:ext cx="3428815" cy="3164317"/>
          </a:xfrm>
          <a:prstGeom prst="bentConnector4">
            <a:avLst>
              <a:gd name="adj1" fmla="val -6667"/>
              <a:gd name="adj2" fmla="val 934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5" idx="0"/>
            <a:endCxn id="73" idx="1"/>
          </p:cNvCxnSpPr>
          <p:nvPr/>
        </p:nvCxnSpPr>
        <p:spPr>
          <a:xfrm rot="5400000" flipH="1" flipV="1">
            <a:off x="7721622" y="3529166"/>
            <a:ext cx="3271626" cy="375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89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ioLQlk.oEO9v7LFkwbMJ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KWHLl8kOXDi7SIbIZ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q3UW0odkahSn6YRdQIA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KWHLl8kOXDi7SIbIZ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q3UW0odkahSn6YRdQIA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8ZJDS1GuUa8gxhE6BXDW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KWHLl8kOXDi7SIbIZ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j4y0dzK0KTIzB0wbn62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KWHLl8kOXDi7SIbIZF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KWHLl8kOXDi7SIbIZF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q3UW0odkahSn6YRdQIA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KWHLl8kOXDi7SIbIZ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BbCfULka0Xd.6m6xW6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OInmwPJUUmqjpfmwRk2q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 M. George</dc:creator>
  <cp:lastModifiedBy>Ash D</cp:lastModifiedBy>
  <cp:revision>17</cp:revision>
  <dcterms:created xsi:type="dcterms:W3CDTF">2018-04-15T05:02:23Z</dcterms:created>
  <dcterms:modified xsi:type="dcterms:W3CDTF">2019-01-14T18:03:44Z</dcterms:modified>
</cp:coreProperties>
</file>