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" charset="1" panose="02000000000000000000"/>
      <p:regular r:id="rId10"/>
    </p:embeddedFont>
    <p:embeddedFont>
      <p:font typeface="Roboto Bold" charset="1" panose="02000000000000000000"/>
      <p:regular r:id="rId11"/>
    </p:embeddedFont>
    <p:embeddedFont>
      <p:font typeface="Roboto Italics" charset="1" panose="02000000000000000000"/>
      <p:regular r:id="rId12"/>
    </p:embeddedFont>
    <p:embeddedFont>
      <p:font typeface="Roboto Bold Italics" charset="1" panose="02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335543"/>
            <a:ext cx="18288000" cy="7483224"/>
            <a:chOff x="0" y="0"/>
            <a:chExt cx="6186311" cy="2531362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186311" cy="2531362"/>
            </a:xfrm>
            <a:custGeom>
              <a:avLst/>
              <a:gdLst/>
              <a:ahLst/>
              <a:cxnLst/>
              <a:rect r="r" b="b" t="t" l="l"/>
              <a:pathLst>
                <a:path h="2531362" w="6186311">
                  <a:moveTo>
                    <a:pt x="6061851" y="2531362"/>
                  </a:moveTo>
                  <a:lnTo>
                    <a:pt x="124460" y="2531362"/>
                  </a:lnTo>
                  <a:cubicBezTo>
                    <a:pt x="55880" y="2531362"/>
                    <a:pt x="0" y="2475482"/>
                    <a:pt x="0" y="240690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2406902"/>
                  </a:lnTo>
                  <a:cubicBezTo>
                    <a:pt x="6186311" y="2475482"/>
                    <a:pt x="6130431" y="2531362"/>
                    <a:pt x="6061851" y="2531362"/>
                  </a:cubicBezTo>
                  <a:close/>
                </a:path>
              </a:pathLst>
            </a:custGeom>
            <a:solidFill>
              <a:srgbClr val="B8D6F6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49503" y="3944074"/>
            <a:ext cx="9165378" cy="283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000"/>
              </a:lnSpc>
            </a:pPr>
            <a:r>
              <a:rPr lang="en-US" sz="10000">
                <a:solidFill>
                  <a:srgbClr val="0F3256"/>
                </a:solidFill>
                <a:latin typeface="Roboto Bold"/>
              </a:rPr>
              <a:t>Utopia HR Transformation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9503" y="1304727"/>
            <a:ext cx="5009637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99"/>
              </a:lnSpc>
            </a:pPr>
            <a:r>
              <a:rPr lang="en-US" sz="2999">
                <a:solidFill>
                  <a:srgbClr val="0F3256"/>
                </a:solidFill>
                <a:latin typeface="Roboto"/>
              </a:rPr>
              <a:t>KPMG UK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205794"/>
            <a:ext cx="7140169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>
                <a:solidFill>
                  <a:srgbClr val="0F3256"/>
                </a:solidFill>
                <a:latin typeface="Roboto"/>
              </a:rPr>
              <a:t>Joe Smith</a:t>
            </a:r>
          </a:p>
        </p:txBody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1285527" y="1028700"/>
            <a:ext cx="5486400" cy="8229600"/>
            <a:chOff x="0" y="0"/>
            <a:chExt cx="6350000" cy="952500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6350000" cy="9525000"/>
            </a:xfrm>
            <a:custGeom>
              <a:avLst/>
              <a:gdLst/>
              <a:ahLst/>
              <a:cxnLst/>
              <a:rect r="r" b="b" t="t" l="l"/>
              <a:pathLst>
                <a:path h="9525000" w="6350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2"/>
              <a:stretch>
                <a:fillRect l="-62359" r="-62359" t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294937"/>
            <a:ext cx="6746820" cy="261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400"/>
              </a:lnSpc>
            </a:pPr>
            <a:r>
              <a:rPr lang="en-US" sz="8000">
                <a:solidFill>
                  <a:srgbClr val="0F3256"/>
                </a:solidFill>
                <a:latin typeface="Roboto Bold"/>
              </a:rPr>
              <a:t>Executive Summary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9985561" y="0"/>
            <a:ext cx="9525" cy="10511046"/>
          </a:xfrm>
          <a:prstGeom prst="rect">
            <a:avLst/>
          </a:prstGeom>
          <a:solidFill>
            <a:srgbClr val="000000">
              <a:alpha val="19608"/>
            </a:srgbClr>
          </a:solidFill>
        </p:spPr>
      </p:sp>
      <p:sp>
        <p:nvSpPr>
          <p:cNvPr name="TextBox 4" id="4"/>
          <p:cNvSpPr txBox="true"/>
          <p:nvPr/>
        </p:nvSpPr>
        <p:spPr>
          <a:xfrm rot="0">
            <a:off x="10942160" y="1862181"/>
            <a:ext cx="5977776" cy="1252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9"/>
              </a:lnSpc>
            </a:pPr>
            <a:r>
              <a:rPr lang="en-US" sz="2799">
                <a:solidFill>
                  <a:srgbClr val="0F3256"/>
                </a:solidFill>
                <a:latin typeface="Roboto Bold"/>
              </a:rPr>
              <a:t>Attracting and retaining talent</a:t>
            </a:r>
            <a:r>
              <a:rPr lang="en-US" sz="2799">
                <a:solidFill>
                  <a:srgbClr val="0F3256"/>
                </a:solidFill>
                <a:latin typeface="Roboto"/>
              </a:rPr>
              <a:t> </a:t>
            </a:r>
          </a:p>
          <a:p>
            <a:pPr>
              <a:lnSpc>
                <a:spcPts val="3120"/>
              </a:lnSpc>
            </a:pPr>
            <a:r>
              <a:rPr lang="en-US" sz="2400">
                <a:solidFill>
                  <a:srgbClr val="0F3256"/>
                </a:solidFill>
                <a:latin typeface="Roboto"/>
              </a:rPr>
              <a:t>Data-driven approach using AI to find and manage the employee lifecycle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9463065" y="6708596"/>
            <a:ext cx="1054517" cy="1053199"/>
            <a:chOff x="0" y="0"/>
            <a:chExt cx="1406023" cy="1404265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406023" cy="1404265"/>
            </a:xfrm>
            <a:prstGeom prst="rect">
              <a:avLst/>
            </a:prstGeom>
          </p:spPr>
        </p:pic>
        <p:grpSp>
          <p:nvGrpSpPr>
            <p:cNvPr name="Group 7" id="7"/>
            <p:cNvGrpSpPr/>
            <p:nvPr/>
          </p:nvGrpSpPr>
          <p:grpSpPr>
            <a:xfrm rot="0">
              <a:off x="238094" y="237215"/>
              <a:ext cx="929835" cy="929835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B8D6F6"/>
              </a:solidFill>
            </p:spPr>
          </p:sp>
        </p:grpSp>
      </p:grpSp>
      <p:grpSp>
        <p:nvGrpSpPr>
          <p:cNvPr name="Group 9" id="9"/>
          <p:cNvGrpSpPr/>
          <p:nvPr/>
        </p:nvGrpSpPr>
        <p:grpSpPr>
          <a:xfrm rot="0">
            <a:off x="9463065" y="1972414"/>
            <a:ext cx="1054517" cy="1053199"/>
            <a:chOff x="0" y="0"/>
            <a:chExt cx="1406023" cy="1404265"/>
          </a:xfrm>
        </p:grpSpPr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406023" cy="1404265"/>
            </a:xfrm>
            <a:prstGeom prst="rect">
              <a:avLst/>
            </a:prstGeom>
          </p:spPr>
        </p:pic>
        <p:grpSp>
          <p:nvGrpSpPr>
            <p:cNvPr name="Group 11" id="11"/>
            <p:cNvGrpSpPr/>
            <p:nvPr/>
          </p:nvGrpSpPr>
          <p:grpSpPr>
            <a:xfrm rot="0">
              <a:off x="238094" y="237215"/>
              <a:ext cx="929835" cy="929835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B8D6F6"/>
              </a:solidFill>
            </p:spPr>
          </p:sp>
        </p:grpSp>
      </p:grpSp>
      <p:grpSp>
        <p:nvGrpSpPr>
          <p:cNvPr name="Group 13" id="13"/>
          <p:cNvGrpSpPr/>
          <p:nvPr/>
        </p:nvGrpSpPr>
        <p:grpSpPr>
          <a:xfrm rot="0">
            <a:off x="9463065" y="4303288"/>
            <a:ext cx="1054517" cy="1053199"/>
            <a:chOff x="0" y="0"/>
            <a:chExt cx="1406023" cy="1404265"/>
          </a:xfrm>
        </p:grpSpPr>
        <p:pic>
          <p:nvPicPr>
            <p:cNvPr name="Picture 14" id="14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406023" cy="1404265"/>
            </a:xfrm>
            <a:prstGeom prst="rect">
              <a:avLst/>
            </a:prstGeom>
          </p:spPr>
        </p:pic>
        <p:grpSp>
          <p:nvGrpSpPr>
            <p:cNvPr name="Group 15" id="15"/>
            <p:cNvGrpSpPr/>
            <p:nvPr/>
          </p:nvGrpSpPr>
          <p:grpSpPr>
            <a:xfrm rot="0">
              <a:off x="238094" y="237215"/>
              <a:ext cx="929835" cy="929835"/>
              <a:chOff x="0" y="0"/>
              <a:chExt cx="6350000" cy="635000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B8D6F6"/>
              </a:solidFill>
            </p:spPr>
          </p:sp>
        </p:grp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28700" y="3379038"/>
            <a:ext cx="5841662" cy="306687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10942160" y="3984384"/>
            <a:ext cx="5977776" cy="1643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9"/>
              </a:lnSpc>
            </a:pPr>
            <a:r>
              <a:rPr lang="en-US" sz="2799">
                <a:solidFill>
                  <a:srgbClr val="0F3256"/>
                </a:solidFill>
                <a:latin typeface="Roboto Bold"/>
              </a:rPr>
              <a:t>Headcount management</a:t>
            </a:r>
          </a:p>
          <a:p>
            <a:pPr>
              <a:lnSpc>
                <a:spcPts val="3120"/>
              </a:lnSpc>
            </a:pPr>
            <a:r>
              <a:rPr lang="en-US" sz="2400">
                <a:solidFill>
                  <a:srgbClr val="0F3256"/>
                </a:solidFill>
                <a:latin typeface="Roboto"/>
              </a:rPr>
              <a:t>Use of</a:t>
            </a:r>
            <a:r>
              <a:rPr lang="en-US" sz="2400">
                <a:solidFill>
                  <a:srgbClr val="0F3256"/>
                </a:solidFill>
                <a:latin typeface="Roboto Bold"/>
              </a:rPr>
              <a:t> </a:t>
            </a:r>
            <a:r>
              <a:rPr lang="en-US" sz="2400">
                <a:solidFill>
                  <a:srgbClr val="0F3256"/>
                </a:solidFill>
                <a:latin typeface="Roboto"/>
              </a:rPr>
              <a:t>Robotic Process Automation to create an autonomous headcount system for new and existing employees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942160" y="6389693"/>
            <a:ext cx="5977776" cy="1643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9"/>
              </a:lnSpc>
            </a:pPr>
            <a:r>
              <a:rPr lang="en-US" sz="2799">
                <a:solidFill>
                  <a:srgbClr val="0F3256"/>
                </a:solidFill>
                <a:latin typeface="Roboto Bold"/>
              </a:rPr>
              <a:t>Micro-feedback</a:t>
            </a:r>
          </a:p>
          <a:p>
            <a:pPr>
              <a:lnSpc>
                <a:spcPts val="3120"/>
              </a:lnSpc>
            </a:pPr>
            <a:r>
              <a:rPr lang="en-US" sz="2400">
                <a:solidFill>
                  <a:srgbClr val="0F3256"/>
                </a:solidFill>
                <a:latin typeface="Roboto"/>
              </a:rPr>
              <a:t>Easily accessible feedback channels through Slack &amp; Teams for employees to log "micro-feedback" and wellbeing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52628" y="2999810"/>
            <a:ext cx="6045268" cy="4080556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956600" y="3662138"/>
            <a:ext cx="4646320" cy="137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F3256"/>
                </a:solidFill>
                <a:latin typeface="Roboto Bold"/>
              </a:rPr>
              <a:t>73%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56600" y="5277438"/>
            <a:ext cx="4637324" cy="1198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F3256"/>
                </a:solidFill>
                <a:latin typeface="Roboto"/>
              </a:rPr>
              <a:t>of companies say that the recruitment and retention process is too manual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121366" y="2999810"/>
            <a:ext cx="6045268" cy="4080556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6825338" y="3662138"/>
            <a:ext cx="4646320" cy="137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F3256"/>
                </a:solidFill>
                <a:latin typeface="Roboto Bold"/>
              </a:rPr>
              <a:t>68%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825338" y="5277438"/>
            <a:ext cx="4637324" cy="1198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F3256"/>
                </a:solidFill>
                <a:latin typeface="Roboto"/>
              </a:rPr>
              <a:t>of companies say that they are looking to automate processes with RPA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025076" y="2999810"/>
            <a:ext cx="6045268" cy="4080556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2729048" y="3662138"/>
            <a:ext cx="4646320" cy="137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F3256"/>
                </a:solidFill>
                <a:latin typeface="Roboto Bold"/>
              </a:rPr>
              <a:t>81%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738045" y="5086350"/>
            <a:ext cx="4637324" cy="1198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F3256"/>
                </a:solidFill>
                <a:latin typeface="Roboto"/>
              </a:rPr>
              <a:t>of employees say they would prefer logging feedback through Slack instead of a face to face meeting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DAEz65hZWgc</dc:identifier>
  <dcterms:modified xsi:type="dcterms:W3CDTF">2011-08-01T06:04:30Z</dcterms:modified>
  <cp:revision>1</cp:revision>
  <dc:title>Model answer</dc:title>
</cp:coreProperties>
</file>