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83" r:id="rId2"/>
    <p:sldId id="2584" r:id="rId3"/>
    <p:sldId id="2586" r:id="rId4"/>
    <p:sldId id="2566" r:id="rId5"/>
    <p:sldId id="2568" r:id="rId6"/>
    <p:sldId id="2587" r:id="rId7"/>
    <p:sldId id="2588" r:id="rId8"/>
    <p:sldId id="2589" r:id="rId9"/>
    <p:sldId id="259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rketing" id="{582D132C-1542-462B-A250-86DBF47F3888}">
          <p14:sldIdLst>
            <p14:sldId id="2583"/>
            <p14:sldId id="2584"/>
            <p14:sldId id="2586"/>
            <p14:sldId id="2566"/>
            <p14:sldId id="2568"/>
          </p14:sldIdLst>
        </p14:section>
        <p14:section name="Future Outlook and Plans" id="{0318C0D6-9901-4C99-A86B-D923FCBC9DC1}">
          <p14:sldIdLst>
            <p14:sldId id="2587"/>
            <p14:sldId id="2588"/>
            <p14:sldId id="2589"/>
            <p14:sldId id="25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0" d="100"/>
          <a:sy n="60" d="100"/>
        </p:scale>
        <p:origin x="908" y="2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Current Products</c:v>
                </c:pt>
              </c:strCache>
            </c:strRef>
          </c:tx>
          <c:spPr>
            <a:solidFill>
              <a:schemeClr val="accent1"/>
            </a:solidFill>
            <a:ln>
              <a:noFill/>
            </a:ln>
            <a:effectLst/>
          </c:spPr>
          <c:invertIfNegative val="0"/>
          <c:cat>
            <c:strRef>
              <c:f>Sheet1!$A$2:$A$5</c:f>
              <c:strCache>
                <c:ptCount val="4"/>
                <c:pt idx="0">
                  <c:v>Quarter 1</c:v>
                </c:pt>
                <c:pt idx="1">
                  <c:v>Quarter 2</c:v>
                </c:pt>
                <c:pt idx="2">
                  <c:v>Quarter 3</c:v>
                </c:pt>
                <c:pt idx="3">
                  <c:v>Quarter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45C-4F28-9A5F-86614769EEE5}"/>
            </c:ext>
          </c:extLst>
        </c:ser>
        <c:ser>
          <c:idx val="1"/>
          <c:order val="1"/>
          <c:tx>
            <c:strRef>
              <c:f>Sheet1!$C$1</c:f>
              <c:strCache>
                <c:ptCount val="1"/>
                <c:pt idx="0">
                  <c:v>Old Products</c:v>
                </c:pt>
              </c:strCache>
            </c:strRef>
          </c:tx>
          <c:spPr>
            <a:solidFill>
              <a:schemeClr val="accent2"/>
            </a:solidFill>
            <a:ln>
              <a:noFill/>
            </a:ln>
            <a:effectLst/>
          </c:spPr>
          <c:invertIfNegative val="0"/>
          <c:cat>
            <c:strRef>
              <c:f>Sheet1!$A$2:$A$5</c:f>
              <c:strCache>
                <c:ptCount val="4"/>
                <c:pt idx="0">
                  <c:v>Quarter 1</c:v>
                </c:pt>
                <c:pt idx="1">
                  <c:v>Quarter 2</c:v>
                </c:pt>
                <c:pt idx="2">
                  <c:v>Quarter 3</c:v>
                </c:pt>
                <c:pt idx="3">
                  <c:v>Quarter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45C-4F28-9A5F-86614769EEE5}"/>
            </c:ext>
          </c:extLst>
        </c:ser>
        <c:ser>
          <c:idx val="2"/>
          <c:order val="2"/>
          <c:tx>
            <c:strRef>
              <c:f>Sheet1!$D$1</c:f>
              <c:strCache>
                <c:ptCount val="1"/>
                <c:pt idx="0">
                  <c:v>New Products</c:v>
                </c:pt>
              </c:strCache>
            </c:strRef>
          </c:tx>
          <c:spPr>
            <a:solidFill>
              <a:schemeClr val="accent3"/>
            </a:solidFill>
            <a:ln>
              <a:noFill/>
            </a:ln>
            <a:effectLst/>
          </c:spPr>
          <c:invertIfNegative val="0"/>
          <c:cat>
            <c:strRef>
              <c:f>Sheet1!$A$2:$A$5</c:f>
              <c:strCache>
                <c:ptCount val="4"/>
                <c:pt idx="0">
                  <c:v>Quarter 1</c:v>
                </c:pt>
                <c:pt idx="1">
                  <c:v>Quarter 2</c:v>
                </c:pt>
                <c:pt idx="2">
                  <c:v>Quarter 3</c:v>
                </c:pt>
                <c:pt idx="3">
                  <c:v>Quarter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45C-4F28-9A5F-86614769EEE5}"/>
            </c:ext>
          </c:extLst>
        </c:ser>
        <c:dLbls>
          <c:showLegendKey val="0"/>
          <c:showVal val="0"/>
          <c:showCatName val="0"/>
          <c:showSerName val="0"/>
          <c:showPercent val="0"/>
          <c:showBubbleSize val="0"/>
        </c:dLbls>
        <c:gapWidth val="219"/>
        <c:overlap val="-27"/>
        <c:axId val="1865251887"/>
        <c:axId val="1865250927"/>
      </c:barChart>
      <c:catAx>
        <c:axId val="1865251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5250927"/>
        <c:crosses val="autoZero"/>
        <c:auto val="1"/>
        <c:lblAlgn val="ctr"/>
        <c:lblOffset val="100"/>
        <c:noMultiLvlLbl val="0"/>
      </c:catAx>
      <c:valAx>
        <c:axId val="1865250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652518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B34C45-7F59-43EE-9F53-B7F90F1C3333}"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IE"/>
        </a:p>
      </dgm:t>
    </dgm:pt>
    <dgm:pt modelId="{A224D584-70FC-4A4C-AD87-52F69C6BC941}">
      <dgm:prSet/>
      <dgm:spPr/>
      <dgm:t>
        <a:bodyPr/>
        <a:lstStyle/>
        <a:p>
          <a:pPr>
            <a:lnSpc>
              <a:spcPct val="100000"/>
            </a:lnSpc>
            <a:defRPr b="1"/>
          </a:pPr>
          <a:r>
            <a:rPr lang="en-IE"/>
            <a:t>Building Customer Relationships</a:t>
          </a:r>
        </a:p>
      </dgm:t>
    </dgm:pt>
    <dgm:pt modelId="{5FED313B-BC26-49F1-A2FB-0F6E9D74FA11}" type="parTrans" cxnId="{F5C60B9B-6EB3-448D-914E-757CF70E901E}">
      <dgm:prSet/>
      <dgm:spPr/>
      <dgm:t>
        <a:bodyPr/>
        <a:lstStyle/>
        <a:p>
          <a:endParaRPr lang="en-IE"/>
        </a:p>
      </dgm:t>
    </dgm:pt>
    <dgm:pt modelId="{32184052-C382-4C81-ABEF-653AEE97371A}" type="sibTrans" cxnId="{F5C60B9B-6EB3-448D-914E-757CF70E901E}">
      <dgm:prSet/>
      <dgm:spPr/>
      <dgm:t>
        <a:bodyPr/>
        <a:lstStyle/>
        <a:p>
          <a:pPr>
            <a:lnSpc>
              <a:spcPct val="100000"/>
            </a:lnSpc>
            <a:defRPr b="1"/>
          </a:pPr>
          <a:endParaRPr lang="en-IE"/>
        </a:p>
      </dgm:t>
    </dgm:pt>
    <dgm:pt modelId="{B560401D-2593-492D-AC4C-EC1AA232BA1D}">
      <dgm:prSet/>
      <dgm:spPr/>
      <dgm:t>
        <a:bodyPr/>
        <a:lstStyle/>
        <a:p>
          <a:pPr>
            <a:lnSpc>
              <a:spcPct val="100000"/>
            </a:lnSpc>
          </a:pPr>
          <a:r>
            <a:rPr lang="en-IE"/>
            <a:t>Strong customer relationships are essential for long-term business success, fostering loyalty and repeat business.</a:t>
          </a:r>
        </a:p>
      </dgm:t>
    </dgm:pt>
    <dgm:pt modelId="{97CF266F-C563-44D5-A08A-3A58159447C4}" type="parTrans" cxnId="{9DAB537C-6E18-499C-B5ED-E62FFEDED104}">
      <dgm:prSet/>
      <dgm:spPr/>
      <dgm:t>
        <a:bodyPr/>
        <a:lstStyle/>
        <a:p>
          <a:endParaRPr lang="en-IE"/>
        </a:p>
      </dgm:t>
    </dgm:pt>
    <dgm:pt modelId="{6EBEC10A-4DAD-4AF5-8BF3-03007C74B25F}" type="sibTrans" cxnId="{9DAB537C-6E18-499C-B5ED-E62FFEDED104}">
      <dgm:prSet/>
      <dgm:spPr/>
      <dgm:t>
        <a:bodyPr/>
        <a:lstStyle/>
        <a:p>
          <a:endParaRPr lang="en-IE"/>
        </a:p>
      </dgm:t>
    </dgm:pt>
    <dgm:pt modelId="{992D7614-A934-4655-8339-111AC25E6A85}">
      <dgm:prSet/>
      <dgm:spPr/>
      <dgm:t>
        <a:bodyPr/>
        <a:lstStyle/>
        <a:p>
          <a:pPr>
            <a:lnSpc>
              <a:spcPct val="100000"/>
            </a:lnSpc>
            <a:defRPr b="1"/>
          </a:pPr>
          <a:r>
            <a:rPr lang="en-IE"/>
            <a:t>Expanding Global Presence</a:t>
          </a:r>
        </a:p>
      </dgm:t>
    </dgm:pt>
    <dgm:pt modelId="{14FA1D2F-4EF3-4A90-A35F-DD627B0DEB7E}" type="parTrans" cxnId="{6710EE18-1AE6-46BD-A369-512DF6852729}">
      <dgm:prSet/>
      <dgm:spPr/>
      <dgm:t>
        <a:bodyPr/>
        <a:lstStyle/>
        <a:p>
          <a:endParaRPr lang="en-IE"/>
        </a:p>
      </dgm:t>
    </dgm:pt>
    <dgm:pt modelId="{4334A948-AC6C-4A5E-9095-08F948C6F7DA}" type="sibTrans" cxnId="{6710EE18-1AE6-46BD-A369-512DF6852729}">
      <dgm:prSet/>
      <dgm:spPr/>
      <dgm:t>
        <a:bodyPr/>
        <a:lstStyle/>
        <a:p>
          <a:pPr>
            <a:lnSpc>
              <a:spcPct val="100000"/>
            </a:lnSpc>
            <a:defRPr b="1"/>
          </a:pPr>
          <a:endParaRPr lang="en-IE"/>
        </a:p>
      </dgm:t>
    </dgm:pt>
    <dgm:pt modelId="{A78CE2D5-509A-41C4-9238-41C5510693FE}">
      <dgm:prSet/>
      <dgm:spPr/>
      <dgm:t>
        <a:bodyPr/>
        <a:lstStyle/>
        <a:p>
          <a:pPr>
            <a:lnSpc>
              <a:spcPct val="100000"/>
            </a:lnSpc>
          </a:pPr>
          <a:r>
            <a:rPr lang="en-IE"/>
            <a:t>Adventure Works aims to increase its global footprint, reaching new markets and customers worldwide.</a:t>
          </a:r>
        </a:p>
      </dgm:t>
    </dgm:pt>
    <dgm:pt modelId="{1C8F052C-0791-4000-B6D3-328D32C6F5DC}" type="parTrans" cxnId="{B71A0C7D-A3ED-4526-91F8-7A14A8E2C1D9}">
      <dgm:prSet/>
      <dgm:spPr/>
      <dgm:t>
        <a:bodyPr/>
        <a:lstStyle/>
        <a:p>
          <a:endParaRPr lang="en-IE"/>
        </a:p>
      </dgm:t>
    </dgm:pt>
    <dgm:pt modelId="{02AE41C3-A4CF-448C-B89E-0371A62A0CEA}" type="sibTrans" cxnId="{B71A0C7D-A3ED-4526-91F8-7A14A8E2C1D9}">
      <dgm:prSet/>
      <dgm:spPr/>
      <dgm:t>
        <a:bodyPr/>
        <a:lstStyle/>
        <a:p>
          <a:endParaRPr lang="en-IE"/>
        </a:p>
      </dgm:t>
    </dgm:pt>
    <dgm:pt modelId="{8AD116E7-4C46-4FD3-9441-B148E4BCAB1F}">
      <dgm:prSet/>
      <dgm:spPr/>
      <dgm:t>
        <a:bodyPr/>
        <a:lstStyle/>
        <a:p>
          <a:pPr>
            <a:lnSpc>
              <a:spcPct val="100000"/>
            </a:lnSpc>
            <a:defRPr b="1"/>
          </a:pPr>
          <a:r>
            <a:rPr lang="en-IE"/>
            <a:t>Adapting to Market Dynamics</a:t>
          </a:r>
        </a:p>
      </dgm:t>
    </dgm:pt>
    <dgm:pt modelId="{96292348-C6B1-4C9D-9564-0AFC5CDF6AD0}" type="parTrans" cxnId="{460F4C02-A958-4DB9-9522-9659CD7901FA}">
      <dgm:prSet/>
      <dgm:spPr/>
      <dgm:t>
        <a:bodyPr/>
        <a:lstStyle/>
        <a:p>
          <a:endParaRPr lang="en-IE"/>
        </a:p>
      </dgm:t>
    </dgm:pt>
    <dgm:pt modelId="{E590EB70-5923-47E1-BC84-DAD262D6A1CB}" type="sibTrans" cxnId="{460F4C02-A958-4DB9-9522-9659CD7901FA}">
      <dgm:prSet/>
      <dgm:spPr/>
      <dgm:t>
        <a:bodyPr/>
        <a:lstStyle/>
        <a:p>
          <a:endParaRPr lang="en-IE"/>
        </a:p>
      </dgm:t>
    </dgm:pt>
    <dgm:pt modelId="{570FCD94-4705-4703-8B10-364014A59A75}">
      <dgm:prSet/>
      <dgm:spPr/>
      <dgm:t>
        <a:bodyPr/>
        <a:lstStyle/>
        <a:p>
          <a:pPr>
            <a:lnSpc>
              <a:spcPct val="100000"/>
            </a:lnSpc>
          </a:pPr>
          <a:r>
            <a:rPr lang="en-IE"/>
            <a:t>The company is committed to adapting to market changes, ensuring relevance and competitiveness in a dynamic environment.</a:t>
          </a:r>
        </a:p>
      </dgm:t>
    </dgm:pt>
    <dgm:pt modelId="{C16F9C06-379E-4FC0-BAFA-8E0BEB0C2690}" type="parTrans" cxnId="{61D1EE92-59A7-4FD1-B502-207A562ACA65}">
      <dgm:prSet/>
      <dgm:spPr/>
      <dgm:t>
        <a:bodyPr/>
        <a:lstStyle/>
        <a:p>
          <a:endParaRPr lang="en-IE"/>
        </a:p>
      </dgm:t>
    </dgm:pt>
    <dgm:pt modelId="{F5E68E51-8655-4BFB-B136-0D20AB128B41}" type="sibTrans" cxnId="{61D1EE92-59A7-4FD1-B502-207A562ACA65}">
      <dgm:prSet/>
      <dgm:spPr/>
      <dgm:t>
        <a:bodyPr/>
        <a:lstStyle/>
        <a:p>
          <a:endParaRPr lang="en-IE"/>
        </a:p>
      </dgm:t>
    </dgm:pt>
    <dgm:pt modelId="{FF6A4348-781C-4FBB-9D70-35C99FA97625}" type="pres">
      <dgm:prSet presAssocID="{1BB34C45-7F59-43EE-9F53-B7F90F1C3333}" presName="Root" presStyleCnt="0">
        <dgm:presLayoutVars>
          <dgm:dir/>
          <dgm:resizeHandles val="exact"/>
        </dgm:presLayoutVars>
      </dgm:prSet>
      <dgm:spPr/>
    </dgm:pt>
    <dgm:pt modelId="{99549323-4CD4-42C9-9D95-AFBA8AEE6384}" type="pres">
      <dgm:prSet presAssocID="{A224D584-70FC-4A4C-AD87-52F69C6BC941}" presName="Composite" presStyleCnt="0"/>
      <dgm:spPr/>
    </dgm:pt>
    <dgm:pt modelId="{B04F6A7C-EA17-47B0-B0AB-1C23194AFC66}" type="pres">
      <dgm:prSet presAssocID="{A224D584-70FC-4A4C-AD87-52F69C6BC941}"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2979" r="30271"/>
          <a:stretch/>
        </a:blipFill>
      </dgm:spPr>
      <dgm:extLst>
        <a:ext uri="{E40237B7-FDA0-4F09-8148-C483321AD2D9}">
          <dgm14:cNvPr xmlns:dgm14="http://schemas.microsoft.com/office/drawing/2010/diagram" id="0" name="" descr="People wearing headphones working on computers"/>
        </a:ext>
      </dgm:extLst>
    </dgm:pt>
    <dgm:pt modelId="{0F2C5A4A-44CA-4A66-8BB4-E365FCCE3E24}" type="pres">
      <dgm:prSet presAssocID="{A224D584-70FC-4A4C-AD87-52F69C6BC941}" presName="Subtitle" presStyleLbl="revTx" presStyleIdx="0" presStyleCnt="6">
        <dgm:presLayoutVars>
          <dgm:chMax val="0"/>
          <dgm:bulletEnabled/>
        </dgm:presLayoutVars>
      </dgm:prSet>
      <dgm:spPr/>
    </dgm:pt>
    <dgm:pt modelId="{08C44729-81C1-43C7-A062-D9FB9F50D74D}" type="pres">
      <dgm:prSet presAssocID="{A224D584-70FC-4A4C-AD87-52F69C6BC941}" presName="Description" presStyleLbl="revTx" presStyleIdx="1" presStyleCnt="6">
        <dgm:presLayoutVars>
          <dgm:bulletEnabled/>
        </dgm:presLayoutVars>
      </dgm:prSet>
      <dgm:spPr/>
    </dgm:pt>
    <dgm:pt modelId="{7B23E1D3-8C6E-4A9A-BE7E-1E0584851F84}" type="pres">
      <dgm:prSet presAssocID="{32184052-C382-4C81-ABEF-653AEE97371A}" presName="sibTrans" presStyleLbl="sibTrans2D1" presStyleIdx="0" presStyleCnt="0"/>
      <dgm:spPr/>
    </dgm:pt>
    <dgm:pt modelId="{E4017CA8-7972-40EE-A231-0E5585BB8B89}" type="pres">
      <dgm:prSet presAssocID="{992D7614-A934-4655-8339-111AC25E6A85}" presName="Composite" presStyleCnt="0"/>
      <dgm:spPr/>
    </dgm:pt>
    <dgm:pt modelId="{AFE24196-CE70-426A-96CF-60ACD815AF39}" type="pres">
      <dgm:prSet presAssocID="{992D7614-A934-4655-8339-111AC25E6A85}"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21816" r="11434"/>
          <a:stretch/>
        </a:blipFill>
      </dgm:spPr>
      <dgm:extLst>
        <a:ext uri="{E40237B7-FDA0-4F09-8148-C483321AD2D9}">
          <dgm14:cNvPr xmlns:dgm14="http://schemas.microsoft.com/office/drawing/2010/diagram" id="0" name="" descr="Digital map with light leak background"/>
        </a:ext>
      </dgm:extLst>
    </dgm:pt>
    <dgm:pt modelId="{D2C79B3C-D89E-4622-A3FF-CE2345BEBCE1}" type="pres">
      <dgm:prSet presAssocID="{992D7614-A934-4655-8339-111AC25E6A85}" presName="Subtitle" presStyleLbl="revTx" presStyleIdx="2" presStyleCnt="6">
        <dgm:presLayoutVars>
          <dgm:chMax val="0"/>
          <dgm:bulletEnabled/>
        </dgm:presLayoutVars>
      </dgm:prSet>
      <dgm:spPr/>
    </dgm:pt>
    <dgm:pt modelId="{8C2D9E32-9EBB-44C3-9084-2EF9C5BF1F85}" type="pres">
      <dgm:prSet presAssocID="{992D7614-A934-4655-8339-111AC25E6A85}" presName="Description" presStyleLbl="revTx" presStyleIdx="3" presStyleCnt="6">
        <dgm:presLayoutVars>
          <dgm:bulletEnabled/>
        </dgm:presLayoutVars>
      </dgm:prSet>
      <dgm:spPr/>
    </dgm:pt>
    <dgm:pt modelId="{EE01E9F2-9584-4090-A86A-53B41A730DB5}" type="pres">
      <dgm:prSet presAssocID="{4334A948-AC6C-4A5E-9095-08F948C6F7DA}" presName="sibTrans" presStyleLbl="sibTrans2D1" presStyleIdx="0" presStyleCnt="0"/>
      <dgm:spPr/>
    </dgm:pt>
    <dgm:pt modelId="{1979E570-4F31-453A-8F9F-79B660BEA43D}" type="pres">
      <dgm:prSet presAssocID="{8AD116E7-4C46-4FD3-9441-B148E4BCAB1F}" presName="Composite" presStyleCnt="0"/>
      <dgm:spPr/>
    </dgm:pt>
    <dgm:pt modelId="{FC21AE10-CC20-4EA2-93A6-A54318CC7096}" type="pres">
      <dgm:prSet presAssocID="{8AD116E7-4C46-4FD3-9441-B148E4BCAB1F}"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7680" r="15816" b="-7"/>
          <a:stretch/>
        </a:blipFill>
      </dgm:spPr>
      <dgm:extLst>
        <a:ext uri="{E40237B7-FDA0-4F09-8148-C483321AD2D9}">
          <dgm14:cNvPr xmlns:dgm14="http://schemas.microsoft.com/office/drawing/2010/diagram" id="0" name="" descr="Person pointing at paper"/>
        </a:ext>
      </dgm:extLst>
    </dgm:pt>
    <dgm:pt modelId="{799F585E-EE68-428D-AA59-143F11322F29}" type="pres">
      <dgm:prSet presAssocID="{8AD116E7-4C46-4FD3-9441-B148E4BCAB1F}" presName="Subtitle" presStyleLbl="revTx" presStyleIdx="4" presStyleCnt="6">
        <dgm:presLayoutVars>
          <dgm:chMax val="0"/>
          <dgm:bulletEnabled/>
        </dgm:presLayoutVars>
      </dgm:prSet>
      <dgm:spPr/>
    </dgm:pt>
    <dgm:pt modelId="{31BE5310-B3A2-4487-A271-28A455BF0A24}" type="pres">
      <dgm:prSet presAssocID="{8AD116E7-4C46-4FD3-9441-B148E4BCAB1F}" presName="Description" presStyleLbl="revTx" presStyleIdx="5" presStyleCnt="6">
        <dgm:presLayoutVars>
          <dgm:bulletEnabled/>
        </dgm:presLayoutVars>
      </dgm:prSet>
      <dgm:spPr/>
    </dgm:pt>
  </dgm:ptLst>
  <dgm:cxnLst>
    <dgm:cxn modelId="{460F4C02-A958-4DB9-9522-9659CD7901FA}" srcId="{1BB34C45-7F59-43EE-9F53-B7F90F1C3333}" destId="{8AD116E7-4C46-4FD3-9441-B148E4BCAB1F}" srcOrd="2" destOrd="0" parTransId="{96292348-C6B1-4C9D-9564-0AFC5CDF6AD0}" sibTransId="{E590EB70-5923-47E1-BC84-DAD262D6A1CB}"/>
    <dgm:cxn modelId="{79A59205-ECB2-4F5F-B78E-2C6C2AC4217F}" type="presOf" srcId="{A78CE2D5-509A-41C4-9238-41C5510693FE}" destId="{8C2D9E32-9EBB-44C3-9084-2EF9C5BF1F85}" srcOrd="0" destOrd="0" presId="urn:microsoft.com/office/officeart/2024/3/layout/verticalVisualTextBlock1"/>
    <dgm:cxn modelId="{6710EE18-1AE6-46BD-A369-512DF6852729}" srcId="{1BB34C45-7F59-43EE-9F53-B7F90F1C3333}" destId="{992D7614-A934-4655-8339-111AC25E6A85}" srcOrd="1" destOrd="0" parTransId="{14FA1D2F-4EF3-4A90-A35F-DD627B0DEB7E}" sibTransId="{4334A948-AC6C-4A5E-9095-08F948C6F7DA}"/>
    <dgm:cxn modelId="{B6EAA24A-AFCF-43EF-A4F0-7AB2B9640EC5}" type="presOf" srcId="{32184052-C382-4C81-ABEF-653AEE97371A}" destId="{7B23E1D3-8C6E-4A9A-BE7E-1E0584851F84}" srcOrd="0" destOrd="0" presId="urn:microsoft.com/office/officeart/2024/3/layout/verticalVisualTextBlock1"/>
    <dgm:cxn modelId="{F58B9470-CC6B-4C4E-8E33-23E091D89B4A}" type="presOf" srcId="{992D7614-A934-4655-8339-111AC25E6A85}" destId="{D2C79B3C-D89E-4622-A3FF-CE2345BEBCE1}" srcOrd="0" destOrd="0" presId="urn:microsoft.com/office/officeart/2024/3/layout/verticalVisualTextBlock1"/>
    <dgm:cxn modelId="{E772A075-0FC8-4474-8879-041F39B08101}" type="presOf" srcId="{B560401D-2593-492D-AC4C-EC1AA232BA1D}" destId="{08C44729-81C1-43C7-A062-D9FB9F50D74D}" srcOrd="0" destOrd="0" presId="urn:microsoft.com/office/officeart/2024/3/layout/verticalVisualTextBlock1"/>
    <dgm:cxn modelId="{6D974C7A-8158-4C13-A9EB-F15348067A65}" type="presOf" srcId="{8AD116E7-4C46-4FD3-9441-B148E4BCAB1F}" destId="{799F585E-EE68-428D-AA59-143F11322F29}" srcOrd="0" destOrd="0" presId="urn:microsoft.com/office/officeart/2024/3/layout/verticalVisualTextBlock1"/>
    <dgm:cxn modelId="{9DAB537C-6E18-499C-B5ED-E62FFEDED104}" srcId="{A224D584-70FC-4A4C-AD87-52F69C6BC941}" destId="{B560401D-2593-492D-AC4C-EC1AA232BA1D}" srcOrd="0" destOrd="0" parTransId="{97CF266F-C563-44D5-A08A-3A58159447C4}" sibTransId="{6EBEC10A-4DAD-4AF5-8BF3-03007C74B25F}"/>
    <dgm:cxn modelId="{B71A0C7D-A3ED-4526-91F8-7A14A8E2C1D9}" srcId="{992D7614-A934-4655-8339-111AC25E6A85}" destId="{A78CE2D5-509A-41C4-9238-41C5510693FE}" srcOrd="0" destOrd="0" parTransId="{1C8F052C-0791-4000-B6D3-328D32C6F5DC}" sibTransId="{02AE41C3-A4CF-448C-B89E-0371A62A0CEA}"/>
    <dgm:cxn modelId="{8D5A2C7F-FA23-4AF4-AA92-333454BBD04E}" type="presOf" srcId="{570FCD94-4705-4703-8B10-364014A59A75}" destId="{31BE5310-B3A2-4487-A271-28A455BF0A24}" srcOrd="0" destOrd="0" presId="urn:microsoft.com/office/officeart/2024/3/layout/verticalVisualTextBlock1"/>
    <dgm:cxn modelId="{61D1EE92-59A7-4FD1-B502-207A562ACA65}" srcId="{8AD116E7-4C46-4FD3-9441-B148E4BCAB1F}" destId="{570FCD94-4705-4703-8B10-364014A59A75}" srcOrd="0" destOrd="0" parTransId="{C16F9C06-379E-4FC0-BAFA-8E0BEB0C2690}" sibTransId="{F5E68E51-8655-4BFB-B136-0D20AB128B41}"/>
    <dgm:cxn modelId="{F5C60B9B-6EB3-448D-914E-757CF70E901E}" srcId="{1BB34C45-7F59-43EE-9F53-B7F90F1C3333}" destId="{A224D584-70FC-4A4C-AD87-52F69C6BC941}" srcOrd="0" destOrd="0" parTransId="{5FED313B-BC26-49F1-A2FB-0F6E9D74FA11}" sibTransId="{32184052-C382-4C81-ABEF-653AEE97371A}"/>
    <dgm:cxn modelId="{BABAEB9D-ADF7-4F41-A87D-6D324667AAAE}" type="presOf" srcId="{A224D584-70FC-4A4C-AD87-52F69C6BC941}" destId="{0F2C5A4A-44CA-4A66-8BB4-E365FCCE3E24}" srcOrd="0" destOrd="0" presId="urn:microsoft.com/office/officeart/2024/3/layout/verticalVisualTextBlock1"/>
    <dgm:cxn modelId="{915167A1-7304-4E06-B37B-861D0939C4CF}" type="presOf" srcId="{4334A948-AC6C-4A5E-9095-08F948C6F7DA}" destId="{EE01E9F2-9584-4090-A86A-53B41A730DB5}" srcOrd="0" destOrd="0" presId="urn:microsoft.com/office/officeart/2024/3/layout/verticalVisualTextBlock1"/>
    <dgm:cxn modelId="{E171F4E6-17FA-4CB3-90C9-2F89C63BAAC5}" type="presOf" srcId="{1BB34C45-7F59-43EE-9F53-B7F90F1C3333}" destId="{FF6A4348-781C-4FBB-9D70-35C99FA97625}" srcOrd="0" destOrd="0" presId="urn:microsoft.com/office/officeart/2024/3/layout/verticalVisualTextBlock1"/>
    <dgm:cxn modelId="{48426C9F-6895-485C-9980-EBAF39346786}" type="presParOf" srcId="{FF6A4348-781C-4FBB-9D70-35C99FA97625}" destId="{99549323-4CD4-42C9-9D95-AFBA8AEE6384}" srcOrd="0" destOrd="0" presId="urn:microsoft.com/office/officeart/2024/3/layout/verticalVisualTextBlock1"/>
    <dgm:cxn modelId="{57D2D86B-CB52-4645-BD01-A1571CC1A96F}" type="presParOf" srcId="{99549323-4CD4-42C9-9D95-AFBA8AEE6384}" destId="{B04F6A7C-EA17-47B0-B0AB-1C23194AFC66}" srcOrd="0" destOrd="0" presId="urn:microsoft.com/office/officeart/2024/3/layout/verticalVisualTextBlock1"/>
    <dgm:cxn modelId="{9C47D923-E17C-470B-83A7-706ACC4ACC5A}" type="presParOf" srcId="{99549323-4CD4-42C9-9D95-AFBA8AEE6384}" destId="{0F2C5A4A-44CA-4A66-8BB4-E365FCCE3E24}" srcOrd="1" destOrd="0" presId="urn:microsoft.com/office/officeart/2024/3/layout/verticalVisualTextBlock1"/>
    <dgm:cxn modelId="{3C8BE859-39C2-47E3-A7FF-F84DAF30AEB6}" type="presParOf" srcId="{99549323-4CD4-42C9-9D95-AFBA8AEE6384}" destId="{08C44729-81C1-43C7-A062-D9FB9F50D74D}" srcOrd="2" destOrd="0" presId="urn:microsoft.com/office/officeart/2024/3/layout/verticalVisualTextBlock1"/>
    <dgm:cxn modelId="{74352963-539A-4355-9ECC-31A8B1677706}" type="presParOf" srcId="{FF6A4348-781C-4FBB-9D70-35C99FA97625}" destId="{7B23E1D3-8C6E-4A9A-BE7E-1E0584851F84}" srcOrd="1" destOrd="0" presId="urn:microsoft.com/office/officeart/2024/3/layout/verticalVisualTextBlock1"/>
    <dgm:cxn modelId="{BB45F81C-192E-40D5-BC60-1A64B3393B4D}" type="presParOf" srcId="{FF6A4348-781C-4FBB-9D70-35C99FA97625}" destId="{E4017CA8-7972-40EE-A231-0E5585BB8B89}" srcOrd="2" destOrd="0" presId="urn:microsoft.com/office/officeart/2024/3/layout/verticalVisualTextBlock1"/>
    <dgm:cxn modelId="{AFE07852-4E29-4176-8DD1-C4A37EFEAF7D}" type="presParOf" srcId="{E4017CA8-7972-40EE-A231-0E5585BB8B89}" destId="{AFE24196-CE70-426A-96CF-60ACD815AF39}" srcOrd="0" destOrd="0" presId="urn:microsoft.com/office/officeart/2024/3/layout/verticalVisualTextBlock1"/>
    <dgm:cxn modelId="{7F7AFD30-F0D5-4BF2-B08A-5996841729C9}" type="presParOf" srcId="{E4017CA8-7972-40EE-A231-0E5585BB8B89}" destId="{D2C79B3C-D89E-4622-A3FF-CE2345BEBCE1}" srcOrd="1" destOrd="0" presId="urn:microsoft.com/office/officeart/2024/3/layout/verticalVisualTextBlock1"/>
    <dgm:cxn modelId="{0A86F780-0A8C-471F-982C-E4280B959289}" type="presParOf" srcId="{E4017CA8-7972-40EE-A231-0E5585BB8B89}" destId="{8C2D9E32-9EBB-44C3-9084-2EF9C5BF1F85}" srcOrd="2" destOrd="0" presId="urn:microsoft.com/office/officeart/2024/3/layout/verticalVisualTextBlock1"/>
    <dgm:cxn modelId="{490E31DA-827B-4E7D-9FA2-C1BC246A76EC}" type="presParOf" srcId="{FF6A4348-781C-4FBB-9D70-35C99FA97625}" destId="{EE01E9F2-9584-4090-A86A-53B41A730DB5}" srcOrd="3" destOrd="0" presId="urn:microsoft.com/office/officeart/2024/3/layout/verticalVisualTextBlock1"/>
    <dgm:cxn modelId="{2689BF77-1D06-4248-B8F6-F7D3996D2DBF}" type="presParOf" srcId="{FF6A4348-781C-4FBB-9D70-35C99FA97625}" destId="{1979E570-4F31-453A-8F9F-79B660BEA43D}" srcOrd="4" destOrd="0" presId="urn:microsoft.com/office/officeart/2024/3/layout/verticalVisualTextBlock1"/>
    <dgm:cxn modelId="{E3F01933-5FB8-419A-BD71-AA85D893C150}" type="presParOf" srcId="{1979E570-4F31-453A-8F9F-79B660BEA43D}" destId="{FC21AE10-CC20-4EA2-93A6-A54318CC7096}" srcOrd="0" destOrd="0" presId="urn:microsoft.com/office/officeart/2024/3/layout/verticalVisualTextBlock1"/>
    <dgm:cxn modelId="{DFB3587F-C2A1-4AED-90A9-B86F5FEFE8BF}" type="presParOf" srcId="{1979E570-4F31-453A-8F9F-79B660BEA43D}" destId="{799F585E-EE68-428D-AA59-143F11322F29}" srcOrd="1" destOrd="0" presId="urn:microsoft.com/office/officeart/2024/3/layout/verticalVisualTextBlock1"/>
    <dgm:cxn modelId="{87D37A5A-285A-4C88-AA31-9DE5723983CE}" type="presParOf" srcId="{1979E570-4F31-453A-8F9F-79B660BEA43D}" destId="{31BE5310-B3A2-4487-A271-28A455BF0A24}"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F6A7C-EA17-47B0-B0AB-1C23194AFC66}">
      <dsp:nvSpPr>
        <dsp:cNvPr id="0" name=""/>
        <dsp:cNvSpPr/>
      </dsp:nvSpPr>
      <dsp:spPr>
        <a:xfrm>
          <a:off x="0" y="0"/>
          <a:ext cx="1809729" cy="1809729"/>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979" r="30271"/>
          <a:stretch/>
        </a:blipFill>
        <a:ln>
          <a:noFill/>
        </a:ln>
        <a:effectLst/>
      </dsp:spPr>
      <dsp:style>
        <a:lnRef idx="0">
          <a:scrgbClr r="0" g="0" b="0"/>
        </a:lnRef>
        <a:fillRef idx="3">
          <a:scrgbClr r="0" g="0" b="0"/>
        </a:fillRef>
        <a:effectRef idx="2">
          <a:scrgbClr r="0" g="0" b="0"/>
        </a:effectRef>
        <a:fontRef idx="minor">
          <a:schemeClr val="lt1"/>
        </a:fontRef>
      </dsp:style>
    </dsp:sp>
    <dsp:sp modelId="{0F2C5A4A-44CA-4A66-8BB4-E365FCCE3E24}">
      <dsp:nvSpPr>
        <dsp:cNvPr id="0" name=""/>
        <dsp:cNvSpPr/>
      </dsp:nvSpPr>
      <dsp:spPr>
        <a:xfrm>
          <a:off x="1989729" y="0"/>
          <a:ext cx="4200050" cy="36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E" sz="1800" kern="1200"/>
            <a:t>Building Customer Relationships</a:t>
          </a:r>
        </a:p>
      </dsp:txBody>
      <dsp:txXfrm>
        <a:off x="1989729" y="0"/>
        <a:ext cx="4200050" cy="368353"/>
      </dsp:txXfrm>
    </dsp:sp>
    <dsp:sp modelId="{08C44729-81C1-43C7-A062-D9FB9F50D74D}">
      <dsp:nvSpPr>
        <dsp:cNvPr id="0" name=""/>
        <dsp:cNvSpPr/>
      </dsp:nvSpPr>
      <dsp:spPr>
        <a:xfrm>
          <a:off x="1989729" y="368353"/>
          <a:ext cx="4200050" cy="144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E" sz="1400" kern="1200"/>
            <a:t>Strong customer relationships are essential for long-term business success, fostering loyalty and repeat business.</a:t>
          </a:r>
        </a:p>
      </dsp:txBody>
      <dsp:txXfrm>
        <a:off x="1989729" y="368353"/>
        <a:ext cx="4200050" cy="1441375"/>
      </dsp:txXfrm>
    </dsp:sp>
    <dsp:sp modelId="{AFE24196-CE70-426A-96CF-60ACD815AF39}">
      <dsp:nvSpPr>
        <dsp:cNvPr id="0" name=""/>
        <dsp:cNvSpPr/>
      </dsp:nvSpPr>
      <dsp:spPr>
        <a:xfrm>
          <a:off x="0" y="1954508"/>
          <a:ext cx="1809729" cy="1809729"/>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21816" r="11434"/>
          <a:stretch/>
        </a:blipFill>
        <a:ln>
          <a:noFill/>
        </a:ln>
        <a:effectLst/>
      </dsp:spPr>
      <dsp:style>
        <a:lnRef idx="0">
          <a:scrgbClr r="0" g="0" b="0"/>
        </a:lnRef>
        <a:fillRef idx="3">
          <a:scrgbClr r="0" g="0" b="0"/>
        </a:fillRef>
        <a:effectRef idx="2">
          <a:scrgbClr r="0" g="0" b="0"/>
        </a:effectRef>
        <a:fontRef idx="minor">
          <a:schemeClr val="lt1"/>
        </a:fontRef>
      </dsp:style>
    </dsp:sp>
    <dsp:sp modelId="{D2C79B3C-D89E-4622-A3FF-CE2345BEBCE1}">
      <dsp:nvSpPr>
        <dsp:cNvPr id="0" name=""/>
        <dsp:cNvSpPr/>
      </dsp:nvSpPr>
      <dsp:spPr>
        <a:xfrm>
          <a:off x="1989729" y="1954508"/>
          <a:ext cx="4200050" cy="36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E" sz="1800" kern="1200"/>
            <a:t>Expanding Global Presence</a:t>
          </a:r>
        </a:p>
      </dsp:txBody>
      <dsp:txXfrm>
        <a:off x="1989729" y="1954508"/>
        <a:ext cx="4200050" cy="368353"/>
      </dsp:txXfrm>
    </dsp:sp>
    <dsp:sp modelId="{8C2D9E32-9EBB-44C3-9084-2EF9C5BF1F85}">
      <dsp:nvSpPr>
        <dsp:cNvPr id="0" name=""/>
        <dsp:cNvSpPr/>
      </dsp:nvSpPr>
      <dsp:spPr>
        <a:xfrm>
          <a:off x="1989729" y="2322862"/>
          <a:ext cx="4200050" cy="144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E" sz="1400" kern="1200"/>
            <a:t>Adventure Works aims to increase its global footprint, reaching new markets and customers worldwide.</a:t>
          </a:r>
        </a:p>
      </dsp:txBody>
      <dsp:txXfrm>
        <a:off x="1989729" y="2322862"/>
        <a:ext cx="4200050" cy="1441375"/>
      </dsp:txXfrm>
    </dsp:sp>
    <dsp:sp modelId="{FC21AE10-CC20-4EA2-93A6-A54318CC7096}">
      <dsp:nvSpPr>
        <dsp:cNvPr id="0" name=""/>
        <dsp:cNvSpPr/>
      </dsp:nvSpPr>
      <dsp:spPr>
        <a:xfrm>
          <a:off x="0" y="3909016"/>
          <a:ext cx="1809729" cy="1809729"/>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7680" r="15816" b="-7"/>
          <a:stretch/>
        </a:blipFill>
        <a:ln>
          <a:noFill/>
        </a:ln>
        <a:effectLst/>
      </dsp:spPr>
      <dsp:style>
        <a:lnRef idx="0">
          <a:scrgbClr r="0" g="0" b="0"/>
        </a:lnRef>
        <a:fillRef idx="3">
          <a:scrgbClr r="0" g="0" b="0"/>
        </a:fillRef>
        <a:effectRef idx="2">
          <a:scrgbClr r="0" g="0" b="0"/>
        </a:effectRef>
        <a:fontRef idx="minor">
          <a:schemeClr val="lt1"/>
        </a:fontRef>
      </dsp:style>
    </dsp:sp>
    <dsp:sp modelId="{799F585E-EE68-428D-AA59-143F11322F29}">
      <dsp:nvSpPr>
        <dsp:cNvPr id="0" name=""/>
        <dsp:cNvSpPr/>
      </dsp:nvSpPr>
      <dsp:spPr>
        <a:xfrm>
          <a:off x="1989729" y="3909016"/>
          <a:ext cx="4200050" cy="36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E" sz="1800" kern="1200"/>
            <a:t>Adapting to Market Dynamics</a:t>
          </a:r>
        </a:p>
      </dsp:txBody>
      <dsp:txXfrm>
        <a:off x="1989729" y="3909016"/>
        <a:ext cx="4200050" cy="368353"/>
      </dsp:txXfrm>
    </dsp:sp>
    <dsp:sp modelId="{31BE5310-B3A2-4487-A271-28A455BF0A24}">
      <dsp:nvSpPr>
        <dsp:cNvPr id="0" name=""/>
        <dsp:cNvSpPr/>
      </dsp:nvSpPr>
      <dsp:spPr>
        <a:xfrm>
          <a:off x="1989729" y="4277370"/>
          <a:ext cx="4200050" cy="144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E" sz="1400" kern="1200"/>
            <a:t>The company is committed to adapting to market changes, ensuring relevance and competitiveness in a dynamic environment.</a:t>
          </a:r>
        </a:p>
      </dsp:txBody>
      <dsp:txXfrm>
        <a:off x="1989729" y="4277370"/>
        <a:ext cx="4200050" cy="1441375"/>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CA7EB0-75A1-478F-A111-74C4E7C0066B}" type="datetimeFigureOut">
              <a:rPr lang="en-IE" smtClean="0"/>
              <a:t>25/02/2025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64B15-0B08-4603-9D0C-8108F230830C}" type="slidenum">
              <a:rPr lang="en-IE" smtClean="0"/>
              <a:t>‹#›</a:t>
            </a:fld>
            <a:endParaRPr lang="en-IE"/>
          </a:p>
        </p:txBody>
      </p:sp>
    </p:spTree>
    <p:extLst>
      <p:ext uri="{BB962C8B-B14F-4D97-AF65-F5344CB8AC3E}">
        <p14:creationId xmlns:p14="http://schemas.microsoft.com/office/powerpoint/2010/main" val="239052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Sales performance is a critical indicator of Adventure Works' market leadership. This section will assess the company’s innovative marketing strategies and its understanding of customer preferences.</a:t>
            </a:r>
          </a:p>
        </p:txBody>
      </p:sp>
      <p:sp>
        <p:nvSpPr>
          <p:cNvPr id="4" name="Slide Number Placeholder 3"/>
          <p:cNvSpPr>
            <a:spLocks noGrp="1"/>
          </p:cNvSpPr>
          <p:nvPr>
            <p:ph type="sldNum" sz="quarter" idx="5"/>
          </p:nvPr>
        </p:nvSpPr>
        <p:spPr/>
        <p:txBody>
          <a:bodyPr/>
          <a:lstStyle/>
          <a:p>
            <a:fld id="{EDA77E89-D911-4DBC-A574-2C223B1958A9}" type="slidenum">
              <a:rPr lang="en-IE" smtClean="0"/>
              <a:t>1</a:t>
            </a:fld>
            <a:endParaRPr lang="en-IE"/>
          </a:p>
        </p:txBody>
      </p:sp>
    </p:spTree>
    <p:extLst>
      <p:ext uri="{BB962C8B-B14F-4D97-AF65-F5344CB8AC3E}">
        <p14:creationId xmlns:p14="http://schemas.microsoft.com/office/powerpoint/2010/main" val="4232460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Adventure Works employs innovative marketing strategies that resonate with consumers, utilizing both traditional and digital platforms to reach a wider audience and enhance brand visibility.</a:t>
            </a:r>
          </a:p>
        </p:txBody>
      </p:sp>
      <p:sp>
        <p:nvSpPr>
          <p:cNvPr id="4" name="Slide Number Placeholder 3"/>
          <p:cNvSpPr>
            <a:spLocks noGrp="1"/>
          </p:cNvSpPr>
          <p:nvPr>
            <p:ph type="sldNum" sz="quarter" idx="5"/>
          </p:nvPr>
        </p:nvSpPr>
        <p:spPr/>
        <p:txBody>
          <a:bodyPr/>
          <a:lstStyle/>
          <a:p>
            <a:fld id="{EDA77E89-D911-4DBC-A574-2C223B1958A9}" type="slidenum">
              <a:rPr lang="en-IE" smtClean="0"/>
              <a:t>2</a:t>
            </a:fld>
            <a:endParaRPr lang="en-IE"/>
          </a:p>
        </p:txBody>
      </p:sp>
    </p:spTree>
    <p:extLst>
      <p:ext uri="{BB962C8B-B14F-4D97-AF65-F5344CB8AC3E}">
        <p14:creationId xmlns:p14="http://schemas.microsoft.com/office/powerpoint/2010/main" val="3986707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The company has achieved notable sales volume increases, solidifying its position as a market leader. This success is attributed to strategic marketing, customer engagement, and a robust product lineup.</a:t>
            </a:r>
          </a:p>
        </p:txBody>
      </p:sp>
      <p:sp>
        <p:nvSpPr>
          <p:cNvPr id="4" name="Slide Number Placeholder 3"/>
          <p:cNvSpPr>
            <a:spLocks noGrp="1"/>
          </p:cNvSpPr>
          <p:nvPr>
            <p:ph type="sldNum" sz="quarter" idx="5"/>
          </p:nvPr>
        </p:nvSpPr>
        <p:spPr/>
        <p:txBody>
          <a:bodyPr/>
          <a:lstStyle/>
          <a:p>
            <a:fld id="{EDA77E89-D911-4DBC-A574-2C223B1958A9}" type="slidenum">
              <a:rPr lang="en-IE" smtClean="0"/>
              <a:t>3</a:t>
            </a:fld>
            <a:endParaRPr lang="en-IE"/>
          </a:p>
        </p:txBody>
      </p:sp>
    </p:spTree>
    <p:extLst>
      <p:ext uri="{BB962C8B-B14F-4D97-AF65-F5344CB8AC3E}">
        <p14:creationId xmlns:p14="http://schemas.microsoft.com/office/powerpoint/2010/main" val="1000163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Like any new business, Adventure Works faced challenges such as competition and market awareness. Overcoming these obstacles led to significant milestones, including the first store expansion and the launch of its first bicycle model.</a:t>
            </a:r>
          </a:p>
        </p:txBody>
      </p:sp>
      <p:sp>
        <p:nvSpPr>
          <p:cNvPr id="4" name="Slide Number Placeholder 3"/>
          <p:cNvSpPr>
            <a:spLocks noGrp="1"/>
          </p:cNvSpPr>
          <p:nvPr>
            <p:ph type="sldNum" sz="quarter" idx="5"/>
          </p:nvPr>
        </p:nvSpPr>
        <p:spPr/>
        <p:txBody>
          <a:bodyPr/>
          <a:lstStyle/>
          <a:p>
            <a:fld id="{EDA77E89-D911-4DBC-A574-2C223B1958A9}" type="slidenum">
              <a:rPr lang="en-IE" smtClean="0"/>
              <a:t>4</a:t>
            </a:fld>
            <a:endParaRPr lang="en-IE"/>
          </a:p>
        </p:txBody>
      </p:sp>
    </p:spTree>
    <p:extLst>
      <p:ext uri="{BB962C8B-B14F-4D97-AF65-F5344CB8AC3E}">
        <p14:creationId xmlns:p14="http://schemas.microsoft.com/office/powerpoint/2010/main" val="2729386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Adventure Works expanded its product line beyond custom bicycles to include a variety of models, accessories, and gear. This diversification attracted a broader customer base and enhanced market presence.</a:t>
            </a:r>
          </a:p>
        </p:txBody>
      </p:sp>
      <p:sp>
        <p:nvSpPr>
          <p:cNvPr id="4" name="Slide Number Placeholder 3"/>
          <p:cNvSpPr>
            <a:spLocks noGrp="1"/>
          </p:cNvSpPr>
          <p:nvPr>
            <p:ph type="sldNum" sz="quarter" idx="5"/>
          </p:nvPr>
        </p:nvSpPr>
        <p:spPr/>
        <p:txBody>
          <a:bodyPr/>
          <a:lstStyle/>
          <a:p>
            <a:fld id="{EDA77E89-D911-4DBC-A574-2C223B1958A9}" type="slidenum">
              <a:rPr lang="en-IE" smtClean="0"/>
              <a:t>5</a:t>
            </a:fld>
            <a:endParaRPr lang="en-IE"/>
          </a:p>
        </p:txBody>
      </p:sp>
    </p:spTree>
    <p:extLst>
      <p:ext uri="{BB962C8B-B14F-4D97-AF65-F5344CB8AC3E}">
        <p14:creationId xmlns:p14="http://schemas.microsoft.com/office/powerpoint/2010/main" val="3085143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Adventure Works is poised for continued growth with a focus on research, development, and competitive strategy. This final section outlines the company's future outlook and plans for sustained success.</a:t>
            </a:r>
          </a:p>
        </p:txBody>
      </p:sp>
      <p:sp>
        <p:nvSpPr>
          <p:cNvPr id="4" name="Slide Number Placeholder 3"/>
          <p:cNvSpPr>
            <a:spLocks noGrp="1"/>
          </p:cNvSpPr>
          <p:nvPr>
            <p:ph type="sldNum" sz="quarter" idx="5"/>
          </p:nvPr>
        </p:nvSpPr>
        <p:spPr/>
        <p:txBody>
          <a:bodyPr/>
          <a:lstStyle/>
          <a:p>
            <a:fld id="{EDA77E89-D911-4DBC-A574-2C223B1958A9}" type="slidenum">
              <a:rPr lang="en-IE" smtClean="0"/>
              <a:t>6</a:t>
            </a:fld>
            <a:endParaRPr lang="en-IE"/>
          </a:p>
        </p:txBody>
      </p:sp>
    </p:spTree>
    <p:extLst>
      <p:ext uri="{BB962C8B-B14F-4D97-AF65-F5344CB8AC3E}">
        <p14:creationId xmlns:p14="http://schemas.microsoft.com/office/powerpoint/2010/main" val="1009883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The company plans to reinvest in research and development to foster innovation. By developing new technologies and product features, Adventure Works aims to stay ahead of market trends.</a:t>
            </a:r>
          </a:p>
        </p:txBody>
      </p:sp>
      <p:sp>
        <p:nvSpPr>
          <p:cNvPr id="4" name="Slide Number Placeholder 3"/>
          <p:cNvSpPr>
            <a:spLocks noGrp="1"/>
          </p:cNvSpPr>
          <p:nvPr>
            <p:ph type="sldNum" sz="quarter" idx="5"/>
          </p:nvPr>
        </p:nvSpPr>
        <p:spPr/>
        <p:txBody>
          <a:bodyPr/>
          <a:lstStyle/>
          <a:p>
            <a:fld id="{EDA77E89-D911-4DBC-A574-2C223B1958A9}" type="slidenum">
              <a:rPr lang="en-IE" smtClean="0"/>
              <a:t>7</a:t>
            </a:fld>
            <a:endParaRPr lang="en-IE"/>
          </a:p>
        </p:txBody>
      </p:sp>
    </p:spTree>
    <p:extLst>
      <p:ext uri="{BB962C8B-B14F-4D97-AF65-F5344CB8AC3E}">
        <p14:creationId xmlns:p14="http://schemas.microsoft.com/office/powerpoint/2010/main" val="1877960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Adventure Works strives to enhance its competitive edge through continuous improvement in product quality, customer engagement, and market responsiveness. This proactive approach ensures long-term sustainability.</a:t>
            </a:r>
          </a:p>
        </p:txBody>
      </p:sp>
      <p:sp>
        <p:nvSpPr>
          <p:cNvPr id="4" name="Slide Number Placeholder 3"/>
          <p:cNvSpPr>
            <a:spLocks noGrp="1"/>
          </p:cNvSpPr>
          <p:nvPr>
            <p:ph type="sldNum" sz="quarter" idx="5"/>
          </p:nvPr>
        </p:nvSpPr>
        <p:spPr/>
        <p:txBody>
          <a:bodyPr/>
          <a:lstStyle/>
          <a:p>
            <a:fld id="{EDA77E89-D911-4DBC-A574-2C223B1958A9}" type="slidenum">
              <a:rPr lang="en-IE" smtClean="0"/>
              <a:t>8</a:t>
            </a:fld>
            <a:endParaRPr lang="en-IE"/>
          </a:p>
        </p:txBody>
      </p:sp>
    </p:spTree>
    <p:extLst>
      <p:ext uri="{BB962C8B-B14F-4D97-AF65-F5344CB8AC3E}">
        <p14:creationId xmlns:p14="http://schemas.microsoft.com/office/powerpoint/2010/main" val="172540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a:t>Finally, Adventure Works is committed to ensuring long-term success and growth by building strong customer relationships, expanding its global presence, and adapting to evolving market dynamics.</a:t>
            </a:r>
          </a:p>
        </p:txBody>
      </p:sp>
      <p:sp>
        <p:nvSpPr>
          <p:cNvPr id="4" name="Slide Number Placeholder 3"/>
          <p:cNvSpPr>
            <a:spLocks noGrp="1"/>
          </p:cNvSpPr>
          <p:nvPr>
            <p:ph type="sldNum" sz="quarter" idx="5"/>
          </p:nvPr>
        </p:nvSpPr>
        <p:spPr/>
        <p:txBody>
          <a:bodyPr/>
          <a:lstStyle/>
          <a:p>
            <a:fld id="{EDA77E89-D911-4DBC-A574-2C223B1958A9}" type="slidenum">
              <a:rPr lang="en-IE" smtClean="0"/>
              <a:t>9</a:t>
            </a:fld>
            <a:endParaRPr lang="en-IE"/>
          </a:p>
        </p:txBody>
      </p:sp>
    </p:spTree>
    <p:extLst>
      <p:ext uri="{BB962C8B-B14F-4D97-AF65-F5344CB8AC3E}">
        <p14:creationId xmlns:p14="http://schemas.microsoft.com/office/powerpoint/2010/main" val="3711440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2/25/2025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07261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2/25/2025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3316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2/25/2025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4386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2/25/2025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4091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2/25/2025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25347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2/25/2025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09513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2/25/2025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31166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2/25/2025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1593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2/25/2025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1748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2/25/2025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8099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2/25/2025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41274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2/25/2025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4164535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480C3146-AEE9-546E-F0FD-EDE43184FFEC}"/>
              </a:ext>
            </a:extLst>
          </p:cNvPr>
          <p:cNvSpPr>
            <a:spLocks noGrp="1"/>
          </p:cNvSpPr>
          <p:nvPr>
            <p:ph type="ctrTitle"/>
          </p:nvPr>
        </p:nvSpPr>
        <p:spPr>
          <a:xfrm>
            <a:off x="277091" y="1814321"/>
            <a:ext cx="7772400" cy="4560920"/>
          </a:xfrm>
        </p:spPr>
        <p:txBody>
          <a:bodyPr anchor="b">
            <a:normAutofit/>
          </a:bodyPr>
          <a:lstStyle/>
          <a:p>
            <a:pPr algn="l"/>
            <a:r>
              <a:rPr lang="en-IE" sz="7400"/>
              <a:t>Sales Performance and Market Leadership</a:t>
            </a:r>
          </a:p>
        </p:txBody>
      </p:sp>
    </p:spTree>
    <p:extLst>
      <p:ext uri="{BB962C8B-B14F-4D97-AF65-F5344CB8AC3E}">
        <p14:creationId xmlns:p14="http://schemas.microsoft.com/office/powerpoint/2010/main" val="271944613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Idea light bulb success inspiration crumpled paper">
            <a:extLst>
              <a:ext uri="{FF2B5EF4-FFF2-40B4-BE49-F238E27FC236}">
                <a16:creationId xmlns:a16="http://schemas.microsoft.com/office/drawing/2014/main" id="{5F88C0B2-6880-4BED-9E68-52E86FCA6C68}"/>
              </a:ext>
            </a:extLst>
          </p:cNvPr>
          <p:cNvPicPr>
            <a:picLocks noGrp="1" noChangeAspect="1"/>
          </p:cNvPicPr>
          <p:nvPr>
            <p:ph sz="half" idx="1"/>
          </p:nvPr>
        </p:nvPicPr>
        <p:blipFill>
          <a:blip r:embed="rId3"/>
          <a:srcRect l="16152" r="30148"/>
          <a:stretch/>
        </p:blipFill>
        <p:spPr>
          <a:xfrm>
            <a:off x="20" y="10"/>
            <a:ext cx="4910308" cy="6857990"/>
          </a:xfrm>
          <a:prstGeom prst="rect">
            <a:avLst/>
          </a:prstGeom>
        </p:spPr>
      </p:pic>
      <p:sp>
        <p:nvSpPr>
          <p:cNvPr id="2" name="Title 1">
            <a:extLst>
              <a:ext uri="{FF2B5EF4-FFF2-40B4-BE49-F238E27FC236}">
                <a16:creationId xmlns:a16="http://schemas.microsoft.com/office/drawing/2014/main" id="{7F305F9D-EBFC-2F08-5BEA-8FADAC78485D}"/>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a:solidFill>
                  <a:schemeClr val="tx1"/>
                </a:solidFill>
                <a:latin typeface="+mj-lt"/>
                <a:ea typeface="+mj-ea"/>
                <a:cs typeface="+mj-cs"/>
              </a:rPr>
              <a:t>Innovative Marketing Strategies</a:t>
            </a:r>
          </a:p>
        </p:txBody>
      </p:sp>
      <p:sp>
        <p:nvSpPr>
          <p:cNvPr id="4" name="Content Placeholder 3">
            <a:extLst>
              <a:ext uri="{FF2B5EF4-FFF2-40B4-BE49-F238E27FC236}">
                <a16:creationId xmlns:a16="http://schemas.microsoft.com/office/drawing/2014/main" id="{FB725156-6698-8832-6AD6-9E06C38AC1F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n-US" sz="1400" b="1"/>
              <a:t>Consumer Engagement</a:t>
            </a:r>
          </a:p>
          <a:p>
            <a:pPr marL="0" lvl="1" indent="0">
              <a:buNone/>
            </a:pPr>
            <a:r>
              <a:rPr lang="en-US" sz="1400"/>
              <a:t>Adventure Works focuses on strategies that resonate with consumers, fostering deeper connections and brand loyalty.</a:t>
            </a:r>
          </a:p>
          <a:p>
            <a:pPr marL="0" indent="0">
              <a:spcBef>
                <a:spcPts val="2500"/>
              </a:spcBef>
              <a:buNone/>
            </a:pPr>
            <a:r>
              <a:rPr lang="en-US" sz="1400" b="1"/>
              <a:t>Traditional Marketing Platforms</a:t>
            </a:r>
          </a:p>
          <a:p>
            <a:pPr marL="0" lvl="1" indent="0">
              <a:buNone/>
            </a:pPr>
            <a:r>
              <a:rPr lang="en-US" sz="1400"/>
              <a:t>The company effectively utilizes traditional marketing platforms such as print media and events to broaden its reach.</a:t>
            </a:r>
          </a:p>
          <a:p>
            <a:pPr marL="0" indent="0">
              <a:spcBef>
                <a:spcPts val="2500"/>
              </a:spcBef>
              <a:buNone/>
            </a:pPr>
            <a:r>
              <a:rPr lang="en-US" sz="1400" b="1"/>
              <a:t>Digital Marketing Techniques</a:t>
            </a:r>
          </a:p>
          <a:p>
            <a:pPr marL="0" lvl="1" indent="0">
              <a:buNone/>
            </a:pPr>
            <a:r>
              <a:rPr lang="en-US" sz="1400"/>
              <a:t>Adventure Works exploits digital marketing techniques, including social media and online advertising, to enhance brand visibility.</a:t>
            </a:r>
            <a:endParaRPr lang="en-IE" sz="1400"/>
          </a:p>
        </p:txBody>
      </p:sp>
    </p:spTree>
    <p:extLst>
      <p:ext uri="{BB962C8B-B14F-4D97-AF65-F5344CB8AC3E}">
        <p14:creationId xmlns:p14="http://schemas.microsoft.com/office/powerpoint/2010/main" val="16119246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 name="Content Placeholder 4" descr="red yellow and green arrows pointing up">
            <a:extLst>
              <a:ext uri="{FF2B5EF4-FFF2-40B4-BE49-F238E27FC236}">
                <a16:creationId xmlns:a16="http://schemas.microsoft.com/office/drawing/2014/main" id="{541EE1BB-96DE-4C3B-B00B-F82F038D9BDA}"/>
              </a:ext>
            </a:extLst>
          </p:cNvPr>
          <p:cNvPicPr>
            <a:picLocks noGrp="1" noChangeAspect="1"/>
          </p:cNvPicPr>
          <p:nvPr>
            <p:ph sz="half" idx="1"/>
          </p:nvPr>
        </p:nvPicPr>
        <p:blipFill>
          <a:blip r:embed="rId3"/>
          <a:srcRect l="12043" r="13294"/>
          <a:stretch/>
        </p:blipFill>
        <p:spPr>
          <a:xfrm>
            <a:off x="731521" y="2011679"/>
            <a:ext cx="4684352" cy="4297680"/>
          </a:xfrm>
          <a:prstGeom prst="rect">
            <a:avLst/>
          </a:prstGeom>
        </p:spPr>
      </p:pic>
      <p:sp>
        <p:nvSpPr>
          <p:cNvPr id="2" name="Title 1">
            <a:extLst>
              <a:ext uri="{FF2B5EF4-FFF2-40B4-BE49-F238E27FC236}">
                <a16:creationId xmlns:a16="http://schemas.microsoft.com/office/drawing/2014/main" id="{11D83994-9857-7E6D-A4AF-10EE223D04A5}"/>
              </a:ext>
            </a:extLst>
          </p:cNvPr>
          <p:cNvSpPr>
            <a:spLocks noGrp="1"/>
          </p:cNvSpPr>
          <p:nvPr>
            <p:ph type="title"/>
          </p:nvPr>
        </p:nvSpPr>
        <p:spPr>
          <a:xfrm>
            <a:off x="614679" y="548641"/>
            <a:ext cx="4779572" cy="1298448"/>
          </a:xfrm>
        </p:spPr>
        <p:txBody>
          <a:bodyPr vert="horz" lIns="91440" tIns="45720" rIns="91440" bIns="45720" rtlCol="0" anchor="t">
            <a:normAutofit/>
          </a:bodyPr>
          <a:lstStyle/>
          <a:p>
            <a:r>
              <a:rPr lang="en-US" sz="3100" b="1" kern="1200">
                <a:solidFill>
                  <a:schemeClr val="tx1"/>
                </a:solidFill>
                <a:latin typeface="+mj-lt"/>
                <a:ea typeface="+mj-ea"/>
                <a:cs typeface="+mj-cs"/>
              </a:rPr>
              <a:t>Sales Volume Increases and Market Position</a:t>
            </a:r>
          </a:p>
        </p:txBody>
      </p:sp>
      <p:sp>
        <p:nvSpPr>
          <p:cNvPr id="4" name="Content Placeholder 3">
            <a:extLst>
              <a:ext uri="{FF2B5EF4-FFF2-40B4-BE49-F238E27FC236}">
                <a16:creationId xmlns:a16="http://schemas.microsoft.com/office/drawing/2014/main" id="{A7A2F2CF-E02F-DF90-D05E-C0FD8E187F3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1" y="548638"/>
            <a:ext cx="5546770" cy="5760721"/>
          </a:xfrm>
        </p:spPr>
        <p:txBody>
          <a:bodyPr>
            <a:normAutofit/>
          </a:bodyPr>
          <a:lstStyle/>
          <a:p>
            <a:pPr marL="0" indent="0">
              <a:spcBef>
                <a:spcPts val="2500"/>
              </a:spcBef>
              <a:buNone/>
            </a:pPr>
            <a:r>
              <a:rPr lang="en-US" sz="1400" b="1"/>
              <a:t>Sales Volume Growth</a:t>
            </a:r>
          </a:p>
          <a:p>
            <a:pPr marL="0" lvl="1" indent="0">
              <a:buNone/>
            </a:pPr>
            <a:r>
              <a:rPr lang="en-US" sz="1400"/>
              <a:t>The company has seen significant growth in sales volume, reinforcing its competitive standing in the market.</a:t>
            </a:r>
          </a:p>
          <a:p>
            <a:pPr marL="0" indent="0">
              <a:spcBef>
                <a:spcPts val="2500"/>
              </a:spcBef>
              <a:buNone/>
            </a:pPr>
            <a:r>
              <a:rPr lang="en-US" sz="1400" b="1"/>
              <a:t>Market Leader Status</a:t>
            </a:r>
          </a:p>
          <a:p>
            <a:pPr marL="0" lvl="1" indent="0">
              <a:buNone/>
            </a:pPr>
            <a:r>
              <a:rPr lang="en-US" sz="1400"/>
              <a:t>This impressive sales performance has solidified the company's position as a leading player in the industry.</a:t>
            </a:r>
          </a:p>
          <a:p>
            <a:pPr marL="0" indent="0">
              <a:spcBef>
                <a:spcPts val="2500"/>
              </a:spcBef>
              <a:buNone/>
            </a:pPr>
            <a:r>
              <a:rPr lang="en-US" sz="1400" b="1"/>
              <a:t>Strategic Marketing Efforts</a:t>
            </a:r>
          </a:p>
          <a:p>
            <a:pPr marL="0" lvl="1" indent="0">
              <a:buNone/>
            </a:pPr>
            <a:r>
              <a:rPr lang="en-US" sz="1400"/>
              <a:t>Strategic marketing initiatives have significantly contributed to the growth in sales and market presence.</a:t>
            </a:r>
          </a:p>
          <a:p>
            <a:pPr marL="0" indent="0">
              <a:spcBef>
                <a:spcPts val="2500"/>
              </a:spcBef>
              <a:buNone/>
            </a:pPr>
            <a:r>
              <a:rPr lang="en-US" sz="1400" b="1"/>
              <a:t>Customer Engagement</a:t>
            </a:r>
          </a:p>
          <a:p>
            <a:pPr marL="0" lvl="1" indent="0">
              <a:buNone/>
            </a:pPr>
            <a:r>
              <a:rPr lang="en-US" sz="1400"/>
              <a:t>Strong customer engagement efforts have enhanced relationships and driven sales growth effectively.</a:t>
            </a:r>
            <a:endParaRPr lang="en-IE" sz="1400"/>
          </a:p>
        </p:txBody>
      </p:sp>
    </p:spTree>
    <p:extLst>
      <p:ext uri="{BB962C8B-B14F-4D97-AF65-F5344CB8AC3E}">
        <p14:creationId xmlns:p14="http://schemas.microsoft.com/office/powerpoint/2010/main" val="36967887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99871636-6ADF-33F3-BB78-274B1D290FB7}"/>
              </a:ext>
            </a:extLst>
          </p:cNvPr>
          <p:cNvSpPr>
            <a:spLocks noGrp="1"/>
          </p:cNvSpPr>
          <p:nvPr>
            <p:ph type="title"/>
          </p:nvPr>
        </p:nvSpPr>
        <p:spPr>
          <a:xfrm>
            <a:off x="614679" y="548641"/>
            <a:ext cx="4779572" cy="1298448"/>
          </a:xfrm>
        </p:spPr>
        <p:txBody>
          <a:bodyPr vert="horz" lIns="91440" tIns="45720" rIns="91440" bIns="45720" rtlCol="0" anchor="t">
            <a:normAutofit/>
          </a:bodyPr>
          <a:lstStyle/>
          <a:p>
            <a:r>
              <a:rPr lang="en-US" b="1" kern="1200">
                <a:solidFill>
                  <a:schemeClr val="tx1"/>
                </a:solidFill>
                <a:latin typeface="+mj-lt"/>
                <a:ea typeface="+mj-ea"/>
                <a:cs typeface="+mj-cs"/>
              </a:rPr>
              <a:t>Initial Challenges and Milestones</a:t>
            </a:r>
          </a:p>
        </p:txBody>
      </p:sp>
      <p:sp>
        <p:nvSpPr>
          <p:cNvPr id="4" name="Content Placeholder 3">
            <a:extLst>
              <a:ext uri="{FF2B5EF4-FFF2-40B4-BE49-F238E27FC236}">
                <a16:creationId xmlns:a16="http://schemas.microsoft.com/office/drawing/2014/main" id="{6C0E4CA2-B28D-6790-2D76-8F391BB5582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1" y="548638"/>
            <a:ext cx="5546770" cy="5760721"/>
          </a:xfrm>
        </p:spPr>
        <p:txBody>
          <a:bodyPr>
            <a:normAutofit/>
          </a:bodyPr>
          <a:lstStyle/>
          <a:p>
            <a:pPr marL="0" indent="0">
              <a:spcBef>
                <a:spcPts val="2500"/>
              </a:spcBef>
              <a:buNone/>
            </a:pPr>
            <a:r>
              <a:rPr lang="en-US" sz="1400" b="1"/>
              <a:t>Facing Competition</a:t>
            </a:r>
          </a:p>
          <a:p>
            <a:pPr marL="0" lvl="1" indent="0">
              <a:buNone/>
            </a:pPr>
            <a:r>
              <a:rPr lang="en-US" sz="1400"/>
              <a:t>Adventure Works encountered significant competition in the market which challenged its growth and brand visibility.</a:t>
            </a:r>
          </a:p>
          <a:p>
            <a:pPr marL="0" indent="0">
              <a:spcBef>
                <a:spcPts val="2500"/>
              </a:spcBef>
              <a:buNone/>
            </a:pPr>
            <a:r>
              <a:rPr lang="en-US" sz="1400" b="1"/>
              <a:t>Market Awareness</a:t>
            </a:r>
          </a:p>
          <a:p>
            <a:pPr marL="0" lvl="1" indent="0">
              <a:buNone/>
            </a:pPr>
            <a:r>
              <a:rPr lang="en-US" sz="1400"/>
              <a:t>Creating market awareness was a crucial obstacle for Adventure Works as it sought to establish its brand.</a:t>
            </a:r>
          </a:p>
          <a:p>
            <a:pPr marL="0" indent="0">
              <a:spcBef>
                <a:spcPts val="2500"/>
              </a:spcBef>
              <a:buNone/>
            </a:pPr>
            <a:r>
              <a:rPr lang="en-US" sz="1400" b="1"/>
              <a:t>Store Expansion</a:t>
            </a:r>
          </a:p>
          <a:p>
            <a:pPr marL="0" lvl="1" indent="0">
              <a:buNone/>
            </a:pPr>
            <a:r>
              <a:rPr lang="en-US" sz="1400"/>
              <a:t>The first store expansion marked a significant milestone for Adventure Works, enhancing its market presence and operations.</a:t>
            </a:r>
          </a:p>
          <a:p>
            <a:pPr marL="0" indent="0">
              <a:spcBef>
                <a:spcPts val="2500"/>
              </a:spcBef>
              <a:buNone/>
            </a:pPr>
            <a:r>
              <a:rPr lang="en-US" sz="1400" b="1"/>
              <a:t>First Bicycle Model Launch</a:t>
            </a:r>
          </a:p>
          <a:p>
            <a:pPr marL="0" lvl="1" indent="0">
              <a:buNone/>
            </a:pPr>
            <a:r>
              <a:rPr lang="en-US" sz="1400"/>
              <a:t>The launch of Adventure Works' first bicycle model represented a key achievement in product development and innovation.</a:t>
            </a:r>
            <a:endParaRPr lang="en-IE" sz="1400"/>
          </a:p>
        </p:txBody>
      </p:sp>
      <p:graphicFrame>
        <p:nvGraphicFramePr>
          <p:cNvPr id="8" name="Chart 7">
            <a:extLst>
              <a:ext uri="{FF2B5EF4-FFF2-40B4-BE49-F238E27FC236}">
                <a16:creationId xmlns:a16="http://schemas.microsoft.com/office/drawing/2014/main" id="{49D61BA8-2DA4-CB3F-3EE6-A1CA8DBAF38B}"/>
              </a:ext>
            </a:extLst>
          </p:cNvPr>
          <p:cNvGraphicFramePr/>
          <p:nvPr>
            <p:extLst>
              <p:ext uri="{D42A27DB-BD31-4B8C-83A1-F6EECF244321}">
                <p14:modId xmlns:p14="http://schemas.microsoft.com/office/powerpoint/2010/main" val="2314470745"/>
              </p:ext>
            </p:extLst>
          </p:nvPr>
        </p:nvGraphicFramePr>
        <p:xfrm>
          <a:off x="674528" y="1847089"/>
          <a:ext cx="5037873" cy="39921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6554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row of bicycles in different colors parked in a row on a cobblestone street">
            <a:extLst>
              <a:ext uri="{FF2B5EF4-FFF2-40B4-BE49-F238E27FC236}">
                <a16:creationId xmlns:a16="http://schemas.microsoft.com/office/drawing/2014/main" id="{2EFB33C5-9775-4F84-90B7-4B2FAE6493F4}"/>
              </a:ext>
            </a:extLst>
          </p:cNvPr>
          <p:cNvPicPr>
            <a:picLocks noGrp="1" noChangeAspect="1"/>
          </p:cNvPicPr>
          <p:nvPr>
            <p:ph sz="half" idx="1"/>
          </p:nvPr>
        </p:nvPicPr>
        <p:blipFill>
          <a:blip r:embed="rId3"/>
          <a:srcRect l="14936" r="37270" b="-1"/>
          <a:stretch/>
        </p:blipFill>
        <p:spPr>
          <a:xfrm>
            <a:off x="20" y="10"/>
            <a:ext cx="4910308" cy="6857990"/>
          </a:xfrm>
          <a:prstGeom prst="rect">
            <a:avLst/>
          </a:prstGeom>
        </p:spPr>
      </p:pic>
      <p:sp>
        <p:nvSpPr>
          <p:cNvPr id="2" name="Title 1">
            <a:extLst>
              <a:ext uri="{FF2B5EF4-FFF2-40B4-BE49-F238E27FC236}">
                <a16:creationId xmlns:a16="http://schemas.microsoft.com/office/drawing/2014/main" id="{D792F917-44C1-0490-AC75-105E2AE5FE26}"/>
              </a:ext>
            </a:extLst>
          </p:cNvPr>
          <p:cNvSpPr>
            <a:spLocks noGrp="1"/>
          </p:cNvSpPr>
          <p:nvPr>
            <p:ph type="title"/>
          </p:nvPr>
        </p:nvSpPr>
        <p:spPr>
          <a:xfrm>
            <a:off x="5374227" y="157734"/>
            <a:ext cx="5916168" cy="1527048"/>
          </a:xfrm>
        </p:spPr>
        <p:txBody>
          <a:bodyPr vert="horz" lIns="91440" tIns="45720" rIns="91440" bIns="45720" rtlCol="0" anchor="b">
            <a:normAutofit/>
          </a:bodyPr>
          <a:lstStyle/>
          <a:p>
            <a:r>
              <a:rPr lang="en-US" b="1" kern="1200" dirty="0">
                <a:solidFill>
                  <a:schemeClr val="tx1"/>
                </a:solidFill>
                <a:latin typeface="+mj-lt"/>
                <a:ea typeface="+mj-ea"/>
                <a:cs typeface="+mj-cs"/>
              </a:rPr>
              <a:t>Broadening the Product Range</a:t>
            </a:r>
          </a:p>
        </p:txBody>
      </p:sp>
      <p:graphicFrame>
        <p:nvGraphicFramePr>
          <p:cNvPr id="8" name="Table 7">
            <a:extLst>
              <a:ext uri="{FF2B5EF4-FFF2-40B4-BE49-F238E27FC236}">
                <a16:creationId xmlns:a16="http://schemas.microsoft.com/office/drawing/2014/main" id="{08E32CE6-80E9-067B-6B41-189EE478B6D7}"/>
              </a:ext>
            </a:extLst>
          </p:cNvPr>
          <p:cNvGraphicFramePr>
            <a:graphicFrameLocks noGrp="1"/>
          </p:cNvGraphicFramePr>
          <p:nvPr>
            <p:extLst>
              <p:ext uri="{D42A27DB-BD31-4B8C-83A1-F6EECF244321}">
                <p14:modId xmlns:p14="http://schemas.microsoft.com/office/powerpoint/2010/main" val="3852074349"/>
              </p:ext>
            </p:extLst>
          </p:nvPr>
        </p:nvGraphicFramePr>
        <p:xfrm>
          <a:off x="5442806" y="2108883"/>
          <a:ext cx="6364384" cy="4302155"/>
        </p:xfrm>
        <a:graphic>
          <a:graphicData uri="http://schemas.openxmlformats.org/drawingml/2006/table">
            <a:tbl>
              <a:tblPr firstRow="1" firstCol="1" bandRow="1">
                <a:tableStyleId>{D27102A9-8310-4765-A935-A1911B00CA55}</a:tableStyleId>
              </a:tblPr>
              <a:tblGrid>
                <a:gridCol w="1026574">
                  <a:extLst>
                    <a:ext uri="{9D8B030D-6E8A-4147-A177-3AD203B41FA5}">
                      <a16:colId xmlns:a16="http://schemas.microsoft.com/office/drawing/2014/main" val="1959557545"/>
                    </a:ext>
                  </a:extLst>
                </a:gridCol>
                <a:gridCol w="1508760">
                  <a:extLst>
                    <a:ext uri="{9D8B030D-6E8A-4147-A177-3AD203B41FA5}">
                      <a16:colId xmlns:a16="http://schemas.microsoft.com/office/drawing/2014/main" val="3257167370"/>
                    </a:ext>
                  </a:extLst>
                </a:gridCol>
                <a:gridCol w="1165860">
                  <a:extLst>
                    <a:ext uri="{9D8B030D-6E8A-4147-A177-3AD203B41FA5}">
                      <a16:colId xmlns:a16="http://schemas.microsoft.com/office/drawing/2014/main" val="3672441338"/>
                    </a:ext>
                  </a:extLst>
                </a:gridCol>
                <a:gridCol w="1337310">
                  <a:extLst>
                    <a:ext uri="{9D8B030D-6E8A-4147-A177-3AD203B41FA5}">
                      <a16:colId xmlns:a16="http://schemas.microsoft.com/office/drawing/2014/main" val="1276941485"/>
                    </a:ext>
                  </a:extLst>
                </a:gridCol>
                <a:gridCol w="1325880">
                  <a:extLst>
                    <a:ext uri="{9D8B030D-6E8A-4147-A177-3AD203B41FA5}">
                      <a16:colId xmlns:a16="http://schemas.microsoft.com/office/drawing/2014/main" val="4140246233"/>
                    </a:ext>
                  </a:extLst>
                </a:gridCol>
              </a:tblGrid>
              <a:tr h="563342">
                <a:tc>
                  <a:txBody>
                    <a:bodyPr/>
                    <a:lstStyle/>
                    <a:p>
                      <a:pPr>
                        <a:lnSpc>
                          <a:spcPct val="107000"/>
                        </a:lnSpc>
                        <a:spcAft>
                          <a:spcPts val="800"/>
                        </a:spcAft>
                      </a:pPr>
                      <a:r>
                        <a:rPr lang="en-IE" sz="1100" kern="0">
                          <a:effectLst/>
                        </a:rPr>
                        <a:t>Campaign ID</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dirty="0">
                          <a:effectLst/>
                        </a:rPr>
                        <a:t>Campaign Name</a:t>
                      </a:r>
                      <a:endParaRPr lang="en-IE"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Budget</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dirty="0">
                          <a:effectLst/>
                        </a:rPr>
                        <a:t>Channels</a:t>
                      </a:r>
                      <a:endParaRPr lang="en-IE"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dirty="0">
                          <a:effectLst/>
                        </a:rPr>
                        <a:t>Conversion Rate</a:t>
                      </a:r>
                      <a:endParaRPr lang="en-IE"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9583870"/>
                  </a:ext>
                </a:extLst>
              </a:tr>
              <a:tr h="384018">
                <a:tc>
                  <a:txBody>
                    <a:bodyPr/>
                    <a:lstStyle/>
                    <a:p>
                      <a:pPr algn="r">
                        <a:lnSpc>
                          <a:spcPct val="107000"/>
                        </a:lnSpc>
                        <a:spcAft>
                          <a:spcPts val="800"/>
                        </a:spcAft>
                      </a:pPr>
                      <a:r>
                        <a:rPr lang="en-IE" sz="1100" kern="0">
                          <a:effectLst/>
                        </a:rPr>
                        <a:t>101</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dirty="0">
                          <a:effectLst/>
                        </a:rPr>
                        <a:t>Summer Ride Special</a:t>
                      </a:r>
                      <a:endParaRPr lang="en-IE"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E" sz="1100" kern="0">
                          <a:effectLst/>
                        </a:rPr>
                        <a:t>5000</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LinkedIn</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dirty="0">
                          <a:effectLst/>
                        </a:rPr>
                        <a:t>5.2%</a:t>
                      </a:r>
                      <a:endParaRPr lang="en-IE"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2871653"/>
                  </a:ext>
                </a:extLst>
              </a:tr>
              <a:tr h="372755">
                <a:tc>
                  <a:txBody>
                    <a:bodyPr/>
                    <a:lstStyle/>
                    <a:p>
                      <a:pPr algn="r">
                        <a:lnSpc>
                          <a:spcPct val="107000"/>
                        </a:lnSpc>
                        <a:spcAft>
                          <a:spcPts val="800"/>
                        </a:spcAft>
                      </a:pPr>
                      <a:r>
                        <a:rPr lang="en-IE" sz="1100" kern="0">
                          <a:effectLst/>
                        </a:rPr>
                        <a:t>102</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Mountain Masters</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E" sz="1100" kern="0">
                          <a:effectLst/>
                        </a:rPr>
                        <a:t>7500</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Email OUTREACH</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6.8%</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2515506"/>
                  </a:ext>
                </a:extLst>
              </a:tr>
              <a:tr h="372755">
                <a:tc>
                  <a:txBody>
                    <a:bodyPr/>
                    <a:lstStyle/>
                    <a:p>
                      <a:pPr algn="r">
                        <a:lnSpc>
                          <a:spcPct val="107000"/>
                        </a:lnSpc>
                        <a:spcAft>
                          <a:spcPts val="800"/>
                        </a:spcAft>
                      </a:pPr>
                      <a:r>
                        <a:rPr lang="en-IE" sz="1100" kern="0">
                          <a:effectLst/>
                        </a:rPr>
                        <a:t>103</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Eco-Friendly Biking</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E" sz="1100" kern="0">
                          <a:effectLst/>
                        </a:rPr>
                        <a:t>4000</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Instagram</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4.5%</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9982782"/>
                  </a:ext>
                </a:extLst>
              </a:tr>
              <a:tr h="372755">
                <a:tc>
                  <a:txBody>
                    <a:bodyPr/>
                    <a:lstStyle/>
                    <a:p>
                      <a:pPr algn="r">
                        <a:lnSpc>
                          <a:spcPct val="107000"/>
                        </a:lnSpc>
                        <a:spcAft>
                          <a:spcPts val="800"/>
                        </a:spcAft>
                      </a:pPr>
                      <a:r>
                        <a:rPr lang="en-IE" sz="1100" kern="0">
                          <a:effectLst/>
                        </a:rPr>
                        <a:t>104</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Back-to-School Ride</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E" sz="1100" kern="0">
                          <a:effectLst/>
                        </a:rPr>
                        <a:t>5500</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TikTok</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7.1%</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5011161"/>
                  </a:ext>
                </a:extLst>
              </a:tr>
              <a:tr h="372755">
                <a:tc>
                  <a:txBody>
                    <a:bodyPr/>
                    <a:lstStyle/>
                    <a:p>
                      <a:pPr algn="r">
                        <a:lnSpc>
                          <a:spcPct val="107000"/>
                        </a:lnSpc>
                        <a:spcAft>
                          <a:spcPts val="800"/>
                        </a:spcAft>
                      </a:pPr>
                      <a:r>
                        <a:rPr lang="en-IE" sz="1100" kern="0">
                          <a:effectLst/>
                        </a:rPr>
                        <a:t>105</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Weekend Warrior</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dirty="0">
                          <a:effectLst/>
                        </a:rPr>
                        <a:t>Six-Thousand</a:t>
                      </a:r>
                      <a:endParaRPr lang="en-IE"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TV Ads</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5.9%</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8720293"/>
                  </a:ext>
                </a:extLst>
              </a:tr>
              <a:tr h="372755">
                <a:tc>
                  <a:txBody>
                    <a:bodyPr/>
                    <a:lstStyle/>
                    <a:p>
                      <a:pPr algn="r">
                        <a:lnSpc>
                          <a:spcPct val="107000"/>
                        </a:lnSpc>
                        <a:spcAft>
                          <a:spcPts val="800"/>
                        </a:spcAft>
                      </a:pPr>
                      <a:r>
                        <a:rPr lang="en-IE" sz="1100" kern="0">
                          <a:effectLst/>
                        </a:rPr>
                        <a:t>106</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Pro Cyclist Package</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E" sz="1100" kern="0">
                          <a:effectLst/>
                        </a:rPr>
                        <a:t>10000</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Email</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8.3%</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1375312"/>
                  </a:ext>
                </a:extLst>
              </a:tr>
              <a:tr h="372755">
                <a:tc>
                  <a:txBody>
                    <a:bodyPr/>
                    <a:lstStyle/>
                    <a:p>
                      <a:pPr algn="r">
                        <a:lnSpc>
                          <a:spcPct val="107000"/>
                        </a:lnSpc>
                        <a:spcAft>
                          <a:spcPts val="800"/>
                        </a:spcAft>
                      </a:pPr>
                      <a:r>
                        <a:rPr lang="en-IE" sz="1100" kern="0">
                          <a:effectLst/>
                        </a:rPr>
                        <a:t>107</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City Commute Saver</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E" sz="1100" kern="0">
                          <a:effectLst/>
                        </a:rPr>
                        <a:t>3500</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Facebook</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6.0%</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5433525"/>
                  </a:ext>
                </a:extLst>
              </a:tr>
              <a:tr h="372755">
                <a:tc>
                  <a:txBody>
                    <a:bodyPr/>
                    <a:lstStyle/>
                    <a:p>
                      <a:pPr algn="r">
                        <a:lnSpc>
                          <a:spcPct val="107000"/>
                        </a:lnSpc>
                        <a:spcAft>
                          <a:spcPts val="800"/>
                        </a:spcAft>
                      </a:pPr>
                      <a:r>
                        <a:rPr lang="en-IE" sz="1100" kern="0">
                          <a:effectLst/>
                        </a:rPr>
                        <a:t>108</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Holiday Adventure</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Nine-Thousand</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LinkedIn</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7.5%</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0403550"/>
                  </a:ext>
                </a:extLst>
              </a:tr>
              <a:tr h="372755">
                <a:tc>
                  <a:txBody>
                    <a:bodyPr/>
                    <a:lstStyle/>
                    <a:p>
                      <a:pPr algn="r">
                        <a:lnSpc>
                          <a:spcPct val="107000"/>
                        </a:lnSpc>
                        <a:spcAft>
                          <a:spcPts val="800"/>
                        </a:spcAft>
                      </a:pPr>
                      <a:r>
                        <a:rPr lang="en-IE" sz="1100" kern="0">
                          <a:effectLst/>
                        </a:rPr>
                        <a:t>109</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Ride for a Cause</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E" sz="1100" kern="0">
                          <a:effectLst/>
                        </a:rPr>
                        <a:t>4500</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Email</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a:effectLst/>
                        </a:rPr>
                        <a:t>6.2%</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4372346"/>
                  </a:ext>
                </a:extLst>
              </a:tr>
              <a:tr h="372755">
                <a:tc>
                  <a:txBody>
                    <a:bodyPr/>
                    <a:lstStyle/>
                    <a:p>
                      <a:pPr algn="r">
                        <a:lnSpc>
                          <a:spcPct val="107000"/>
                        </a:lnSpc>
                        <a:spcAft>
                          <a:spcPts val="800"/>
                        </a:spcAft>
                      </a:pPr>
                      <a:r>
                        <a:rPr lang="en-IE" sz="1100" kern="0">
                          <a:effectLst/>
                        </a:rPr>
                        <a:t>110</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dirty="0">
                          <a:effectLst/>
                        </a:rPr>
                        <a:t>Spring Cycling Fest</a:t>
                      </a:r>
                      <a:endParaRPr lang="en-IE"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r">
                        <a:lnSpc>
                          <a:spcPct val="107000"/>
                        </a:lnSpc>
                        <a:spcAft>
                          <a:spcPts val="800"/>
                        </a:spcAft>
                      </a:pPr>
                      <a:r>
                        <a:rPr lang="en-IE" sz="1100" kern="0">
                          <a:effectLst/>
                        </a:rPr>
                        <a:t>5000</a:t>
                      </a:r>
                      <a:endParaRPr lang="en-IE"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dirty="0">
                          <a:effectLst/>
                        </a:rPr>
                        <a:t>Facebook</a:t>
                      </a:r>
                      <a:endParaRPr lang="en-IE"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E" sz="1100" kern="0" dirty="0">
                          <a:effectLst/>
                        </a:rPr>
                        <a:t>5.7%</a:t>
                      </a:r>
                      <a:endParaRPr lang="en-IE"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8868349"/>
                  </a:ext>
                </a:extLst>
              </a:tr>
            </a:tbl>
          </a:graphicData>
        </a:graphic>
      </p:graphicFrame>
    </p:spTree>
    <p:extLst>
      <p:ext uri="{BB962C8B-B14F-4D97-AF65-F5344CB8AC3E}">
        <p14:creationId xmlns:p14="http://schemas.microsoft.com/office/powerpoint/2010/main" val="40051534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60C284C-BAF6-3B37-3C62-611A81855954}"/>
              </a:ext>
            </a:extLst>
          </p:cNvPr>
          <p:cNvSpPr>
            <a:spLocks noGrp="1"/>
          </p:cNvSpPr>
          <p:nvPr>
            <p:ph type="ctrTitle"/>
          </p:nvPr>
        </p:nvSpPr>
        <p:spPr>
          <a:xfrm>
            <a:off x="277091" y="1814321"/>
            <a:ext cx="7772400" cy="4560920"/>
          </a:xfrm>
        </p:spPr>
        <p:txBody>
          <a:bodyPr anchor="b">
            <a:normAutofit/>
          </a:bodyPr>
          <a:lstStyle/>
          <a:p>
            <a:pPr algn="l"/>
            <a:r>
              <a:rPr lang="en-IE" sz="7400"/>
              <a:t>Future Outlook and Plans</a:t>
            </a:r>
          </a:p>
        </p:txBody>
      </p:sp>
    </p:spTree>
    <p:extLst>
      <p:ext uri="{BB962C8B-B14F-4D97-AF65-F5344CB8AC3E}">
        <p14:creationId xmlns:p14="http://schemas.microsoft.com/office/powerpoint/2010/main" val="35966524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lose-up of a man and woman chemistry research scientists working in lab wearing safety goggles and lab coats">
            <a:extLst>
              <a:ext uri="{FF2B5EF4-FFF2-40B4-BE49-F238E27FC236}">
                <a16:creationId xmlns:a16="http://schemas.microsoft.com/office/drawing/2014/main" id="{EACCC9FF-16E1-4CEF-8044-3F25F5198E25}"/>
              </a:ext>
            </a:extLst>
          </p:cNvPr>
          <p:cNvPicPr>
            <a:picLocks noGrp="1" noChangeAspect="1"/>
          </p:cNvPicPr>
          <p:nvPr>
            <p:ph sz="half" idx="1"/>
          </p:nvPr>
        </p:nvPicPr>
        <p:blipFill>
          <a:blip r:embed="rId3"/>
          <a:srcRect l="32640" r="19566" b="-1"/>
          <a:stretch/>
        </p:blipFill>
        <p:spPr>
          <a:xfrm>
            <a:off x="20" y="10"/>
            <a:ext cx="4910308" cy="6857990"/>
          </a:xfrm>
          <a:prstGeom prst="rect">
            <a:avLst/>
          </a:prstGeom>
        </p:spPr>
      </p:pic>
      <p:sp>
        <p:nvSpPr>
          <p:cNvPr id="2" name="Title 1">
            <a:extLst>
              <a:ext uri="{FF2B5EF4-FFF2-40B4-BE49-F238E27FC236}">
                <a16:creationId xmlns:a16="http://schemas.microsoft.com/office/drawing/2014/main" id="{0EE26F55-E46E-7449-1E24-3967870DDA67}"/>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sz="3300" b="1" kern="1200">
                <a:solidFill>
                  <a:schemeClr val="tx1"/>
                </a:solidFill>
                <a:latin typeface="+mj-lt"/>
                <a:ea typeface="+mj-ea"/>
                <a:cs typeface="+mj-cs"/>
              </a:rPr>
              <a:t>Reinvestment Into Research and Development</a:t>
            </a:r>
          </a:p>
        </p:txBody>
      </p:sp>
      <p:sp>
        <p:nvSpPr>
          <p:cNvPr id="4" name="Content Placeholder 3">
            <a:extLst>
              <a:ext uri="{FF2B5EF4-FFF2-40B4-BE49-F238E27FC236}">
                <a16:creationId xmlns:a16="http://schemas.microsoft.com/office/drawing/2014/main" id="{94C3C9D4-06DD-0AD4-788F-221AE678E8F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n-US" sz="1400" b="1"/>
              <a:t>Fostering Innovation</a:t>
            </a:r>
          </a:p>
          <a:p>
            <a:pPr marL="0" lvl="1" indent="0">
              <a:buNone/>
            </a:pPr>
            <a:r>
              <a:rPr lang="en-US" sz="1400"/>
              <a:t>Reinvesting in research and development is essential for fostering innovation within the company and creating cutting-edge solutions.</a:t>
            </a:r>
          </a:p>
          <a:p>
            <a:pPr marL="0" indent="0">
              <a:spcBef>
                <a:spcPts val="2500"/>
              </a:spcBef>
              <a:buNone/>
            </a:pPr>
            <a:r>
              <a:rPr lang="en-US" sz="1400" b="1"/>
              <a:t>New Technologies Development</a:t>
            </a:r>
          </a:p>
          <a:p>
            <a:pPr marL="0" lvl="1" indent="0">
              <a:buNone/>
            </a:pPr>
            <a:r>
              <a:rPr lang="en-US" sz="1400"/>
              <a:t>Developing new technologies and product features allows the company to enhance its offerings and meet customer needs effectively.</a:t>
            </a:r>
          </a:p>
          <a:p>
            <a:pPr marL="0" indent="0">
              <a:spcBef>
                <a:spcPts val="2500"/>
              </a:spcBef>
              <a:buNone/>
            </a:pPr>
            <a:r>
              <a:rPr lang="en-US" sz="1400" b="1"/>
              <a:t>Staying Ahead of Trends</a:t>
            </a:r>
          </a:p>
          <a:p>
            <a:pPr marL="0" lvl="1" indent="0">
              <a:buNone/>
            </a:pPr>
            <a:r>
              <a:rPr lang="en-US" sz="1400"/>
              <a:t>By focusing on innovation, Adventure Works intends to stay ahead of market trends and maintain a competitive edge.</a:t>
            </a:r>
            <a:endParaRPr lang="en-IE" sz="1400"/>
          </a:p>
        </p:txBody>
      </p:sp>
    </p:spTree>
    <p:extLst>
      <p:ext uri="{BB962C8B-B14F-4D97-AF65-F5344CB8AC3E}">
        <p14:creationId xmlns:p14="http://schemas.microsoft.com/office/powerpoint/2010/main" val="39107696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instant team going to work together as  perfect machine they could be unkown to each other but the know their role and their job and work together like a well oiled machine. in which each member is a essential gear">
            <a:extLst>
              <a:ext uri="{FF2B5EF4-FFF2-40B4-BE49-F238E27FC236}">
                <a16:creationId xmlns:a16="http://schemas.microsoft.com/office/drawing/2014/main" id="{0548038D-EB4A-4977-9604-2070C136AAE8}"/>
              </a:ext>
            </a:extLst>
          </p:cNvPr>
          <p:cNvPicPr>
            <a:picLocks noGrp="1" noChangeAspect="1"/>
          </p:cNvPicPr>
          <p:nvPr>
            <p:ph sz="half" idx="1"/>
          </p:nvPr>
        </p:nvPicPr>
        <p:blipFill>
          <a:blip r:embed="rId3"/>
          <a:srcRect l="10379" r="15807"/>
          <a:stretch/>
        </p:blipFill>
        <p:spPr>
          <a:xfrm>
            <a:off x="20" y="10"/>
            <a:ext cx="4910308" cy="6857990"/>
          </a:xfrm>
          <a:prstGeom prst="rect">
            <a:avLst/>
          </a:prstGeom>
        </p:spPr>
      </p:pic>
      <p:sp>
        <p:nvSpPr>
          <p:cNvPr id="2" name="Title 1">
            <a:extLst>
              <a:ext uri="{FF2B5EF4-FFF2-40B4-BE49-F238E27FC236}">
                <a16:creationId xmlns:a16="http://schemas.microsoft.com/office/drawing/2014/main" id="{D9DFB268-E4E7-F590-51FE-9A8173CE510E}"/>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b="1" kern="1200">
                <a:solidFill>
                  <a:schemeClr val="tx1"/>
                </a:solidFill>
                <a:latin typeface="+mj-lt"/>
                <a:ea typeface="+mj-ea"/>
                <a:cs typeface="+mj-cs"/>
              </a:rPr>
              <a:t>Enhancing Competitive Edge</a:t>
            </a:r>
          </a:p>
        </p:txBody>
      </p:sp>
      <p:sp>
        <p:nvSpPr>
          <p:cNvPr id="4" name="Content Placeholder 3">
            <a:extLst>
              <a:ext uri="{FF2B5EF4-FFF2-40B4-BE49-F238E27FC236}">
                <a16:creationId xmlns:a16="http://schemas.microsoft.com/office/drawing/2014/main" id="{BC76CEC6-CCEE-9696-ECA7-6FD84CD3B51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7" y="2214282"/>
            <a:ext cx="5916168" cy="4095078"/>
          </a:xfrm>
        </p:spPr>
        <p:txBody>
          <a:bodyPr>
            <a:normAutofit/>
          </a:bodyPr>
          <a:lstStyle/>
          <a:p>
            <a:pPr marL="0" indent="0">
              <a:spcBef>
                <a:spcPts val="2500"/>
              </a:spcBef>
              <a:buNone/>
            </a:pPr>
            <a:r>
              <a:rPr lang="en-US" sz="1400" b="1"/>
              <a:t>Continuous Product Improvement</a:t>
            </a:r>
          </a:p>
          <a:p>
            <a:pPr marL="0" lvl="1" indent="0">
              <a:buNone/>
            </a:pPr>
            <a:r>
              <a:rPr lang="en-US" sz="1400"/>
              <a:t>Adventure Works focuses on enhancing product quality through regular assessments and innovations, ensuring market leadership.</a:t>
            </a:r>
          </a:p>
          <a:p>
            <a:pPr marL="0" indent="0">
              <a:spcBef>
                <a:spcPts val="2500"/>
              </a:spcBef>
              <a:buNone/>
            </a:pPr>
            <a:r>
              <a:rPr lang="en-US" sz="1400" b="1"/>
              <a:t>Customer Engagement Strategies</a:t>
            </a:r>
          </a:p>
          <a:p>
            <a:pPr marL="0" lvl="1" indent="0">
              <a:buNone/>
            </a:pPr>
            <a:r>
              <a:rPr lang="en-US" sz="1400"/>
              <a:t>Increasing customer engagement through feedback and personalized services to build lasting relationships and loyalty.</a:t>
            </a:r>
          </a:p>
          <a:p>
            <a:pPr marL="0" indent="0">
              <a:spcBef>
                <a:spcPts val="2500"/>
              </a:spcBef>
              <a:buNone/>
            </a:pPr>
            <a:r>
              <a:rPr lang="en-US" sz="1400" b="1"/>
              <a:t>Market Responsiveness</a:t>
            </a:r>
          </a:p>
          <a:p>
            <a:pPr marL="0" lvl="1" indent="0">
              <a:buNone/>
            </a:pPr>
            <a:r>
              <a:rPr lang="en-US" sz="1400"/>
              <a:t>Being proactive in understanding market trends and adapting strategies quickly to meet consumer demands.</a:t>
            </a:r>
            <a:endParaRPr lang="en-IE" sz="1400"/>
          </a:p>
        </p:txBody>
      </p:sp>
    </p:spTree>
    <p:extLst>
      <p:ext uri="{BB962C8B-B14F-4D97-AF65-F5344CB8AC3E}">
        <p14:creationId xmlns:p14="http://schemas.microsoft.com/office/powerpoint/2010/main" val="24026320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E9A4FB83-FE58-A033-F5E6-B44709A9DF27}"/>
              </a:ext>
            </a:extLst>
          </p:cNvPr>
          <p:cNvSpPr>
            <a:spLocks noGrp="1"/>
          </p:cNvSpPr>
          <p:nvPr>
            <p:ph type="title"/>
          </p:nvPr>
        </p:nvSpPr>
        <p:spPr>
          <a:xfrm>
            <a:off x="614679" y="548639"/>
            <a:ext cx="3977640" cy="5719640"/>
          </a:xfrm>
        </p:spPr>
        <p:txBody>
          <a:bodyPr anchor="t">
            <a:normAutofit/>
          </a:bodyPr>
          <a:lstStyle/>
          <a:p>
            <a:r>
              <a:rPr lang="en-IE"/>
              <a:t>Ensuring Long-Term Success and Growth</a:t>
            </a:r>
          </a:p>
        </p:txBody>
      </p:sp>
      <p:graphicFrame>
        <p:nvGraphicFramePr>
          <p:cNvPr id="4" name="Content Placeholder 4">
            <a:extLst>
              <a:ext uri="{FF2B5EF4-FFF2-40B4-BE49-F238E27FC236}">
                <a16:creationId xmlns:a16="http://schemas.microsoft.com/office/drawing/2014/main" id="{0035FFBE-641A-4819-8575-48D8473E76B7}"/>
              </a:ext>
            </a:extLst>
          </p:cNvPr>
          <p:cNvGraphicFramePr>
            <a:graphicFrameLocks noGrp="1"/>
          </p:cNvGraphicFramePr>
          <p:nvPr>
            <p:ph idx="1"/>
            <p:extLst>
              <p:ext uri="{D42A27DB-BD31-4B8C-83A1-F6EECF244321}">
                <p14:modId xmlns:p14="http://schemas.microsoft.com/office/powerpoint/2010/main" val="2148193209"/>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5387542" y="548639"/>
          <a:ext cx="6189780" cy="5719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7171651"/>
      </p:ext>
    </p:extLst>
  </p:cSld>
  <p:clrMapOvr>
    <a:masterClrMapping/>
  </p:clrMapOvr>
  <p:transition>
    <p:fade/>
  </p:transition>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290</TotalTime>
  <Words>818</Words>
  <Application>Microsoft Office PowerPoint</Application>
  <PresentationFormat>Widescreen</PresentationFormat>
  <Paragraphs>122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Arial</vt:lpstr>
      <vt:lpstr>Neue Haas Grotesk Text Pro</vt:lpstr>
      <vt:lpstr>VanillaVTI</vt:lpstr>
      <vt:lpstr>Sales Performance and Market Leadership</vt:lpstr>
      <vt:lpstr>Innovative Marketing Strategies</vt:lpstr>
      <vt:lpstr>Sales Volume Increases and Market Position</vt:lpstr>
      <vt:lpstr>Initial Challenges and Milestones</vt:lpstr>
      <vt:lpstr>Broadening the Product Range</vt:lpstr>
      <vt:lpstr>Future Outlook and Plans</vt:lpstr>
      <vt:lpstr>Reinvestment Into Research and Development</vt:lpstr>
      <vt:lpstr>Enhancing Competitive Edge</vt:lpstr>
      <vt:lpstr>Ensuring Long-Term Success and Growth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Kim WCP</dc:creator>
  <cp:lastModifiedBy>Kim WCP</cp:lastModifiedBy>
  <cp:revision>7</cp:revision>
  <dcterms:created xsi:type="dcterms:W3CDTF">2025-02-13T22:22:58Z</dcterms:created>
  <dcterms:modified xsi:type="dcterms:W3CDTF">2025-02-25T17:33:08Z</dcterms:modified>
</cp:coreProperties>
</file>