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R Engagement Initiatives for Adventure Works: Strategies, Metrics, and Impact" id="{86B9D8E3-3274-424A-BC11-8D0609595616}">
          <p14:sldIdLst>
            <p14:sldId id="2561"/>
            <p14:sldId id="2562"/>
          </p14:sldIdLst>
        </p14:section>
        <p14:section name="Current Employee Engagement Status" id="{BB627CE1-F029-4C4E-9DBE-1F3D16E1A143}">
          <p14:sldIdLst>
            <p14:sldId id="2563"/>
            <p14:sldId id="2564"/>
            <p14:sldId id="2565"/>
            <p14:sldId id="2566"/>
          </p14:sldIdLst>
        </p14:section>
        <p14:section name="Engagement Initiatives and Strategies" id="{9BC834B6-97E6-4966-BFE0-26621473FE68}">
          <p14:sldIdLst>
            <p14:sldId id="2567"/>
            <p14:sldId id="2568"/>
            <p14:sldId id="2569"/>
            <p14:sldId id="2570"/>
          </p14:sldIdLst>
        </p14:section>
        <p14:section name="Implementation Plan and Timeline" id="{A074A232-22BC-49A3-896D-11D2D9F75958}">
          <p14:sldIdLst>
            <p14:sldId id="2571"/>
            <p14:sldId id="2572"/>
            <p14:sldId id="2573"/>
            <p14:sldId id="2574"/>
          </p14:sldIdLst>
        </p14:section>
        <p14:section name="Conclusion" id="{D89CC538-005E-4ED7-84BA-F55DDC59B64F}">
          <p14:sldIdLst>
            <p14:sldId id="257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2" d="100"/>
          <a:sy n="52" d="100"/>
        </p:scale>
        <p:origin x="1228" y="2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9AB59-65B2-4520-96F6-C205E7593DC7}"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IE"/>
        </a:p>
      </dgm:t>
    </dgm:pt>
    <dgm:pt modelId="{960A8340-D4C1-4AC2-BC03-99613898A57F}">
      <dgm:prSet/>
      <dgm:spPr/>
      <dgm:t>
        <a:bodyPr/>
        <a:lstStyle/>
        <a:p>
          <a:pPr>
            <a:lnSpc>
              <a:spcPct val="100000"/>
            </a:lnSpc>
            <a:defRPr b="1"/>
          </a:pPr>
          <a:r>
            <a:rPr lang="en-IE"/>
            <a:t>Communication Gaps</a:t>
          </a:r>
        </a:p>
      </dgm:t>
    </dgm:pt>
    <dgm:pt modelId="{BF6A7E59-E1EB-45A3-9A84-1FCDC5340A59}" type="parTrans" cxnId="{22ECDF02-AA45-4305-977A-456A152ABDE3}">
      <dgm:prSet/>
      <dgm:spPr/>
      <dgm:t>
        <a:bodyPr/>
        <a:lstStyle/>
        <a:p>
          <a:endParaRPr lang="en-IE"/>
        </a:p>
      </dgm:t>
    </dgm:pt>
    <dgm:pt modelId="{865AD4EE-D9CF-41F5-AC42-5656B6E050EB}" type="sibTrans" cxnId="{22ECDF02-AA45-4305-977A-456A152ABDE3}">
      <dgm:prSet/>
      <dgm:spPr/>
      <dgm:t>
        <a:bodyPr/>
        <a:lstStyle/>
        <a:p>
          <a:pPr>
            <a:lnSpc>
              <a:spcPct val="100000"/>
            </a:lnSpc>
            <a:defRPr b="1"/>
          </a:pPr>
          <a:endParaRPr lang="en-IE"/>
        </a:p>
      </dgm:t>
    </dgm:pt>
    <dgm:pt modelId="{5C53E2C2-EA77-420F-BC9B-A13313033968}">
      <dgm:prSet/>
      <dgm:spPr/>
      <dgm:t>
        <a:bodyPr/>
        <a:lstStyle/>
        <a:p>
          <a:pPr>
            <a:lnSpc>
              <a:spcPct val="100000"/>
            </a:lnSpc>
          </a:pPr>
          <a:r>
            <a:rPr lang="en-IE"/>
            <a:t>Survey results indicate significant communication gaps that hinder team collaboration and employee engagement.</a:t>
          </a:r>
        </a:p>
      </dgm:t>
    </dgm:pt>
    <dgm:pt modelId="{AA88B35E-B40A-4776-A916-5F6AC202CC61}" type="parTrans" cxnId="{BC99B1DA-6004-46F7-B251-EEC96989B4E2}">
      <dgm:prSet/>
      <dgm:spPr/>
      <dgm:t>
        <a:bodyPr/>
        <a:lstStyle/>
        <a:p>
          <a:endParaRPr lang="en-IE"/>
        </a:p>
      </dgm:t>
    </dgm:pt>
    <dgm:pt modelId="{730551C7-26E6-4F30-80D9-49ADD0C8ED84}" type="sibTrans" cxnId="{BC99B1DA-6004-46F7-B251-EEC96989B4E2}">
      <dgm:prSet/>
      <dgm:spPr/>
      <dgm:t>
        <a:bodyPr/>
        <a:lstStyle/>
        <a:p>
          <a:endParaRPr lang="en-IE"/>
        </a:p>
      </dgm:t>
    </dgm:pt>
    <dgm:pt modelId="{6E5743FE-175C-4909-886F-C52D8547D51D}">
      <dgm:prSet/>
      <dgm:spPr/>
      <dgm:t>
        <a:bodyPr/>
        <a:lstStyle/>
        <a:p>
          <a:pPr>
            <a:lnSpc>
              <a:spcPct val="100000"/>
            </a:lnSpc>
            <a:defRPr b="1"/>
          </a:pPr>
          <a:r>
            <a:rPr lang="en-IE"/>
            <a:t>Recognition Practices</a:t>
          </a:r>
        </a:p>
      </dgm:t>
    </dgm:pt>
    <dgm:pt modelId="{794EB9D4-E8F6-4772-B90A-AC63BAABA4E1}" type="parTrans" cxnId="{DE39C0D6-E766-45E7-AD49-842B802DA723}">
      <dgm:prSet/>
      <dgm:spPr/>
      <dgm:t>
        <a:bodyPr/>
        <a:lstStyle/>
        <a:p>
          <a:endParaRPr lang="en-IE"/>
        </a:p>
      </dgm:t>
    </dgm:pt>
    <dgm:pt modelId="{4488A291-EA2F-4C15-B5ED-D2C0CD7A648B}" type="sibTrans" cxnId="{DE39C0D6-E766-45E7-AD49-842B802DA723}">
      <dgm:prSet/>
      <dgm:spPr/>
      <dgm:t>
        <a:bodyPr/>
        <a:lstStyle/>
        <a:p>
          <a:pPr>
            <a:lnSpc>
              <a:spcPct val="100000"/>
            </a:lnSpc>
            <a:defRPr b="1"/>
          </a:pPr>
          <a:endParaRPr lang="en-IE"/>
        </a:p>
      </dgm:t>
    </dgm:pt>
    <dgm:pt modelId="{B39A8CBA-C35C-4C32-881E-60C2D0B6D830}">
      <dgm:prSet/>
      <dgm:spPr/>
      <dgm:t>
        <a:bodyPr/>
        <a:lstStyle/>
        <a:p>
          <a:pPr>
            <a:lnSpc>
              <a:spcPct val="100000"/>
            </a:lnSpc>
          </a:pPr>
          <a:r>
            <a:rPr lang="en-IE"/>
            <a:t>Improving recognition practices is essential to motivate employees and enhance job satisfaction within the organization.</a:t>
          </a:r>
        </a:p>
      </dgm:t>
    </dgm:pt>
    <dgm:pt modelId="{E6FAD7B5-C84D-49F5-ADC4-B761B6CC8EA2}" type="parTrans" cxnId="{0752E9F2-5965-42FD-80B9-8BE0CF31109D}">
      <dgm:prSet/>
      <dgm:spPr/>
      <dgm:t>
        <a:bodyPr/>
        <a:lstStyle/>
        <a:p>
          <a:endParaRPr lang="en-IE"/>
        </a:p>
      </dgm:t>
    </dgm:pt>
    <dgm:pt modelId="{FDF21D79-B5FF-4279-86DF-DF2210447355}" type="sibTrans" cxnId="{0752E9F2-5965-42FD-80B9-8BE0CF31109D}">
      <dgm:prSet/>
      <dgm:spPr/>
      <dgm:t>
        <a:bodyPr/>
        <a:lstStyle/>
        <a:p>
          <a:endParaRPr lang="en-IE"/>
        </a:p>
      </dgm:t>
    </dgm:pt>
    <dgm:pt modelId="{05D944FF-BB17-490B-8451-CED898406F98}">
      <dgm:prSet/>
      <dgm:spPr/>
      <dgm:t>
        <a:bodyPr/>
        <a:lstStyle/>
        <a:p>
          <a:pPr>
            <a:lnSpc>
              <a:spcPct val="100000"/>
            </a:lnSpc>
            <a:defRPr b="1"/>
          </a:pPr>
          <a:r>
            <a:rPr lang="en-IE"/>
            <a:t>Professional Development Opportunities</a:t>
          </a:r>
        </a:p>
      </dgm:t>
    </dgm:pt>
    <dgm:pt modelId="{AE2990F8-1F26-412F-AE15-1EDA5C1F51AD}" type="parTrans" cxnId="{D33D2D7C-49CA-459B-9D9E-7FDCCC6A16A6}">
      <dgm:prSet/>
      <dgm:spPr/>
      <dgm:t>
        <a:bodyPr/>
        <a:lstStyle/>
        <a:p>
          <a:endParaRPr lang="en-IE"/>
        </a:p>
      </dgm:t>
    </dgm:pt>
    <dgm:pt modelId="{0DF24C40-4844-4226-B44A-025174214432}" type="sibTrans" cxnId="{D33D2D7C-49CA-459B-9D9E-7FDCCC6A16A6}">
      <dgm:prSet/>
      <dgm:spPr/>
      <dgm:t>
        <a:bodyPr/>
        <a:lstStyle/>
        <a:p>
          <a:endParaRPr lang="en-IE"/>
        </a:p>
      </dgm:t>
    </dgm:pt>
    <dgm:pt modelId="{7E7C4568-CE56-42D8-9765-0C6EBBE8C065}">
      <dgm:prSet/>
      <dgm:spPr/>
      <dgm:t>
        <a:bodyPr/>
        <a:lstStyle/>
        <a:p>
          <a:pPr>
            <a:lnSpc>
              <a:spcPct val="100000"/>
            </a:lnSpc>
          </a:pPr>
          <a:r>
            <a:rPr lang="en-IE"/>
            <a:t>Providing opportunities for professional development will empower employees and foster a culture of continuous learning.</a:t>
          </a:r>
        </a:p>
      </dgm:t>
    </dgm:pt>
    <dgm:pt modelId="{0DE563D3-3D90-4860-A350-7691994DBCBF}" type="parTrans" cxnId="{B71496B8-15F0-461C-A54E-D31856FA5AB6}">
      <dgm:prSet/>
      <dgm:spPr/>
      <dgm:t>
        <a:bodyPr/>
        <a:lstStyle/>
        <a:p>
          <a:endParaRPr lang="en-IE"/>
        </a:p>
      </dgm:t>
    </dgm:pt>
    <dgm:pt modelId="{9D060237-500B-4DD0-9D69-0E2687F8A39D}" type="sibTrans" cxnId="{B71496B8-15F0-461C-A54E-D31856FA5AB6}">
      <dgm:prSet/>
      <dgm:spPr/>
      <dgm:t>
        <a:bodyPr/>
        <a:lstStyle/>
        <a:p>
          <a:endParaRPr lang="en-IE"/>
        </a:p>
      </dgm:t>
    </dgm:pt>
    <dgm:pt modelId="{A3AE5B7B-29F2-42B8-8150-3DE5377EDB4A}" type="pres">
      <dgm:prSet presAssocID="{1F69AB59-65B2-4520-96F6-C205E7593DC7}" presName="Root" presStyleCnt="0">
        <dgm:presLayoutVars>
          <dgm:dir/>
          <dgm:resizeHandles val="exact"/>
        </dgm:presLayoutVars>
      </dgm:prSet>
      <dgm:spPr/>
    </dgm:pt>
    <dgm:pt modelId="{CFD36332-2837-4A27-983D-D64E9A06E29B}" type="pres">
      <dgm:prSet presAssocID="{960A8340-D4C1-4AC2-BC03-99613898A57F}" presName="Composite" presStyleCnt="0"/>
      <dgm:spPr/>
    </dgm:pt>
    <dgm:pt modelId="{7817F816-D582-41DB-8A8D-39FFFBCD1056}" type="pres">
      <dgm:prSet presAssocID="{960A8340-D4C1-4AC2-BC03-99613898A57F}"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3003" r="10249" b="4"/>
          <a:stretch/>
        </a:blipFill>
      </dgm:spPr>
      <dgm:extLst>
        <a:ext uri="{E40237B7-FDA0-4F09-8148-C483321AD2D9}">
          <dgm14:cNvPr xmlns:dgm14="http://schemas.microsoft.com/office/drawing/2010/diagram" id="0" name="" descr="Three people wearing headphones using computer"/>
        </a:ext>
      </dgm:extLst>
    </dgm:pt>
    <dgm:pt modelId="{6E8C4213-A279-4758-8973-D99A3C919408}" type="pres">
      <dgm:prSet presAssocID="{960A8340-D4C1-4AC2-BC03-99613898A57F}" presName="Subtitle" presStyleLbl="revTx" presStyleIdx="0" presStyleCnt="6">
        <dgm:presLayoutVars>
          <dgm:chMax val="0"/>
          <dgm:bulletEnabled/>
        </dgm:presLayoutVars>
      </dgm:prSet>
      <dgm:spPr/>
    </dgm:pt>
    <dgm:pt modelId="{1E75ED90-CD82-4E3D-B2A8-63F5C99DD358}" type="pres">
      <dgm:prSet presAssocID="{960A8340-D4C1-4AC2-BC03-99613898A57F}" presName="Description" presStyleLbl="revTx" presStyleIdx="1" presStyleCnt="6">
        <dgm:presLayoutVars>
          <dgm:bulletEnabled/>
        </dgm:presLayoutVars>
      </dgm:prSet>
      <dgm:spPr/>
    </dgm:pt>
    <dgm:pt modelId="{C935281A-9724-4345-9608-81AD7700F3E7}" type="pres">
      <dgm:prSet presAssocID="{865AD4EE-D9CF-41F5-AC42-5656B6E050EB}" presName="sibTrans" presStyleLbl="sibTrans2D1" presStyleIdx="0" presStyleCnt="0"/>
      <dgm:spPr/>
    </dgm:pt>
    <dgm:pt modelId="{36334F18-2775-42B9-A5E1-BEF2E4BDA586}" type="pres">
      <dgm:prSet presAssocID="{6E5743FE-175C-4909-886F-C52D8547D51D}" presName="Composite" presStyleCnt="0"/>
      <dgm:spPr/>
    </dgm:pt>
    <dgm:pt modelId="{A73A566F-134E-4EFF-9486-C16C5464E3A2}" type="pres">
      <dgm:prSet presAssocID="{6E5743FE-175C-4909-886F-C52D8547D51D}"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r="38254" b="7"/>
          <a:stretch/>
        </a:blipFill>
      </dgm:spPr>
      <dgm:extLst>
        <a:ext uri="{E40237B7-FDA0-4F09-8148-C483321AD2D9}">
          <dgm14:cNvPr xmlns:dgm14="http://schemas.microsoft.com/office/drawing/2010/diagram" id="0" name="" descr="Group Portrait young creative business person working success project with team Business people weare casual suit outfit working happy action in modern Coworking space"/>
        </a:ext>
      </dgm:extLst>
    </dgm:pt>
    <dgm:pt modelId="{7752EE2C-1C84-4276-94E8-929D10C49ACF}" type="pres">
      <dgm:prSet presAssocID="{6E5743FE-175C-4909-886F-C52D8547D51D}" presName="Subtitle" presStyleLbl="revTx" presStyleIdx="2" presStyleCnt="6">
        <dgm:presLayoutVars>
          <dgm:chMax val="0"/>
          <dgm:bulletEnabled/>
        </dgm:presLayoutVars>
      </dgm:prSet>
      <dgm:spPr/>
    </dgm:pt>
    <dgm:pt modelId="{DA9880E6-504A-4FC2-AB9E-C0F672F6AA7A}" type="pres">
      <dgm:prSet presAssocID="{6E5743FE-175C-4909-886F-C52D8547D51D}" presName="Description" presStyleLbl="revTx" presStyleIdx="3" presStyleCnt="6">
        <dgm:presLayoutVars>
          <dgm:bulletEnabled/>
        </dgm:presLayoutVars>
      </dgm:prSet>
      <dgm:spPr/>
    </dgm:pt>
    <dgm:pt modelId="{3184AE5A-E70B-487E-8811-9F96FFCC7FB9}" type="pres">
      <dgm:prSet presAssocID="{4488A291-EA2F-4C15-B5ED-D2C0CD7A648B}" presName="sibTrans" presStyleLbl="sibTrans2D1" presStyleIdx="0" presStyleCnt="0"/>
      <dgm:spPr/>
    </dgm:pt>
    <dgm:pt modelId="{FF1D5AEB-07BD-4BA0-89EF-666D40FACD8D}" type="pres">
      <dgm:prSet presAssocID="{05D944FF-BB17-490B-8451-CED898406F98}" presName="Composite" presStyleCnt="0"/>
      <dgm:spPr/>
    </dgm:pt>
    <dgm:pt modelId="{38C82192-B9F1-4DCC-91A7-9831EA3C8F79}" type="pres">
      <dgm:prSet presAssocID="{05D944FF-BB17-490B-8451-CED898406F98}"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7954" r="15298" b="4"/>
          <a:stretch/>
        </a:blipFill>
      </dgm:spPr>
      <dgm:extLst>
        <a:ext uri="{E40237B7-FDA0-4F09-8148-C483321AD2D9}">
          <dgm14:cNvPr xmlns:dgm14="http://schemas.microsoft.com/office/drawing/2010/diagram" id="0" name="" descr="Unrecognizable business people's hands holding sign ''teamwork''"/>
        </a:ext>
      </dgm:extLst>
    </dgm:pt>
    <dgm:pt modelId="{4C51A23C-84AE-4B7E-9B14-B14346AD3CE0}" type="pres">
      <dgm:prSet presAssocID="{05D944FF-BB17-490B-8451-CED898406F98}" presName="Subtitle" presStyleLbl="revTx" presStyleIdx="4" presStyleCnt="6">
        <dgm:presLayoutVars>
          <dgm:chMax val="0"/>
          <dgm:bulletEnabled/>
        </dgm:presLayoutVars>
      </dgm:prSet>
      <dgm:spPr/>
    </dgm:pt>
    <dgm:pt modelId="{E116913D-C590-4C68-AD41-59EC5584DAD6}" type="pres">
      <dgm:prSet presAssocID="{05D944FF-BB17-490B-8451-CED898406F98}" presName="Description" presStyleLbl="revTx" presStyleIdx="5" presStyleCnt="6">
        <dgm:presLayoutVars>
          <dgm:bulletEnabled/>
        </dgm:presLayoutVars>
      </dgm:prSet>
      <dgm:spPr/>
    </dgm:pt>
  </dgm:ptLst>
  <dgm:cxnLst>
    <dgm:cxn modelId="{22ECDF02-AA45-4305-977A-456A152ABDE3}" srcId="{1F69AB59-65B2-4520-96F6-C205E7593DC7}" destId="{960A8340-D4C1-4AC2-BC03-99613898A57F}" srcOrd="0" destOrd="0" parTransId="{BF6A7E59-E1EB-45A3-9A84-1FCDC5340A59}" sibTransId="{865AD4EE-D9CF-41F5-AC42-5656B6E050EB}"/>
    <dgm:cxn modelId="{5646E710-F2A8-4B93-9A84-07BA052DF879}" type="presOf" srcId="{1F69AB59-65B2-4520-96F6-C205E7593DC7}" destId="{A3AE5B7B-29F2-42B8-8150-3DE5377EDB4A}" srcOrd="0" destOrd="0" presId="urn:microsoft.com/office/officeart/2024/3/layout/verticalVisualTextBlock1"/>
    <dgm:cxn modelId="{F079C920-D63E-49F4-BBD8-455795D04067}" type="presOf" srcId="{4488A291-EA2F-4C15-B5ED-D2C0CD7A648B}" destId="{3184AE5A-E70B-487E-8811-9F96FFCC7FB9}" srcOrd="0" destOrd="0" presId="urn:microsoft.com/office/officeart/2024/3/layout/verticalVisualTextBlock1"/>
    <dgm:cxn modelId="{4B6F532B-956F-4915-B6D8-CC90D5441441}" type="presOf" srcId="{960A8340-D4C1-4AC2-BC03-99613898A57F}" destId="{6E8C4213-A279-4758-8973-D99A3C919408}" srcOrd="0" destOrd="0" presId="urn:microsoft.com/office/officeart/2024/3/layout/verticalVisualTextBlock1"/>
    <dgm:cxn modelId="{38C64764-C9BC-4996-8289-991A5075F86A}" type="presOf" srcId="{5C53E2C2-EA77-420F-BC9B-A13313033968}" destId="{1E75ED90-CD82-4E3D-B2A8-63F5C99DD358}" srcOrd="0" destOrd="0" presId="urn:microsoft.com/office/officeart/2024/3/layout/verticalVisualTextBlock1"/>
    <dgm:cxn modelId="{8E85FE70-C70D-437E-8DEB-3CDE965E7222}" type="presOf" srcId="{B39A8CBA-C35C-4C32-881E-60C2D0B6D830}" destId="{DA9880E6-504A-4FC2-AB9E-C0F672F6AA7A}" srcOrd="0" destOrd="0" presId="urn:microsoft.com/office/officeart/2024/3/layout/verticalVisualTextBlock1"/>
    <dgm:cxn modelId="{D33D2D7C-49CA-459B-9D9E-7FDCCC6A16A6}" srcId="{1F69AB59-65B2-4520-96F6-C205E7593DC7}" destId="{05D944FF-BB17-490B-8451-CED898406F98}" srcOrd="2" destOrd="0" parTransId="{AE2990F8-1F26-412F-AE15-1EDA5C1F51AD}" sibTransId="{0DF24C40-4844-4226-B44A-025174214432}"/>
    <dgm:cxn modelId="{16A43D84-301B-445A-89E9-4D605727F77D}" type="presOf" srcId="{7E7C4568-CE56-42D8-9765-0C6EBBE8C065}" destId="{E116913D-C590-4C68-AD41-59EC5584DAD6}" srcOrd="0" destOrd="0" presId="urn:microsoft.com/office/officeart/2024/3/layout/verticalVisualTextBlock1"/>
    <dgm:cxn modelId="{45227F96-A4F9-4248-A283-301FB13BB4C7}" type="presOf" srcId="{6E5743FE-175C-4909-886F-C52D8547D51D}" destId="{7752EE2C-1C84-4276-94E8-929D10C49ACF}" srcOrd="0" destOrd="0" presId="urn:microsoft.com/office/officeart/2024/3/layout/verticalVisualTextBlock1"/>
    <dgm:cxn modelId="{7CEB61AD-A6A0-4D16-BDCB-7C25AD91DE35}" type="presOf" srcId="{05D944FF-BB17-490B-8451-CED898406F98}" destId="{4C51A23C-84AE-4B7E-9B14-B14346AD3CE0}" srcOrd="0" destOrd="0" presId="urn:microsoft.com/office/officeart/2024/3/layout/verticalVisualTextBlock1"/>
    <dgm:cxn modelId="{B71496B8-15F0-461C-A54E-D31856FA5AB6}" srcId="{05D944FF-BB17-490B-8451-CED898406F98}" destId="{7E7C4568-CE56-42D8-9765-0C6EBBE8C065}" srcOrd="0" destOrd="0" parTransId="{0DE563D3-3D90-4860-A350-7691994DBCBF}" sibTransId="{9D060237-500B-4DD0-9D69-0E2687F8A39D}"/>
    <dgm:cxn modelId="{597E2BC5-A991-4114-A24B-D9A714C2E6F2}" type="presOf" srcId="{865AD4EE-D9CF-41F5-AC42-5656B6E050EB}" destId="{C935281A-9724-4345-9608-81AD7700F3E7}" srcOrd="0" destOrd="0" presId="urn:microsoft.com/office/officeart/2024/3/layout/verticalVisualTextBlock1"/>
    <dgm:cxn modelId="{DE39C0D6-E766-45E7-AD49-842B802DA723}" srcId="{1F69AB59-65B2-4520-96F6-C205E7593DC7}" destId="{6E5743FE-175C-4909-886F-C52D8547D51D}" srcOrd="1" destOrd="0" parTransId="{794EB9D4-E8F6-4772-B90A-AC63BAABA4E1}" sibTransId="{4488A291-EA2F-4C15-B5ED-D2C0CD7A648B}"/>
    <dgm:cxn modelId="{BC99B1DA-6004-46F7-B251-EEC96989B4E2}" srcId="{960A8340-D4C1-4AC2-BC03-99613898A57F}" destId="{5C53E2C2-EA77-420F-BC9B-A13313033968}" srcOrd="0" destOrd="0" parTransId="{AA88B35E-B40A-4776-A916-5F6AC202CC61}" sibTransId="{730551C7-26E6-4F30-80D9-49ADD0C8ED84}"/>
    <dgm:cxn modelId="{0752E9F2-5965-42FD-80B9-8BE0CF31109D}" srcId="{6E5743FE-175C-4909-886F-C52D8547D51D}" destId="{B39A8CBA-C35C-4C32-881E-60C2D0B6D830}" srcOrd="0" destOrd="0" parTransId="{E6FAD7B5-C84D-49F5-ADC4-B761B6CC8EA2}" sibTransId="{FDF21D79-B5FF-4279-86DF-DF2210447355}"/>
    <dgm:cxn modelId="{4EC13588-379A-4E6A-B3B5-3171E0103A8D}" type="presParOf" srcId="{A3AE5B7B-29F2-42B8-8150-3DE5377EDB4A}" destId="{CFD36332-2837-4A27-983D-D64E9A06E29B}" srcOrd="0" destOrd="0" presId="urn:microsoft.com/office/officeart/2024/3/layout/verticalVisualTextBlock1"/>
    <dgm:cxn modelId="{4BE25AD7-C5D6-4247-B724-6751AC6B09C3}" type="presParOf" srcId="{CFD36332-2837-4A27-983D-D64E9A06E29B}" destId="{7817F816-D582-41DB-8A8D-39FFFBCD1056}" srcOrd="0" destOrd="0" presId="urn:microsoft.com/office/officeart/2024/3/layout/verticalVisualTextBlock1"/>
    <dgm:cxn modelId="{FBBFA17F-383C-4F94-B8FB-AF473D3F0308}" type="presParOf" srcId="{CFD36332-2837-4A27-983D-D64E9A06E29B}" destId="{6E8C4213-A279-4758-8973-D99A3C919408}" srcOrd="1" destOrd="0" presId="urn:microsoft.com/office/officeart/2024/3/layout/verticalVisualTextBlock1"/>
    <dgm:cxn modelId="{37B893C0-C8F8-41AB-B329-0869A039A298}" type="presParOf" srcId="{CFD36332-2837-4A27-983D-D64E9A06E29B}" destId="{1E75ED90-CD82-4E3D-B2A8-63F5C99DD358}" srcOrd="2" destOrd="0" presId="urn:microsoft.com/office/officeart/2024/3/layout/verticalVisualTextBlock1"/>
    <dgm:cxn modelId="{DAAC5A5B-E82A-4E1F-BFE8-7434B3421F75}" type="presParOf" srcId="{A3AE5B7B-29F2-42B8-8150-3DE5377EDB4A}" destId="{C935281A-9724-4345-9608-81AD7700F3E7}" srcOrd="1" destOrd="0" presId="urn:microsoft.com/office/officeart/2024/3/layout/verticalVisualTextBlock1"/>
    <dgm:cxn modelId="{2F86BACA-7E14-4EF2-B55C-431782D85B49}" type="presParOf" srcId="{A3AE5B7B-29F2-42B8-8150-3DE5377EDB4A}" destId="{36334F18-2775-42B9-A5E1-BEF2E4BDA586}" srcOrd="2" destOrd="0" presId="urn:microsoft.com/office/officeart/2024/3/layout/verticalVisualTextBlock1"/>
    <dgm:cxn modelId="{551E0EF4-B813-42B3-AB94-35B2DE426BBE}" type="presParOf" srcId="{36334F18-2775-42B9-A5E1-BEF2E4BDA586}" destId="{A73A566F-134E-4EFF-9486-C16C5464E3A2}" srcOrd="0" destOrd="0" presId="urn:microsoft.com/office/officeart/2024/3/layout/verticalVisualTextBlock1"/>
    <dgm:cxn modelId="{B965A857-3D0B-4F6E-93CD-44DC2422C20C}" type="presParOf" srcId="{36334F18-2775-42B9-A5E1-BEF2E4BDA586}" destId="{7752EE2C-1C84-4276-94E8-929D10C49ACF}" srcOrd="1" destOrd="0" presId="urn:microsoft.com/office/officeart/2024/3/layout/verticalVisualTextBlock1"/>
    <dgm:cxn modelId="{35D07731-9620-4634-9809-FFFF6A84AC50}" type="presParOf" srcId="{36334F18-2775-42B9-A5E1-BEF2E4BDA586}" destId="{DA9880E6-504A-4FC2-AB9E-C0F672F6AA7A}" srcOrd="2" destOrd="0" presId="urn:microsoft.com/office/officeart/2024/3/layout/verticalVisualTextBlock1"/>
    <dgm:cxn modelId="{05D2A7EF-3F1D-40F4-AD72-160B9BD3738E}" type="presParOf" srcId="{A3AE5B7B-29F2-42B8-8150-3DE5377EDB4A}" destId="{3184AE5A-E70B-487E-8811-9F96FFCC7FB9}" srcOrd="3" destOrd="0" presId="urn:microsoft.com/office/officeart/2024/3/layout/verticalVisualTextBlock1"/>
    <dgm:cxn modelId="{9C23FC8C-DA30-4075-ABE5-66076FC5B80E}" type="presParOf" srcId="{A3AE5B7B-29F2-42B8-8150-3DE5377EDB4A}" destId="{FF1D5AEB-07BD-4BA0-89EF-666D40FACD8D}" srcOrd="4" destOrd="0" presId="urn:microsoft.com/office/officeart/2024/3/layout/verticalVisualTextBlock1"/>
    <dgm:cxn modelId="{1EC8EF3E-B2A1-4788-A7EF-F74921BBBB34}" type="presParOf" srcId="{FF1D5AEB-07BD-4BA0-89EF-666D40FACD8D}" destId="{38C82192-B9F1-4DCC-91A7-9831EA3C8F79}" srcOrd="0" destOrd="0" presId="urn:microsoft.com/office/officeart/2024/3/layout/verticalVisualTextBlock1"/>
    <dgm:cxn modelId="{DAA20C9F-0C31-4D7F-B160-8A6F7358AE69}" type="presParOf" srcId="{FF1D5AEB-07BD-4BA0-89EF-666D40FACD8D}" destId="{4C51A23C-84AE-4B7E-9B14-B14346AD3CE0}" srcOrd="1" destOrd="0" presId="urn:microsoft.com/office/officeart/2024/3/layout/verticalVisualTextBlock1"/>
    <dgm:cxn modelId="{8402469D-FEC8-44C7-81FC-C7459E30B9AF}" type="presParOf" srcId="{FF1D5AEB-07BD-4BA0-89EF-666D40FACD8D}" destId="{E116913D-C590-4C68-AD41-59EC5584DAD6}"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0C4EC2-175C-4701-AC7F-CADFA561D74C}"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953C3409-436A-4A4A-B7FB-1417299A4B87}">
      <dgm:prSet/>
      <dgm:spPr/>
      <dgm:t>
        <a:bodyPr/>
        <a:lstStyle/>
        <a:p>
          <a:pPr>
            <a:lnSpc>
              <a:spcPct val="100000"/>
            </a:lnSpc>
            <a:defRPr b="1"/>
          </a:pPr>
          <a:r>
            <a:rPr lang="en-US"/>
            <a:t>Understanding Engagement Levels</a:t>
          </a:r>
        </a:p>
      </dgm:t>
    </dgm:pt>
    <dgm:pt modelId="{74D0A5AC-F1C4-4F87-86D4-BD1E1F69143B}" type="parTrans" cxnId="{9EAE02CD-8185-479D-85AD-23617075476A}">
      <dgm:prSet/>
      <dgm:spPr/>
      <dgm:t>
        <a:bodyPr/>
        <a:lstStyle/>
        <a:p>
          <a:endParaRPr lang="en-US"/>
        </a:p>
      </dgm:t>
    </dgm:pt>
    <dgm:pt modelId="{9B67EE58-14E4-49A6-96BB-7783B5A63470}" type="sibTrans" cxnId="{9EAE02CD-8185-479D-85AD-23617075476A}">
      <dgm:prSet/>
      <dgm:spPr/>
      <dgm:t>
        <a:bodyPr/>
        <a:lstStyle/>
        <a:p>
          <a:pPr>
            <a:lnSpc>
              <a:spcPct val="100000"/>
            </a:lnSpc>
            <a:defRPr b="1"/>
          </a:pPr>
          <a:endParaRPr lang="en-US"/>
        </a:p>
      </dgm:t>
    </dgm:pt>
    <dgm:pt modelId="{348583B1-7558-461E-903B-A136FA63EE22}">
      <dgm:prSet/>
      <dgm:spPr/>
      <dgm:t>
        <a:bodyPr/>
        <a:lstStyle/>
        <a:p>
          <a:pPr>
            <a:lnSpc>
              <a:spcPct val="100000"/>
            </a:lnSpc>
          </a:pPr>
          <a:r>
            <a:rPr lang="en-US"/>
            <a:t>Assessing current employee engagement levels is crucial for identifying areas for improvement and tailored initiatives.</a:t>
          </a:r>
        </a:p>
      </dgm:t>
    </dgm:pt>
    <dgm:pt modelId="{AD858944-9FE1-419E-B4F5-C18B0C4C3341}" type="parTrans" cxnId="{B8BE8FE1-05F3-4B11-BB8E-45E9E2BA3EC3}">
      <dgm:prSet/>
      <dgm:spPr/>
      <dgm:t>
        <a:bodyPr/>
        <a:lstStyle/>
        <a:p>
          <a:endParaRPr lang="en-US"/>
        </a:p>
      </dgm:t>
    </dgm:pt>
    <dgm:pt modelId="{3E454115-71EC-4E0F-881A-5823DC028343}" type="sibTrans" cxnId="{B8BE8FE1-05F3-4B11-BB8E-45E9E2BA3EC3}">
      <dgm:prSet/>
      <dgm:spPr/>
      <dgm:t>
        <a:bodyPr/>
        <a:lstStyle/>
        <a:p>
          <a:endParaRPr lang="en-US"/>
        </a:p>
      </dgm:t>
    </dgm:pt>
    <dgm:pt modelId="{8F796E56-5E32-4BF3-AF40-6AE929D02C3E}">
      <dgm:prSet/>
      <dgm:spPr/>
      <dgm:t>
        <a:bodyPr/>
        <a:lstStyle/>
        <a:p>
          <a:pPr>
            <a:lnSpc>
              <a:spcPct val="100000"/>
            </a:lnSpc>
            <a:defRPr b="1"/>
          </a:pPr>
          <a:r>
            <a:rPr lang="en-US"/>
            <a:t>Targeted Initiatives</a:t>
          </a:r>
        </a:p>
      </dgm:t>
    </dgm:pt>
    <dgm:pt modelId="{D16B8FA3-9519-47D6-B26F-DEA3E15F8386}" type="parTrans" cxnId="{E6B5EE9E-0D2F-4E46-8620-F705A44ACCF0}">
      <dgm:prSet/>
      <dgm:spPr/>
      <dgm:t>
        <a:bodyPr/>
        <a:lstStyle/>
        <a:p>
          <a:endParaRPr lang="en-US"/>
        </a:p>
      </dgm:t>
    </dgm:pt>
    <dgm:pt modelId="{C6C1D6DA-23BF-4E98-AA2B-DB52BC0617B5}" type="sibTrans" cxnId="{E6B5EE9E-0D2F-4E46-8620-F705A44ACCF0}">
      <dgm:prSet/>
      <dgm:spPr/>
      <dgm:t>
        <a:bodyPr/>
        <a:lstStyle/>
        <a:p>
          <a:pPr>
            <a:lnSpc>
              <a:spcPct val="100000"/>
            </a:lnSpc>
            <a:defRPr b="1"/>
          </a:pPr>
          <a:endParaRPr lang="en-US"/>
        </a:p>
      </dgm:t>
    </dgm:pt>
    <dgm:pt modelId="{69E81DAA-E5FE-4A18-A539-164A14E82050}">
      <dgm:prSet/>
      <dgm:spPr/>
      <dgm:t>
        <a:bodyPr/>
        <a:lstStyle/>
        <a:p>
          <a:pPr>
            <a:lnSpc>
              <a:spcPct val="100000"/>
            </a:lnSpc>
          </a:pPr>
          <a:r>
            <a:rPr lang="en-US"/>
            <a:t>Implementing targeted initiatives can significantly enhance employee satisfaction and commitment to the organization.</a:t>
          </a:r>
        </a:p>
      </dgm:t>
    </dgm:pt>
    <dgm:pt modelId="{139BAA1E-8112-48CD-83AD-5EE3BC292512}" type="parTrans" cxnId="{AB045582-8030-4B1A-A2CF-6833952776D1}">
      <dgm:prSet/>
      <dgm:spPr/>
      <dgm:t>
        <a:bodyPr/>
        <a:lstStyle/>
        <a:p>
          <a:endParaRPr lang="en-US"/>
        </a:p>
      </dgm:t>
    </dgm:pt>
    <dgm:pt modelId="{6110A191-02FA-4A82-B51B-924F82DD0764}" type="sibTrans" cxnId="{AB045582-8030-4B1A-A2CF-6833952776D1}">
      <dgm:prSet/>
      <dgm:spPr/>
      <dgm:t>
        <a:bodyPr/>
        <a:lstStyle/>
        <a:p>
          <a:endParaRPr lang="en-US"/>
        </a:p>
      </dgm:t>
    </dgm:pt>
    <dgm:pt modelId="{5040EFAA-CD59-4769-9539-11DBB795EF3F}">
      <dgm:prSet/>
      <dgm:spPr/>
      <dgm:t>
        <a:bodyPr/>
        <a:lstStyle/>
        <a:p>
          <a:pPr>
            <a:lnSpc>
              <a:spcPct val="100000"/>
            </a:lnSpc>
            <a:defRPr b="1"/>
          </a:pPr>
          <a:r>
            <a:rPr lang="en-US"/>
            <a:t>Monitoring Plan</a:t>
          </a:r>
        </a:p>
      </dgm:t>
    </dgm:pt>
    <dgm:pt modelId="{2B7A3687-CA75-4309-BC03-01889679DE1A}" type="parTrans" cxnId="{234A8F3D-DF33-421E-B0D0-60B305ADF909}">
      <dgm:prSet/>
      <dgm:spPr/>
      <dgm:t>
        <a:bodyPr/>
        <a:lstStyle/>
        <a:p>
          <a:endParaRPr lang="en-US"/>
        </a:p>
      </dgm:t>
    </dgm:pt>
    <dgm:pt modelId="{5846B428-B3CA-4D72-83AC-B080EB9D39A3}" type="sibTrans" cxnId="{234A8F3D-DF33-421E-B0D0-60B305ADF909}">
      <dgm:prSet/>
      <dgm:spPr/>
      <dgm:t>
        <a:bodyPr/>
        <a:lstStyle/>
        <a:p>
          <a:endParaRPr lang="en-US"/>
        </a:p>
      </dgm:t>
    </dgm:pt>
    <dgm:pt modelId="{93377585-09B6-4558-B220-F7343849C42D}">
      <dgm:prSet/>
      <dgm:spPr/>
      <dgm:t>
        <a:bodyPr/>
        <a:lstStyle/>
        <a:p>
          <a:pPr>
            <a:lnSpc>
              <a:spcPct val="100000"/>
            </a:lnSpc>
          </a:pPr>
          <a:r>
            <a:rPr lang="en-US"/>
            <a:t>Establishing a robust monitoring plan helps track engagement progress and adjust strategies as needed for continuous improvement.</a:t>
          </a:r>
        </a:p>
      </dgm:t>
    </dgm:pt>
    <dgm:pt modelId="{4ADCDF00-AD84-4527-B233-131F46DC3956}" type="parTrans" cxnId="{CD5A9408-BB0C-4CC1-8E2E-9DC392D1A155}">
      <dgm:prSet/>
      <dgm:spPr/>
      <dgm:t>
        <a:bodyPr/>
        <a:lstStyle/>
        <a:p>
          <a:endParaRPr lang="en-US"/>
        </a:p>
      </dgm:t>
    </dgm:pt>
    <dgm:pt modelId="{87628C86-14D0-4176-9856-2E6247218575}" type="sibTrans" cxnId="{CD5A9408-BB0C-4CC1-8E2E-9DC392D1A155}">
      <dgm:prSet/>
      <dgm:spPr/>
      <dgm:t>
        <a:bodyPr/>
        <a:lstStyle/>
        <a:p>
          <a:endParaRPr lang="en-US"/>
        </a:p>
      </dgm:t>
    </dgm:pt>
    <dgm:pt modelId="{9767A651-433A-4B8E-89C1-440998F85C9E}" type="pres">
      <dgm:prSet presAssocID="{B70C4EC2-175C-4701-AC7F-CADFA561D74C}" presName="Name0" presStyleCnt="0">
        <dgm:presLayoutVars>
          <dgm:dir/>
          <dgm:resizeHandles val="exact"/>
        </dgm:presLayoutVars>
      </dgm:prSet>
      <dgm:spPr/>
    </dgm:pt>
    <dgm:pt modelId="{CF0FA2DF-E792-4724-840A-3C2E5195CE36}" type="pres">
      <dgm:prSet presAssocID="{953C3409-436A-4A4A-B7FB-1417299A4B87}" presName="compNode" presStyleCnt="0"/>
      <dgm:spPr/>
    </dgm:pt>
    <dgm:pt modelId="{995B5796-A1CD-4FE4-8317-58BF194218EA}" type="pres">
      <dgm:prSet presAssocID="{953C3409-436A-4A4A-B7FB-1417299A4B87}" presName="pictRect" presStyleLbl="revTx" presStyleIdx="0" presStyleCnt="6">
        <dgm:presLayoutVars>
          <dgm:chMax val="0"/>
          <dgm:bulletEnabled/>
        </dgm:presLayoutVars>
      </dgm:prSet>
      <dgm:spPr/>
    </dgm:pt>
    <dgm:pt modelId="{D5560E1B-FC10-4531-80D1-3EEA79CB2FA2}" type="pres">
      <dgm:prSet presAssocID="{953C3409-436A-4A4A-B7FB-1417299A4B87}" presName="textRect" presStyleLbl="revTx" presStyleIdx="1" presStyleCnt="6">
        <dgm:presLayoutVars>
          <dgm:bulletEnabled/>
        </dgm:presLayoutVars>
      </dgm:prSet>
      <dgm:spPr/>
    </dgm:pt>
    <dgm:pt modelId="{318AB8A0-A009-4A35-A736-4C67E9986136}" type="pres">
      <dgm:prSet presAssocID="{9B67EE58-14E4-49A6-96BB-7783B5A63470}" presName="sibTrans" presStyleLbl="sibTrans2D1" presStyleIdx="0" presStyleCnt="0"/>
      <dgm:spPr/>
    </dgm:pt>
    <dgm:pt modelId="{62653BA4-CC41-4994-8018-47D1BBA9B2EB}" type="pres">
      <dgm:prSet presAssocID="{8F796E56-5E32-4BF3-AF40-6AE929D02C3E}" presName="compNode" presStyleCnt="0"/>
      <dgm:spPr/>
    </dgm:pt>
    <dgm:pt modelId="{79DEBB2B-B840-4FC5-B7BD-251376862D45}" type="pres">
      <dgm:prSet presAssocID="{8F796E56-5E32-4BF3-AF40-6AE929D02C3E}" presName="pictRect" presStyleLbl="revTx" presStyleIdx="2" presStyleCnt="6">
        <dgm:presLayoutVars>
          <dgm:chMax val="0"/>
          <dgm:bulletEnabled/>
        </dgm:presLayoutVars>
      </dgm:prSet>
      <dgm:spPr/>
    </dgm:pt>
    <dgm:pt modelId="{A8B1CE03-BC21-4229-8AA2-A2DF91D2E1EB}" type="pres">
      <dgm:prSet presAssocID="{8F796E56-5E32-4BF3-AF40-6AE929D02C3E}" presName="textRect" presStyleLbl="revTx" presStyleIdx="3" presStyleCnt="6">
        <dgm:presLayoutVars>
          <dgm:bulletEnabled/>
        </dgm:presLayoutVars>
      </dgm:prSet>
      <dgm:spPr/>
    </dgm:pt>
    <dgm:pt modelId="{B4D0E7D9-9883-41B6-A9B6-E243884156FE}" type="pres">
      <dgm:prSet presAssocID="{C6C1D6DA-23BF-4E98-AA2B-DB52BC0617B5}" presName="sibTrans" presStyleLbl="sibTrans2D1" presStyleIdx="0" presStyleCnt="0"/>
      <dgm:spPr/>
    </dgm:pt>
    <dgm:pt modelId="{AB0C910D-763A-473E-92DE-F6753B38001C}" type="pres">
      <dgm:prSet presAssocID="{5040EFAA-CD59-4769-9539-11DBB795EF3F}" presName="compNode" presStyleCnt="0"/>
      <dgm:spPr/>
    </dgm:pt>
    <dgm:pt modelId="{1884FA07-6AEB-4313-9603-08633F20C40D}" type="pres">
      <dgm:prSet presAssocID="{5040EFAA-CD59-4769-9539-11DBB795EF3F}" presName="pictRect" presStyleLbl="revTx" presStyleIdx="4" presStyleCnt="6">
        <dgm:presLayoutVars>
          <dgm:chMax val="0"/>
          <dgm:bulletEnabled/>
        </dgm:presLayoutVars>
      </dgm:prSet>
      <dgm:spPr/>
    </dgm:pt>
    <dgm:pt modelId="{B8EE3815-B499-469F-8A79-52B2907DF9C1}" type="pres">
      <dgm:prSet presAssocID="{5040EFAA-CD59-4769-9539-11DBB795EF3F}" presName="textRect" presStyleLbl="revTx" presStyleIdx="5" presStyleCnt="6">
        <dgm:presLayoutVars>
          <dgm:bulletEnabled/>
        </dgm:presLayoutVars>
      </dgm:prSet>
      <dgm:spPr/>
    </dgm:pt>
  </dgm:ptLst>
  <dgm:cxnLst>
    <dgm:cxn modelId="{C979C102-2A65-44DB-BB65-C77E6421FE08}" type="presOf" srcId="{69E81DAA-E5FE-4A18-A539-164A14E82050}" destId="{A8B1CE03-BC21-4229-8AA2-A2DF91D2E1EB}" srcOrd="0" destOrd="0" presId="urn:microsoft.com/office/officeart/2024/3/layout/hArchList1"/>
    <dgm:cxn modelId="{2E840405-FBD4-4190-A923-20598D6F6B3E}" type="presOf" srcId="{5040EFAA-CD59-4769-9539-11DBB795EF3F}" destId="{1884FA07-6AEB-4313-9603-08633F20C40D}" srcOrd="0" destOrd="0" presId="urn:microsoft.com/office/officeart/2024/3/layout/hArchList1"/>
    <dgm:cxn modelId="{CD5A9408-BB0C-4CC1-8E2E-9DC392D1A155}" srcId="{5040EFAA-CD59-4769-9539-11DBB795EF3F}" destId="{93377585-09B6-4558-B220-F7343849C42D}" srcOrd="0" destOrd="0" parTransId="{4ADCDF00-AD84-4527-B233-131F46DC3956}" sibTransId="{87628C86-14D0-4176-9856-2E6247218575}"/>
    <dgm:cxn modelId="{E2589F21-9A88-4ECF-9BF8-319DCB1543CA}" type="presOf" srcId="{9B67EE58-14E4-49A6-96BB-7783B5A63470}" destId="{318AB8A0-A009-4A35-A736-4C67E9986136}" srcOrd="0" destOrd="0" presId="urn:microsoft.com/office/officeart/2024/3/layout/hArchList1"/>
    <dgm:cxn modelId="{E294B735-01FA-460B-9ACB-B96C6A70B5E4}" type="presOf" srcId="{93377585-09B6-4558-B220-F7343849C42D}" destId="{B8EE3815-B499-469F-8A79-52B2907DF9C1}" srcOrd="0" destOrd="0" presId="urn:microsoft.com/office/officeart/2024/3/layout/hArchList1"/>
    <dgm:cxn modelId="{234A8F3D-DF33-421E-B0D0-60B305ADF909}" srcId="{B70C4EC2-175C-4701-AC7F-CADFA561D74C}" destId="{5040EFAA-CD59-4769-9539-11DBB795EF3F}" srcOrd="2" destOrd="0" parTransId="{2B7A3687-CA75-4309-BC03-01889679DE1A}" sibTransId="{5846B428-B3CA-4D72-83AC-B080EB9D39A3}"/>
    <dgm:cxn modelId="{5602FA42-C150-4540-A08B-0B5E0FF48586}" type="presOf" srcId="{348583B1-7558-461E-903B-A136FA63EE22}" destId="{D5560E1B-FC10-4531-80D1-3EEA79CB2FA2}" srcOrd="0" destOrd="0" presId="urn:microsoft.com/office/officeart/2024/3/layout/hArchList1"/>
    <dgm:cxn modelId="{9AC3F456-F477-479D-B7AA-F76FBC0DAA66}" type="presOf" srcId="{953C3409-436A-4A4A-B7FB-1417299A4B87}" destId="{995B5796-A1CD-4FE4-8317-58BF194218EA}" srcOrd="0" destOrd="0" presId="urn:microsoft.com/office/officeart/2024/3/layout/hArchList1"/>
    <dgm:cxn modelId="{F9B1B958-9599-48E7-8176-903026B16D2B}" type="presOf" srcId="{8F796E56-5E32-4BF3-AF40-6AE929D02C3E}" destId="{79DEBB2B-B840-4FC5-B7BD-251376862D45}" srcOrd="0" destOrd="0" presId="urn:microsoft.com/office/officeart/2024/3/layout/hArchList1"/>
    <dgm:cxn modelId="{AB045582-8030-4B1A-A2CF-6833952776D1}" srcId="{8F796E56-5E32-4BF3-AF40-6AE929D02C3E}" destId="{69E81DAA-E5FE-4A18-A539-164A14E82050}" srcOrd="0" destOrd="0" parTransId="{139BAA1E-8112-48CD-83AD-5EE3BC292512}" sibTransId="{6110A191-02FA-4A82-B51B-924F82DD0764}"/>
    <dgm:cxn modelId="{E6B5EE9E-0D2F-4E46-8620-F705A44ACCF0}" srcId="{B70C4EC2-175C-4701-AC7F-CADFA561D74C}" destId="{8F796E56-5E32-4BF3-AF40-6AE929D02C3E}" srcOrd="1" destOrd="0" parTransId="{D16B8FA3-9519-47D6-B26F-DEA3E15F8386}" sibTransId="{C6C1D6DA-23BF-4E98-AA2B-DB52BC0617B5}"/>
    <dgm:cxn modelId="{788265AD-A83D-4FF8-BDF0-2EDEAEA2DF46}" type="presOf" srcId="{C6C1D6DA-23BF-4E98-AA2B-DB52BC0617B5}" destId="{B4D0E7D9-9883-41B6-A9B6-E243884156FE}" srcOrd="0" destOrd="0" presId="urn:microsoft.com/office/officeart/2024/3/layout/hArchList1"/>
    <dgm:cxn modelId="{DE8D74C8-1423-44C2-8EEA-F67C352769F4}" type="presOf" srcId="{B70C4EC2-175C-4701-AC7F-CADFA561D74C}" destId="{9767A651-433A-4B8E-89C1-440998F85C9E}" srcOrd="0" destOrd="0" presId="urn:microsoft.com/office/officeart/2024/3/layout/hArchList1"/>
    <dgm:cxn modelId="{9EAE02CD-8185-479D-85AD-23617075476A}" srcId="{B70C4EC2-175C-4701-AC7F-CADFA561D74C}" destId="{953C3409-436A-4A4A-B7FB-1417299A4B87}" srcOrd="0" destOrd="0" parTransId="{74D0A5AC-F1C4-4F87-86D4-BD1E1F69143B}" sibTransId="{9B67EE58-14E4-49A6-96BB-7783B5A63470}"/>
    <dgm:cxn modelId="{B8BE8FE1-05F3-4B11-BB8E-45E9E2BA3EC3}" srcId="{953C3409-436A-4A4A-B7FB-1417299A4B87}" destId="{348583B1-7558-461E-903B-A136FA63EE22}" srcOrd="0" destOrd="0" parTransId="{AD858944-9FE1-419E-B4F5-C18B0C4C3341}" sibTransId="{3E454115-71EC-4E0F-881A-5823DC028343}"/>
    <dgm:cxn modelId="{0C4A199E-B814-4D41-B610-777751B47F53}" type="presParOf" srcId="{9767A651-433A-4B8E-89C1-440998F85C9E}" destId="{CF0FA2DF-E792-4724-840A-3C2E5195CE36}" srcOrd="0" destOrd="0" presId="urn:microsoft.com/office/officeart/2024/3/layout/hArchList1"/>
    <dgm:cxn modelId="{78979927-350D-48A4-8B15-83DB15C54493}" type="presParOf" srcId="{CF0FA2DF-E792-4724-840A-3C2E5195CE36}" destId="{995B5796-A1CD-4FE4-8317-58BF194218EA}" srcOrd="0" destOrd="0" presId="urn:microsoft.com/office/officeart/2024/3/layout/hArchList1"/>
    <dgm:cxn modelId="{D6ADDDA9-8539-441A-9586-9B930B7BC2E4}" type="presParOf" srcId="{CF0FA2DF-E792-4724-840A-3C2E5195CE36}" destId="{D5560E1B-FC10-4531-80D1-3EEA79CB2FA2}" srcOrd="1" destOrd="0" presId="urn:microsoft.com/office/officeart/2024/3/layout/hArchList1"/>
    <dgm:cxn modelId="{E2A2C73C-7E6A-44AA-8162-7FE2E20C55E2}" type="presParOf" srcId="{9767A651-433A-4B8E-89C1-440998F85C9E}" destId="{318AB8A0-A009-4A35-A736-4C67E9986136}" srcOrd="1" destOrd="0" presId="urn:microsoft.com/office/officeart/2024/3/layout/hArchList1"/>
    <dgm:cxn modelId="{3987B745-F899-4BB7-9702-847AA386BD32}" type="presParOf" srcId="{9767A651-433A-4B8E-89C1-440998F85C9E}" destId="{62653BA4-CC41-4994-8018-47D1BBA9B2EB}" srcOrd="2" destOrd="0" presId="urn:microsoft.com/office/officeart/2024/3/layout/hArchList1"/>
    <dgm:cxn modelId="{8F30D0A7-F3BD-40F3-B8E3-1B428550FDE2}" type="presParOf" srcId="{62653BA4-CC41-4994-8018-47D1BBA9B2EB}" destId="{79DEBB2B-B840-4FC5-B7BD-251376862D45}" srcOrd="0" destOrd="0" presId="urn:microsoft.com/office/officeart/2024/3/layout/hArchList1"/>
    <dgm:cxn modelId="{C352B884-0D48-4AB0-8340-C3B2903336E3}" type="presParOf" srcId="{62653BA4-CC41-4994-8018-47D1BBA9B2EB}" destId="{A8B1CE03-BC21-4229-8AA2-A2DF91D2E1EB}" srcOrd="1" destOrd="0" presId="urn:microsoft.com/office/officeart/2024/3/layout/hArchList1"/>
    <dgm:cxn modelId="{CB5D3F57-6470-4AD8-A935-5D2CF6054FA0}" type="presParOf" srcId="{9767A651-433A-4B8E-89C1-440998F85C9E}" destId="{B4D0E7D9-9883-41B6-A9B6-E243884156FE}" srcOrd="3" destOrd="0" presId="urn:microsoft.com/office/officeart/2024/3/layout/hArchList1"/>
    <dgm:cxn modelId="{A0A3A8F8-B7B6-4561-86BD-848D3B6ABE0A}" type="presParOf" srcId="{9767A651-433A-4B8E-89C1-440998F85C9E}" destId="{AB0C910D-763A-473E-92DE-F6753B38001C}" srcOrd="4" destOrd="0" presId="urn:microsoft.com/office/officeart/2024/3/layout/hArchList1"/>
    <dgm:cxn modelId="{F155D980-6B5E-459B-B821-962F20E2DA61}" type="presParOf" srcId="{AB0C910D-763A-473E-92DE-F6753B38001C}" destId="{1884FA07-6AEB-4313-9603-08633F20C40D}" srcOrd="0" destOrd="0" presId="urn:microsoft.com/office/officeart/2024/3/layout/hArchList1"/>
    <dgm:cxn modelId="{F32E34BD-74FB-462A-9EA9-AC8909FEB3FB}" type="presParOf" srcId="{AB0C910D-763A-473E-92DE-F6753B38001C}" destId="{B8EE3815-B499-469F-8A79-52B2907DF9C1}"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7F816-D582-41DB-8A8D-39FFFBCD1056}">
      <dsp:nvSpPr>
        <dsp:cNvPr id="0" name=""/>
        <dsp:cNvSpPr/>
      </dsp:nvSpPr>
      <dsp:spPr>
        <a:xfrm>
          <a:off x="0" y="0"/>
          <a:ext cx="1680960" cy="168096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3003" r="10249" b="4"/>
          <a:stretch/>
        </a:blipFill>
        <a:ln>
          <a:noFill/>
        </a:ln>
        <a:effectLst/>
      </dsp:spPr>
      <dsp:style>
        <a:lnRef idx="0">
          <a:scrgbClr r="0" g="0" b="0"/>
        </a:lnRef>
        <a:fillRef idx="3">
          <a:scrgbClr r="0" g="0" b="0"/>
        </a:fillRef>
        <a:effectRef idx="2">
          <a:scrgbClr r="0" g="0" b="0"/>
        </a:effectRef>
        <a:fontRef idx="minor">
          <a:schemeClr val="lt1"/>
        </a:fontRef>
      </dsp:style>
    </dsp:sp>
    <dsp:sp modelId="{6E8C4213-A279-4758-8973-D99A3C919408}">
      <dsp:nvSpPr>
        <dsp:cNvPr id="0" name=""/>
        <dsp:cNvSpPr/>
      </dsp:nvSpPr>
      <dsp:spPr>
        <a:xfrm>
          <a:off x="1860960" y="0"/>
          <a:ext cx="5170775" cy="346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E" sz="1800" kern="1200"/>
            <a:t>Communication Gaps</a:t>
          </a:r>
        </a:p>
      </dsp:txBody>
      <dsp:txXfrm>
        <a:off x="1860960" y="0"/>
        <a:ext cx="5170775" cy="346241"/>
      </dsp:txXfrm>
    </dsp:sp>
    <dsp:sp modelId="{1E75ED90-CD82-4E3D-B2A8-63F5C99DD358}">
      <dsp:nvSpPr>
        <dsp:cNvPr id="0" name=""/>
        <dsp:cNvSpPr/>
      </dsp:nvSpPr>
      <dsp:spPr>
        <a:xfrm>
          <a:off x="1860960" y="346241"/>
          <a:ext cx="5170775" cy="1334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E" sz="1400" kern="1200"/>
            <a:t>Survey results indicate significant communication gaps that hinder team collaboration and employee engagement.</a:t>
          </a:r>
        </a:p>
      </dsp:txBody>
      <dsp:txXfrm>
        <a:off x="1860960" y="346241"/>
        <a:ext cx="5170775" cy="1334718"/>
      </dsp:txXfrm>
    </dsp:sp>
    <dsp:sp modelId="{A73A566F-134E-4EFF-9486-C16C5464E3A2}">
      <dsp:nvSpPr>
        <dsp:cNvPr id="0" name=""/>
        <dsp:cNvSpPr/>
      </dsp:nvSpPr>
      <dsp:spPr>
        <a:xfrm>
          <a:off x="0" y="1815436"/>
          <a:ext cx="1680960" cy="168096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r="38254" b="7"/>
          <a:stretch/>
        </a:blipFill>
        <a:ln>
          <a:noFill/>
        </a:ln>
        <a:effectLst/>
      </dsp:spPr>
      <dsp:style>
        <a:lnRef idx="0">
          <a:scrgbClr r="0" g="0" b="0"/>
        </a:lnRef>
        <a:fillRef idx="3">
          <a:scrgbClr r="0" g="0" b="0"/>
        </a:fillRef>
        <a:effectRef idx="2">
          <a:scrgbClr r="0" g="0" b="0"/>
        </a:effectRef>
        <a:fontRef idx="minor">
          <a:schemeClr val="lt1"/>
        </a:fontRef>
      </dsp:style>
    </dsp:sp>
    <dsp:sp modelId="{7752EE2C-1C84-4276-94E8-929D10C49ACF}">
      <dsp:nvSpPr>
        <dsp:cNvPr id="0" name=""/>
        <dsp:cNvSpPr/>
      </dsp:nvSpPr>
      <dsp:spPr>
        <a:xfrm>
          <a:off x="1860960" y="1815436"/>
          <a:ext cx="5170775" cy="346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E" sz="1800" kern="1200"/>
            <a:t>Recognition Practices</a:t>
          </a:r>
        </a:p>
      </dsp:txBody>
      <dsp:txXfrm>
        <a:off x="1860960" y="1815436"/>
        <a:ext cx="5170775" cy="346241"/>
      </dsp:txXfrm>
    </dsp:sp>
    <dsp:sp modelId="{DA9880E6-504A-4FC2-AB9E-C0F672F6AA7A}">
      <dsp:nvSpPr>
        <dsp:cNvPr id="0" name=""/>
        <dsp:cNvSpPr/>
      </dsp:nvSpPr>
      <dsp:spPr>
        <a:xfrm>
          <a:off x="1860960" y="2161678"/>
          <a:ext cx="5170775" cy="1334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E" sz="1400" kern="1200"/>
            <a:t>Improving recognition practices is essential to motivate employees and enhance job satisfaction within the organization.</a:t>
          </a:r>
        </a:p>
      </dsp:txBody>
      <dsp:txXfrm>
        <a:off x="1860960" y="2161678"/>
        <a:ext cx="5170775" cy="1334718"/>
      </dsp:txXfrm>
    </dsp:sp>
    <dsp:sp modelId="{38C82192-B9F1-4DCC-91A7-9831EA3C8F79}">
      <dsp:nvSpPr>
        <dsp:cNvPr id="0" name=""/>
        <dsp:cNvSpPr/>
      </dsp:nvSpPr>
      <dsp:spPr>
        <a:xfrm>
          <a:off x="0" y="3630873"/>
          <a:ext cx="1680960" cy="168096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7954" r="15298" b="4"/>
          <a:stretch/>
        </a:blipFill>
        <a:ln>
          <a:noFill/>
        </a:ln>
        <a:effectLst/>
      </dsp:spPr>
      <dsp:style>
        <a:lnRef idx="0">
          <a:scrgbClr r="0" g="0" b="0"/>
        </a:lnRef>
        <a:fillRef idx="3">
          <a:scrgbClr r="0" g="0" b="0"/>
        </a:fillRef>
        <a:effectRef idx="2">
          <a:scrgbClr r="0" g="0" b="0"/>
        </a:effectRef>
        <a:fontRef idx="minor">
          <a:schemeClr val="lt1"/>
        </a:fontRef>
      </dsp:style>
    </dsp:sp>
    <dsp:sp modelId="{4C51A23C-84AE-4B7E-9B14-B14346AD3CE0}">
      <dsp:nvSpPr>
        <dsp:cNvPr id="0" name=""/>
        <dsp:cNvSpPr/>
      </dsp:nvSpPr>
      <dsp:spPr>
        <a:xfrm>
          <a:off x="1860960" y="3630873"/>
          <a:ext cx="5170775" cy="346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E" sz="1800" kern="1200"/>
            <a:t>Professional Development Opportunities</a:t>
          </a:r>
        </a:p>
      </dsp:txBody>
      <dsp:txXfrm>
        <a:off x="1860960" y="3630873"/>
        <a:ext cx="5170775" cy="346241"/>
      </dsp:txXfrm>
    </dsp:sp>
    <dsp:sp modelId="{E116913D-C590-4C68-AD41-59EC5584DAD6}">
      <dsp:nvSpPr>
        <dsp:cNvPr id="0" name=""/>
        <dsp:cNvSpPr/>
      </dsp:nvSpPr>
      <dsp:spPr>
        <a:xfrm>
          <a:off x="1860960" y="3977114"/>
          <a:ext cx="5170775" cy="1334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E" sz="1400" kern="1200"/>
            <a:t>Providing opportunities for professional development will empower employees and foster a culture of continuous learning.</a:t>
          </a:r>
        </a:p>
      </dsp:txBody>
      <dsp:txXfrm>
        <a:off x="1860960" y="3977114"/>
        <a:ext cx="5170775" cy="1334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B5796-A1CD-4FE4-8317-58BF194218EA}">
      <dsp:nvSpPr>
        <dsp:cNvPr id="0" name=""/>
        <dsp:cNvSpPr/>
      </dsp:nvSpPr>
      <dsp:spPr>
        <a:xfrm>
          <a:off x="0" y="0"/>
          <a:ext cx="3486150" cy="60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Understanding Engagement Levels</a:t>
          </a:r>
        </a:p>
      </dsp:txBody>
      <dsp:txXfrm>
        <a:off x="0" y="0"/>
        <a:ext cx="3486150" cy="600834"/>
      </dsp:txXfrm>
    </dsp:sp>
    <dsp:sp modelId="{D5560E1B-FC10-4531-80D1-3EEA79CB2FA2}">
      <dsp:nvSpPr>
        <dsp:cNvPr id="0" name=""/>
        <dsp:cNvSpPr/>
      </dsp:nvSpPr>
      <dsp:spPr>
        <a:xfrm>
          <a:off x="0" y="600834"/>
          <a:ext cx="3486150" cy="1868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Assessing current employee engagement levels is crucial for identifying areas for improvement and tailored initiatives.</a:t>
          </a:r>
        </a:p>
      </dsp:txBody>
      <dsp:txXfrm>
        <a:off x="0" y="600834"/>
        <a:ext cx="3486150" cy="1868045"/>
      </dsp:txXfrm>
    </dsp:sp>
    <dsp:sp modelId="{79DEBB2B-B840-4FC5-B7BD-251376862D45}">
      <dsp:nvSpPr>
        <dsp:cNvPr id="0" name=""/>
        <dsp:cNvSpPr/>
      </dsp:nvSpPr>
      <dsp:spPr>
        <a:xfrm>
          <a:off x="3834765" y="0"/>
          <a:ext cx="3486150" cy="60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Targeted Initiatives</a:t>
          </a:r>
        </a:p>
      </dsp:txBody>
      <dsp:txXfrm>
        <a:off x="3834765" y="0"/>
        <a:ext cx="3486150" cy="600834"/>
      </dsp:txXfrm>
    </dsp:sp>
    <dsp:sp modelId="{A8B1CE03-BC21-4229-8AA2-A2DF91D2E1EB}">
      <dsp:nvSpPr>
        <dsp:cNvPr id="0" name=""/>
        <dsp:cNvSpPr/>
      </dsp:nvSpPr>
      <dsp:spPr>
        <a:xfrm>
          <a:off x="3834765" y="600834"/>
          <a:ext cx="3486150" cy="1868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Implementing targeted initiatives can significantly enhance employee satisfaction and commitment to the organization.</a:t>
          </a:r>
        </a:p>
      </dsp:txBody>
      <dsp:txXfrm>
        <a:off x="3834765" y="600834"/>
        <a:ext cx="3486150" cy="1868045"/>
      </dsp:txXfrm>
    </dsp:sp>
    <dsp:sp modelId="{1884FA07-6AEB-4313-9603-08633F20C40D}">
      <dsp:nvSpPr>
        <dsp:cNvPr id="0" name=""/>
        <dsp:cNvSpPr/>
      </dsp:nvSpPr>
      <dsp:spPr>
        <a:xfrm>
          <a:off x="7669530" y="0"/>
          <a:ext cx="3486150" cy="60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Monitoring Plan</a:t>
          </a:r>
        </a:p>
      </dsp:txBody>
      <dsp:txXfrm>
        <a:off x="7669530" y="0"/>
        <a:ext cx="3486150" cy="600834"/>
      </dsp:txXfrm>
    </dsp:sp>
    <dsp:sp modelId="{B8EE3815-B499-469F-8A79-52B2907DF9C1}">
      <dsp:nvSpPr>
        <dsp:cNvPr id="0" name=""/>
        <dsp:cNvSpPr/>
      </dsp:nvSpPr>
      <dsp:spPr>
        <a:xfrm>
          <a:off x="7669530" y="600834"/>
          <a:ext cx="3486150" cy="1868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Establishing a robust monitoring plan helps track engagement progress and adjust strategies as needed for continuous improvement.</a:t>
          </a:r>
        </a:p>
      </dsp:txBody>
      <dsp:txXfrm>
        <a:off x="7669530" y="600834"/>
        <a:ext cx="3486150" cy="1868045"/>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A755A-E3F1-4FE4-8E86-056EBCD0EB21}" type="datetimeFigureOut">
              <a:rPr lang="en-IE" smtClean="0"/>
              <a:t>06/04/2025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17F3A9-C1B7-449F-8C57-35223C85FCB8}" type="slidenum">
              <a:rPr lang="en-IE" smtClean="0"/>
              <a:t>‹#›</a:t>
            </a:fld>
            <a:endParaRPr lang="en-IE"/>
          </a:p>
        </p:txBody>
      </p:sp>
    </p:spTree>
    <p:extLst>
      <p:ext uri="{BB962C8B-B14F-4D97-AF65-F5344CB8AC3E}">
        <p14:creationId xmlns:p14="http://schemas.microsoft.com/office/powerpoint/2010/main" val="3371144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AI-generated content may be incorrect.
---
In this presentation, we will delve into the current employee engagement status at Adventure Works, explore engagement initiatives and strategies aimed at fostering a positive workplace culture, and discuss the implementation plan with timelines and metrics to evaluate the impact of these initiatives.
</a:t>
            </a:r>
          </a:p>
        </p:txBody>
      </p:sp>
      <p:sp>
        <p:nvSpPr>
          <p:cNvPr id="4" name="Slide Number Placeholder 3"/>
          <p:cNvSpPr>
            <a:spLocks noGrp="1"/>
          </p:cNvSpPr>
          <p:nvPr>
            <p:ph type="sldNum" sz="quarter" idx="5"/>
          </p:nvPr>
        </p:nvSpPr>
        <p:spPr/>
        <p:txBody>
          <a:bodyPr/>
          <a:lstStyle/>
          <a:p>
            <a:fld id="{D98DEEB0-C6BF-44FE-ABE8-B3904FF5DAAE}" type="slidenum">
              <a:rPr lang="en-IE" smtClean="0"/>
              <a:t>1</a:t>
            </a:fld>
            <a:endParaRPr lang="en-IE"/>
          </a:p>
        </p:txBody>
      </p:sp>
    </p:spTree>
    <p:extLst>
      <p:ext uri="{BB962C8B-B14F-4D97-AF65-F5344CB8AC3E}">
        <p14:creationId xmlns:p14="http://schemas.microsoft.com/office/powerpoint/2010/main" val="3278991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Promoting work-life balance and wellness initiatives is essential for employee well-being. Implementing flexible work arrangements and wellness programs can aid in reducing burnout and enhancing overall job satisfaction.</a:t>
            </a:r>
          </a:p>
        </p:txBody>
      </p:sp>
      <p:sp>
        <p:nvSpPr>
          <p:cNvPr id="4" name="Slide Number Placeholder 3"/>
          <p:cNvSpPr>
            <a:spLocks noGrp="1"/>
          </p:cNvSpPr>
          <p:nvPr>
            <p:ph type="sldNum" sz="quarter" idx="5"/>
          </p:nvPr>
        </p:nvSpPr>
        <p:spPr/>
        <p:txBody>
          <a:bodyPr/>
          <a:lstStyle/>
          <a:p>
            <a:fld id="{D98DEEB0-C6BF-44FE-ABE8-B3904FF5DAAE}" type="slidenum">
              <a:rPr lang="en-IE" smtClean="0"/>
              <a:t>10</a:t>
            </a:fld>
            <a:endParaRPr lang="en-IE"/>
          </a:p>
        </p:txBody>
      </p:sp>
    </p:spTree>
    <p:extLst>
      <p:ext uri="{BB962C8B-B14F-4D97-AF65-F5344CB8AC3E}">
        <p14:creationId xmlns:p14="http://schemas.microsoft.com/office/powerpoint/2010/main" val="3878090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A well-structured implementation plan is necessary for the successful rollout of engagement initiatives. This section outlines the timeline and strategic steps for effective implementation.</a:t>
            </a:r>
          </a:p>
        </p:txBody>
      </p:sp>
      <p:sp>
        <p:nvSpPr>
          <p:cNvPr id="4" name="Slide Number Placeholder 3"/>
          <p:cNvSpPr>
            <a:spLocks noGrp="1"/>
          </p:cNvSpPr>
          <p:nvPr>
            <p:ph type="sldNum" sz="quarter" idx="5"/>
          </p:nvPr>
        </p:nvSpPr>
        <p:spPr/>
        <p:txBody>
          <a:bodyPr/>
          <a:lstStyle/>
          <a:p>
            <a:fld id="{D98DEEB0-C6BF-44FE-ABE8-B3904FF5DAAE}" type="slidenum">
              <a:rPr lang="en-IE" smtClean="0"/>
              <a:t>11</a:t>
            </a:fld>
            <a:endParaRPr lang="en-IE"/>
          </a:p>
        </p:txBody>
      </p:sp>
    </p:spTree>
    <p:extLst>
      <p:ext uri="{BB962C8B-B14F-4D97-AF65-F5344CB8AC3E}">
        <p14:creationId xmlns:p14="http://schemas.microsoft.com/office/powerpoint/2010/main" val="1172483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The implementation schedule is divided into phases to ensure a systematic approach. Each phase includes specific activities, timelines, and responsible stakeholders to facilitate a smooth rollout.</a:t>
            </a:r>
          </a:p>
        </p:txBody>
      </p:sp>
      <p:sp>
        <p:nvSpPr>
          <p:cNvPr id="4" name="Slide Number Placeholder 3"/>
          <p:cNvSpPr>
            <a:spLocks noGrp="1"/>
          </p:cNvSpPr>
          <p:nvPr>
            <p:ph type="sldNum" sz="quarter" idx="5"/>
          </p:nvPr>
        </p:nvSpPr>
        <p:spPr/>
        <p:txBody>
          <a:bodyPr/>
          <a:lstStyle/>
          <a:p>
            <a:fld id="{D98DEEB0-C6BF-44FE-ABE8-B3904FF5DAAE}" type="slidenum">
              <a:rPr lang="en-IE" smtClean="0"/>
              <a:t>12</a:t>
            </a:fld>
            <a:endParaRPr lang="en-IE"/>
          </a:p>
        </p:txBody>
      </p:sp>
    </p:spTree>
    <p:extLst>
      <p:ext uri="{BB962C8B-B14F-4D97-AF65-F5344CB8AC3E}">
        <p14:creationId xmlns:p14="http://schemas.microsoft.com/office/powerpoint/2010/main" val="1792403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Proper resource allocation and budgeting are critical for the success of engagement initiatives. This slide will detail the financial and human resources required for each initiative and how they will be allocated effectively.</a:t>
            </a:r>
          </a:p>
        </p:txBody>
      </p:sp>
      <p:sp>
        <p:nvSpPr>
          <p:cNvPr id="4" name="Slide Number Placeholder 3"/>
          <p:cNvSpPr>
            <a:spLocks noGrp="1"/>
          </p:cNvSpPr>
          <p:nvPr>
            <p:ph type="sldNum" sz="quarter" idx="5"/>
          </p:nvPr>
        </p:nvSpPr>
        <p:spPr/>
        <p:txBody>
          <a:bodyPr/>
          <a:lstStyle/>
          <a:p>
            <a:fld id="{D98DEEB0-C6BF-44FE-ABE8-B3904FF5DAAE}" type="slidenum">
              <a:rPr lang="en-IE" smtClean="0"/>
              <a:t>13</a:t>
            </a:fld>
            <a:endParaRPr lang="en-IE"/>
          </a:p>
        </p:txBody>
      </p:sp>
    </p:spTree>
    <p:extLst>
      <p:ext uri="{BB962C8B-B14F-4D97-AF65-F5344CB8AC3E}">
        <p14:creationId xmlns:p14="http://schemas.microsoft.com/office/powerpoint/2010/main" val="2710976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Monitoring and evaluation methods will be established to assess the effectiveness of the engagement initiatives. This includes regular feedback, performance metrics, and follow-up surveys to measure progress and impact.</a:t>
            </a:r>
          </a:p>
        </p:txBody>
      </p:sp>
      <p:sp>
        <p:nvSpPr>
          <p:cNvPr id="4" name="Slide Number Placeholder 3"/>
          <p:cNvSpPr>
            <a:spLocks noGrp="1"/>
          </p:cNvSpPr>
          <p:nvPr>
            <p:ph type="sldNum" sz="quarter" idx="5"/>
          </p:nvPr>
        </p:nvSpPr>
        <p:spPr/>
        <p:txBody>
          <a:bodyPr/>
          <a:lstStyle/>
          <a:p>
            <a:fld id="{D98DEEB0-C6BF-44FE-ABE8-B3904FF5DAAE}" type="slidenum">
              <a:rPr lang="en-IE" smtClean="0"/>
              <a:t>14</a:t>
            </a:fld>
            <a:endParaRPr lang="en-IE"/>
          </a:p>
        </p:txBody>
      </p:sp>
    </p:spTree>
    <p:extLst>
      <p:ext uri="{BB962C8B-B14F-4D97-AF65-F5344CB8AC3E}">
        <p14:creationId xmlns:p14="http://schemas.microsoft.com/office/powerpoint/2010/main" val="259367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In conclusion, enhancing employee engagement at Adventure Works requires a multifaceted approach. By understanding current engagement levels, implementing targeted initiatives, and establishing a robust monitoring plan, we can create a more engaged and productive workforce.</a:t>
            </a:r>
          </a:p>
        </p:txBody>
      </p:sp>
      <p:sp>
        <p:nvSpPr>
          <p:cNvPr id="4" name="Slide Number Placeholder 3"/>
          <p:cNvSpPr>
            <a:spLocks noGrp="1"/>
          </p:cNvSpPr>
          <p:nvPr>
            <p:ph type="sldNum" sz="quarter" idx="5"/>
          </p:nvPr>
        </p:nvSpPr>
        <p:spPr/>
        <p:txBody>
          <a:bodyPr/>
          <a:lstStyle/>
          <a:p>
            <a:fld id="{D98DEEB0-C6BF-44FE-ABE8-B3904FF5DAAE}" type="slidenum">
              <a:rPr lang="en-IE" smtClean="0"/>
              <a:t>15</a:t>
            </a:fld>
            <a:endParaRPr lang="en-IE"/>
          </a:p>
        </p:txBody>
      </p:sp>
    </p:spTree>
    <p:extLst>
      <p:ext uri="{BB962C8B-B14F-4D97-AF65-F5344CB8AC3E}">
        <p14:creationId xmlns:p14="http://schemas.microsoft.com/office/powerpoint/2010/main" val="3656682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We will first assess the current employee engagement status by reviewing survey results and identifying key metrics. Next, we will discuss specific engagement initiatives and strategies. Finally, we will outline the implementation plan, including timelines and methods for monitoring and evaluation.</a:t>
            </a:r>
          </a:p>
        </p:txBody>
      </p:sp>
      <p:sp>
        <p:nvSpPr>
          <p:cNvPr id="4" name="Slide Number Placeholder 3"/>
          <p:cNvSpPr>
            <a:spLocks noGrp="1"/>
          </p:cNvSpPr>
          <p:nvPr>
            <p:ph type="sldNum" sz="quarter" idx="5"/>
          </p:nvPr>
        </p:nvSpPr>
        <p:spPr/>
        <p:txBody>
          <a:bodyPr/>
          <a:lstStyle/>
          <a:p>
            <a:fld id="{D98DEEB0-C6BF-44FE-ABE8-B3904FF5DAAE}" type="slidenum">
              <a:rPr lang="en-IE" smtClean="0"/>
              <a:t>2</a:t>
            </a:fld>
            <a:endParaRPr lang="en-IE"/>
          </a:p>
        </p:txBody>
      </p:sp>
    </p:spTree>
    <p:extLst>
      <p:ext uri="{BB962C8B-B14F-4D97-AF65-F5344CB8AC3E}">
        <p14:creationId xmlns:p14="http://schemas.microsoft.com/office/powerpoint/2010/main" val="1990092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Understanding the current employee engagement status is crucial for designing effective initiatives. This section will highlight key findings from the recent employee engagement survey.</a:t>
            </a:r>
          </a:p>
        </p:txBody>
      </p:sp>
      <p:sp>
        <p:nvSpPr>
          <p:cNvPr id="4" name="Slide Number Placeholder 3"/>
          <p:cNvSpPr>
            <a:spLocks noGrp="1"/>
          </p:cNvSpPr>
          <p:nvPr>
            <p:ph type="sldNum" sz="quarter" idx="5"/>
          </p:nvPr>
        </p:nvSpPr>
        <p:spPr/>
        <p:txBody>
          <a:bodyPr/>
          <a:lstStyle/>
          <a:p>
            <a:fld id="{D98DEEB0-C6BF-44FE-ABE8-B3904FF5DAAE}" type="slidenum">
              <a:rPr lang="en-IE" smtClean="0"/>
              <a:t>3</a:t>
            </a:fld>
            <a:endParaRPr lang="en-IE"/>
          </a:p>
        </p:txBody>
      </p:sp>
    </p:spTree>
    <p:extLst>
      <p:ext uri="{BB962C8B-B14F-4D97-AF65-F5344CB8AC3E}">
        <p14:creationId xmlns:p14="http://schemas.microsoft.com/office/powerpoint/2010/main" val="326096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The employee engagement survey revealed valuable insights into employee satisfaction, commitment, and overall morale. Key findings indicate areas of strength as well as opportunities for improvement. Analyzing these results helps in understanding the pulse of the organization.</a:t>
            </a:r>
          </a:p>
        </p:txBody>
      </p:sp>
      <p:sp>
        <p:nvSpPr>
          <p:cNvPr id="4" name="Slide Number Placeholder 3"/>
          <p:cNvSpPr>
            <a:spLocks noGrp="1"/>
          </p:cNvSpPr>
          <p:nvPr>
            <p:ph type="sldNum" sz="quarter" idx="5"/>
          </p:nvPr>
        </p:nvSpPr>
        <p:spPr/>
        <p:txBody>
          <a:bodyPr/>
          <a:lstStyle/>
          <a:p>
            <a:fld id="{D98DEEB0-C6BF-44FE-ABE8-B3904FF5DAAE}" type="slidenum">
              <a:rPr lang="en-IE" smtClean="0"/>
              <a:t>4</a:t>
            </a:fld>
            <a:endParaRPr lang="en-IE"/>
          </a:p>
        </p:txBody>
      </p:sp>
    </p:spTree>
    <p:extLst>
      <p:ext uri="{BB962C8B-B14F-4D97-AF65-F5344CB8AC3E}">
        <p14:creationId xmlns:p14="http://schemas.microsoft.com/office/powerpoint/2010/main" val="720114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Key metrics and statistics are essential for evaluating employee engagement levels. This includes participation rates in surveys, levels of employee turnover, and overall job satisfaction scores, which inform the effectiveness of current engagement practices.</a:t>
            </a:r>
          </a:p>
        </p:txBody>
      </p:sp>
      <p:sp>
        <p:nvSpPr>
          <p:cNvPr id="4" name="Slide Number Placeholder 3"/>
          <p:cNvSpPr>
            <a:spLocks noGrp="1"/>
          </p:cNvSpPr>
          <p:nvPr>
            <p:ph type="sldNum" sz="quarter" idx="5"/>
          </p:nvPr>
        </p:nvSpPr>
        <p:spPr/>
        <p:txBody>
          <a:bodyPr/>
          <a:lstStyle/>
          <a:p>
            <a:fld id="{D98DEEB0-C6BF-44FE-ABE8-B3904FF5DAAE}" type="slidenum">
              <a:rPr lang="en-IE" smtClean="0"/>
              <a:t>5</a:t>
            </a:fld>
            <a:endParaRPr lang="en-IE"/>
          </a:p>
        </p:txBody>
      </p:sp>
    </p:spTree>
    <p:extLst>
      <p:ext uri="{BB962C8B-B14F-4D97-AF65-F5344CB8AC3E}">
        <p14:creationId xmlns:p14="http://schemas.microsoft.com/office/powerpoint/2010/main" val="196676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Based on survey results and metrics, several areas for improvement have been identified, including communication gaps, recognition practices, and opportunities for professional development. Addressing these will be key to enhancing employee engagement.</a:t>
            </a:r>
          </a:p>
        </p:txBody>
      </p:sp>
      <p:sp>
        <p:nvSpPr>
          <p:cNvPr id="4" name="Slide Number Placeholder 3"/>
          <p:cNvSpPr>
            <a:spLocks noGrp="1"/>
          </p:cNvSpPr>
          <p:nvPr>
            <p:ph type="sldNum" sz="quarter" idx="5"/>
          </p:nvPr>
        </p:nvSpPr>
        <p:spPr/>
        <p:txBody>
          <a:bodyPr/>
          <a:lstStyle/>
          <a:p>
            <a:fld id="{D98DEEB0-C6BF-44FE-ABE8-B3904FF5DAAE}" type="slidenum">
              <a:rPr lang="en-IE" smtClean="0"/>
              <a:t>6</a:t>
            </a:fld>
            <a:endParaRPr lang="en-IE"/>
          </a:p>
        </p:txBody>
      </p:sp>
    </p:spTree>
    <p:extLst>
      <p:ext uri="{BB962C8B-B14F-4D97-AF65-F5344CB8AC3E}">
        <p14:creationId xmlns:p14="http://schemas.microsoft.com/office/powerpoint/2010/main" val="3128811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To improve employee engagement, it is essential to implement targeted initiatives and strategies. This section explores the programs designed to foster a more engaged workforce.</a:t>
            </a:r>
          </a:p>
        </p:txBody>
      </p:sp>
      <p:sp>
        <p:nvSpPr>
          <p:cNvPr id="4" name="Slide Number Placeholder 3"/>
          <p:cNvSpPr>
            <a:spLocks noGrp="1"/>
          </p:cNvSpPr>
          <p:nvPr>
            <p:ph type="sldNum" sz="quarter" idx="5"/>
          </p:nvPr>
        </p:nvSpPr>
        <p:spPr/>
        <p:txBody>
          <a:bodyPr/>
          <a:lstStyle/>
          <a:p>
            <a:fld id="{D98DEEB0-C6BF-44FE-ABE8-B3904FF5DAAE}" type="slidenum">
              <a:rPr lang="en-IE" smtClean="0"/>
              <a:t>7</a:t>
            </a:fld>
            <a:endParaRPr lang="en-IE"/>
          </a:p>
        </p:txBody>
      </p:sp>
    </p:spTree>
    <p:extLst>
      <p:ext uri="{BB962C8B-B14F-4D97-AF65-F5344CB8AC3E}">
        <p14:creationId xmlns:p14="http://schemas.microsoft.com/office/powerpoint/2010/main" val="293688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Recognition programs are vital for boosting morale and motivation. Implementing formal and informal recognition initiatives can significantly enhance employee satisfaction, leading to higher engagement levels.</a:t>
            </a:r>
          </a:p>
        </p:txBody>
      </p:sp>
      <p:sp>
        <p:nvSpPr>
          <p:cNvPr id="4" name="Slide Number Placeholder 3"/>
          <p:cNvSpPr>
            <a:spLocks noGrp="1"/>
          </p:cNvSpPr>
          <p:nvPr>
            <p:ph type="sldNum" sz="quarter" idx="5"/>
          </p:nvPr>
        </p:nvSpPr>
        <p:spPr/>
        <p:txBody>
          <a:bodyPr/>
          <a:lstStyle/>
          <a:p>
            <a:fld id="{D98DEEB0-C6BF-44FE-ABE8-B3904FF5DAAE}" type="slidenum">
              <a:rPr lang="en-IE" smtClean="0"/>
              <a:t>8</a:t>
            </a:fld>
            <a:endParaRPr lang="en-IE"/>
          </a:p>
        </p:txBody>
      </p:sp>
    </p:spTree>
    <p:extLst>
      <p:ext uri="{BB962C8B-B14F-4D97-AF65-F5344CB8AC3E}">
        <p14:creationId xmlns:p14="http://schemas.microsoft.com/office/powerpoint/2010/main" val="4273115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Investing in professional development and training is crucial for employee growth. Providing opportunities for skill development and career advancement not only boosts engagement but also improves retention rates.</a:t>
            </a:r>
          </a:p>
        </p:txBody>
      </p:sp>
      <p:sp>
        <p:nvSpPr>
          <p:cNvPr id="4" name="Slide Number Placeholder 3"/>
          <p:cNvSpPr>
            <a:spLocks noGrp="1"/>
          </p:cNvSpPr>
          <p:nvPr>
            <p:ph type="sldNum" sz="quarter" idx="5"/>
          </p:nvPr>
        </p:nvSpPr>
        <p:spPr/>
        <p:txBody>
          <a:bodyPr/>
          <a:lstStyle/>
          <a:p>
            <a:fld id="{D98DEEB0-C6BF-44FE-ABE8-B3904FF5DAAE}" type="slidenum">
              <a:rPr lang="en-IE" smtClean="0"/>
              <a:t>9</a:t>
            </a:fld>
            <a:endParaRPr lang="en-IE"/>
          </a:p>
        </p:txBody>
      </p:sp>
    </p:spTree>
    <p:extLst>
      <p:ext uri="{BB962C8B-B14F-4D97-AF65-F5344CB8AC3E}">
        <p14:creationId xmlns:p14="http://schemas.microsoft.com/office/powerpoint/2010/main" val="2853648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0161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1364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513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52400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65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8107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4025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4470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972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5001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4/6/2025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8963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4/6/2025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59477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B9CFCF-0EEF-9053-0421-EDF7CE8CE70F}"/>
              </a:ext>
            </a:extLst>
          </p:cNvPr>
          <p:cNvSpPr>
            <a:spLocks noGrp="1"/>
          </p:cNvSpPr>
          <p:nvPr>
            <p:ph type="ctrTitle"/>
          </p:nvPr>
        </p:nvSpPr>
        <p:spPr>
          <a:xfrm>
            <a:off x="6699869" y="978407"/>
            <a:ext cx="4983480" cy="3976380"/>
          </a:xfrm>
        </p:spPr>
        <p:txBody>
          <a:bodyPr anchor="t">
            <a:normAutofit/>
          </a:bodyPr>
          <a:lstStyle/>
          <a:p>
            <a:pPr>
              <a:lnSpc>
                <a:spcPct val="90000"/>
              </a:lnSpc>
            </a:pPr>
            <a:r>
              <a:rPr lang="en-IE" sz="4200"/>
              <a:t>HR Engagement Initiatives for Adventure Works: Strategies, Metrics, and Impact</a:t>
            </a:r>
          </a:p>
        </p:txBody>
      </p:sp>
      <p:sp>
        <p:nvSpPr>
          <p:cNvPr id="3" name="Subtitle 2">
            <a:extLst>
              <a:ext uri="{FF2B5EF4-FFF2-40B4-BE49-F238E27FC236}">
                <a16:creationId xmlns:a16="http://schemas.microsoft.com/office/drawing/2014/main" id="{3C5B6C26-F6E7-574A-DE87-B29A3C5E7666}"/>
              </a:ext>
            </a:extLst>
          </p:cNvPr>
          <p:cNvSpPr>
            <a:spLocks noGrp="1"/>
          </p:cNvSpPr>
          <p:nvPr>
            <p:ph type="subTitle" idx="1"/>
          </p:nvPr>
        </p:nvSpPr>
        <p:spPr>
          <a:xfrm>
            <a:off x="6699869" y="5275825"/>
            <a:ext cx="4983481" cy="1070177"/>
          </a:xfrm>
        </p:spPr>
        <p:txBody>
          <a:bodyPr anchor="t">
            <a:normAutofit/>
          </a:bodyPr>
          <a:lstStyle/>
          <a:p>
            <a:r>
              <a:rPr lang="en-IE" sz="2400"/>
              <a:t>Enhancing workplace culture through strategic initiatives</a:t>
            </a:r>
          </a:p>
        </p:txBody>
      </p:sp>
      <p:pic>
        <p:nvPicPr>
          <p:cNvPr id="4" name="Picture 3" descr="People talking at workplace">
            <a:extLst>
              <a:ext uri="{FF2B5EF4-FFF2-40B4-BE49-F238E27FC236}">
                <a16:creationId xmlns:a16="http://schemas.microsoft.com/office/drawing/2014/main" id="{5901934E-337D-4E8B-9A98-EE330B46C41B}"/>
              </a:ext>
            </a:extLst>
          </p:cNvPr>
          <p:cNvPicPr>
            <a:picLocks noChangeAspect="1"/>
          </p:cNvPicPr>
          <p:nvPr/>
        </p:nvPicPr>
        <p:blipFill>
          <a:blip r:embed="rId3"/>
          <a:srcRect l="4150" r="32398"/>
          <a:stretch/>
        </p:blipFill>
        <p:spPr>
          <a:xfrm>
            <a:off x="525664" y="508090"/>
            <a:ext cx="5570336" cy="5837913"/>
          </a:xfrm>
          <a:prstGeom prst="rect">
            <a:avLst/>
          </a:prstGeom>
        </p:spPr>
      </p:pic>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495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E034C2-DD05-5EB6-AC00-008E43E3351A}"/>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Work-Life Balance and Wellness Initiatives</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D809D8F-35B5-7553-42EE-A0F8347F810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Importance of Work-Life Balance</a:t>
            </a:r>
          </a:p>
          <a:p>
            <a:pPr marL="0" lvl="1" indent="0">
              <a:buNone/>
            </a:pPr>
            <a:r>
              <a:rPr lang="en-US" sz="1400"/>
              <a:t>A healthy work-life balance is vital for employee well-being and productivity. It helps reduce stress and prevent burnout.</a:t>
            </a:r>
          </a:p>
          <a:p>
            <a:pPr marL="0" indent="0">
              <a:spcBef>
                <a:spcPts val="2500"/>
              </a:spcBef>
              <a:buNone/>
            </a:pPr>
            <a:r>
              <a:rPr lang="en-US" sz="1400" b="1"/>
              <a:t>Flexible Work Arrangements</a:t>
            </a:r>
          </a:p>
          <a:p>
            <a:pPr marL="0" lvl="1" indent="0">
              <a:buNone/>
            </a:pPr>
            <a:r>
              <a:rPr lang="en-US" sz="1400"/>
              <a:t>Implementing flexible work arrangements allows employees to manage their time effectively, promoting a better balance between work and personal life.</a:t>
            </a:r>
          </a:p>
          <a:p>
            <a:pPr marL="0" indent="0">
              <a:spcBef>
                <a:spcPts val="2500"/>
              </a:spcBef>
              <a:buNone/>
            </a:pPr>
            <a:r>
              <a:rPr lang="en-US" sz="1400" b="1"/>
              <a:t>Wellness Programs</a:t>
            </a:r>
          </a:p>
          <a:p>
            <a:pPr marL="0" lvl="1" indent="0">
              <a:buNone/>
            </a:pPr>
            <a:r>
              <a:rPr lang="en-US" sz="1400"/>
              <a:t>Wellness programs support physical and mental health, enhancing job satisfaction and reducing workplace stress.</a:t>
            </a:r>
            <a:endParaRPr lang="en-IE" sz="1400"/>
          </a:p>
        </p:txBody>
      </p:sp>
      <p:pic>
        <p:nvPicPr>
          <p:cNvPr id="5" name="Content Placeholder 4" descr="Wooden mannequin on the top looking proud in the sky or future">
            <a:extLst>
              <a:ext uri="{FF2B5EF4-FFF2-40B4-BE49-F238E27FC236}">
                <a16:creationId xmlns:a16="http://schemas.microsoft.com/office/drawing/2014/main" id="{671F74DC-1C84-482F-A874-CB79A2339215}"/>
              </a:ext>
            </a:extLst>
          </p:cNvPr>
          <p:cNvPicPr>
            <a:picLocks noGrp="1" noChangeAspect="1"/>
          </p:cNvPicPr>
          <p:nvPr>
            <p:ph sz="half" idx="1"/>
          </p:nvPr>
        </p:nvPicPr>
        <p:blipFill>
          <a:blip r:embed="rId3"/>
          <a:srcRect l="25689" r="27713" b="1"/>
          <a:stretch/>
        </p:blipFill>
        <p:spPr>
          <a:xfrm>
            <a:off x="7586236" y="508090"/>
            <a:ext cx="4081805" cy="5846990"/>
          </a:xfrm>
          <a:prstGeom prst="rect">
            <a:avLst/>
          </a:prstGeom>
        </p:spPr>
      </p:pic>
    </p:spTree>
    <p:extLst>
      <p:ext uri="{BB962C8B-B14F-4D97-AF65-F5344CB8AC3E}">
        <p14:creationId xmlns:p14="http://schemas.microsoft.com/office/powerpoint/2010/main" val="3012835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FDC59F8C-7250-CBE3-B1F4-2DB40AC8FE2C}"/>
              </a:ext>
            </a:extLst>
          </p:cNvPr>
          <p:cNvSpPr>
            <a:spLocks noGrp="1"/>
          </p:cNvSpPr>
          <p:nvPr>
            <p:ph type="ctrTitle"/>
          </p:nvPr>
        </p:nvSpPr>
        <p:spPr>
          <a:xfrm>
            <a:off x="521208" y="1211766"/>
            <a:ext cx="7237052" cy="4727988"/>
          </a:xfrm>
        </p:spPr>
        <p:txBody>
          <a:bodyPr anchor="b">
            <a:normAutofit/>
          </a:bodyPr>
          <a:lstStyle/>
          <a:p>
            <a:r>
              <a:rPr lang="en-IE" sz="7400"/>
              <a:t>Implementation Plan and Timeline</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7415819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CED12E-D591-93BE-9A70-E5A11D84FA69}"/>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Phase-Wise Implementation Schedule</a:t>
            </a:r>
          </a:p>
        </p:txBody>
      </p:sp>
      <p:pic>
        <p:nvPicPr>
          <p:cNvPr id="5" name="Content Placeholder 4" descr="Colorful ribbons on trees in Russia. Nikon D850.">
            <a:extLst>
              <a:ext uri="{FF2B5EF4-FFF2-40B4-BE49-F238E27FC236}">
                <a16:creationId xmlns:a16="http://schemas.microsoft.com/office/drawing/2014/main" id="{12E4AE55-59C7-4624-A55B-99ABF8ED3CDD}"/>
              </a:ext>
            </a:extLst>
          </p:cNvPr>
          <p:cNvPicPr>
            <a:picLocks noGrp="1" noChangeAspect="1"/>
          </p:cNvPicPr>
          <p:nvPr>
            <p:ph sz="half" idx="1"/>
          </p:nvPr>
        </p:nvPicPr>
        <p:blipFill>
          <a:blip r:embed="rId3"/>
          <a:srcRect l="16676" r="35051"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826FEAB0-AB8F-F281-7840-AE30968819D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Systematic Approach</a:t>
            </a:r>
          </a:p>
          <a:p>
            <a:pPr marL="0" lvl="1" indent="0">
              <a:buNone/>
            </a:pPr>
            <a:r>
              <a:rPr lang="en-US" sz="1400"/>
              <a:t>Dividing the implementation into phases allows for a more systematic and organized approach to project management.</a:t>
            </a:r>
          </a:p>
          <a:p>
            <a:pPr marL="0" indent="0">
              <a:spcBef>
                <a:spcPts val="2500"/>
              </a:spcBef>
              <a:buNone/>
            </a:pPr>
            <a:r>
              <a:rPr lang="en-US" sz="1400" b="1"/>
              <a:t>Specific Activities</a:t>
            </a:r>
          </a:p>
          <a:p>
            <a:pPr marL="0" lvl="1" indent="0">
              <a:buNone/>
            </a:pPr>
            <a:r>
              <a:rPr lang="en-US" sz="1400"/>
              <a:t>Each phase includes specific activities crucial for achieving the overall project objectives effectively.</a:t>
            </a:r>
          </a:p>
          <a:p>
            <a:pPr marL="0" indent="0">
              <a:spcBef>
                <a:spcPts val="2500"/>
              </a:spcBef>
              <a:buNone/>
            </a:pPr>
            <a:r>
              <a:rPr lang="en-US" sz="1400" b="1"/>
              <a:t>Timelines and Stakeholders</a:t>
            </a:r>
          </a:p>
          <a:p>
            <a:pPr marL="0" lvl="1" indent="0">
              <a:buNone/>
            </a:pPr>
            <a:r>
              <a:rPr lang="en-US" sz="1400"/>
              <a:t>Establishing clear timelines and assigning responsible stakeholders for each phase ensures accountability and timely execution.</a:t>
            </a:r>
            <a:endParaRPr lang="en-IE" sz="1400"/>
          </a:p>
        </p:txBody>
      </p:sp>
    </p:spTree>
    <p:extLst>
      <p:ext uri="{BB962C8B-B14F-4D97-AF65-F5344CB8AC3E}">
        <p14:creationId xmlns:p14="http://schemas.microsoft.com/office/powerpoint/2010/main" val="91433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701C9C5-16B0-0FB8-2867-35C50CB9B5DC}"/>
              </a:ext>
            </a:extLst>
          </p:cNvPr>
          <p:cNvSpPr>
            <a:spLocks noGrp="1"/>
          </p:cNvSpPr>
          <p:nvPr>
            <p:ph type="title"/>
          </p:nvPr>
        </p:nvSpPr>
        <p:spPr>
          <a:xfrm>
            <a:off x="521208" y="978408"/>
            <a:ext cx="3200400" cy="2432304"/>
          </a:xfrm>
        </p:spPr>
        <p:txBody>
          <a:bodyPr vert="horz" lIns="91440" tIns="45720" rIns="91440" bIns="45720" rtlCol="0" anchor="b">
            <a:normAutofit/>
          </a:bodyPr>
          <a:lstStyle/>
          <a:p>
            <a:pPr>
              <a:lnSpc>
                <a:spcPct val="90000"/>
              </a:lnSpc>
            </a:pPr>
            <a:r>
              <a:rPr lang="en-US" sz="4000" b="1" kern="1200">
                <a:solidFill>
                  <a:schemeClr val="tx1"/>
                </a:solidFill>
                <a:latin typeface="+mj-lt"/>
                <a:ea typeface="+mj-ea"/>
                <a:cs typeface="+mj-cs"/>
              </a:rPr>
              <a:t>Resource Allocation and Budgeting</a:t>
            </a:r>
          </a:p>
        </p:txBody>
      </p:sp>
      <p:sp>
        <p:nvSpPr>
          <p:cNvPr id="14" name="Freeform: Shape 13">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706F429D-328A-5310-3E0E-5FABB196B0D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3538728"/>
            <a:ext cx="3200400" cy="2816352"/>
          </a:xfrm>
        </p:spPr>
        <p:txBody>
          <a:bodyPr>
            <a:normAutofit/>
          </a:bodyPr>
          <a:lstStyle/>
          <a:p>
            <a:pPr marL="0" indent="0">
              <a:lnSpc>
                <a:spcPct val="100000"/>
              </a:lnSpc>
              <a:spcBef>
                <a:spcPts val="2500"/>
              </a:spcBef>
              <a:buNone/>
            </a:pPr>
            <a:r>
              <a:rPr lang="en-US" sz="1000" b="1"/>
              <a:t>Importance of Resource Allocation</a:t>
            </a:r>
          </a:p>
          <a:p>
            <a:pPr marL="0" lvl="1" indent="0">
              <a:lnSpc>
                <a:spcPct val="100000"/>
              </a:lnSpc>
              <a:buNone/>
            </a:pPr>
            <a:r>
              <a:rPr lang="en-US" sz="1000"/>
              <a:t>Effective resource allocation ensures that both financial and human resources are optimized for successful project initiatives.</a:t>
            </a:r>
          </a:p>
          <a:p>
            <a:pPr marL="0" indent="0">
              <a:lnSpc>
                <a:spcPct val="100000"/>
              </a:lnSpc>
              <a:spcBef>
                <a:spcPts val="2500"/>
              </a:spcBef>
              <a:buNone/>
            </a:pPr>
            <a:r>
              <a:rPr lang="en-US" sz="1000" b="1"/>
              <a:t>Budgeting for Success</a:t>
            </a:r>
          </a:p>
          <a:p>
            <a:pPr marL="0" lvl="1" indent="0">
              <a:lnSpc>
                <a:spcPct val="100000"/>
              </a:lnSpc>
              <a:buNone/>
            </a:pPr>
            <a:r>
              <a:rPr lang="en-US" sz="1000"/>
              <a:t>Proper budgeting is essential to track expenses and ensure that initiatives are funded adequately for maximum impact.</a:t>
            </a:r>
          </a:p>
          <a:p>
            <a:pPr marL="0" indent="0">
              <a:lnSpc>
                <a:spcPct val="100000"/>
              </a:lnSpc>
              <a:spcBef>
                <a:spcPts val="2500"/>
              </a:spcBef>
              <a:buNone/>
            </a:pPr>
            <a:r>
              <a:rPr lang="en-US" sz="1000" b="1"/>
              <a:t>Allocation Strategies</a:t>
            </a:r>
          </a:p>
          <a:p>
            <a:pPr marL="0" lvl="1" indent="0">
              <a:lnSpc>
                <a:spcPct val="100000"/>
              </a:lnSpc>
              <a:buNone/>
            </a:pPr>
            <a:r>
              <a:rPr lang="en-US" sz="1000"/>
              <a:t>Identifying effective allocation strategies can enhance the efficiency and effectiveness of engagement initiatives.</a:t>
            </a:r>
            <a:endParaRPr lang="en-IE" sz="1000"/>
          </a:p>
        </p:txBody>
      </p:sp>
      <p:pic>
        <p:nvPicPr>
          <p:cNvPr id="5" name="Content Placeholder 4" descr="Illustration of a huge gear with the text &quot; project management&quot;">
            <a:extLst>
              <a:ext uri="{FF2B5EF4-FFF2-40B4-BE49-F238E27FC236}">
                <a16:creationId xmlns:a16="http://schemas.microsoft.com/office/drawing/2014/main" id="{97CCEACA-C9E9-4655-8AAE-61BB61FDCDE5}"/>
              </a:ext>
            </a:extLst>
          </p:cNvPr>
          <p:cNvPicPr>
            <a:picLocks noGrp="1" noChangeAspect="1"/>
          </p:cNvPicPr>
          <p:nvPr>
            <p:ph sz="half" idx="1"/>
          </p:nvPr>
        </p:nvPicPr>
        <p:blipFill>
          <a:blip r:embed="rId3"/>
          <a:srcRect l="3370" r="3418"/>
          <a:stretch/>
        </p:blipFill>
        <p:spPr>
          <a:xfrm>
            <a:off x="4136609" y="970929"/>
            <a:ext cx="7534183" cy="5375076"/>
          </a:xfrm>
          <a:prstGeom prst="rect">
            <a:avLst/>
          </a:prstGeom>
        </p:spPr>
      </p:pic>
    </p:spTree>
    <p:extLst>
      <p:ext uri="{BB962C8B-B14F-4D97-AF65-F5344CB8AC3E}">
        <p14:creationId xmlns:p14="http://schemas.microsoft.com/office/powerpoint/2010/main" val="2964625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DEAC7B-44C9-A770-F221-A3699538BBB5}"/>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Monitoring and Evaluation Methods</a:t>
            </a:r>
          </a:p>
        </p:txBody>
      </p:sp>
      <p:pic>
        <p:nvPicPr>
          <p:cNvPr id="5" name="Content Placeholder 4" descr="Customer satisfaction survey feedback">
            <a:extLst>
              <a:ext uri="{FF2B5EF4-FFF2-40B4-BE49-F238E27FC236}">
                <a16:creationId xmlns:a16="http://schemas.microsoft.com/office/drawing/2014/main" id="{59BD547E-4D1A-4C2D-BD87-42123045DE59}"/>
              </a:ext>
            </a:extLst>
          </p:cNvPr>
          <p:cNvPicPr>
            <a:picLocks noGrp="1" noChangeAspect="1"/>
          </p:cNvPicPr>
          <p:nvPr>
            <p:ph sz="half" idx="1"/>
          </p:nvPr>
        </p:nvPicPr>
        <p:blipFill>
          <a:blip r:embed="rId3"/>
          <a:srcRect l="15113" r="36614"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2F346B2E-DA62-1A15-A4D7-3940067D474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Regular Feedback</a:t>
            </a:r>
          </a:p>
          <a:p>
            <a:pPr marL="0" lvl="1" indent="0">
              <a:buNone/>
            </a:pPr>
            <a:r>
              <a:rPr lang="en-US" sz="1400"/>
              <a:t>Implementing regular feedback mechanisms ensures continuous improvement and assesses participant satisfaction with engagement initiatives.</a:t>
            </a:r>
          </a:p>
          <a:p>
            <a:pPr marL="0" indent="0">
              <a:spcBef>
                <a:spcPts val="2500"/>
              </a:spcBef>
              <a:buNone/>
            </a:pPr>
            <a:r>
              <a:rPr lang="en-US" sz="1400" b="1"/>
              <a:t>Performance Metrics</a:t>
            </a:r>
          </a:p>
          <a:p>
            <a:pPr marL="0" lvl="1" indent="0">
              <a:buNone/>
            </a:pPr>
            <a:r>
              <a:rPr lang="en-US" sz="1400"/>
              <a:t>Establishing clear performance metrics helps track the effectiveness of engagement initiatives over time.</a:t>
            </a:r>
          </a:p>
          <a:p>
            <a:pPr marL="0" indent="0">
              <a:spcBef>
                <a:spcPts val="2500"/>
              </a:spcBef>
              <a:buNone/>
            </a:pPr>
            <a:r>
              <a:rPr lang="en-US" sz="1400" b="1"/>
              <a:t>Follow-up Surveys</a:t>
            </a:r>
          </a:p>
          <a:p>
            <a:pPr marL="0" lvl="1" indent="0">
              <a:buNone/>
            </a:pPr>
            <a:r>
              <a:rPr lang="en-US" sz="1400"/>
              <a:t>Conducting follow-up surveys after initiatives provides insights into progress and long-term impact on participants.</a:t>
            </a:r>
            <a:endParaRPr lang="en-IE" sz="1400"/>
          </a:p>
        </p:txBody>
      </p:sp>
    </p:spTree>
    <p:extLst>
      <p:ext uri="{BB962C8B-B14F-4D97-AF65-F5344CB8AC3E}">
        <p14:creationId xmlns:p14="http://schemas.microsoft.com/office/powerpoint/2010/main" val="478294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162A168-DC17-42EE-D1C8-94808D44A606}"/>
              </a:ext>
            </a:extLst>
          </p:cNvPr>
          <p:cNvSpPr>
            <a:spLocks noGrp="1"/>
          </p:cNvSpPr>
          <p:nvPr>
            <p:ph type="title"/>
          </p:nvPr>
        </p:nvSpPr>
        <p:spPr>
          <a:xfrm>
            <a:off x="521208" y="1325880"/>
            <a:ext cx="11155680" cy="1408176"/>
          </a:xfrm>
        </p:spPr>
        <p:txBody>
          <a:bodyPr anchor="b">
            <a:normAutofit/>
          </a:bodyPr>
          <a:lstStyle/>
          <a:p>
            <a:r>
              <a:rPr lang="en-IE" sz="6800"/>
              <a:t>Conclusion</a:t>
            </a: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graphicFrame>
        <p:nvGraphicFramePr>
          <p:cNvPr id="11" name="Content Placeholder 2">
            <a:extLst>
              <a:ext uri="{FF2B5EF4-FFF2-40B4-BE49-F238E27FC236}">
                <a16:creationId xmlns:a16="http://schemas.microsoft.com/office/drawing/2014/main" id="{3D3FB5CA-EA95-E9C6-EB34-99AC6B3BB6F0}"/>
              </a:ext>
            </a:extLst>
          </p:cNvPr>
          <p:cNvGraphicFramePr>
            <a:graphicFrameLocks noGrp="1"/>
          </p:cNvGraphicFramePr>
          <p:nvPr>
            <p:ph idx="1"/>
            <p:extLst>
              <p:ext uri="{D42A27DB-BD31-4B8C-83A1-F6EECF244321}">
                <p14:modId xmlns:p14="http://schemas.microsoft.com/office/powerpoint/2010/main" val="3367113850"/>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521208" y="3785616"/>
          <a:ext cx="11155680" cy="2468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2234176"/>
      </p:ext>
    </p:extLst>
  </p:cSld>
  <p:clrMapOvr>
    <a:overrideClrMapping bg1="dk1" tx1="lt1" bg2="dk2" tx2="lt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9BCD446-E345-BC56-0FC2-486165D3202A}"/>
              </a:ext>
            </a:extLst>
          </p:cNvPr>
          <p:cNvSpPr>
            <a:spLocks noGrp="1"/>
          </p:cNvSpPr>
          <p:nvPr>
            <p:ph type="title"/>
          </p:nvPr>
        </p:nvSpPr>
        <p:spPr>
          <a:xfrm>
            <a:off x="6995160" y="978408"/>
            <a:ext cx="4745736" cy="1463040"/>
          </a:xfrm>
        </p:spPr>
        <p:txBody>
          <a:bodyPr vert="horz" lIns="91440" tIns="45720" rIns="91440" bIns="45720" rtlCol="0" anchor="t">
            <a:normAutofit/>
          </a:bodyPr>
          <a:lstStyle/>
          <a:p>
            <a:r>
              <a:rPr lang="en-US" b="1" kern="1200">
                <a:solidFill>
                  <a:schemeClr val="tx1"/>
                </a:solidFill>
                <a:latin typeface="+mj-lt"/>
                <a:ea typeface="+mj-ea"/>
                <a:cs typeface="+mj-cs"/>
              </a:rPr>
              <a:t>Agenda Overview</a:t>
            </a:r>
          </a:p>
        </p:txBody>
      </p:sp>
      <p:pic>
        <p:nvPicPr>
          <p:cNvPr id="5" name="Content Placeholder 4" descr="shot of block letters">
            <a:extLst>
              <a:ext uri="{FF2B5EF4-FFF2-40B4-BE49-F238E27FC236}">
                <a16:creationId xmlns:a16="http://schemas.microsoft.com/office/drawing/2014/main" id="{73F66CEE-3B5C-4CDD-B10B-BEAA8AE88784}"/>
              </a:ext>
            </a:extLst>
          </p:cNvPr>
          <p:cNvPicPr>
            <a:picLocks noGrp="1" noChangeAspect="1"/>
          </p:cNvPicPr>
          <p:nvPr>
            <p:ph sz="half" idx="1"/>
          </p:nvPr>
        </p:nvPicPr>
        <p:blipFill>
          <a:blip r:embed="rId3"/>
          <a:srcRect l="11568" r="23294" b="1"/>
          <a:stretch/>
        </p:blipFill>
        <p:spPr>
          <a:xfrm>
            <a:off x="517868" y="508090"/>
            <a:ext cx="5705856" cy="5846990"/>
          </a:xfrm>
          <a:prstGeom prst="rect">
            <a:avLst/>
          </a:prstGeom>
        </p:spPr>
      </p:pic>
      <p:sp>
        <p:nvSpPr>
          <p:cNvPr id="14" name="Freeform: Shape 13">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48EBF4D5-D2E3-608B-F1DB-D31324B8B782}"/>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6995160" y="2578608"/>
            <a:ext cx="4672584" cy="3767328"/>
          </a:xfrm>
        </p:spPr>
        <p:txBody>
          <a:bodyPr vert="horz" lIns="91440" tIns="45720" rIns="91440" bIns="45720" rtlCol="0">
            <a:normAutofit/>
          </a:bodyPr>
          <a:lstStyle/>
          <a:p>
            <a:r>
              <a:rPr lang="en-US"/>
              <a:t>Current Employee Engagement Status</a:t>
            </a:r>
          </a:p>
          <a:p>
            <a:r>
              <a:rPr lang="en-US"/>
              <a:t>Engagement Initiatives and Strategies</a:t>
            </a:r>
          </a:p>
          <a:p>
            <a:r>
              <a:rPr lang="en-US"/>
              <a:t>Implementation Plan and Timeline</a:t>
            </a:r>
          </a:p>
        </p:txBody>
      </p:sp>
    </p:spTree>
    <p:extLst>
      <p:ext uri="{BB962C8B-B14F-4D97-AF65-F5344CB8AC3E}">
        <p14:creationId xmlns:p14="http://schemas.microsoft.com/office/powerpoint/2010/main" val="943832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E89AA36-4BCB-C17A-3A41-4C3570F5C477}"/>
              </a:ext>
            </a:extLst>
          </p:cNvPr>
          <p:cNvSpPr>
            <a:spLocks noGrp="1"/>
          </p:cNvSpPr>
          <p:nvPr>
            <p:ph type="ctrTitle"/>
          </p:nvPr>
        </p:nvSpPr>
        <p:spPr>
          <a:xfrm>
            <a:off x="521208" y="1211766"/>
            <a:ext cx="7237052" cy="4727988"/>
          </a:xfrm>
        </p:spPr>
        <p:txBody>
          <a:bodyPr anchor="b">
            <a:normAutofit/>
          </a:bodyPr>
          <a:lstStyle/>
          <a:p>
            <a:r>
              <a:rPr lang="en-IE" sz="7400"/>
              <a:t>Current Employee Engagement Status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94559291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97F2B8-BB2C-0691-99C6-44C0458C708F}"/>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Employee Engagement Survey Results</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B96F284-DD35-CDE2-BB4F-05FD74D7C1B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Employee Satisfaction Insights</a:t>
            </a:r>
          </a:p>
          <a:p>
            <a:pPr marL="0" lvl="1" indent="0">
              <a:buNone/>
            </a:pPr>
            <a:r>
              <a:rPr lang="en-US" sz="1400"/>
              <a:t>The survey provided detailed insights into employee satisfaction levels across various departments and teams, highlighting key areas of strength.</a:t>
            </a:r>
          </a:p>
          <a:p>
            <a:pPr marL="0" indent="0">
              <a:spcBef>
                <a:spcPts val="2500"/>
              </a:spcBef>
              <a:buNone/>
            </a:pPr>
            <a:r>
              <a:rPr lang="en-US" sz="1400" b="1"/>
              <a:t>Commitment Levels</a:t>
            </a:r>
          </a:p>
          <a:p>
            <a:pPr marL="0" lvl="1" indent="0">
              <a:buNone/>
            </a:pPr>
            <a:r>
              <a:rPr lang="en-US" sz="1400"/>
              <a:t>Findings indicate the levels of employee commitment, revealing how invested employees are in their roles and the organization’s goals.</a:t>
            </a:r>
          </a:p>
          <a:p>
            <a:pPr marL="0" indent="0">
              <a:spcBef>
                <a:spcPts val="2500"/>
              </a:spcBef>
              <a:buNone/>
            </a:pPr>
            <a:r>
              <a:rPr lang="en-US" sz="1400" b="1"/>
              <a:t>Opportunities for Improvement</a:t>
            </a:r>
          </a:p>
          <a:p>
            <a:pPr marL="0" lvl="1" indent="0">
              <a:buNone/>
            </a:pPr>
            <a:r>
              <a:rPr lang="en-US" sz="1400"/>
              <a:t>The analysis identified key areas where improvements can be made to boost morale and engagement, fostering a more positive workplace culture.</a:t>
            </a:r>
            <a:endParaRPr lang="en-IE" sz="1400"/>
          </a:p>
        </p:txBody>
      </p:sp>
      <p:pic>
        <p:nvPicPr>
          <p:cNvPr id="5" name="Content Placeholder 4" descr="Midsection of businessman analyzing reports on desk in office">
            <a:extLst>
              <a:ext uri="{FF2B5EF4-FFF2-40B4-BE49-F238E27FC236}">
                <a16:creationId xmlns:a16="http://schemas.microsoft.com/office/drawing/2014/main" id="{28435338-3A8A-492D-A7F2-07579BC09979}"/>
              </a:ext>
            </a:extLst>
          </p:cNvPr>
          <p:cNvPicPr>
            <a:picLocks noGrp="1" noChangeAspect="1"/>
          </p:cNvPicPr>
          <p:nvPr>
            <p:ph sz="half" idx="1"/>
          </p:nvPr>
        </p:nvPicPr>
        <p:blipFill>
          <a:blip r:embed="rId3"/>
          <a:srcRect l="34273" r="19129" b="1"/>
          <a:stretch/>
        </p:blipFill>
        <p:spPr>
          <a:xfrm>
            <a:off x="7586236" y="508090"/>
            <a:ext cx="4081805" cy="5846990"/>
          </a:xfrm>
          <a:prstGeom prst="rect">
            <a:avLst/>
          </a:prstGeom>
        </p:spPr>
      </p:pic>
    </p:spTree>
    <p:extLst>
      <p:ext uri="{BB962C8B-B14F-4D97-AF65-F5344CB8AC3E}">
        <p14:creationId xmlns:p14="http://schemas.microsoft.com/office/powerpoint/2010/main" val="24873469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DF3F8A-5A4A-236B-50A2-C9A7CC2C3E21}"/>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Key Metrics and Statistics</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3062272-9B94-A24D-6B75-8BDE9448966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Participation Rates in Surveys</a:t>
            </a:r>
          </a:p>
          <a:p>
            <a:pPr marL="0" lvl="1" indent="0">
              <a:buNone/>
            </a:pPr>
            <a:r>
              <a:rPr lang="en-US" sz="1400"/>
              <a:t>Tracking participation rates in employee engagement surveys is crucial for understanding engagement levels and ensuring comprehensive feedback.</a:t>
            </a:r>
          </a:p>
          <a:p>
            <a:pPr marL="0" indent="0">
              <a:spcBef>
                <a:spcPts val="2500"/>
              </a:spcBef>
              <a:buNone/>
            </a:pPr>
            <a:r>
              <a:rPr lang="en-US" sz="1400" b="1"/>
              <a:t>Employee Turnover Levels</a:t>
            </a:r>
          </a:p>
          <a:p>
            <a:pPr marL="0" lvl="1" indent="0">
              <a:buNone/>
            </a:pPr>
            <a:r>
              <a:rPr lang="en-US" sz="1400"/>
              <a:t>Monitoring employee turnover levels helps identify retention issues and evaluate the impact of engagement strategies on staff stability.</a:t>
            </a:r>
          </a:p>
          <a:p>
            <a:pPr marL="0" indent="0">
              <a:spcBef>
                <a:spcPts val="2500"/>
              </a:spcBef>
              <a:buNone/>
            </a:pPr>
            <a:r>
              <a:rPr lang="en-US" sz="1400" b="1"/>
              <a:t>Job Satisfaction Scores</a:t>
            </a:r>
          </a:p>
          <a:p>
            <a:pPr marL="0" lvl="1" indent="0">
              <a:buNone/>
            </a:pPr>
            <a:r>
              <a:rPr lang="en-US" sz="1400"/>
              <a:t>Overall job satisfaction scores provide insights into employee morale and the effectiveness of engagement initiatives in the workplace.</a:t>
            </a:r>
            <a:endParaRPr lang="en-IE" sz="1400"/>
          </a:p>
        </p:txBody>
      </p:sp>
      <p:pic>
        <p:nvPicPr>
          <p:cNvPr id="5" name="Content Placeholder 4" descr="Shot of a businessman holding on to a bunch of cryptocurrency balloons on top of a graph against a white background">
            <a:extLst>
              <a:ext uri="{FF2B5EF4-FFF2-40B4-BE49-F238E27FC236}">
                <a16:creationId xmlns:a16="http://schemas.microsoft.com/office/drawing/2014/main" id="{516ACD12-9B30-4F1E-8F51-EA13DF5E9D96}"/>
              </a:ext>
            </a:extLst>
          </p:cNvPr>
          <p:cNvPicPr>
            <a:picLocks noGrp="1" noChangeAspect="1"/>
          </p:cNvPicPr>
          <p:nvPr>
            <p:ph sz="half" idx="1"/>
          </p:nvPr>
        </p:nvPicPr>
        <p:blipFill>
          <a:blip r:embed="rId3"/>
          <a:srcRect l="38928" r="1211" b="2"/>
          <a:stretch/>
        </p:blipFill>
        <p:spPr>
          <a:xfrm>
            <a:off x="7586236" y="508090"/>
            <a:ext cx="4081805" cy="5846990"/>
          </a:xfrm>
          <a:prstGeom prst="rect">
            <a:avLst/>
          </a:prstGeom>
        </p:spPr>
      </p:pic>
    </p:spTree>
    <p:extLst>
      <p:ext uri="{BB962C8B-B14F-4D97-AF65-F5344CB8AC3E}">
        <p14:creationId xmlns:p14="http://schemas.microsoft.com/office/powerpoint/2010/main" val="29005675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C8114068-2037-B2F9-D65A-8372B9A817E6}"/>
              </a:ext>
            </a:extLst>
          </p:cNvPr>
          <p:cNvSpPr>
            <a:spLocks noGrp="1"/>
          </p:cNvSpPr>
          <p:nvPr>
            <p:ph type="title"/>
          </p:nvPr>
        </p:nvSpPr>
        <p:spPr>
          <a:xfrm>
            <a:off x="521208" y="978408"/>
            <a:ext cx="3410712" cy="5376672"/>
          </a:xfrm>
        </p:spPr>
        <p:txBody>
          <a:bodyPr>
            <a:normAutofit/>
          </a:bodyPr>
          <a:lstStyle/>
          <a:p>
            <a:r>
              <a:rPr lang="en-IE" sz="4000"/>
              <a:t>Identified Areas for Improvement</a:t>
            </a:r>
          </a:p>
        </p:txBody>
      </p:sp>
      <p:sp>
        <p:nvSpPr>
          <p:cNvPr id="11" name="Rectangle 10">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1299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3" name="Rectangle 12">
            <a:extLst>
              <a:ext uri="{FF2B5EF4-FFF2-40B4-BE49-F238E27FC236}">
                <a16:creationId xmlns:a16="http://schemas.microsoft.com/office/drawing/2014/main" id="{5B3B7A5C-39EE-77A0-28F9-DF513723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611650"/>
            <a:ext cx="703173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graphicFrame>
        <p:nvGraphicFramePr>
          <p:cNvPr id="4" name="Content Placeholder 4">
            <a:extLst>
              <a:ext uri="{FF2B5EF4-FFF2-40B4-BE49-F238E27FC236}">
                <a16:creationId xmlns:a16="http://schemas.microsoft.com/office/drawing/2014/main" id="{0AD5558D-99C1-4C30-87D2-DC1A4D2A0B6F}"/>
              </a:ext>
            </a:extLst>
          </p:cNvPr>
          <p:cNvGraphicFramePr>
            <a:graphicFrameLocks noGrp="1"/>
          </p:cNvGraphicFramePr>
          <p:nvPr>
            <p:ph idx="1"/>
            <p:extLst>
              <p:ext uri="{D42A27DB-BD31-4B8C-83A1-F6EECF244321}">
                <p14:modId xmlns:p14="http://schemas.microsoft.com/office/powerpoint/2010/main" val="3282592281"/>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636008" y="1042416"/>
          <a:ext cx="7031736" cy="53126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459690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6A0674B-D762-48A1-7796-2BC3494220EC}"/>
              </a:ext>
            </a:extLst>
          </p:cNvPr>
          <p:cNvSpPr>
            <a:spLocks noGrp="1"/>
          </p:cNvSpPr>
          <p:nvPr>
            <p:ph type="ctrTitle"/>
          </p:nvPr>
        </p:nvSpPr>
        <p:spPr>
          <a:xfrm>
            <a:off x="521208" y="1211766"/>
            <a:ext cx="7237052" cy="4727988"/>
          </a:xfrm>
        </p:spPr>
        <p:txBody>
          <a:bodyPr anchor="b">
            <a:normAutofit/>
          </a:bodyPr>
          <a:lstStyle/>
          <a:p>
            <a:r>
              <a:rPr lang="en-IE" sz="7400"/>
              <a:t>Engagement Initiatives and Strategies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569477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412A76-52DE-BE5A-6EB1-868B7343CA21}"/>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Employee Recognition Programs</a:t>
            </a:r>
          </a:p>
        </p:txBody>
      </p:sp>
      <p:pic>
        <p:nvPicPr>
          <p:cNvPr id="5" name="Content Placeholder 4" descr="Teamwork has made the dream work">
            <a:extLst>
              <a:ext uri="{FF2B5EF4-FFF2-40B4-BE49-F238E27FC236}">
                <a16:creationId xmlns:a16="http://schemas.microsoft.com/office/drawing/2014/main" id="{52D0499D-6438-43F9-AC45-EAB04F7F46A8}"/>
              </a:ext>
            </a:extLst>
          </p:cNvPr>
          <p:cNvPicPr>
            <a:picLocks noGrp="1" noChangeAspect="1"/>
          </p:cNvPicPr>
          <p:nvPr>
            <p:ph sz="half" idx="1"/>
          </p:nvPr>
        </p:nvPicPr>
        <p:blipFill>
          <a:blip r:embed="rId3"/>
          <a:srcRect l="28974" r="23475" b="-2"/>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6F0696C3-E75F-4315-B7D0-DEB0A8E78EB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Boosting Morale</a:t>
            </a:r>
          </a:p>
          <a:p>
            <a:pPr marL="0" lvl="1" indent="0">
              <a:buNone/>
            </a:pPr>
            <a:r>
              <a:rPr lang="en-US" sz="1400"/>
              <a:t>Recognition programs are essential for enhancing employee morale and creating a positive workplace culture.</a:t>
            </a:r>
          </a:p>
          <a:p>
            <a:pPr marL="0" indent="0">
              <a:spcBef>
                <a:spcPts val="2500"/>
              </a:spcBef>
              <a:buNone/>
            </a:pPr>
            <a:r>
              <a:rPr lang="en-US" sz="1400" b="1"/>
              <a:t>Motivation Enhancement</a:t>
            </a:r>
          </a:p>
          <a:p>
            <a:pPr marL="0" lvl="1" indent="0">
              <a:buNone/>
            </a:pPr>
            <a:r>
              <a:rPr lang="en-US" sz="1400"/>
              <a:t>Implementing recognition initiatives motivates employees to perform at their best and fosters a sense of belonging.</a:t>
            </a:r>
          </a:p>
          <a:p>
            <a:pPr marL="0" indent="0">
              <a:spcBef>
                <a:spcPts val="2500"/>
              </a:spcBef>
              <a:buNone/>
            </a:pPr>
            <a:r>
              <a:rPr lang="en-US" sz="1400" b="1"/>
              <a:t>Employee Satisfaction</a:t>
            </a:r>
          </a:p>
          <a:p>
            <a:pPr marL="0" lvl="1" indent="0">
              <a:buNone/>
            </a:pPr>
            <a:r>
              <a:rPr lang="en-US" sz="1400"/>
              <a:t>Formal and informal recognition can lead to higher employee satisfaction and improved retention rates.</a:t>
            </a:r>
            <a:endParaRPr lang="en-IE" sz="1400"/>
          </a:p>
        </p:txBody>
      </p:sp>
    </p:spTree>
    <p:extLst>
      <p:ext uri="{BB962C8B-B14F-4D97-AF65-F5344CB8AC3E}">
        <p14:creationId xmlns:p14="http://schemas.microsoft.com/office/powerpoint/2010/main" val="9090214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20EDC0-2393-40C2-2251-C1BE1E62D49F}"/>
              </a:ext>
            </a:extLst>
          </p:cNvPr>
          <p:cNvSpPr>
            <a:spLocks noGrp="1"/>
          </p:cNvSpPr>
          <p:nvPr>
            <p:ph type="title"/>
          </p:nvPr>
        </p:nvSpPr>
        <p:spPr>
          <a:xfrm>
            <a:off x="521208" y="978408"/>
            <a:ext cx="6300216" cy="1463040"/>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Professional Development and Training</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C24466-F280-594A-7CFD-4B48872777A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Importance of Development</a:t>
            </a:r>
          </a:p>
          <a:p>
            <a:pPr marL="0" lvl="1" indent="0">
              <a:buNone/>
            </a:pPr>
            <a:r>
              <a:rPr lang="en-US" sz="1400"/>
              <a:t>Investing in professional development is essential for fostering employee growth and enhancing productivity in the workplace.</a:t>
            </a:r>
          </a:p>
          <a:p>
            <a:pPr marL="0" indent="0">
              <a:spcBef>
                <a:spcPts val="2500"/>
              </a:spcBef>
              <a:buNone/>
            </a:pPr>
            <a:r>
              <a:rPr lang="en-US" sz="1400" b="1"/>
              <a:t>Boosting Engagement</a:t>
            </a:r>
          </a:p>
          <a:p>
            <a:pPr marL="0" lvl="1" indent="0">
              <a:buNone/>
            </a:pPr>
            <a:r>
              <a:rPr lang="en-US" sz="1400"/>
              <a:t>Providing training opportunities significantly boosts employee engagement and motivation, leading to a more dynamic work environment.</a:t>
            </a:r>
          </a:p>
          <a:p>
            <a:pPr marL="0" indent="0">
              <a:spcBef>
                <a:spcPts val="2500"/>
              </a:spcBef>
              <a:buNone/>
            </a:pPr>
            <a:r>
              <a:rPr lang="en-US" sz="1400" b="1"/>
              <a:t>Improving Retention Rates</a:t>
            </a:r>
          </a:p>
          <a:p>
            <a:pPr marL="0" lvl="1" indent="0">
              <a:buNone/>
            </a:pPr>
            <a:r>
              <a:rPr lang="en-US" sz="1400"/>
              <a:t>Effective training programs contribute to higher employee retention rates by fostering loyalty and career advancement opportunities.</a:t>
            </a:r>
            <a:endParaRPr lang="en-IE" sz="1400"/>
          </a:p>
        </p:txBody>
      </p:sp>
      <p:pic>
        <p:nvPicPr>
          <p:cNvPr id="5" name="Content Placeholder 4" descr="Young business people holding board meeting. Young businesswoman is talking to them, as they all are looking at her. They are in closed room, away from the rest of the offices, because of confidentiality of data. On the wall there is TV, but they don't use it as it is off, but she has tablet in front of her, where she keep all information she need to tell them.">
            <a:extLst>
              <a:ext uri="{FF2B5EF4-FFF2-40B4-BE49-F238E27FC236}">
                <a16:creationId xmlns:a16="http://schemas.microsoft.com/office/drawing/2014/main" id="{71A10767-C91F-4674-98FF-20B2078A5076}"/>
              </a:ext>
            </a:extLst>
          </p:cNvPr>
          <p:cNvPicPr>
            <a:picLocks noGrp="1" noChangeAspect="1"/>
          </p:cNvPicPr>
          <p:nvPr>
            <p:ph sz="half" idx="1"/>
          </p:nvPr>
        </p:nvPicPr>
        <p:blipFill>
          <a:blip r:embed="rId3"/>
          <a:srcRect l="55990" r="4742" b="1"/>
          <a:stretch/>
        </p:blipFill>
        <p:spPr>
          <a:xfrm>
            <a:off x="7586236" y="508090"/>
            <a:ext cx="4081805" cy="5846990"/>
          </a:xfrm>
          <a:prstGeom prst="rect">
            <a:avLst/>
          </a:prstGeom>
        </p:spPr>
      </p:pic>
    </p:spTree>
    <p:extLst>
      <p:ext uri="{BB962C8B-B14F-4D97-AF65-F5344CB8AC3E}">
        <p14:creationId xmlns:p14="http://schemas.microsoft.com/office/powerpoint/2010/main" val="34428151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1218</Words>
  <Application>Microsoft Office PowerPoint</Application>
  <PresentationFormat>Widescreen</PresentationFormat>
  <Paragraphs>109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Bierstadt</vt:lpstr>
      <vt:lpstr>GestaltVTI</vt:lpstr>
      <vt:lpstr>HR Engagement Initiatives for Adventure Works: Strategies, Metrics, and Impact</vt:lpstr>
      <vt:lpstr>Agenda Overview</vt:lpstr>
      <vt:lpstr>Current Employee Engagement Status</vt:lpstr>
      <vt:lpstr>Employee Engagement Survey Results</vt:lpstr>
      <vt:lpstr>Key Metrics and Statistics</vt:lpstr>
      <vt:lpstr>Identified Areas for Improvement</vt:lpstr>
      <vt:lpstr>Engagement Initiatives and Strategies</vt:lpstr>
      <vt:lpstr>Employee Recognition Programs</vt:lpstr>
      <vt:lpstr>Professional Development and Training</vt:lpstr>
      <vt:lpstr>Work-Life Balance and Wellness Initiatives</vt:lpstr>
      <vt:lpstr>Implementation Plan and Timeline</vt:lpstr>
      <vt:lpstr>Phase-Wise Implementation Schedule</vt:lpstr>
      <vt:lpstr>Resource Allocation and Budgeting</vt:lpstr>
      <vt:lpstr>Monitoring and Evaluation Methods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Kim WCP</dc:creator>
  <cp:lastModifiedBy>Kim WCP</cp:lastModifiedBy>
  <cp:revision>1</cp:revision>
  <dcterms:created xsi:type="dcterms:W3CDTF">2025-04-06T09:50:39Z</dcterms:created>
  <dcterms:modified xsi:type="dcterms:W3CDTF">2025-04-06T09:55:18Z</dcterms:modified>
</cp:coreProperties>
</file>