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625" y="0"/>
            <a:ext cx="785537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98225" y="1601025"/>
            <a:ext cx="1190400" cy="13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Use Case: </a:t>
            </a:r>
            <a:r>
              <a:rPr lang="en" sz="1100">
                <a:solidFill>
                  <a:schemeClr val="dk1"/>
                </a:solidFill>
              </a:rPr>
              <a:t>AI-Powered Customer Personalization Platform for Retail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466350" y="656550"/>
            <a:ext cx="11904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0000"/>
                </a:solidFill>
              </a:rPr>
              <a:t>Customers</a:t>
            </a:r>
            <a:r>
              <a:rPr lang="en" sz="600">
                <a:solidFill>
                  <a:srgbClr val="FF0000"/>
                </a:solidFill>
              </a:rPr>
              <a:t>: Expect seamless, personalized experiences</a:t>
            </a:r>
            <a:endParaRPr sz="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0000"/>
                </a:solidFill>
              </a:rPr>
              <a:t>Marketing Teams</a:t>
            </a:r>
            <a:r>
              <a:rPr lang="en" sz="600">
                <a:solidFill>
                  <a:srgbClr val="FF0000"/>
                </a:solidFill>
              </a:rPr>
              <a:t>: Need tools to tailor campaigns and increase engagement</a:t>
            </a:r>
            <a:endParaRPr sz="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0000"/>
                </a:solidFill>
              </a:rPr>
              <a:t>Store Managers</a:t>
            </a:r>
            <a:r>
              <a:rPr lang="en" sz="600">
                <a:solidFill>
                  <a:srgbClr val="FF0000"/>
                </a:solidFill>
              </a:rPr>
              <a:t>: Want to align in-store experience with online profiles</a:t>
            </a:r>
            <a:endParaRPr sz="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0000"/>
                </a:solidFill>
              </a:rPr>
              <a:t>IT/Tech Teams</a:t>
            </a:r>
            <a:r>
              <a:rPr lang="en" sz="600">
                <a:solidFill>
                  <a:srgbClr val="FF0000"/>
                </a:solidFill>
              </a:rPr>
              <a:t>: Responsible for integrating personalization engine</a:t>
            </a:r>
            <a:endParaRPr sz="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0000"/>
                </a:solidFill>
              </a:rPr>
              <a:t>Executives</a:t>
            </a:r>
            <a:r>
              <a:rPr lang="en" sz="600">
                <a:solidFill>
                  <a:srgbClr val="FF0000"/>
                </a:solidFill>
              </a:rPr>
              <a:t>: Focused on ROI, customer retention, and market competitiveness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466350" y="2922525"/>
            <a:ext cx="11904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solidFill>
                  <a:srgbClr val="45818E"/>
                </a:solidFill>
              </a:rPr>
              <a:t>Data silos</a:t>
            </a:r>
            <a:r>
              <a:rPr lang="en" sz="600">
                <a:solidFill>
                  <a:srgbClr val="45818E"/>
                </a:solidFill>
              </a:rPr>
              <a:t>: Fragmented customer data across systems</a:t>
            </a:r>
            <a:br>
              <a:rPr lang="en" sz="600">
                <a:solidFill>
                  <a:srgbClr val="45818E"/>
                </a:solidFill>
              </a:rPr>
            </a:br>
            <a:endParaRPr sz="600">
              <a:solidFill>
                <a:srgbClr val="45818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solidFill>
                  <a:srgbClr val="45818E"/>
                </a:solidFill>
              </a:rPr>
              <a:t>Change resistance</a:t>
            </a:r>
            <a:r>
              <a:rPr lang="en" sz="600">
                <a:solidFill>
                  <a:srgbClr val="45818E"/>
                </a:solidFill>
              </a:rPr>
              <a:t>: Staff and managers hesitant to adopt new tools</a:t>
            </a:r>
            <a:br>
              <a:rPr lang="en" sz="600">
                <a:solidFill>
                  <a:srgbClr val="45818E"/>
                </a:solidFill>
              </a:rPr>
            </a:br>
            <a:endParaRPr sz="600">
              <a:solidFill>
                <a:srgbClr val="45818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solidFill>
                  <a:srgbClr val="45818E"/>
                </a:solidFill>
              </a:rPr>
              <a:t>Privacy</a:t>
            </a:r>
            <a:r>
              <a:rPr lang="en" sz="600">
                <a:solidFill>
                  <a:srgbClr val="45818E"/>
                </a:solidFill>
              </a:rPr>
              <a:t>: Customer consent and GDPR/CCPA compliance</a:t>
            </a:r>
            <a:br>
              <a:rPr lang="en" sz="600">
                <a:solidFill>
                  <a:srgbClr val="45818E"/>
                </a:solidFill>
              </a:rPr>
            </a:br>
            <a:endParaRPr sz="600">
              <a:solidFill>
                <a:srgbClr val="45818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solidFill>
                  <a:srgbClr val="45818E"/>
                </a:solidFill>
              </a:rPr>
              <a:t>Integration complexity</a:t>
            </a:r>
            <a:r>
              <a:rPr lang="en" sz="600">
                <a:solidFill>
                  <a:srgbClr val="45818E"/>
                </a:solidFill>
              </a:rPr>
              <a:t>: Tying legacy systems with new AI engine</a:t>
            </a:r>
            <a:endParaRPr sz="600">
              <a:solidFill>
                <a:srgbClr val="45818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45818E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198580" y="386425"/>
            <a:ext cx="31617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B45F06"/>
                </a:solidFill>
              </a:rPr>
              <a:t>"Our retail brand used to know our customers when they walked through the doors. Now, with thousands of online touchpoints and in-store visits, we struggle to recognize them, much less anticipate their needs. One returning customer told us, </a:t>
            </a:r>
            <a:r>
              <a:rPr i="1" lang="en" sz="700">
                <a:solidFill>
                  <a:srgbClr val="B45F06"/>
                </a:solidFill>
              </a:rPr>
              <a:t>'You remember my name, but forget what I love.'</a:t>
            </a:r>
            <a:r>
              <a:rPr lang="en" sz="700">
                <a:solidFill>
                  <a:srgbClr val="B45F06"/>
                </a:solidFill>
              </a:rPr>
              <a:t> That story pushed us to rethink personalization."</a:t>
            </a:r>
            <a:endParaRPr sz="900">
              <a:solidFill>
                <a:srgbClr val="B45F06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061088" y="1539575"/>
            <a:ext cx="22749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8761D"/>
                </a:solidFill>
              </a:rPr>
              <a:t>Customers receive generic product recommendations and inconsistent experiences across web, app, and in-store touchpoints. Marketing campaigns underperform due to lack of real-time customer insight.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336000" y="1539575"/>
            <a:ext cx="22749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3C78D8"/>
                </a:solidFill>
              </a:rPr>
              <a:t>AI-Powered Personalization Platform</a:t>
            </a:r>
            <a:r>
              <a:rPr lang="en" sz="800">
                <a:solidFill>
                  <a:srgbClr val="3C78D8"/>
                </a:solidFill>
              </a:rPr>
              <a:t> that:</a:t>
            </a:r>
            <a:endParaRPr sz="800">
              <a:solidFill>
                <a:srgbClr val="3C78D8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C78D8"/>
              </a:buClr>
              <a:buSzPts val="800"/>
              <a:buChar char="●"/>
            </a:pPr>
            <a:r>
              <a:rPr lang="en" sz="800">
                <a:solidFill>
                  <a:srgbClr val="3C78D8"/>
                </a:solidFill>
              </a:rPr>
              <a:t>Consolidates data across all channels (POS, e-commerce, CRM)</a:t>
            </a:r>
            <a:endParaRPr sz="800">
              <a:solidFill>
                <a:srgbClr val="3C78D8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Char char="●"/>
            </a:pPr>
            <a:r>
              <a:rPr lang="en" sz="800">
                <a:solidFill>
                  <a:srgbClr val="3C78D8"/>
                </a:solidFill>
              </a:rPr>
              <a:t>Uses machine learning to offer real-time product recommendations</a:t>
            </a:r>
            <a:endParaRPr sz="800">
              <a:solidFill>
                <a:srgbClr val="3C78D8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Char char="●"/>
            </a:pPr>
            <a:r>
              <a:rPr lang="en" sz="800">
                <a:solidFill>
                  <a:srgbClr val="3C78D8"/>
                </a:solidFill>
              </a:rPr>
              <a:t>Enables omnichannel personalization (email, web, app, in-store screens)</a:t>
            </a:r>
            <a:endParaRPr sz="800">
              <a:solidFill>
                <a:srgbClr val="3C78D8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Char char="●"/>
            </a:pPr>
            <a:r>
              <a:rPr lang="en" sz="800">
                <a:solidFill>
                  <a:srgbClr val="3C78D8"/>
                </a:solidFill>
              </a:rPr>
              <a:t>Includes customer profile dashboards for staff and marketers</a:t>
            </a:r>
            <a:endParaRPr sz="8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rgbClr val="3C78D8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7890125" y="862550"/>
            <a:ext cx="11019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351C75"/>
                </a:solidFill>
              </a:rPr>
              <a:t>"Create a seamless, personalized customer journey that makes every interaction feel like a curated experience — from a push notification to a fitting room visit — while empowering teams with real-time insight."</a:t>
            </a:r>
            <a:endParaRPr sz="700">
              <a:solidFill>
                <a:srgbClr val="351C75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7423750" y="2813425"/>
            <a:ext cx="1606500" cy="18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60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7F6000"/>
              </a:buClr>
              <a:buSzPts val="500"/>
              <a:buChar char="●"/>
            </a:pPr>
            <a:r>
              <a:rPr lang="en" sz="500">
                <a:solidFill>
                  <a:srgbClr val="7F6000"/>
                </a:solidFill>
              </a:rPr>
              <a:t>🎯 35% increase in customer engagement across digital channels</a:t>
            </a:r>
            <a:br>
              <a:rPr lang="en" sz="500">
                <a:solidFill>
                  <a:srgbClr val="7F6000"/>
                </a:solidFill>
              </a:rPr>
            </a:br>
            <a:endParaRPr sz="500">
              <a:solidFill>
                <a:srgbClr val="7F6000"/>
              </a:solidFill>
            </a:endParaRPr>
          </a:p>
          <a:p>
            <a:pPr indent="-260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500"/>
              <a:buChar char="●"/>
            </a:pPr>
            <a:r>
              <a:rPr lang="en" sz="500">
                <a:solidFill>
                  <a:srgbClr val="7F6000"/>
                </a:solidFill>
              </a:rPr>
              <a:t>🛒 20% boost in average order value through personalized suggestions</a:t>
            </a:r>
            <a:br>
              <a:rPr lang="en" sz="500">
                <a:solidFill>
                  <a:srgbClr val="7F6000"/>
                </a:solidFill>
              </a:rPr>
            </a:br>
            <a:endParaRPr sz="500">
              <a:solidFill>
                <a:srgbClr val="7F6000"/>
              </a:solidFill>
            </a:endParaRPr>
          </a:p>
          <a:p>
            <a:pPr indent="-260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500"/>
              <a:buChar char="●"/>
            </a:pPr>
            <a:r>
              <a:rPr lang="en" sz="500">
                <a:solidFill>
                  <a:srgbClr val="7F6000"/>
                </a:solidFill>
              </a:rPr>
              <a:t>🔁 Enhanced customer retention and loyalty program participation</a:t>
            </a:r>
            <a:br>
              <a:rPr lang="en" sz="500">
                <a:solidFill>
                  <a:srgbClr val="7F6000"/>
                </a:solidFill>
              </a:rPr>
            </a:br>
            <a:endParaRPr sz="500">
              <a:solidFill>
                <a:srgbClr val="7F6000"/>
              </a:solidFill>
            </a:endParaRPr>
          </a:p>
          <a:p>
            <a:pPr indent="-260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500"/>
              <a:buChar char="●"/>
            </a:pPr>
            <a:r>
              <a:rPr lang="en" sz="500">
                <a:solidFill>
                  <a:srgbClr val="7F6000"/>
                </a:solidFill>
              </a:rPr>
              <a:t>⏱️ Faster marketing execution with AI-generated customer segments</a:t>
            </a:r>
            <a:br>
              <a:rPr lang="en" sz="500">
                <a:solidFill>
                  <a:srgbClr val="7F6000"/>
                </a:solidFill>
              </a:rPr>
            </a:br>
            <a:endParaRPr sz="500">
              <a:solidFill>
                <a:srgbClr val="7F6000"/>
              </a:solidFill>
            </a:endParaRPr>
          </a:p>
          <a:p>
            <a:pPr indent="-260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500"/>
              <a:buChar char="●"/>
            </a:pPr>
            <a:r>
              <a:rPr lang="en" sz="500">
                <a:solidFill>
                  <a:srgbClr val="7F6000"/>
                </a:solidFill>
              </a:rPr>
              <a:t>✅ Compliance-first design with audit trails and consent management</a:t>
            </a:r>
            <a:br>
              <a:rPr lang="en" sz="500">
                <a:solidFill>
                  <a:srgbClr val="7F6000"/>
                </a:solidFill>
              </a:rPr>
            </a:br>
            <a:endParaRPr sz="500">
              <a:solidFill>
                <a:srgbClr val="7F6000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5215550" y="4068025"/>
            <a:ext cx="251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A64D79"/>
                </a:solidFill>
              </a:rPr>
              <a:t>Product Owner</a:t>
            </a:r>
            <a:r>
              <a:rPr lang="en" sz="600">
                <a:solidFill>
                  <a:srgbClr val="A64D79"/>
                </a:solidFill>
              </a:rPr>
              <a:t>: Drives AI platform roadmap</a:t>
            </a:r>
            <a:br>
              <a:rPr lang="en" sz="600">
                <a:solidFill>
                  <a:srgbClr val="A64D79"/>
                </a:solidFill>
              </a:rPr>
            </a:br>
            <a:endParaRPr sz="6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A64D79"/>
                </a:solidFill>
              </a:rPr>
              <a:t>Data Science Team</a:t>
            </a:r>
            <a:r>
              <a:rPr lang="en" sz="600">
                <a:solidFill>
                  <a:srgbClr val="A64D79"/>
                </a:solidFill>
              </a:rPr>
              <a:t>: Builds and maintains recommendation models</a:t>
            </a:r>
            <a:br>
              <a:rPr lang="en" sz="600">
                <a:solidFill>
                  <a:srgbClr val="A64D79"/>
                </a:solidFill>
              </a:rPr>
            </a:br>
            <a:endParaRPr sz="6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A64D79"/>
                </a:solidFill>
              </a:rPr>
              <a:t>Engineering Team</a:t>
            </a:r>
            <a:r>
              <a:rPr lang="en" sz="600">
                <a:solidFill>
                  <a:srgbClr val="A64D79"/>
                </a:solidFill>
              </a:rPr>
              <a:t>: Integrates backend and frontend touchpoints</a:t>
            </a:r>
            <a:endParaRPr sz="600">
              <a:solidFill>
                <a:srgbClr val="A64D79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2594900" y="41142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A64D79"/>
                </a:solidFill>
              </a:rPr>
              <a:t>Marketing Leadership</a:t>
            </a:r>
            <a:r>
              <a:rPr lang="en" sz="600">
                <a:solidFill>
                  <a:srgbClr val="A64D79"/>
                </a:solidFill>
              </a:rPr>
              <a:t>: Champions use of platform for campaigns</a:t>
            </a:r>
            <a:br>
              <a:rPr lang="en" sz="600">
                <a:solidFill>
                  <a:srgbClr val="A64D79"/>
                </a:solidFill>
              </a:rPr>
            </a:br>
            <a:endParaRPr sz="6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A64D79"/>
                </a:solidFill>
              </a:rPr>
              <a:t>Change Manager</a:t>
            </a:r>
            <a:r>
              <a:rPr lang="en" sz="600">
                <a:solidFill>
                  <a:srgbClr val="A64D79"/>
                </a:solidFill>
              </a:rPr>
              <a:t>: Oversees training and adoption effort</a:t>
            </a:r>
            <a:endParaRPr>
              <a:solidFill>
                <a:srgbClr val="A64D7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