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008b7b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008b7b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FFF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613700" y="-54950"/>
            <a:ext cx="1594500" cy="67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5 WHYS</a:t>
            </a:r>
            <a:endParaRPr b="1" sz="2300"/>
          </a:p>
        </p:txBody>
      </p:sp>
      <p:sp>
        <p:nvSpPr>
          <p:cNvPr id="55" name="Google Shape;55;p13"/>
          <p:cNvSpPr/>
          <p:nvPr/>
        </p:nvSpPr>
        <p:spPr>
          <a:xfrm>
            <a:off x="0" y="485025"/>
            <a:ext cx="6218700" cy="576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442269" y="485025"/>
            <a:ext cx="5027700" cy="576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Why are SMB employees spending too much time on repetitive tasks?</a:t>
            </a:r>
            <a:br>
              <a:rPr b="1"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Because they are manually managing data across multiple tools (e.g., CRM, email, project management), often requiring data entry, notifications, and follow-up actions</a:t>
            </a:r>
            <a:endParaRPr sz="1300"/>
          </a:p>
        </p:txBody>
      </p:sp>
      <p:sp>
        <p:nvSpPr>
          <p:cNvPr id="57" name="Google Shape;57;p13"/>
          <p:cNvSpPr txBox="1"/>
          <p:nvPr/>
        </p:nvSpPr>
        <p:spPr>
          <a:xfrm>
            <a:off x="266177" y="599654"/>
            <a:ext cx="82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1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920435" y="510753"/>
            <a:ext cx="488700" cy="687600"/>
          </a:xfrm>
          <a:prstGeom prst="curvedLeftArrow">
            <a:avLst>
              <a:gd fmla="val 25000" name="adj1"/>
              <a:gd fmla="val 50000" name="adj2"/>
              <a:gd fmla="val 36814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97487" y="1169122"/>
            <a:ext cx="6218700" cy="576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839756" y="1169122"/>
            <a:ext cx="5027700" cy="576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Why are they manually managing data across multiple tools?</a:t>
            </a:r>
            <a:br>
              <a:rPr b="1"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Because their current tools do not have built-in integrations or automated workflows to seamlessly transfer data and trigger actions</a:t>
            </a:r>
            <a:endParaRPr sz="1300"/>
          </a:p>
        </p:txBody>
      </p:sp>
      <p:sp>
        <p:nvSpPr>
          <p:cNvPr id="61" name="Google Shape;61;p13"/>
          <p:cNvSpPr txBox="1"/>
          <p:nvPr/>
        </p:nvSpPr>
        <p:spPr>
          <a:xfrm>
            <a:off x="665751" y="1312000"/>
            <a:ext cx="82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2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876391" y="1942374"/>
            <a:ext cx="6218700" cy="576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080807" y="1998592"/>
            <a:ext cx="840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3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409131" y="1501471"/>
            <a:ext cx="488700" cy="687600"/>
          </a:xfrm>
          <a:prstGeom prst="curvedLeftArrow">
            <a:avLst>
              <a:gd fmla="val 25000" name="adj1"/>
              <a:gd fmla="val 50000" name="adj2"/>
              <a:gd fmla="val 36814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288657" y="2730191"/>
            <a:ext cx="6218700" cy="576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493073" y="2786409"/>
            <a:ext cx="840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4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7902653" y="2368370"/>
            <a:ext cx="488700" cy="687600"/>
          </a:xfrm>
          <a:prstGeom prst="curvedLeftArrow">
            <a:avLst>
              <a:gd fmla="val 25000" name="adj1"/>
              <a:gd fmla="val 50000" name="adj2"/>
              <a:gd fmla="val 36814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683807" y="3462813"/>
            <a:ext cx="6218700" cy="576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338900" y="3206574"/>
            <a:ext cx="488700" cy="623400"/>
          </a:xfrm>
          <a:prstGeom prst="curvedLeftArrow">
            <a:avLst>
              <a:gd fmla="val 25000" name="adj1"/>
              <a:gd fmla="val 50000" name="adj2"/>
              <a:gd fmla="val 36814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6600" y="4231889"/>
            <a:ext cx="9131400" cy="9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928812" y="3594828"/>
            <a:ext cx="82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5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6600" y="4247942"/>
            <a:ext cx="1889700" cy="405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63166" y="4231525"/>
            <a:ext cx="816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Root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9282" y="4741805"/>
            <a:ext cx="1889700" cy="405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66086" y="4765540"/>
            <a:ext cx="1010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169919" y="4701661"/>
            <a:ext cx="6961500" cy="445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169919" y="4235969"/>
            <a:ext cx="6961500" cy="44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root cause is that SMBs lack accessible, affordable, and user-friendly tools for automating workflows, as most available solutions require either technical expertise or a budget that many SMBs don’t have.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2874800" y="3427250"/>
            <a:ext cx="5027700" cy="675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Why do they lack technical expertise or resources for advanced software solutions? </a:t>
            </a:r>
            <a:r>
              <a:rPr lang="en" sz="1000">
                <a:solidFill>
                  <a:schemeClr val="dk1"/>
                </a:solidFill>
              </a:rPr>
              <a:t>Because many SMBs prioritize immediate operational needs over investing in technology infrastructure and don’t see accessible options for no-code automation that could allow their teams to streamline repetitive tasks independently.</a:t>
            </a:r>
            <a:endParaRPr sz="1300"/>
          </a:p>
        </p:txBody>
      </p:sp>
      <p:sp>
        <p:nvSpPr>
          <p:cNvPr id="79" name="Google Shape;79;p13"/>
          <p:cNvSpPr/>
          <p:nvPr/>
        </p:nvSpPr>
        <p:spPr>
          <a:xfrm>
            <a:off x="2169925" y="1900175"/>
            <a:ext cx="5095800" cy="629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Why don’t these tools have built-in integrations or automated workflows? </a:t>
            </a:r>
            <a:r>
              <a:rPr lang="en" sz="1000">
                <a:solidFill>
                  <a:schemeClr val="dk1"/>
                </a:solidFill>
              </a:rPr>
              <a:t>Because many SMBs use entry-level software with limited integration and automation capabilities, making it difficult for these tools to "talk" to each other without customization</a:t>
            </a:r>
            <a:endParaRPr sz="1200"/>
          </a:p>
        </p:txBody>
      </p:sp>
      <p:sp>
        <p:nvSpPr>
          <p:cNvPr id="80" name="Google Shape;80;p13"/>
          <p:cNvSpPr/>
          <p:nvPr/>
        </p:nvSpPr>
        <p:spPr>
          <a:xfrm>
            <a:off x="2604463" y="2658850"/>
            <a:ext cx="5027700" cy="675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Why do SMBs rely on entry-level software with limited integration? </a:t>
            </a:r>
            <a:r>
              <a:rPr lang="en" sz="1000">
                <a:solidFill>
                  <a:schemeClr val="dk1"/>
                </a:solidFill>
              </a:rPr>
              <a:t>Because these businesses often have budget constraints and lack the technical expertise or resources needed to implement custom automation or pay for advanced, integrated software solutions.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