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9CDAF7-B20D-6F53-B428-55EEFDB574B5}" v="1" dt="2024-03-27T12:44:10.1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0FC4B-ACFD-44AF-8192-C9627F993A83}" type="datetimeFigureOut">
              <a:t>3/27/2024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F2F909-D360-4532-9CA3-627599359957}" type="slidenum">
              <a:t>‹#›</a:t>
            </a:fld>
            <a:endParaRPr lang="en-US"/>
          </a:p>
        </p:txBody>
      </p:sp>
    </p:spTree>
    <p:extLst>
      <p:ext uri="{BB962C8B-B14F-4D97-AF65-F5344CB8AC3E}">
        <p14:creationId xmlns:p14="http://schemas.microsoft.com/office/powerpoint/2010/main" val="4194201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Hello everyone and welcome to our presentation on the most innovative technologies in eyeglasses for consumers. In this presentation, we'll be discussing some of the exciting advancements that have been made in eyeglasses technology that can help improve your vision and enhance your day-to-day life.</a:t>
            </a:r>
          </a:p>
        </p:txBody>
      </p:sp>
      <p:sp>
        <p:nvSpPr>
          <p:cNvPr id="4" name="Slide Number Placeholder 3"/>
          <p:cNvSpPr>
            <a:spLocks noGrp="1"/>
          </p:cNvSpPr>
          <p:nvPr>
            <p:ph type="sldNum" sz="quarter" idx="5"/>
          </p:nvPr>
        </p:nvSpPr>
        <p:spPr/>
        <p:txBody>
          <a:bodyPr/>
          <a:lstStyle/>
          <a:p>
            <a:fld id="{0A4FF1F0-C6C0-49A6-BD13-7E26671B42D2}" type="slidenum">
              <a:t>1</a:t>
            </a:fld>
            <a:endParaRPr lang="en-US"/>
          </a:p>
        </p:txBody>
      </p:sp>
    </p:spTree>
    <p:extLst>
      <p:ext uri="{BB962C8B-B14F-4D97-AF65-F5344CB8AC3E}">
        <p14:creationId xmlns:p14="http://schemas.microsoft.com/office/powerpoint/2010/main" val="2505971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Anti-reflective coatings are becoming more widely available in eyeglasses and lenses. They help to reduce glare and reflections from computer screens, headlights, and other bright light sources. This can make it easier to see and improve visual clarity, especially when driving at night. Additionally, many anti-reflective coatings are scratch-resistant, giving your eyeglasses a longer lifespan.</a:t>
            </a:r>
          </a:p>
        </p:txBody>
      </p:sp>
      <p:sp>
        <p:nvSpPr>
          <p:cNvPr id="4" name="Slide Number Placeholder 3"/>
          <p:cNvSpPr>
            <a:spLocks noGrp="1"/>
          </p:cNvSpPr>
          <p:nvPr>
            <p:ph type="sldNum" sz="quarter" idx="5"/>
          </p:nvPr>
        </p:nvSpPr>
        <p:spPr/>
        <p:txBody>
          <a:bodyPr/>
          <a:lstStyle/>
          <a:p>
            <a:fld id="{0A4FF1F0-C6C0-49A6-BD13-7E26671B42D2}" type="slidenum">
              <a:t>2</a:t>
            </a:fld>
            <a:endParaRPr lang="en-US"/>
          </a:p>
        </p:txBody>
      </p:sp>
    </p:spTree>
    <p:extLst>
      <p:ext uri="{BB962C8B-B14F-4D97-AF65-F5344CB8AC3E}">
        <p14:creationId xmlns:p14="http://schemas.microsoft.com/office/powerpoint/2010/main" val="4271750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Blue light filtering technology is designed to reduce eye strain and fatigue caused by prolonged exposure to screens. It can also help regulate your sleep patterns by blocking blue light wavelengths that can interfere with your body's natural circadian rhythm. Blue light filters are available in both prescription and non-prescription lenses, making them a practical option for anyone who spends a lot of time in front of screens.</a:t>
            </a:r>
          </a:p>
        </p:txBody>
      </p:sp>
      <p:sp>
        <p:nvSpPr>
          <p:cNvPr id="4" name="Slide Number Placeholder 3"/>
          <p:cNvSpPr>
            <a:spLocks noGrp="1"/>
          </p:cNvSpPr>
          <p:nvPr>
            <p:ph type="sldNum" sz="quarter" idx="5"/>
          </p:nvPr>
        </p:nvSpPr>
        <p:spPr/>
        <p:txBody>
          <a:bodyPr/>
          <a:lstStyle/>
          <a:p>
            <a:fld id="{0A4FF1F0-C6C0-49A6-BD13-7E26671B42D2}" type="slidenum">
              <a:t>3</a:t>
            </a:fld>
            <a:endParaRPr lang="en-US"/>
          </a:p>
        </p:txBody>
      </p:sp>
    </p:spTree>
    <p:extLst>
      <p:ext uri="{BB962C8B-B14F-4D97-AF65-F5344CB8AC3E}">
        <p14:creationId xmlns:p14="http://schemas.microsoft.com/office/powerpoint/2010/main" val="600735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Digital progressives are a new type of lens technology that provide multiple levels of magnification and a seamless transition between near and far vision. They are designed specifically for digital devices, such as smartphones and tablets, and can help reduce eye strain and improve visual clarity when using these devices for extended periods of time.</a:t>
            </a:r>
          </a:p>
        </p:txBody>
      </p:sp>
      <p:sp>
        <p:nvSpPr>
          <p:cNvPr id="4" name="Slide Number Placeholder 3"/>
          <p:cNvSpPr>
            <a:spLocks noGrp="1"/>
          </p:cNvSpPr>
          <p:nvPr>
            <p:ph type="sldNum" sz="quarter" idx="5"/>
          </p:nvPr>
        </p:nvSpPr>
        <p:spPr/>
        <p:txBody>
          <a:bodyPr/>
          <a:lstStyle/>
          <a:p>
            <a:fld id="{0A4FF1F0-C6C0-49A6-BD13-7E26671B42D2}" type="slidenum">
              <a:t>4</a:t>
            </a:fld>
            <a:endParaRPr lang="en-US"/>
          </a:p>
        </p:txBody>
      </p:sp>
    </p:spTree>
    <p:extLst>
      <p:ext uri="{BB962C8B-B14F-4D97-AF65-F5344CB8AC3E}">
        <p14:creationId xmlns:p14="http://schemas.microsoft.com/office/powerpoint/2010/main" val="544479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Adjustable focus eyeglasses allow you to change focus with a turn of a dial. This makes them great for reading and close work, as you can easily adjust the focus to suit your needs. They are also a great option for people who need different magnifications for different activities, as you can switch between them without needing to switch between multiple pairs of glasses.</a:t>
            </a:r>
          </a:p>
        </p:txBody>
      </p:sp>
      <p:sp>
        <p:nvSpPr>
          <p:cNvPr id="4" name="Slide Number Placeholder 3"/>
          <p:cNvSpPr>
            <a:spLocks noGrp="1"/>
          </p:cNvSpPr>
          <p:nvPr>
            <p:ph type="sldNum" sz="quarter" idx="5"/>
          </p:nvPr>
        </p:nvSpPr>
        <p:spPr/>
        <p:txBody>
          <a:bodyPr/>
          <a:lstStyle/>
          <a:p>
            <a:fld id="{0A4FF1F0-C6C0-49A6-BD13-7E26671B42D2}" type="slidenum">
              <a:t>5</a:t>
            </a:fld>
            <a:endParaRPr lang="en-US"/>
          </a:p>
        </p:txBody>
      </p:sp>
    </p:spTree>
    <p:extLst>
      <p:ext uri="{BB962C8B-B14F-4D97-AF65-F5344CB8AC3E}">
        <p14:creationId xmlns:p14="http://schemas.microsoft.com/office/powerpoint/2010/main" val="862684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Smart glasses are an exciting new technology that have the ability to overlay digital information on top of the real world. They can be voice-controlled and have wireless connectivity, allowing you to access information and control other devices hands-free. While still in their early stages, smart glasses have the potential to revolutionize the way we interact with technology and the world around us.</a:t>
            </a:r>
          </a:p>
        </p:txBody>
      </p:sp>
      <p:sp>
        <p:nvSpPr>
          <p:cNvPr id="4" name="Slide Number Placeholder 3"/>
          <p:cNvSpPr>
            <a:spLocks noGrp="1"/>
          </p:cNvSpPr>
          <p:nvPr>
            <p:ph type="sldNum" sz="quarter" idx="5"/>
          </p:nvPr>
        </p:nvSpPr>
        <p:spPr/>
        <p:txBody>
          <a:bodyPr/>
          <a:lstStyle/>
          <a:p>
            <a:fld id="{0A4FF1F0-C6C0-49A6-BD13-7E26671B42D2}" type="slidenum">
              <a:t>6</a:t>
            </a:fld>
            <a:endParaRPr lang="en-US"/>
          </a:p>
        </p:txBody>
      </p:sp>
    </p:spTree>
    <p:extLst>
      <p:ext uri="{BB962C8B-B14F-4D97-AF65-F5344CB8AC3E}">
        <p14:creationId xmlns:p14="http://schemas.microsoft.com/office/powerpoint/2010/main" val="723424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March 27,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629996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March 27,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3834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March 27,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98710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March 27,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70691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March 27,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8308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March 27,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27945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March 27,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06317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March 27,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964595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March 27,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463400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March 27,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43397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March 27,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197173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Wednesday, March 27,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91212781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8A00A08-E4E6-4184-B484-E0E034072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171" y="13882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0780E404-3121-4F33-AF2D-65F659A97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7675" y="288981"/>
            <a:ext cx="1262947" cy="1335600"/>
            <a:chOff x="2678417" y="2427951"/>
            <a:chExt cx="1262947" cy="1335600"/>
          </a:xfrm>
        </p:grpSpPr>
        <p:sp>
          <p:nvSpPr>
            <p:cNvPr id="14" name="Freeform: Shape 13">
              <a:extLst>
                <a:ext uri="{FF2B5EF4-FFF2-40B4-BE49-F238E27FC236}">
                  <a16:creationId xmlns:a16="http://schemas.microsoft.com/office/drawing/2014/main" id="{2339341D-8322-49F1-91DA-6D115CCAE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7EB9DB0E-3B0E-411A-9274-448D565CA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A4DD1EFA-CBDB-A303-D090-1378A2130D0F}"/>
              </a:ext>
            </a:extLst>
          </p:cNvPr>
          <p:cNvSpPr>
            <a:spLocks noGrp="1"/>
          </p:cNvSpPr>
          <p:nvPr>
            <p:ph type="ctrTitle"/>
          </p:nvPr>
        </p:nvSpPr>
        <p:spPr>
          <a:xfrm>
            <a:off x="550864" y="549275"/>
            <a:ext cx="3565524" cy="3034657"/>
          </a:xfrm>
        </p:spPr>
        <p:txBody>
          <a:bodyPr anchor="b">
            <a:normAutofit/>
          </a:bodyPr>
          <a:lstStyle/>
          <a:p>
            <a:r>
              <a:rPr lang="en-US" sz="4800"/>
              <a:t>Welcome!</a:t>
            </a:r>
          </a:p>
        </p:txBody>
      </p:sp>
      <p:grpSp>
        <p:nvGrpSpPr>
          <p:cNvPr id="17" name="Group 16">
            <a:extLst>
              <a:ext uri="{FF2B5EF4-FFF2-40B4-BE49-F238E27FC236}">
                <a16:creationId xmlns:a16="http://schemas.microsoft.com/office/drawing/2014/main" id="{4B158E9A-DBF4-4AA7-B6B7-8C8EB2FBD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25249" y="5435090"/>
            <a:ext cx="762805" cy="734873"/>
            <a:chOff x="7950336" y="1300590"/>
            <a:chExt cx="762805" cy="734873"/>
          </a:xfrm>
        </p:grpSpPr>
        <p:sp>
          <p:nvSpPr>
            <p:cNvPr id="18" name="Freeform 5">
              <a:extLst>
                <a:ext uri="{FF2B5EF4-FFF2-40B4-BE49-F238E27FC236}">
                  <a16:creationId xmlns:a16="http://schemas.microsoft.com/office/drawing/2014/main" id="{6150ACFD-AEC6-42A3-A5A7-E7AD6B13E0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DB4D1217-FEB1-4D2A-80F4-C227B66D72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0BCA7138-22BA-4785-8B3D-9D45213E8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Eyeglasses on top of eye chart">
            <a:extLst>
              <a:ext uri="{FF2B5EF4-FFF2-40B4-BE49-F238E27FC236}">
                <a16:creationId xmlns:a16="http://schemas.microsoft.com/office/drawing/2014/main" id="{CBDE8FFE-6B4C-48BC-A8DB-2845E6F6DE89}"/>
              </a:ext>
            </a:extLst>
          </p:cNvPr>
          <p:cNvPicPr>
            <a:picLocks noChangeAspect="1"/>
          </p:cNvPicPr>
          <p:nvPr/>
        </p:nvPicPr>
        <p:blipFill>
          <a:blip r:embed="rId3"/>
          <a:stretch>
            <a:fillRect/>
          </a:stretch>
        </p:blipFill>
        <p:spPr>
          <a:xfrm>
            <a:off x="4295776" y="987460"/>
            <a:ext cx="7345363" cy="4884666"/>
          </a:xfrm>
          <a:custGeom>
            <a:avLst/>
            <a:gdLst/>
            <a:ahLst/>
            <a:cxnLst/>
            <a:rect l="l" t="t" r="r" b="b"/>
            <a:pathLst>
              <a:path w="7345363" h="5761037">
                <a:moveTo>
                  <a:pt x="0" y="0"/>
                </a:moveTo>
                <a:lnTo>
                  <a:pt x="7345363" y="0"/>
                </a:lnTo>
                <a:lnTo>
                  <a:pt x="7345363" y="5761037"/>
                </a:lnTo>
                <a:lnTo>
                  <a:pt x="0" y="5761037"/>
                </a:lnTo>
                <a:close/>
              </a:path>
            </a:pathLst>
          </a:custGeom>
        </p:spPr>
      </p:pic>
    </p:spTree>
    <p:extLst>
      <p:ext uri="{BB962C8B-B14F-4D97-AF65-F5344CB8AC3E}">
        <p14:creationId xmlns:p14="http://schemas.microsoft.com/office/powerpoint/2010/main" val="3405587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1" name="Freeform: Shape 1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Oval 1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eform: Shape 1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6" name="Rectangle 1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E9D3B7-CEEB-6B08-CD84-5F8DDD6A65FC}"/>
              </a:ext>
            </a:extLst>
          </p:cNvPr>
          <p:cNvSpPr>
            <a:spLocks noGrp="1"/>
          </p:cNvSpPr>
          <p:nvPr>
            <p:ph type="title"/>
          </p:nvPr>
        </p:nvSpPr>
        <p:spPr>
          <a:xfrm>
            <a:off x="550862" y="580363"/>
            <a:ext cx="5437188" cy="1333055"/>
          </a:xfrm>
        </p:spPr>
        <p:txBody>
          <a:bodyPr vert="horz" wrap="square" lIns="0" tIns="0" rIns="0" bIns="0" rtlCol="0" anchor="t" anchorCtr="0">
            <a:normAutofit/>
          </a:bodyPr>
          <a:lstStyle/>
          <a:p>
            <a:pPr>
              <a:lnSpc>
                <a:spcPct val="90000"/>
              </a:lnSpc>
            </a:pPr>
            <a:r>
              <a:rPr lang="en-US"/>
              <a:t>1. Anti-Reflective Coatings</a:t>
            </a:r>
          </a:p>
        </p:txBody>
      </p:sp>
      <p:grpSp>
        <p:nvGrpSpPr>
          <p:cNvPr id="18" name="Group 17">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19"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Content Placeholder 4" descr="Bubble wrap protection.">
            <a:extLst>
              <a:ext uri="{FF2B5EF4-FFF2-40B4-BE49-F238E27FC236}">
                <a16:creationId xmlns:a16="http://schemas.microsoft.com/office/drawing/2014/main" id="{AA75A753-0DCD-4F54-8973-AB1F1DFEF265}"/>
              </a:ext>
            </a:extLst>
          </p:cNvPr>
          <p:cNvPicPr>
            <a:picLocks noGrp="1" noChangeAspect="1"/>
          </p:cNvPicPr>
          <p:nvPr>
            <p:ph sz="half" idx="1"/>
          </p:nvPr>
        </p:nvPicPr>
        <p:blipFill>
          <a:blip r:embed="rId3"/>
          <a:stretch>
            <a:fillRect/>
          </a:stretch>
        </p:blipFill>
        <p:spPr>
          <a:xfrm>
            <a:off x="606393" y="2530474"/>
            <a:ext cx="5662678" cy="3779838"/>
          </a:xfrm>
          <a:custGeom>
            <a:avLst/>
            <a:gdLst/>
            <a:ahLst/>
            <a:cxnLst/>
            <a:rect l="l" t="t" r="r" b="b"/>
            <a:pathLst>
              <a:path w="5773738" h="3779838">
                <a:moveTo>
                  <a:pt x="0" y="0"/>
                </a:moveTo>
                <a:lnTo>
                  <a:pt x="5773738" y="0"/>
                </a:lnTo>
                <a:lnTo>
                  <a:pt x="5773738" y="3779838"/>
                </a:lnTo>
                <a:lnTo>
                  <a:pt x="0" y="3779838"/>
                </a:lnTo>
                <a:close/>
              </a:path>
            </a:pathLst>
          </a:custGeom>
        </p:spPr>
      </p:pic>
      <p:sp>
        <p:nvSpPr>
          <p:cNvPr id="4" name="Content Placeholder 3">
            <a:extLst>
              <a:ext uri="{FF2B5EF4-FFF2-40B4-BE49-F238E27FC236}">
                <a16:creationId xmlns:a16="http://schemas.microsoft.com/office/drawing/2014/main" id="{D0D49215-0819-4654-F1C9-98ADC2915708}"/>
              </a:ext>
            </a:extLst>
          </p:cNvPr>
          <p:cNvSpPr>
            <a:spLocks noGrp="1"/>
          </p:cNvSpPr>
          <p:nvPr>
            <p:ph sz="half" idx="2"/>
          </p:nvPr>
        </p:nvSpPr>
        <p:spPr>
          <a:xfrm>
            <a:off x="7140575" y="1520825"/>
            <a:ext cx="4500562" cy="4572000"/>
          </a:xfrm>
        </p:spPr>
        <p:txBody>
          <a:bodyPr vert="horz" wrap="square" lIns="0" tIns="0" rIns="0" bIns="0" rtlCol="0" anchor="t">
            <a:normAutofit/>
          </a:bodyPr>
          <a:lstStyle/>
          <a:p>
            <a:r>
              <a:rPr lang="en-US"/>
              <a:t>Reduce glare and reflections</a:t>
            </a:r>
          </a:p>
          <a:p>
            <a:r>
              <a:rPr lang="en-US"/>
              <a:t>Improve visual clarity</a:t>
            </a:r>
          </a:p>
          <a:p>
            <a:r>
              <a:rPr lang="en-US"/>
              <a:t>Scratch-resistant</a:t>
            </a:r>
          </a:p>
        </p:txBody>
      </p:sp>
    </p:spTree>
    <p:extLst>
      <p:ext uri="{BB962C8B-B14F-4D97-AF65-F5344CB8AC3E}">
        <p14:creationId xmlns:p14="http://schemas.microsoft.com/office/powerpoint/2010/main" val="2823344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1" name="Freeform: Shape 1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Oval 1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eform: Shape 1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6" name="Rectangle 1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BA5420-757B-DF7B-3B7A-B83AA5FFAE81}"/>
              </a:ext>
            </a:extLst>
          </p:cNvPr>
          <p:cNvSpPr>
            <a:spLocks noGrp="1"/>
          </p:cNvSpPr>
          <p:nvPr>
            <p:ph type="title"/>
          </p:nvPr>
        </p:nvSpPr>
        <p:spPr>
          <a:xfrm>
            <a:off x="550862" y="580363"/>
            <a:ext cx="5437188" cy="1333055"/>
          </a:xfrm>
        </p:spPr>
        <p:txBody>
          <a:bodyPr vert="horz" wrap="square" lIns="0" tIns="0" rIns="0" bIns="0" rtlCol="0" anchor="t" anchorCtr="0">
            <a:normAutofit/>
          </a:bodyPr>
          <a:lstStyle/>
          <a:p>
            <a:pPr>
              <a:lnSpc>
                <a:spcPct val="90000"/>
              </a:lnSpc>
            </a:pPr>
            <a:r>
              <a:rPr lang="en-US" kern="1200" dirty="0">
                <a:solidFill>
                  <a:schemeClr val="tx1"/>
                </a:solidFill>
                <a:latin typeface="+mj-lt"/>
                <a:ea typeface="+mj-ea"/>
                <a:cs typeface="+mj-cs"/>
              </a:rPr>
              <a:t>2. Blue Light Filtering</a:t>
            </a:r>
          </a:p>
        </p:txBody>
      </p:sp>
      <p:grpSp>
        <p:nvGrpSpPr>
          <p:cNvPr id="18" name="Group 17">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19" name="Freeform: Shape 18">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Content Placeholder 4" descr="Cubes in shades of blue, arranged in abstract pattern">
            <a:extLst>
              <a:ext uri="{FF2B5EF4-FFF2-40B4-BE49-F238E27FC236}">
                <a16:creationId xmlns:a16="http://schemas.microsoft.com/office/drawing/2014/main" id="{556387DF-9BAF-41A4-94D9-D668DBC8AA9F}"/>
              </a:ext>
            </a:extLst>
          </p:cNvPr>
          <p:cNvPicPr>
            <a:picLocks noGrp="1" noChangeAspect="1"/>
          </p:cNvPicPr>
          <p:nvPr>
            <p:ph sz="half" idx="1"/>
          </p:nvPr>
        </p:nvPicPr>
        <p:blipFill rotWithShape="1">
          <a:blip r:embed="rId3"/>
          <a:srcRect l="2367" r="11709" b="-2"/>
          <a:stretch/>
        </p:blipFill>
        <p:spPr>
          <a:xfrm>
            <a:off x="550863" y="2530474"/>
            <a:ext cx="5773738" cy="3779838"/>
          </a:xfrm>
          <a:custGeom>
            <a:avLst/>
            <a:gdLst/>
            <a:ahLst/>
            <a:cxnLst/>
            <a:rect l="l" t="t" r="r" b="b"/>
            <a:pathLst>
              <a:path w="5773738" h="3779838">
                <a:moveTo>
                  <a:pt x="0" y="0"/>
                </a:moveTo>
                <a:lnTo>
                  <a:pt x="5773738" y="0"/>
                </a:lnTo>
                <a:lnTo>
                  <a:pt x="5773738" y="3779838"/>
                </a:lnTo>
                <a:lnTo>
                  <a:pt x="0" y="3779838"/>
                </a:lnTo>
                <a:close/>
              </a:path>
            </a:pathLst>
          </a:custGeom>
        </p:spPr>
      </p:pic>
      <p:sp>
        <p:nvSpPr>
          <p:cNvPr id="4" name="Content Placeholder 3">
            <a:extLst>
              <a:ext uri="{FF2B5EF4-FFF2-40B4-BE49-F238E27FC236}">
                <a16:creationId xmlns:a16="http://schemas.microsoft.com/office/drawing/2014/main" id="{90FF1F1A-8DBE-8D4D-C1ED-370E36D6C445}"/>
              </a:ext>
            </a:extLst>
          </p:cNvPr>
          <p:cNvSpPr>
            <a:spLocks noGrp="1"/>
          </p:cNvSpPr>
          <p:nvPr>
            <p:ph sz="half" idx="2"/>
          </p:nvPr>
        </p:nvSpPr>
        <p:spPr>
          <a:xfrm>
            <a:off x="7140575" y="1520825"/>
            <a:ext cx="4500562" cy="4572000"/>
          </a:xfrm>
        </p:spPr>
        <p:txBody>
          <a:bodyPr vert="horz" wrap="square" lIns="0" tIns="0" rIns="0" bIns="0" rtlCol="0" anchor="t">
            <a:normAutofit/>
          </a:bodyPr>
          <a:lstStyle/>
          <a:p>
            <a:r>
              <a:rPr lang="en-US"/>
              <a:t>Reduce eye strain and fatigue</a:t>
            </a:r>
          </a:p>
          <a:p>
            <a:r>
              <a:rPr lang="en-US"/>
              <a:t>Help regulate sleep patterns</a:t>
            </a:r>
          </a:p>
          <a:p>
            <a:r>
              <a:rPr lang="en-US"/>
              <a:t>Available in prescription and non-prescription lenses</a:t>
            </a:r>
          </a:p>
        </p:txBody>
      </p:sp>
      <p:sp>
        <p:nvSpPr>
          <p:cNvPr id="22" name="Freeform: Shape 21">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39021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1" name="Freeform: Shape 1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Oval 1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eform: Shape 1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6" name="Rectangle 1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F7275A-2079-B1EC-3AAE-51FD608E225B}"/>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r>
              <a:rPr lang="en-US" kern="1200" dirty="0">
                <a:solidFill>
                  <a:schemeClr val="tx1"/>
                </a:solidFill>
                <a:latin typeface="+mj-lt"/>
                <a:ea typeface="+mj-ea"/>
                <a:cs typeface="+mj-cs"/>
              </a:rPr>
              <a:t>3. Digital Progressives</a:t>
            </a:r>
          </a:p>
        </p:txBody>
      </p:sp>
      <p:sp>
        <p:nvSpPr>
          <p:cNvPr id="4" name="Content Placeholder 3">
            <a:extLst>
              <a:ext uri="{FF2B5EF4-FFF2-40B4-BE49-F238E27FC236}">
                <a16:creationId xmlns:a16="http://schemas.microsoft.com/office/drawing/2014/main" id="{0322168C-CBEE-D24C-323D-ED3CA2EB218D}"/>
              </a:ext>
            </a:extLst>
          </p:cNvPr>
          <p:cNvSpPr>
            <a:spLocks noGrp="1"/>
          </p:cNvSpPr>
          <p:nvPr>
            <p:ph sz="half" idx="2"/>
          </p:nvPr>
        </p:nvSpPr>
        <p:spPr>
          <a:xfrm>
            <a:off x="550863" y="2678400"/>
            <a:ext cx="3565525" cy="3414425"/>
          </a:xfrm>
        </p:spPr>
        <p:txBody>
          <a:bodyPr vert="horz" wrap="square" lIns="0" tIns="0" rIns="0" bIns="0" rtlCol="0" anchor="t">
            <a:normAutofit/>
          </a:bodyPr>
          <a:lstStyle/>
          <a:p>
            <a:r>
              <a:rPr lang="en-US" sz="1600"/>
              <a:t>Multiple levels of magnification</a:t>
            </a:r>
          </a:p>
          <a:p>
            <a:r>
              <a:rPr lang="en-US" sz="1600"/>
              <a:t>Seamless transition between near and far vision</a:t>
            </a:r>
          </a:p>
          <a:p>
            <a:r>
              <a:rPr lang="en-US" sz="1600"/>
              <a:t>Designed for digital devices</a:t>
            </a:r>
          </a:p>
        </p:txBody>
      </p:sp>
      <p:pic>
        <p:nvPicPr>
          <p:cNvPr id="5" name="Content Placeholder 4" descr="Eyewear Glasses">
            <a:extLst>
              <a:ext uri="{FF2B5EF4-FFF2-40B4-BE49-F238E27FC236}">
                <a16:creationId xmlns:a16="http://schemas.microsoft.com/office/drawing/2014/main" id="{21CB24DC-5F73-44AF-9D03-D16F68C2B570}"/>
              </a:ext>
            </a:extLst>
          </p:cNvPr>
          <p:cNvPicPr>
            <a:picLocks noGrp="1" noChangeAspect="1"/>
          </p:cNvPicPr>
          <p:nvPr>
            <p:ph sz="half" idx="1"/>
          </p:nvPr>
        </p:nvPicPr>
        <p:blipFill rotWithShape="1">
          <a:blip r:embed="rId3"/>
          <a:srcRect l="5293" r="20333" b="-1"/>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18" name="Rectangle 17">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8824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28201A-CF7C-6459-3ABF-F0452671F28D}"/>
              </a:ext>
            </a:extLst>
          </p:cNvPr>
          <p:cNvSpPr>
            <a:spLocks noGrp="1"/>
          </p:cNvSpPr>
          <p:nvPr>
            <p:ph type="title"/>
          </p:nvPr>
        </p:nvSpPr>
        <p:spPr>
          <a:xfrm>
            <a:off x="550863" y="4508500"/>
            <a:ext cx="4500562" cy="1562959"/>
          </a:xfrm>
        </p:spPr>
        <p:txBody>
          <a:bodyPr wrap="square" anchor="t">
            <a:normAutofit/>
          </a:bodyPr>
          <a:lstStyle/>
          <a:p>
            <a:r>
              <a:rPr lang="en-US"/>
              <a:t>4. Adjustable Focus</a:t>
            </a:r>
          </a:p>
        </p:txBody>
      </p:sp>
      <p:pic>
        <p:nvPicPr>
          <p:cNvPr id="5" name="Picture 4" descr="Letters magnified through eyeglasses">
            <a:extLst>
              <a:ext uri="{FF2B5EF4-FFF2-40B4-BE49-F238E27FC236}">
                <a16:creationId xmlns:a16="http://schemas.microsoft.com/office/drawing/2014/main" id="{1EBE65A4-3867-973F-4256-DB5A3C48FC65}"/>
              </a:ext>
            </a:extLst>
          </p:cNvPr>
          <p:cNvPicPr>
            <a:picLocks noChangeAspect="1"/>
          </p:cNvPicPr>
          <p:nvPr/>
        </p:nvPicPr>
        <p:blipFill rotWithShape="1">
          <a:blip r:embed="rId3"/>
          <a:srcRect t="26016" r="-2" b="27500"/>
          <a:stretch/>
        </p:blipFill>
        <p:spPr>
          <a:xfrm>
            <a:off x="20" y="1"/>
            <a:ext cx="12191980" cy="3777175"/>
          </a:xfrm>
          <a:custGeom>
            <a:avLst/>
            <a:gdLst/>
            <a:ahLst/>
            <a:cxnLst/>
            <a:rect l="l" t="t" r="r" b="b"/>
            <a:pathLst>
              <a:path w="12192000" h="3777175">
                <a:moveTo>
                  <a:pt x="0" y="0"/>
                </a:moveTo>
                <a:lnTo>
                  <a:pt x="12192000" y="0"/>
                </a:lnTo>
                <a:lnTo>
                  <a:pt x="12192000" y="3777175"/>
                </a:lnTo>
                <a:lnTo>
                  <a:pt x="0" y="3777175"/>
                </a:lnTo>
                <a:close/>
              </a:path>
            </a:pathLst>
          </a:custGeom>
        </p:spPr>
      </p:pic>
      <p:sp>
        <p:nvSpPr>
          <p:cNvPr id="11" name="Oval 10">
            <a:extLst>
              <a:ext uri="{FF2B5EF4-FFF2-40B4-BE49-F238E27FC236}">
                <a16:creationId xmlns:a16="http://schemas.microsoft.com/office/drawing/2014/main" id="{C5D31EF7-7A67-43B2-8B5E-B4A6241B1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13" y="360283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8EB06335-263E-1E5C-FFBE-890C45ED48BB}"/>
              </a:ext>
            </a:extLst>
          </p:cNvPr>
          <p:cNvSpPr>
            <a:spLocks noGrp="1"/>
          </p:cNvSpPr>
          <p:nvPr>
            <p:ph idx="1"/>
          </p:nvPr>
        </p:nvSpPr>
        <p:spPr>
          <a:xfrm>
            <a:off x="5267325" y="4508500"/>
            <a:ext cx="6373813" cy="1562959"/>
          </a:xfrm>
        </p:spPr>
        <p:txBody>
          <a:bodyPr anchor="t">
            <a:normAutofit/>
          </a:bodyPr>
          <a:lstStyle/>
          <a:p>
            <a:r>
              <a:rPr lang="en-US" sz="1600"/>
              <a:t>Change focus with a turn of a dial</a:t>
            </a:r>
          </a:p>
          <a:p>
            <a:r>
              <a:rPr lang="en-US" sz="1600"/>
              <a:t>Great for reading and close work</a:t>
            </a:r>
          </a:p>
          <a:p>
            <a:r>
              <a:rPr lang="en-US" sz="1600"/>
              <a:t>No need to switch between multiple pairs of glasses</a:t>
            </a:r>
          </a:p>
        </p:txBody>
      </p:sp>
    </p:spTree>
    <p:extLst>
      <p:ext uri="{BB962C8B-B14F-4D97-AF65-F5344CB8AC3E}">
        <p14:creationId xmlns:p14="http://schemas.microsoft.com/office/powerpoint/2010/main" val="3028132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1" name="Freeform: Shape 1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Oval 1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eform: Shape 1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16" name="Rectangle 1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676EB0-03B7-D1B9-FD7C-DC53143C27D8}"/>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r>
              <a:rPr lang="en-US" kern="1200" dirty="0">
                <a:solidFill>
                  <a:schemeClr val="tx1"/>
                </a:solidFill>
                <a:latin typeface="+mj-lt"/>
                <a:ea typeface="+mj-ea"/>
                <a:cs typeface="+mj-cs"/>
              </a:rPr>
              <a:t>5. Smart Glasses</a:t>
            </a:r>
          </a:p>
        </p:txBody>
      </p:sp>
      <p:sp>
        <p:nvSpPr>
          <p:cNvPr id="4" name="Content Placeholder 3">
            <a:extLst>
              <a:ext uri="{FF2B5EF4-FFF2-40B4-BE49-F238E27FC236}">
                <a16:creationId xmlns:a16="http://schemas.microsoft.com/office/drawing/2014/main" id="{5C1F9F35-24A3-4456-C3F3-0AF87F2E472F}"/>
              </a:ext>
            </a:extLst>
          </p:cNvPr>
          <p:cNvSpPr>
            <a:spLocks noGrp="1"/>
          </p:cNvSpPr>
          <p:nvPr>
            <p:ph sz="half" idx="2"/>
          </p:nvPr>
        </p:nvSpPr>
        <p:spPr>
          <a:xfrm>
            <a:off x="550863" y="2678400"/>
            <a:ext cx="3565525" cy="3414425"/>
          </a:xfrm>
        </p:spPr>
        <p:txBody>
          <a:bodyPr vert="horz" wrap="square" lIns="0" tIns="0" rIns="0" bIns="0" rtlCol="0" anchor="t">
            <a:normAutofit/>
          </a:bodyPr>
          <a:lstStyle/>
          <a:p>
            <a:r>
              <a:rPr lang="en-US" sz="1600"/>
              <a:t>Augmented reality capabilities</a:t>
            </a:r>
          </a:p>
          <a:p>
            <a:r>
              <a:rPr lang="en-US" sz="1600"/>
              <a:t>Voice-controlled</a:t>
            </a:r>
          </a:p>
          <a:p>
            <a:r>
              <a:rPr lang="en-US" sz="1600"/>
              <a:t>Wireless connectivity</a:t>
            </a:r>
          </a:p>
        </p:txBody>
      </p:sp>
      <p:pic>
        <p:nvPicPr>
          <p:cNvPr id="5" name="Content Placeholder 4" descr="Digital technology vision exam eye test">
            <a:extLst>
              <a:ext uri="{FF2B5EF4-FFF2-40B4-BE49-F238E27FC236}">
                <a16:creationId xmlns:a16="http://schemas.microsoft.com/office/drawing/2014/main" id="{63BE595D-4C61-4890-A831-7DB033E70DBC}"/>
              </a:ext>
            </a:extLst>
          </p:cNvPr>
          <p:cNvPicPr>
            <a:picLocks noGrp="1" noChangeAspect="1"/>
          </p:cNvPicPr>
          <p:nvPr>
            <p:ph sz="half" idx="1"/>
          </p:nvPr>
        </p:nvPicPr>
        <p:blipFill rotWithShape="1">
          <a:blip r:embed="rId3"/>
          <a:srcRect l="5391" r="14667"/>
          <a:stretch/>
        </p:blipFill>
        <p:spPr>
          <a:xfrm>
            <a:off x="4743451" y="549275"/>
            <a:ext cx="6897687" cy="5759451"/>
          </a:xfrm>
          <a:custGeom>
            <a:avLst/>
            <a:gdLst/>
            <a:ahLst/>
            <a:cxnLst/>
            <a:rect l="l" t="t" r="r" b="b"/>
            <a:pathLst>
              <a:path w="6897687" h="5759451">
                <a:moveTo>
                  <a:pt x="0" y="0"/>
                </a:moveTo>
                <a:lnTo>
                  <a:pt x="6897687" y="0"/>
                </a:lnTo>
                <a:lnTo>
                  <a:pt x="6897687" y="5759451"/>
                </a:lnTo>
                <a:lnTo>
                  <a:pt x="0" y="5759451"/>
                </a:lnTo>
                <a:close/>
              </a:path>
            </a:pathLst>
          </a:custGeom>
        </p:spPr>
      </p:pic>
    </p:spTree>
    <p:extLst>
      <p:ext uri="{BB962C8B-B14F-4D97-AF65-F5344CB8AC3E}">
        <p14:creationId xmlns:p14="http://schemas.microsoft.com/office/powerpoint/2010/main" val="3519161441"/>
      </p:ext>
    </p:extLst>
  </p:cSld>
  <p:clrMapOvr>
    <a:masterClrMapping/>
  </p:clrMapOvr>
</p:sld>
</file>

<file path=ppt/theme/theme1.xml><?xml version="1.0" encoding="utf-8"?>
<a:theme xmlns:a="http://schemas.openxmlformats.org/drawingml/2006/main" name="3DFloatVTI">
  <a:themeElements>
    <a:clrScheme name="">
      <a:dk1>
        <a:srgbClr val="2C3E50"/>
      </a:dk1>
      <a:lt1>
        <a:srgbClr val="FFFFFF"/>
      </a:lt1>
      <a:dk2>
        <a:srgbClr val="34495E"/>
      </a:dk2>
      <a:lt2>
        <a:srgbClr val="F7F9FB"/>
      </a:lt2>
      <a:accent1>
        <a:srgbClr val="27AE60"/>
      </a:accent1>
      <a:accent2>
        <a:srgbClr val="2980B9"/>
      </a:accent2>
      <a:accent3>
        <a:srgbClr val="8E44AD"/>
      </a:accent3>
      <a:accent4>
        <a:srgbClr val="E67E22"/>
      </a:accent4>
      <a:accent5>
        <a:srgbClr val="16A085"/>
      </a:accent5>
      <a:accent6>
        <a:srgbClr val="F1C40F"/>
      </a:accent6>
      <a:hlink>
        <a:srgbClr val="3498DB"/>
      </a:hlink>
      <a:folHlink>
        <a:srgbClr val="2C3E50"/>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3DFloatVTI</vt:lpstr>
      <vt:lpstr>Welcome!</vt:lpstr>
      <vt:lpstr>1. Anti-Reflective Coatings</vt:lpstr>
      <vt:lpstr>2. Blue Light Filtering</vt:lpstr>
      <vt:lpstr>3. Digital Progressives</vt:lpstr>
      <vt:lpstr>4. Adjustable Focus</vt:lpstr>
      <vt:lpstr>5. Smart Glasses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cp:revision>
  <dcterms:created xsi:type="dcterms:W3CDTF">2024-03-27T12:39:40Z</dcterms:created>
  <dcterms:modified xsi:type="dcterms:W3CDTF">2024-03-27T12:50:01Z</dcterms:modified>
</cp:coreProperties>
</file>