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0318413" cy="111093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93806" y="685800"/>
            <a:ext cx="6271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ca4ab59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aca4ab59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b03a48ab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b03a48ab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140f3a18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140f3a18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140f3a18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140f3a18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14ed10b27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14ed10b27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14ed10a5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14ed10a5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14ed10a5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14ed10a5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14ed10b27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688" y="685800"/>
            <a:ext cx="6270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14ed10b27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626275" y="0"/>
            <a:ext cx="8691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107082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9000"/>
              <a:buFont typeface="DM Sans"/>
              <a:buNone/>
              <a:defRPr sz="9000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75" y="0"/>
            <a:ext cx="116262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107082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sz="9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9401225"/>
            <a:ext cx="20318100" cy="17088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01000" y="9874825"/>
            <a:ext cx="1301403" cy="8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1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72999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14214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2">
  <p:cSld name="BLANK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0" y="0"/>
            <a:ext cx="15792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85215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14214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3">
  <p:cSld name="BLANK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52701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4143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14214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BLANK_1_1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14214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/>
          <p:nvPr/>
        </p:nvSpPr>
        <p:spPr>
          <a:xfrm>
            <a:off x="1312825" y="0"/>
            <a:ext cx="190050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718775" y="3743250"/>
            <a:ext cx="78135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sz="9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598" y="961253"/>
            <a:ext cx="18932700" cy="12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598" y="2489344"/>
            <a:ext cx="18932700" cy="73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>
            <a:lvl1pPr marL="457200" lvl="0" indent="-482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  <a:defRPr sz="4000">
                <a:solidFill>
                  <a:schemeClr val="dk2"/>
                </a:solidFill>
              </a:defRPr>
            </a:lvl1pPr>
            <a:lvl2pPr marL="914400" lvl="1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2pPr>
            <a:lvl3pPr marL="1371600" lvl="2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3pPr>
            <a:lvl4pPr marL="1828800" lvl="3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4pPr>
            <a:lvl5pPr marL="2286000" lvl="4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5pPr>
            <a:lvl6pPr marL="2743200" lvl="5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6pPr>
            <a:lvl7pPr marL="3200400" lvl="6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7pPr>
            <a:lvl8pPr marL="3657600" lvl="7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8pPr>
            <a:lvl9pPr marL="4114800" lvl="8" indent="-42545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algn="r">
              <a:buNone/>
              <a:defRPr sz="2200">
                <a:solidFill>
                  <a:schemeClr val="dk2"/>
                </a:solidFill>
              </a:defRPr>
            </a:lvl1pPr>
            <a:lvl2pPr lvl="1" algn="r">
              <a:buNone/>
              <a:defRPr sz="2200">
                <a:solidFill>
                  <a:schemeClr val="dk2"/>
                </a:solidFill>
              </a:defRPr>
            </a:lvl2pPr>
            <a:lvl3pPr lvl="2" algn="r">
              <a:buNone/>
              <a:defRPr sz="2200">
                <a:solidFill>
                  <a:schemeClr val="dk2"/>
                </a:solidFill>
              </a:defRPr>
            </a:lvl3pPr>
            <a:lvl4pPr lvl="3" algn="r">
              <a:buNone/>
              <a:defRPr sz="2200">
                <a:solidFill>
                  <a:schemeClr val="dk2"/>
                </a:solidFill>
              </a:defRPr>
            </a:lvl4pPr>
            <a:lvl5pPr lvl="4" algn="r">
              <a:buNone/>
              <a:defRPr sz="2200">
                <a:solidFill>
                  <a:schemeClr val="dk2"/>
                </a:solidFill>
              </a:defRPr>
            </a:lvl5pPr>
            <a:lvl6pPr lvl="5" algn="r">
              <a:buNone/>
              <a:defRPr sz="2200">
                <a:solidFill>
                  <a:schemeClr val="dk2"/>
                </a:solidFill>
              </a:defRPr>
            </a:lvl6pPr>
            <a:lvl7pPr lvl="6" algn="r">
              <a:buNone/>
              <a:defRPr sz="2200">
                <a:solidFill>
                  <a:schemeClr val="dk2"/>
                </a:solidFill>
              </a:defRPr>
            </a:lvl7pPr>
            <a:lvl8pPr lvl="7" algn="r">
              <a:buNone/>
              <a:defRPr sz="2200">
                <a:solidFill>
                  <a:schemeClr val="dk2"/>
                </a:solidFill>
              </a:defRPr>
            </a:lvl8pPr>
            <a:lvl9pPr lvl="8" algn="r">
              <a:buNone/>
              <a:defRPr sz="22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1626275" y="0"/>
            <a:ext cx="8691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50" y="7843775"/>
            <a:ext cx="2025075" cy="20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584750" y="1236532"/>
            <a:ext cx="7455664" cy="6788115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 dirty="0" smtClean="0">
                <a:solidFill>
                  <a:srgbClr val="21A8B0"/>
                </a:solidFill>
              </a:rPr>
              <a:t>Calla &amp; Ivy</a:t>
            </a:r>
            <a:br>
              <a:rPr lang="en" sz="9100" dirty="0" smtClean="0">
                <a:solidFill>
                  <a:srgbClr val="21A8B0"/>
                </a:solidFill>
              </a:rPr>
            </a:br>
            <a:r>
              <a:rPr lang="en" sz="9100" dirty="0" smtClean="0"/>
              <a:t>Flower</a:t>
            </a:r>
            <a:br>
              <a:rPr lang="en" sz="9100" dirty="0" smtClean="0"/>
            </a:br>
            <a:r>
              <a:rPr lang="en" sz="9100" dirty="0" smtClean="0"/>
              <a:t>Campaign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01" y="2072377"/>
            <a:ext cx="6675699" cy="66696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/>
        </p:nvSpPr>
        <p:spPr>
          <a:xfrm>
            <a:off x="3879275" y="5433600"/>
            <a:ext cx="135948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/>
          </a:p>
        </p:txBody>
      </p:sp>
      <p:cxnSp>
        <p:nvCxnSpPr>
          <p:cNvPr id="56" name="Google Shape;56;p10"/>
          <p:cNvCxnSpPr/>
          <p:nvPr/>
        </p:nvCxnSpPr>
        <p:spPr>
          <a:xfrm>
            <a:off x="6600419" y="5121311"/>
            <a:ext cx="0" cy="1922700"/>
          </a:xfrm>
          <a:prstGeom prst="straightConnector1">
            <a:avLst/>
          </a:prstGeom>
          <a:noFill/>
          <a:ln w="38100" cap="flat" cmpd="sng">
            <a:solidFill>
              <a:srgbClr val="21A8B0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57" name="Google Shape;57;p10"/>
          <p:cNvSpPr txBox="1"/>
          <p:nvPr/>
        </p:nvSpPr>
        <p:spPr>
          <a:xfrm>
            <a:off x="7019188" y="4020030"/>
            <a:ext cx="9240148" cy="224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3B336E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Campaign Objective:</a:t>
            </a:r>
            <a:endParaRPr sz="3600" b="1" dirty="0">
              <a:solidFill>
                <a:srgbClr val="3B336E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10% sales increase by end of </a:t>
            </a:r>
            <a:r>
              <a:rPr lang="en" sz="3600" dirty="0" smtClean="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Q1</a:t>
            </a:r>
          </a:p>
        </p:txBody>
      </p:sp>
      <p:sp>
        <p:nvSpPr>
          <p:cNvPr id="58" name="Google Shape;58;p10"/>
          <p:cNvSpPr txBox="1"/>
          <p:nvPr/>
        </p:nvSpPr>
        <p:spPr>
          <a:xfrm>
            <a:off x="7092928" y="6657083"/>
            <a:ext cx="63246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3B336E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KPI:</a:t>
            </a:r>
            <a:endParaRPr sz="3600" b="1" dirty="0">
              <a:solidFill>
                <a:srgbClr val="3B336E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Conversion Rate</a:t>
            </a:r>
            <a:endParaRPr sz="3600" dirty="0">
              <a:solidFill>
                <a:srgbClr val="3B336E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cxnSp>
        <p:nvCxnSpPr>
          <p:cNvPr id="59" name="Google Shape;59;p10"/>
          <p:cNvCxnSpPr/>
          <p:nvPr/>
        </p:nvCxnSpPr>
        <p:spPr>
          <a:xfrm>
            <a:off x="6600419" y="3198611"/>
            <a:ext cx="0" cy="1922700"/>
          </a:xfrm>
          <a:prstGeom prst="straightConnector1">
            <a:avLst/>
          </a:prstGeom>
          <a:noFill/>
          <a:ln w="38100" cap="flat" cmpd="sng">
            <a:solidFill>
              <a:srgbClr val="21A8B0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60" name="Google Shape;60;p10"/>
          <p:cNvGrpSpPr/>
          <p:nvPr/>
        </p:nvGrpSpPr>
        <p:grpSpPr>
          <a:xfrm>
            <a:off x="3279975" y="1481575"/>
            <a:ext cx="13758025" cy="2153725"/>
            <a:chOff x="3279975" y="1481575"/>
            <a:chExt cx="13758025" cy="2153725"/>
          </a:xfrm>
        </p:grpSpPr>
        <p:sp>
          <p:nvSpPr>
            <p:cNvPr id="61" name="Google Shape;61;p10"/>
            <p:cNvSpPr/>
            <p:nvPr/>
          </p:nvSpPr>
          <p:spPr>
            <a:xfrm>
              <a:off x="4855000" y="1481600"/>
              <a:ext cx="12183000" cy="2153700"/>
            </a:xfrm>
            <a:prstGeom prst="roundRect">
              <a:avLst>
                <a:gd name="adj" fmla="val 10577"/>
              </a:avLst>
            </a:prstGeom>
            <a:solidFill>
              <a:srgbClr val="69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3279975" y="1481600"/>
              <a:ext cx="3940800" cy="2153700"/>
            </a:xfrm>
            <a:prstGeom prst="roundRect">
              <a:avLst>
                <a:gd name="adj" fmla="val 10577"/>
              </a:avLst>
            </a:prstGeom>
            <a:solidFill>
              <a:srgbClr val="21A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6613925" y="1481575"/>
              <a:ext cx="2244900" cy="2153700"/>
            </a:xfrm>
            <a:prstGeom prst="roundRect">
              <a:avLst>
                <a:gd name="adj" fmla="val 0"/>
              </a:avLst>
            </a:prstGeom>
            <a:solidFill>
              <a:srgbClr val="69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10"/>
          <p:cNvSpPr txBox="1"/>
          <p:nvPr/>
        </p:nvSpPr>
        <p:spPr>
          <a:xfrm>
            <a:off x="3780100" y="1503800"/>
            <a:ext cx="2394000" cy="19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Goal</a:t>
            </a:r>
            <a:endParaRPr sz="7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13396000" y="2068413"/>
            <a:ext cx="4755300" cy="73920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85215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Creative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Assets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14229325" y="4991675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025" y="775640"/>
            <a:ext cx="6027275" cy="90409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Campaign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8444875" y="481150"/>
            <a:ext cx="10291500" cy="9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Objective:</a:t>
            </a:r>
            <a:endParaRPr sz="3600" dirty="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3600" dirty="0" smtClean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To offer fall bouquets</a:t>
            </a:r>
            <a:endParaRPr sz="36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u="sng" dirty="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Audience:</a:t>
            </a:r>
            <a:endParaRPr sz="3600" dirty="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-MY" sz="3600" dirty="0" smtClean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Women</a:t>
            </a:r>
            <a:endParaRPr sz="36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-MY" sz="3600" dirty="0" smtClean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Ages between 24 and 55 years old</a:t>
            </a:r>
            <a:endParaRPr sz="36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-MY" sz="3600" dirty="0" smtClean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Love cut flowers</a:t>
            </a:r>
            <a:endParaRPr sz="36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Placement:</a:t>
            </a:r>
            <a:endParaRPr sz="3600" dirty="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3600" dirty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Facebook, Instagram and the Audience </a:t>
            </a:r>
            <a:r>
              <a:rPr lang="en-US" sz="3600" dirty="0" smtClean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Network</a:t>
            </a:r>
          </a:p>
          <a:p>
            <a:pPr lvl="0">
              <a:buClr>
                <a:schemeClr val="dk1"/>
              </a:buClr>
              <a:buSzPts val="1100"/>
            </a:pPr>
            <a:endParaRPr sz="36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Duration:</a:t>
            </a:r>
            <a:endParaRPr sz="3600" dirty="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3600" dirty="0" smtClean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6 Nov 2020 – 15 Dec 2020</a:t>
            </a:r>
            <a:endParaRPr sz="36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rgbClr val="499FA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Budget:</a:t>
            </a:r>
            <a:endParaRPr sz="3600" dirty="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3600" dirty="0" smtClean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$4000</a:t>
            </a:r>
            <a:endParaRPr sz="36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21A8B0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4143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84" name="Google Shape;84;p13"/>
          <p:cNvSpPr/>
          <p:nvPr/>
        </p:nvSpPr>
        <p:spPr>
          <a:xfrm>
            <a:off x="6564850" y="4415900"/>
            <a:ext cx="12053400" cy="690300"/>
          </a:xfrm>
          <a:prstGeom prst="roundRect">
            <a:avLst>
              <a:gd name="adj" fmla="val 50000"/>
            </a:avLst>
          </a:prstGeom>
          <a:solidFill>
            <a:srgbClr val="69BC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6409866" y="889475"/>
            <a:ext cx="6904500" cy="3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Result</a:t>
            </a:r>
            <a:endParaRPr sz="4400" dirty="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-MY" sz="3200" dirty="0" smtClean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Free Shipping more popular</a:t>
            </a:r>
            <a:endParaRPr sz="32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-MY" sz="3200" dirty="0" smtClean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2.75 times more spending</a:t>
            </a:r>
            <a:endParaRPr sz="32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 dirty="0" smtClean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6.25 times more reach</a:t>
            </a:r>
            <a:endParaRPr sz="32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3517525" y="889475"/>
            <a:ext cx="6130800" cy="25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Cost</a:t>
            </a:r>
            <a:endParaRPr sz="4400" dirty="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31800">
              <a:lnSpc>
                <a:spcPct val="115000"/>
              </a:lnSpc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 dirty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$2824.50</a:t>
            </a:r>
            <a:endParaRPr lang="en" sz="32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9370975" y="4504475"/>
            <a:ext cx="63474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ROAS:</a:t>
            </a:r>
            <a:endParaRPr sz="3000"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6564850" y="8371600"/>
            <a:ext cx="12053400" cy="690300"/>
          </a:xfrm>
          <a:prstGeom prst="roundRect">
            <a:avLst>
              <a:gd name="adj" fmla="val 50000"/>
            </a:avLst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9370975" y="8670500"/>
            <a:ext cx="63474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ROI:</a:t>
            </a:r>
            <a:endParaRPr sz="30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613016" y="5192675"/>
            <a:ext cx="6904500" cy="3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Revenue</a:t>
            </a:r>
            <a:endParaRPr sz="4400" dirty="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 dirty="0" smtClean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$32,280</a:t>
            </a: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 dirty="0" smtClean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ROAS = 11.43</a:t>
            </a:r>
            <a:endParaRPr lang="en" sz="32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3560666" y="5106200"/>
            <a:ext cx="6904500" cy="3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Total Investment</a:t>
            </a:r>
            <a:endParaRPr sz="4400" dirty="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31800">
              <a:lnSpc>
                <a:spcPct val="115000"/>
              </a:lnSpc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 dirty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Advertising: </a:t>
            </a:r>
            <a:r>
              <a:rPr lang="en" sz="3200" dirty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$</a:t>
            </a:r>
            <a:r>
              <a:rPr lang="en" sz="3200" dirty="0" smtClean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2824.50</a:t>
            </a:r>
            <a:endParaRPr lang="en" sz="32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 dirty="0" smtClean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Cost</a:t>
            </a:r>
            <a:r>
              <a:rPr lang="en" sz="3200" dirty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MY" sz="3200" dirty="0" smtClean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$12,105.00</a:t>
            </a:r>
            <a:endParaRPr sz="32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31800">
              <a:lnSpc>
                <a:spcPct val="115000"/>
              </a:lnSpc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 dirty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Total Investment: </a:t>
            </a:r>
            <a:r>
              <a:rPr lang="en" sz="3200" dirty="0" smtClean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$</a:t>
            </a:r>
            <a:r>
              <a:rPr lang="en" sz="3200" dirty="0" smtClean="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14,929.50</a:t>
            </a:r>
            <a:endParaRPr lang="en" sz="3200" dirty="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53773" y="9574850"/>
            <a:ext cx="706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200" dirty="0" smtClean="0">
                <a:latin typeface="DM Sans" panose="020B0604020202020204" charset="0"/>
              </a:rPr>
              <a:t>ROI = 1.16</a:t>
            </a:r>
            <a:endParaRPr lang="en-MY" sz="3200" dirty="0">
              <a:latin typeface="DM Sans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7573617" y="7718475"/>
            <a:ext cx="12100731" cy="16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3600"/>
              <a:buFont typeface="DM Sans"/>
              <a:buChar char="●"/>
            </a:pPr>
            <a:r>
              <a:rPr lang="en" sz="3600" dirty="0" smtClean="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A/B Testing of 2 offers during campaign </a:t>
            </a:r>
            <a:endParaRPr sz="3600" dirty="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3600"/>
              <a:buFont typeface="DM Sans"/>
              <a:buChar char="●"/>
            </a:pPr>
            <a:r>
              <a:rPr lang="en-MY" sz="3600" dirty="0" smtClean="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Free Shipping has higher reach and impressions </a:t>
            </a:r>
            <a:endParaRPr sz="3600" dirty="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14214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A/B Test</a:t>
            </a:r>
            <a:br>
              <a:rPr lang="en" dirty="0" smtClean="0"/>
            </a:br>
            <a:r>
              <a:rPr lang="en" dirty="0" smtClean="0"/>
              <a:t>Results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36" y="4465203"/>
            <a:ext cx="14904217" cy="21794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8118825" y="1120877"/>
            <a:ext cx="11590800" cy="7731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457200" lvl="0" indent="-457200">
              <a:lnSpc>
                <a:spcPct val="200000"/>
              </a:lnSpc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-US" sz="3600" dirty="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Calla &amp; Ivy can clearly conclude that ‘Free Shipping’ is a better strategy to go with than ‘10% Off</a:t>
            </a:r>
            <a:r>
              <a:rPr lang="en-US" sz="3600" dirty="0" smtClean="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’</a:t>
            </a:r>
            <a:endParaRPr sz="3600" dirty="0" smtClean="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-MY" sz="3600" dirty="0" smtClean="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Integrate WhatsApp and Messenger as new outreach</a:t>
            </a:r>
            <a:endParaRPr sz="3600" dirty="0" smtClean="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57200">
              <a:lnSpc>
                <a:spcPct val="200000"/>
              </a:lnSpc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" sz="3600" dirty="0" smtClean="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Work </a:t>
            </a:r>
            <a:r>
              <a:rPr lang="en" sz="3600" dirty="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on Bid Strategy, Ad Placement and Optimization strategies to improve their cost per </a:t>
            </a:r>
            <a:r>
              <a:rPr lang="en" sz="3600" dirty="0" smtClean="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results</a:t>
            </a:r>
            <a:endParaRPr sz="3600" dirty="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63522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Conclusion </a:t>
            </a:r>
            <a:b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&amp; Next Steps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1312825" y="0"/>
            <a:ext cx="190050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9325" y="8493800"/>
            <a:ext cx="1301403" cy="8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11718775" y="3743250"/>
            <a:ext cx="78135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" sz="8000"/>
              <a:t>Thank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You!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4051425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01" y="1088108"/>
            <a:ext cx="6700263" cy="89336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192</Words>
  <Application>Microsoft Office PowerPoint</Application>
  <PresentationFormat>Custom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DM Sans</vt:lpstr>
      <vt:lpstr>DM Sans Medium</vt:lpstr>
      <vt:lpstr>Montserrat Medium</vt:lpstr>
      <vt:lpstr>Simple Light</vt:lpstr>
      <vt:lpstr>Calla &amp; Ivy Flower Campaign</vt:lpstr>
      <vt:lpstr>PowerPoint Presentation</vt:lpstr>
      <vt:lpstr>Creative Assets</vt:lpstr>
      <vt:lpstr>Campaign Settings</vt:lpstr>
      <vt:lpstr>Results</vt:lpstr>
      <vt:lpstr>A/B Test Results</vt:lpstr>
      <vt:lpstr>Conclusion  &amp; 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Dennis</dc:creator>
  <cp:lastModifiedBy>Dennis</cp:lastModifiedBy>
  <cp:revision>34</cp:revision>
  <dcterms:modified xsi:type="dcterms:W3CDTF">2022-07-13T01:39:35Z</dcterms:modified>
</cp:coreProperties>
</file>