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/>
    <p:restoredTop sz="94674"/>
  </p:normalViewPr>
  <p:slideViewPr>
    <p:cSldViewPr snapToGrid="0">
      <p:cViewPr varScale="1">
        <p:scale>
          <a:sx n="196" d="100"/>
          <a:sy n="196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8FE2-8BAA-5024-E501-AEEE9BB1C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61DB5-89E1-B44B-67DA-00EF0513B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62F3D-7D16-4E3B-D749-95E1EDF7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9F4-A29E-5A44-8701-FB0C83E8E2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6544-0B8F-2FD1-7801-DF8B81AB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F0150-53C5-E599-799C-667A795A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0475-4A50-904D-873B-57D1C2B5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1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D132-FDE9-A498-83EE-20637245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AA1A3-5482-AA87-FB45-BC6362D18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A3F96-6363-9728-1A92-B9A95744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9F4-A29E-5A44-8701-FB0C83E8E2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B3ACA-3917-6C8C-5549-3192B1FD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7384-D069-EA18-54BC-71EB08D4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0475-4A50-904D-873B-57D1C2B5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5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F4C38-16A6-5027-AEF9-17F386AF3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25AA7-FF44-E913-976D-7332A8E94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553FC-60F6-49E1-72D0-DCB105E1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9F4-A29E-5A44-8701-FB0C83E8E2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3B272-F44E-CC76-BAFC-54A58B97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3F744-5FDC-D374-EC8F-687AB4B3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0475-4A50-904D-873B-57D1C2B5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6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553E-C276-3543-0950-5A90CE8F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D0D8-A535-191D-EF65-B155EE87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522E-1E22-E502-7D99-EF834BBA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9F4-A29E-5A44-8701-FB0C83E8E2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2A7A3-C2EF-39E0-AFFA-5FF02CC0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9E1F-0A7D-2FC8-3BCC-08D76DB4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0475-4A50-904D-873B-57D1C2B5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0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8CC2-D7C1-2552-FF7E-6F5CCB9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0C15-007B-1F4C-7DBC-CE002CD5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4C72C-800E-63D1-2C58-377C6219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9F4-A29E-5A44-8701-FB0C83E8E2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EEF32-FA75-7B5C-CA75-E762234C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7FAD-E590-3F60-E034-F13D9070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0475-4A50-904D-873B-57D1C2B5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6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96C8-6F3A-4FAA-CAC3-7D3AE2F3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09B5-9285-208D-6DDC-45F05E343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63D5F-3F57-29BE-E898-E4C472F84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75417-3622-E877-817A-62864114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9F4-A29E-5A44-8701-FB0C83E8E2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FBF1A-CBAF-E3BE-A68C-93E3015F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B7122-2D2B-FC18-AA94-ACD3707F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0475-4A50-904D-873B-57D1C2B5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3987-7C49-4D6B-D8E4-1571BF60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8C8D2-D0BB-B601-14B1-522554A16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A4014-3682-1F68-B916-403C8E2C9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D09F0-4C92-528D-9BB2-BEB8EC2C3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31FCF-6602-2ED1-0132-92342A723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52E91-C099-5544-62CC-5FD3FD2B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9F4-A29E-5A44-8701-FB0C83E8E2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CA13C-F872-1A4D-86C2-E5CE5EAB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EF539-E627-F0A5-2E4D-36F04E7D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0475-4A50-904D-873B-57D1C2B5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1A53-D400-2DB6-92EF-6F0DD59F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84A61-955A-EC14-17F1-1D62E444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9F4-A29E-5A44-8701-FB0C83E8E2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C6FD7-2F77-1F5A-AD43-E9D25B3B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77E6C-8F69-5295-6CA4-57592199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0475-4A50-904D-873B-57D1C2B5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B5430-D526-D631-6A48-56981609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9F4-A29E-5A44-8701-FB0C83E8E2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A6D36-812D-9106-324B-81D192A1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17766-AC55-60F4-AF78-58DD3905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0475-4A50-904D-873B-57D1C2B5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9203-2FDA-3B11-7FB3-25CCE00E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FCAB-2BBE-766E-A7A5-7324A730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88766-9735-E600-FAF2-1A3944503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0C75B-FB4D-BC25-7F08-2AEC822D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9F4-A29E-5A44-8701-FB0C83E8E2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8553F-EE52-0024-EB43-31496F8D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68750-B1D2-9217-01F7-658A32E8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0475-4A50-904D-873B-57D1C2B5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E5C8-C205-7DA5-BB1C-613E213A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DF9F8-5702-1D06-FE03-1BF35A697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8167E-CA96-2480-F1F3-A6414A88B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6A638-40BA-E69D-BA74-93C36409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9F4-A29E-5A44-8701-FB0C83E8E2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2D46B-B181-90C7-E9F0-F80698EC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94D3-9343-A12A-53BD-2322DBCC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0475-4A50-904D-873B-57D1C2B5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3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6312B-C717-EAC3-3542-0B83F460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C2617-0F79-5EF5-79F7-804DA0CF9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7399-132E-6A19-7AFC-FEB9DB01D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A69F4-A29E-5A44-8701-FB0C83E8E2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3EAB-48E6-51E0-7438-33115F4E9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FA94-2E02-9E44-6529-2D9E6280D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80475-4A50-904D-873B-57D1C2B5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B1E3-6DA9-1450-35F3-F8EC815C5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Library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E1B40-C3AB-D02B-4052-E5AD5A284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Douglas Aldridge, May 6, 2024</a:t>
            </a:r>
          </a:p>
        </p:txBody>
      </p:sp>
    </p:spTree>
    <p:extLst>
      <p:ext uri="{BB962C8B-B14F-4D97-AF65-F5344CB8AC3E}">
        <p14:creationId xmlns:p14="http://schemas.microsoft.com/office/powerpoint/2010/main" val="373619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database&#10;&#10;Description automatically generated">
            <a:extLst>
              <a:ext uri="{FF2B5EF4-FFF2-40B4-BE49-F238E27FC236}">
                <a16:creationId xmlns:a16="http://schemas.microsoft.com/office/drawing/2014/main" id="{1D02D18E-1691-13B5-BF11-502854F94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578" y="382622"/>
            <a:ext cx="7812608" cy="5898103"/>
          </a:xfrm>
        </p:spPr>
      </p:pic>
    </p:spTree>
    <p:extLst>
      <p:ext uri="{BB962C8B-B14F-4D97-AF65-F5344CB8AC3E}">
        <p14:creationId xmlns:p14="http://schemas.microsoft.com/office/powerpoint/2010/main" val="49372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82B1-245B-9A2F-C2A3-622699A1C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502"/>
            <a:ext cx="10515600" cy="5742461"/>
          </a:xfrm>
        </p:spPr>
        <p:txBody>
          <a:bodyPr/>
          <a:lstStyle/>
          <a:p>
            <a:r>
              <a:rPr lang="en-US" b="1" dirty="0"/>
              <a:t>Library</a:t>
            </a:r>
            <a:r>
              <a:rPr lang="en-US" dirty="0"/>
              <a:t> has a name and a </a:t>
            </a:r>
            <a:r>
              <a:rPr lang="en-US" dirty="0" err="1"/>
              <a:t>getBranches</a:t>
            </a:r>
            <a:r>
              <a:rPr lang="en-US" dirty="0"/>
              <a:t>() method that returns a list of branches associated with that Library</a:t>
            </a:r>
          </a:p>
          <a:p>
            <a:r>
              <a:rPr lang="en-US" b="1" dirty="0"/>
              <a:t>Branch</a:t>
            </a:r>
            <a:r>
              <a:rPr lang="en-US" dirty="0"/>
              <a:t> has a name and address and a </a:t>
            </a:r>
            <a:r>
              <a:rPr lang="en-US" dirty="0" err="1"/>
              <a:t>getBranchAddress</a:t>
            </a:r>
            <a:r>
              <a:rPr lang="en-US" dirty="0"/>
              <a:t>() method that returns the address for that Branch</a:t>
            </a:r>
          </a:p>
          <a:p>
            <a:r>
              <a:rPr lang="en-US" b="1" dirty="0"/>
              <a:t>Employee</a:t>
            </a:r>
            <a:r>
              <a:rPr lang="en-US" dirty="0"/>
              <a:t> has a name, address and an </a:t>
            </a:r>
            <a:r>
              <a:rPr lang="en-US" dirty="0" err="1"/>
              <a:t>assignedBranch</a:t>
            </a:r>
            <a:r>
              <a:rPr lang="en-US" dirty="0"/>
              <a:t>. This class has add and remove methods, as well as an </a:t>
            </a:r>
            <a:r>
              <a:rPr lang="en-US" dirty="0" err="1"/>
              <a:t>assignToBranch</a:t>
            </a:r>
            <a:r>
              <a:rPr lang="en-US" dirty="0"/>
              <a:t>() method that creates an association between an Employee record and a Branch.  Branches can have multiple Employees but Employees are associated with a single Branch.</a:t>
            </a:r>
          </a:p>
          <a:p>
            <a:r>
              <a:rPr lang="en-US" b="1" dirty="0"/>
              <a:t>Customer </a:t>
            </a:r>
            <a:r>
              <a:rPr lang="en-US" dirty="0"/>
              <a:t>has a name, address and </a:t>
            </a:r>
            <a:r>
              <a:rPr lang="en-US" dirty="0" err="1"/>
              <a:t>joinDate</a:t>
            </a:r>
            <a:r>
              <a:rPr lang="en-US" dirty="0"/>
              <a:t>.  There are add and remove methods, as well as a change methods for name and address to update those values. A Customer is associated with a Library but not a Branch as they can use any available branch.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323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22BE82-5919-229C-F061-3D3D71F35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502"/>
            <a:ext cx="10515600" cy="5742461"/>
          </a:xfrm>
        </p:spPr>
        <p:txBody>
          <a:bodyPr/>
          <a:lstStyle/>
          <a:p>
            <a:r>
              <a:rPr lang="en-US" b="1" dirty="0" err="1"/>
              <a:t>CollectionItem</a:t>
            </a:r>
            <a:r>
              <a:rPr lang="en-US" dirty="0"/>
              <a:t> represents an item in the library’s collection.  It has title, publisher, author, </a:t>
            </a:r>
            <a:r>
              <a:rPr lang="en-US" dirty="0" err="1"/>
              <a:t>publicationDate</a:t>
            </a:r>
            <a:r>
              <a:rPr lang="en-US" dirty="0"/>
              <a:t>, description, and </a:t>
            </a:r>
            <a:r>
              <a:rPr lang="en-US" dirty="0" err="1"/>
              <a:t>isbn</a:t>
            </a:r>
            <a:r>
              <a:rPr lang="en-US" dirty="0"/>
              <a:t> properties. It has the following methods:</a:t>
            </a:r>
          </a:p>
          <a:p>
            <a:pPr lvl="1"/>
            <a:r>
              <a:rPr lang="en-US" dirty="0" err="1"/>
              <a:t>getItemLocation</a:t>
            </a:r>
            <a:r>
              <a:rPr lang="en-US" dirty="0"/>
              <a:t>() - returns the branch where the item is located</a:t>
            </a:r>
          </a:p>
          <a:p>
            <a:pPr lvl="1"/>
            <a:r>
              <a:rPr lang="en-US" dirty="0" err="1"/>
              <a:t>getItemStatus</a:t>
            </a:r>
            <a:r>
              <a:rPr lang="en-US" dirty="0"/>
              <a:t>() – indicates whether the item is currently on loan</a:t>
            </a:r>
          </a:p>
          <a:p>
            <a:pPr lvl="1"/>
            <a:r>
              <a:rPr lang="en-US" dirty="0" err="1"/>
              <a:t>borrowItem</a:t>
            </a:r>
            <a:r>
              <a:rPr lang="en-US" dirty="0"/>
              <a:t>() – creates a </a:t>
            </a:r>
            <a:r>
              <a:rPr lang="en-US" dirty="0" err="1"/>
              <a:t>LoanRecord</a:t>
            </a:r>
            <a:r>
              <a:rPr lang="en-US" dirty="0"/>
              <a:t> when a customer borrows the item</a:t>
            </a:r>
          </a:p>
          <a:p>
            <a:pPr lvl="1"/>
            <a:r>
              <a:rPr lang="en-US" dirty="0" err="1"/>
              <a:t>returnItem</a:t>
            </a:r>
            <a:r>
              <a:rPr lang="en-US" dirty="0"/>
              <a:t>() – updates the </a:t>
            </a:r>
            <a:r>
              <a:rPr lang="en-US" dirty="0" err="1"/>
              <a:t>LoanRecord</a:t>
            </a:r>
            <a:r>
              <a:rPr lang="en-US" dirty="0"/>
              <a:t> when the item is returned</a:t>
            </a:r>
          </a:p>
          <a:p>
            <a:r>
              <a:rPr lang="en-US" dirty="0" err="1"/>
              <a:t>CollectionItem</a:t>
            </a:r>
            <a:r>
              <a:rPr lang="en-US" dirty="0"/>
              <a:t> is extended by three types: </a:t>
            </a:r>
          </a:p>
          <a:p>
            <a:pPr lvl="1"/>
            <a:r>
              <a:rPr lang="en-US" b="1" dirty="0"/>
              <a:t>Book</a:t>
            </a:r>
            <a:r>
              <a:rPr lang="en-US" dirty="0"/>
              <a:t>, which has a </a:t>
            </a:r>
            <a:r>
              <a:rPr lang="en-US" dirty="0" err="1"/>
              <a:t>bindingType</a:t>
            </a:r>
            <a:r>
              <a:rPr lang="en-US" dirty="0"/>
              <a:t> property and a </a:t>
            </a:r>
            <a:r>
              <a:rPr lang="en-US" dirty="0" err="1"/>
              <a:t>getBindingType</a:t>
            </a:r>
            <a:r>
              <a:rPr lang="en-US" dirty="0"/>
              <a:t>() method</a:t>
            </a:r>
          </a:p>
          <a:p>
            <a:pPr lvl="1"/>
            <a:r>
              <a:rPr lang="en-US" b="1" dirty="0"/>
              <a:t>Periodical</a:t>
            </a:r>
            <a:r>
              <a:rPr lang="en-US" dirty="0"/>
              <a:t>, which has volume and </a:t>
            </a:r>
            <a:r>
              <a:rPr lang="en-US" dirty="0" err="1"/>
              <a:t>issueNumber</a:t>
            </a:r>
            <a:r>
              <a:rPr lang="en-US" dirty="0"/>
              <a:t> properties and a </a:t>
            </a:r>
            <a:r>
              <a:rPr lang="en-US" dirty="0" err="1"/>
              <a:t>getVolumeAndIssue</a:t>
            </a:r>
            <a:r>
              <a:rPr lang="en-US" dirty="0"/>
              <a:t>() method to return those details (for journals, magazines and other periodicals)</a:t>
            </a:r>
          </a:p>
          <a:p>
            <a:pPr lvl="1"/>
            <a:r>
              <a:rPr lang="en-US" b="1" dirty="0"/>
              <a:t>Multimedia</a:t>
            </a:r>
            <a:r>
              <a:rPr lang="en-US" dirty="0"/>
              <a:t>, which has </a:t>
            </a:r>
            <a:r>
              <a:rPr lang="en-US" dirty="0" err="1"/>
              <a:t>mediaType</a:t>
            </a:r>
            <a:r>
              <a:rPr lang="en-US" dirty="0"/>
              <a:t> and length properties and get methods for those properties </a:t>
            </a:r>
          </a:p>
        </p:txBody>
      </p:sp>
    </p:spTree>
    <p:extLst>
      <p:ext uri="{BB962C8B-B14F-4D97-AF65-F5344CB8AC3E}">
        <p14:creationId xmlns:p14="http://schemas.microsoft.com/office/powerpoint/2010/main" val="275121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9ADF-77E1-3D23-C324-5063F76EA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353"/>
            <a:ext cx="10515600" cy="5677610"/>
          </a:xfrm>
        </p:spPr>
        <p:txBody>
          <a:bodyPr/>
          <a:lstStyle/>
          <a:p>
            <a:r>
              <a:rPr lang="en-US" dirty="0"/>
              <a:t>Finally, we have a </a:t>
            </a:r>
            <a:r>
              <a:rPr lang="en-US" b="1" dirty="0" err="1"/>
              <a:t>LoanRecord</a:t>
            </a:r>
            <a:r>
              <a:rPr lang="en-US" dirty="0"/>
              <a:t> class that creates a relationship between a </a:t>
            </a:r>
            <a:r>
              <a:rPr lang="en-US" dirty="0" err="1"/>
              <a:t>CollectionItem</a:t>
            </a:r>
            <a:r>
              <a:rPr lang="en-US" dirty="0"/>
              <a:t> and a Customer when that customer borrows an item.  This class has an </a:t>
            </a:r>
            <a:r>
              <a:rPr lang="en-US" dirty="0" err="1"/>
              <a:t>isbn</a:t>
            </a:r>
            <a:r>
              <a:rPr lang="en-US" dirty="0"/>
              <a:t> property to indicate the item, and </a:t>
            </a:r>
            <a:r>
              <a:rPr lang="en-US" dirty="0" err="1"/>
              <a:t>loanDate</a:t>
            </a:r>
            <a:r>
              <a:rPr lang="en-US" dirty="0"/>
              <a:t> and </a:t>
            </a:r>
            <a:r>
              <a:rPr lang="en-US" dirty="0" err="1"/>
              <a:t>dueDate</a:t>
            </a:r>
            <a:r>
              <a:rPr lang="en-US" dirty="0"/>
              <a:t> properties.  The </a:t>
            </a:r>
            <a:r>
              <a:rPr lang="en-US" dirty="0" err="1"/>
              <a:t>getDueDate</a:t>
            </a:r>
            <a:r>
              <a:rPr lang="en-US" dirty="0"/>
              <a:t>() method returns the due date so employees can track when an item should be returned.</a:t>
            </a:r>
          </a:p>
        </p:txBody>
      </p:sp>
    </p:spTree>
    <p:extLst>
      <p:ext uri="{BB962C8B-B14F-4D97-AF65-F5344CB8AC3E}">
        <p14:creationId xmlns:p14="http://schemas.microsoft.com/office/powerpoint/2010/main" val="155746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343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UML Library Model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Library Model</dc:title>
  <dc:creator>Aldridge, Douglas</dc:creator>
  <cp:lastModifiedBy>Aldridge, Douglas</cp:lastModifiedBy>
  <cp:revision>1</cp:revision>
  <dcterms:created xsi:type="dcterms:W3CDTF">2024-05-06T23:47:16Z</dcterms:created>
  <dcterms:modified xsi:type="dcterms:W3CDTF">2024-05-07T00:05:24Z</dcterms:modified>
</cp:coreProperties>
</file>