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6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iLeeFCHKIxvDV88uNvJXY0E4gF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D05B44-10EC-4CF8-942C-125879D100A4}">
  <a:tblStyle styleId="{30D05B44-10EC-4CF8-942C-125879D100A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FF6E7"/>
          </a:solidFill>
        </a:fill>
      </a:tcStyle>
    </a:wholeTbl>
    <a:band1H>
      <a:tcTxStyle/>
      <a:tcStyle>
        <a:tcBdr/>
        <a:fill>
          <a:solidFill>
            <a:srgbClr val="DDEC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DEC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1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18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7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0" name="Google Shape;90;p2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8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8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8" name="Google Shape;98;p2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1" name="Google Shape;41;p20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1"/>
          </p:nvPr>
        </p:nvSpPr>
        <p:spPr>
          <a:xfrm>
            <a:off x="1097278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5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5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6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D2CDB0"/>
          </a:solidFill>
          <a:ln>
            <a:noFill/>
          </a:ln>
        </p:spPr>
      </p:sp>
      <p:sp>
        <p:nvSpPr>
          <p:cNvPr id="83" name="Google Shape;83;p26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2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7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7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/>
          <p:nvPr/>
        </p:nvSpPr>
        <p:spPr>
          <a:xfrm>
            <a:off x="0" y="-1"/>
            <a:ext cx="12192001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 txBox="1"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200"/>
              <a:buFont typeface="Calibri"/>
              <a:buNone/>
            </a:pPr>
            <a:r>
              <a:rPr lang="en-US" sz="6200"/>
              <a:t>RenewAgra Customer Journey Roadmap Exemplar</a:t>
            </a:r>
            <a:endParaRPr/>
          </a:p>
        </p:txBody>
      </p:sp>
      <p:sp>
        <p:nvSpPr>
          <p:cNvPr id="107" name="Google Shape;107;p1"/>
          <p:cNvSpPr txBox="1"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262626"/>
                </a:solidFill>
              </a:rPr>
              <a:t>THE FUTURE OF CROPS</a:t>
            </a:r>
            <a:endParaRPr/>
          </a:p>
        </p:txBody>
      </p:sp>
      <p:pic>
        <p:nvPicPr>
          <p:cNvPr id="108" name="Google Shape;108;p1" descr="Farm field at harvest time"/>
          <p:cNvPicPr preferRelativeResize="0"/>
          <p:nvPr/>
        </p:nvPicPr>
        <p:blipFill rotWithShape="1">
          <a:blip r:embed="rId3">
            <a:alphaModFix/>
          </a:blip>
          <a:srcRect l="19180" r="35703" b="-1"/>
          <a:stretch/>
        </p:blipFill>
        <p:spPr>
          <a:xfrm>
            <a:off x="-1" y="10"/>
            <a:ext cx="4635315" cy="68579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"/>
          <p:cNvCxnSpPr/>
          <p:nvPr/>
        </p:nvCxnSpPr>
        <p:spPr>
          <a:xfrm>
            <a:off x="5447071" y="4343400"/>
            <a:ext cx="5636107" cy="0"/>
          </a:xfrm>
          <a:prstGeom prst="straightConnector1">
            <a:avLst/>
          </a:prstGeom>
          <a:noFill/>
          <a:ln w="9525" cap="flat" cmpd="sng">
            <a:solidFill>
              <a:schemeClr val="dk2">
                <a:alpha val="89803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Business Environment</a:t>
            </a:r>
            <a:endParaRPr/>
          </a:p>
        </p:txBody>
      </p:sp>
      <p:sp>
        <p:nvSpPr>
          <p:cNvPr id="164" name="Google Shape;164;p10"/>
          <p:cNvSpPr txBox="1">
            <a:spLocks noGrp="1"/>
          </p:cNvSpPr>
          <p:nvPr>
            <p:ph type="body" idx="1"/>
          </p:nvPr>
        </p:nvSpPr>
        <p:spPr>
          <a:xfrm>
            <a:off x="1214511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lang="en-US" sz="2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SWOT Analysis </a:t>
            </a:r>
            <a:endParaRPr/>
          </a:p>
          <a:p>
            <a:pPr marL="347345" lvl="0" indent="-347345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The SWOT analysis allows you to analyze </a:t>
            </a:r>
            <a:r>
              <a:rPr lang="en-US" sz="2600" b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trengths, </a:t>
            </a:r>
            <a:r>
              <a:rPr lang="en-US" sz="2600" b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2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eaknesses, </a:t>
            </a:r>
            <a:r>
              <a:rPr lang="en-US" sz="2600" b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2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pportunities, and </a:t>
            </a:r>
            <a:r>
              <a:rPr lang="en-US" sz="2600" b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hreats. SWOT is excellent for assessing "as-is" and determining desired "to-be." </a:t>
            </a:r>
            <a:endParaRPr/>
          </a:p>
          <a:p>
            <a:pPr marL="347345" lvl="0" indent="-182245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Arial"/>
              <a:buNone/>
            </a:pPr>
            <a:endParaRPr sz="26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lang="en-US" sz="2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PESTLE Analysis</a:t>
            </a:r>
            <a:endParaRPr/>
          </a:p>
          <a:p>
            <a:pPr marL="347345" lvl="0" indent="-347345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PESTLE allows you to analyze a company's operating environment. PESTLE factors include </a:t>
            </a:r>
            <a:r>
              <a:rPr lang="en-US" sz="2600" b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olitical, </a:t>
            </a:r>
            <a:r>
              <a:rPr lang="en-US" sz="2600" b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2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conomic, </a:t>
            </a:r>
            <a:r>
              <a:rPr lang="en-US" sz="2600" b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ocial, </a:t>
            </a:r>
            <a:r>
              <a:rPr lang="en-US" sz="2600" b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echnology, </a:t>
            </a:r>
            <a:r>
              <a:rPr lang="en-US" sz="2600" b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 sz="2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egal, and </a:t>
            </a:r>
            <a:r>
              <a:rPr lang="en-US" sz="2600" b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2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nvironmental.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Business Environment </a:t>
            </a:r>
            <a:endParaRPr/>
          </a:p>
        </p:txBody>
      </p:sp>
      <p:sp>
        <p:nvSpPr>
          <p:cNvPr id="170" name="Google Shape;170;p11"/>
          <p:cNvSpPr txBox="1">
            <a:spLocks noGrp="1"/>
          </p:cNvSpPr>
          <p:nvPr>
            <p:ph type="body" idx="1"/>
          </p:nvPr>
        </p:nvSpPr>
        <p:spPr>
          <a:xfrm>
            <a:off x="1197219" y="1825625"/>
            <a:ext cx="10712116" cy="428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lang="en-US" sz="2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CropCo PESTLE Analysis</a:t>
            </a:r>
            <a:endParaRPr/>
          </a:p>
          <a:p>
            <a:pPr marL="640080" lvl="1" indent="-347345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Political – international trade bans and agreements  </a:t>
            </a:r>
            <a:endParaRPr/>
          </a:p>
          <a:p>
            <a:pPr marL="640080" lvl="1" indent="-347345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Economic – price fluctuations</a:t>
            </a:r>
            <a:endParaRPr/>
          </a:p>
          <a:p>
            <a:pPr marL="640080" lvl="1" indent="-347345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Social – public concern about GMOs  </a:t>
            </a:r>
            <a:endParaRPr/>
          </a:p>
          <a:p>
            <a:pPr marL="640080" lvl="1" indent="-347345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Technology – data protection laws differ from country to country  </a:t>
            </a:r>
            <a:endParaRPr/>
          </a:p>
          <a:p>
            <a:pPr marL="640080" lvl="1" indent="-347345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Legal – hiring laws, regulations pertaining to transportation  </a:t>
            </a:r>
            <a:endParaRPr/>
          </a:p>
          <a:p>
            <a:pPr marL="640080" lvl="1" indent="-347345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Environmental – contamination from runoff, depletion of water supply, climate change</a:t>
            </a: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Business Environment, cont. </a:t>
            </a:r>
            <a:endParaRPr/>
          </a:p>
        </p:txBody>
      </p:sp>
      <p:sp>
        <p:nvSpPr>
          <p:cNvPr id="176" name="Google Shape;176;p12"/>
          <p:cNvSpPr txBox="1">
            <a:spLocks noGrp="1"/>
          </p:cNvSpPr>
          <p:nvPr>
            <p:ph type="body" idx="1"/>
          </p:nvPr>
        </p:nvSpPr>
        <p:spPr>
          <a:xfrm>
            <a:off x="1197219" y="1825625"/>
            <a:ext cx="10712116" cy="428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</a:pPr>
            <a:r>
              <a:rPr lang="en-US" sz="2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TransCrop PESTLE Analysis</a:t>
            </a:r>
            <a:endParaRPr/>
          </a:p>
          <a:p>
            <a:pPr marL="640080" lvl="1" indent="-347345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Political –  political instability, subsidies and tariffs, government policies</a:t>
            </a:r>
            <a:endParaRPr/>
          </a:p>
          <a:p>
            <a:pPr marL="640080" lvl="1" indent="-347345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Economic – labor costs, consumer demand, price fluctuations, availability of materials</a:t>
            </a:r>
            <a:endParaRPr/>
          </a:p>
          <a:p>
            <a:pPr marL="640080" lvl="1" indent="-347345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Social – unique cultures (holidays, leave, and management styles), demographics and skill level of population</a:t>
            </a:r>
            <a:endParaRPr/>
          </a:p>
          <a:p>
            <a:pPr marL="640080" lvl="1" indent="-347345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Technology – technological expertise of workforce, infrastructure, scientific knowledge</a:t>
            </a:r>
            <a:endParaRPr/>
          </a:p>
          <a:p>
            <a:pPr marL="640080" lvl="1" indent="-347345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Legal –  trade agreements, anti-trust laws, property rights, pollution regulations, employment laws</a:t>
            </a:r>
            <a:endParaRPr/>
          </a:p>
          <a:p>
            <a:pPr marL="640080" lvl="1" indent="-347345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Environmental – weather, floods, road conditions, </a:t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Business Environment, cont. </a:t>
            </a:r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body" idx="1"/>
          </p:nvPr>
        </p:nvSpPr>
        <p:spPr>
          <a:xfrm>
            <a:off x="1197219" y="1825625"/>
            <a:ext cx="10712116" cy="428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</a:pPr>
            <a:r>
              <a:rPr lang="en-US" sz="2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EnvoData PESTLE Analysis</a:t>
            </a:r>
            <a:endParaRPr/>
          </a:p>
          <a:p>
            <a:pPr marL="640080" lvl="1" indent="-347345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Political – data ownership, misuse of data, data privacy, EU-US Privacy Shield agreement</a:t>
            </a:r>
            <a:endParaRPr/>
          </a:p>
          <a:p>
            <a:pPr marL="640080" lvl="1" indent="-347345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Economic – technology costs, end-user adoption, monetization of data</a:t>
            </a:r>
            <a:endParaRPr/>
          </a:p>
          <a:p>
            <a:pPr marL="640080" lvl="1" indent="-347345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Social – human capital, social capital, career attitudes</a:t>
            </a:r>
            <a:endParaRPr/>
          </a:p>
          <a:p>
            <a:pPr marL="640080" lvl="1" indent="-347345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Technology – data storage, technological infrastructure and maturity, R&amp;D innovation</a:t>
            </a:r>
            <a:endParaRPr/>
          </a:p>
          <a:p>
            <a:pPr marL="640080" lvl="1" indent="-347345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Legal – licensing, patents, intellectual property law</a:t>
            </a:r>
            <a:endParaRPr/>
          </a:p>
          <a:p>
            <a:pPr marL="640080" lvl="1" indent="-347345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Environmental – attitudes towards advanced technologies (drones), energy consumption, </a:t>
            </a:r>
            <a:endParaRPr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Products and Solutions </a:t>
            </a:r>
            <a:endParaRPr/>
          </a:p>
        </p:txBody>
      </p:sp>
      <p:graphicFrame>
        <p:nvGraphicFramePr>
          <p:cNvPr id="189" name="Google Shape;189;p14"/>
          <p:cNvGraphicFramePr/>
          <p:nvPr/>
        </p:nvGraphicFramePr>
        <p:xfrm>
          <a:off x="655320" y="188061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{30D05B44-10EC-4CF8-942C-125879D100A4}</a:tableStyleId>
              </a:tblPr>
              <a:tblGrid>
                <a:gridCol w="31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4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Pain Point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Company or Business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Solution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Notes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Lack of visibility across company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RenewAgra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SAP Integration Suite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Integrate CropCo and TransCrop with EnvoData’s existing solutions.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 single source of truth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RenewAgra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SAP Cloud Platform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Solves fragmented financial reporting processes.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Reporting and engineer record keeping using Excel and paper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CropCo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SAP Cloud Platform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Standardize Data Retention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Limited GPS tracking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TransCrop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Expand GPS to Brazil and India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Visibility of truck movement for RenewAgra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 land analysis product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EnvoData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LoRaWAN Sensor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Use drones to view and sample entire farms.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SAP Team Training Strategies </a:t>
            </a:r>
            <a:endParaRPr/>
          </a:p>
        </p:txBody>
      </p:sp>
      <p:sp>
        <p:nvSpPr>
          <p:cNvPr id="195" name="Google Shape;195;p15"/>
          <p:cNvSpPr txBox="1">
            <a:spLocks noGrp="1"/>
          </p:cNvSpPr>
          <p:nvPr>
            <p:ph type="body" idx="1"/>
          </p:nvPr>
        </p:nvSpPr>
        <p:spPr>
          <a:xfrm>
            <a:off x="1170549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347345" lvl="0" indent="-34734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Train the team on the SAP products to be implemented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7345" lvl="0" indent="-347345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Train team on customer’s existing platforms</a:t>
            </a:r>
            <a:endParaRPr/>
          </a:p>
          <a:p>
            <a:pPr marL="347345" lvl="0" indent="-347345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Train team to use the SAP Solution Manager for project collaboration, communication, tracking and reporting</a:t>
            </a:r>
            <a:endParaRPr/>
          </a:p>
          <a:p>
            <a:pPr marL="347345" lvl="0" indent="-347345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Team building exercises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16" descr="Drone flying over a field"/>
          <p:cNvPicPr preferRelativeResize="0"/>
          <p:nvPr/>
        </p:nvPicPr>
        <p:blipFill rotWithShape="1">
          <a:blip r:embed="rId3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Google Shape;201;p16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>
                <a:alpha val="89803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2" name="Google Shape;202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03" name="Google Shape;203;p16"/>
          <p:cNvSpPr txBox="1">
            <a:spLocks noGrp="1"/>
          </p:cNvSpPr>
          <p:nvPr>
            <p:ph type="body" idx="1"/>
          </p:nvPr>
        </p:nvSpPr>
        <p:spPr>
          <a:xfrm>
            <a:off x="1214511" y="1706938"/>
            <a:ext cx="10058400" cy="4338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7345" lvl="0" indent="-34734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Arial"/>
              <a:buChar char="•"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Summary of discovery and explore phases</a:t>
            </a:r>
            <a:endParaRPr/>
          </a:p>
          <a:p>
            <a:pPr marL="347345" lvl="0" indent="-347345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Arial"/>
              <a:buChar char="•"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Preview of analysis and design phases</a:t>
            </a:r>
            <a:endParaRPr/>
          </a:p>
          <a:p>
            <a:pPr marL="347345" lvl="0" indent="-347345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Arial"/>
              <a:buChar char="•"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Value-added benefits of SAP solutions</a:t>
            </a:r>
            <a:endParaRPr/>
          </a:p>
          <a:p>
            <a:pPr marL="685800" lvl="1" indent="-2857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Increased crop yields</a:t>
            </a:r>
            <a:endParaRPr/>
          </a:p>
          <a:p>
            <a:pPr marL="685800" lvl="1" indent="-2857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Mitigation of unfavorable weather conditions</a:t>
            </a:r>
            <a:endParaRPr/>
          </a:p>
          <a:p>
            <a:pPr marL="685800" lvl="1" indent="-2857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Visibility of company data for decision making and planning</a:t>
            </a:r>
            <a:endParaRPr/>
          </a:p>
          <a:p>
            <a:pPr marL="347345" lvl="0" indent="-347345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Arial"/>
              <a:buChar char="•"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Partner involvement</a:t>
            </a:r>
            <a:endParaRPr/>
          </a:p>
          <a:p>
            <a:pPr marL="347345" lvl="0" indent="-347345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Arial"/>
              <a:buChar char="•"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Future plans</a:t>
            </a:r>
            <a:endParaRPr/>
          </a:p>
          <a:p>
            <a:pPr marL="347345" lvl="0" indent="-347345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Arial"/>
              <a:buChar char="•"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Next steps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204" name="Google Shape;204;p16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15" name="Google Shape;115;p2"/>
          <p:cNvSpPr txBox="1">
            <a:spLocks noGrp="1"/>
          </p:cNvSpPr>
          <p:nvPr>
            <p:ph type="body" idx="1"/>
          </p:nvPr>
        </p:nvSpPr>
        <p:spPr>
          <a:xfrm>
            <a:off x="1214511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lang="en-US" sz="2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RenewAgra – multi-national farming conglomerate consisting of three agricultural service businesses:</a:t>
            </a:r>
            <a:endParaRPr/>
          </a:p>
          <a:p>
            <a:pPr marL="640080" lvl="1" indent="-347345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Arial"/>
              <a:buChar char="•"/>
            </a:pPr>
            <a:r>
              <a:rPr lang="en-US" sz="2600" b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CropCo</a:t>
            </a:r>
            <a:r>
              <a:rPr lang="en-US" sz="2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– farm services including planting, harvesting, food processing</a:t>
            </a:r>
            <a:endParaRPr/>
          </a:p>
          <a:p>
            <a:pPr marL="640080" lvl="1" indent="-347345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Arial"/>
              <a:buChar char="•"/>
            </a:pPr>
            <a:r>
              <a:rPr lang="en-US" sz="2600" b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TransCrop</a:t>
            </a:r>
            <a:r>
              <a:rPr lang="en-US" sz="2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– superior transportation services through high-tech supply chain management</a:t>
            </a:r>
            <a:endParaRPr/>
          </a:p>
          <a:p>
            <a:pPr marL="640080" lvl="1" indent="-347345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Arial"/>
              <a:buChar char="•"/>
            </a:pPr>
            <a:r>
              <a:rPr lang="en-US" sz="2600" b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EnvoData</a:t>
            </a:r>
            <a:r>
              <a:rPr lang="en-US" sz="2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– research and data services to farmers using advanced monitoring technology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Business and Technical Requirements</a:t>
            </a:r>
            <a:endParaRPr/>
          </a:p>
        </p:txBody>
      </p:sp>
      <p:sp>
        <p:nvSpPr>
          <p:cNvPr id="121" name="Google Shape;121;p3"/>
          <p:cNvSpPr txBox="1">
            <a:spLocks noGrp="1"/>
          </p:cNvSpPr>
          <p:nvPr>
            <p:ph type="body" idx="1"/>
          </p:nvPr>
        </p:nvSpPr>
        <p:spPr>
          <a:xfrm>
            <a:off x="1167912" y="1825625"/>
            <a:ext cx="10916264" cy="3583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7345" marR="0" lvl="0" indent="-34734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50"/>
              <a:buFont typeface="Arial"/>
              <a:buChar char="•"/>
            </a:pPr>
            <a:r>
              <a:rPr lang="en-US" sz="275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Update CropCo’s accounting software</a:t>
            </a:r>
            <a:endParaRPr/>
          </a:p>
          <a:p>
            <a:pPr marL="347345" lvl="0" indent="-347345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750"/>
              <a:buFont typeface="Arial"/>
              <a:buChar char="•"/>
            </a:pPr>
            <a:r>
              <a:rPr lang="en-US" sz="275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Improve CropCo’s HR software to manage seasonal employees</a:t>
            </a:r>
            <a:endParaRPr/>
          </a:p>
          <a:p>
            <a:pPr marL="347345" lvl="0" indent="-347345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750"/>
              <a:buFont typeface="Arial"/>
              <a:buChar char="•"/>
            </a:pPr>
            <a:r>
              <a:rPr lang="en-US" sz="275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Leverage EnvoData’s environmental data to benefit CropCo and TransCrop, particularly regarding rain prediction and irrigation needs</a:t>
            </a:r>
            <a:endParaRPr/>
          </a:p>
          <a:p>
            <a:pPr marL="347345" lvl="0" indent="-347345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750"/>
              <a:buFont typeface="Arial"/>
              <a:buChar char="•"/>
            </a:pPr>
            <a:r>
              <a:rPr lang="en-US" sz="275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Expand TransCrop’s GPS tracking services to Brazil and India</a:t>
            </a:r>
            <a:endParaRPr/>
          </a:p>
          <a:p>
            <a:pPr marL="347345" lvl="0" indent="-347345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750"/>
              <a:buFont typeface="Arial"/>
              <a:buChar char="•"/>
            </a:pPr>
            <a:r>
              <a:rPr lang="en-US" sz="275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Update EnvoData’s ERP</a:t>
            </a:r>
            <a:endParaRPr/>
          </a:p>
          <a:p>
            <a:pPr marL="347345" lvl="0" indent="-347345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750"/>
              <a:buFont typeface="Arial"/>
              <a:buChar char="•"/>
            </a:pPr>
            <a:r>
              <a:rPr lang="en-US" sz="275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General visibility of and interconnectedness of the three businesses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n-US" sz="4400"/>
              <a:t>Business and Technical Requirements, cont. </a:t>
            </a:r>
            <a:endParaRPr/>
          </a:p>
        </p:txBody>
      </p:sp>
      <p:sp>
        <p:nvSpPr>
          <p:cNvPr id="127" name="Google Shape;127;p4"/>
          <p:cNvSpPr txBox="1">
            <a:spLocks noGrp="1"/>
          </p:cNvSpPr>
          <p:nvPr>
            <p:ph type="body" idx="1"/>
          </p:nvPr>
        </p:nvSpPr>
        <p:spPr>
          <a:xfrm>
            <a:off x="1167912" y="1825625"/>
            <a:ext cx="10916264" cy="38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50"/>
              <a:buNone/>
            </a:pPr>
            <a:r>
              <a:rPr lang="en-US" sz="275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In India, Brazil, the US, and Mexico regulatory requirements will differ.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50"/>
              <a:buNone/>
            </a:pPr>
            <a:br>
              <a:rPr lang="en-US" sz="275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75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Country specific requirements include:</a:t>
            </a:r>
            <a:endParaRPr/>
          </a:p>
          <a:p>
            <a:pPr marL="347345" marR="0" lvl="0" indent="-34734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50"/>
              <a:buFont typeface="Arial"/>
              <a:buChar char="•"/>
            </a:pPr>
            <a:r>
              <a:rPr lang="en-US" sz="275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Tax regulations and other reporting obligations for finance</a:t>
            </a:r>
            <a:endParaRPr/>
          </a:p>
          <a:p>
            <a:pPr marL="347345" marR="0" lvl="0" indent="-347345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750"/>
              <a:buFont typeface="Arial"/>
              <a:buChar char="•"/>
            </a:pPr>
            <a:r>
              <a:rPr lang="en-US" sz="275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Different environmental regulations</a:t>
            </a:r>
            <a:endParaRPr/>
          </a:p>
          <a:p>
            <a:pPr marL="347345" marR="0" lvl="0" indent="-347345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750"/>
              <a:buFont typeface="Arial"/>
              <a:buChar char="•"/>
            </a:pPr>
            <a:r>
              <a:rPr lang="en-US" sz="275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Different human resource regulations</a:t>
            </a:r>
            <a:endParaRPr/>
          </a:p>
          <a:p>
            <a:pPr marL="347345" marR="0" lvl="0" indent="-347345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750"/>
              <a:buFont typeface="Arial"/>
              <a:buChar char="•"/>
            </a:pPr>
            <a:r>
              <a:rPr lang="en-US" sz="275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Data protection laws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</a:pPr>
            <a:endParaRPr sz="1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" lvl="0" indent="-2539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</a:pPr>
            <a:endParaRPr sz="1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n-US" sz="4400"/>
              <a:t>Business and Technical Requirements, cont. </a:t>
            </a:r>
            <a:endParaRPr sz="440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347345" marR="0" lvl="0" indent="-34734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What data needs are you currently meeting with Excel?</a:t>
            </a:r>
            <a:endParaRPr/>
          </a:p>
          <a:p>
            <a:pPr marL="347345" marR="0" lvl="0" indent="-347345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What other software is being used and for what purpose?</a:t>
            </a:r>
            <a:endParaRPr/>
          </a:p>
          <a:p>
            <a:pPr marL="347345" marR="0" lvl="0" indent="-347345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How would you like to see GPS tracking services expanded?</a:t>
            </a:r>
            <a:endParaRPr/>
          </a:p>
          <a:p>
            <a:pPr marL="347345" lvl="0" indent="-347345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What are your regulatory and compliance needs in terms of taxes, the environment, and information security?</a:t>
            </a:r>
            <a:endParaRPr/>
          </a:p>
          <a:p>
            <a:pPr marL="347345" lvl="0" indent="-347345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How is the company affected by environmental factors? </a:t>
            </a:r>
            <a:endParaRPr sz="28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n-US" sz="4400"/>
              <a:t>Business and Technical Requirements, cont. </a:t>
            </a:r>
            <a:endParaRPr sz="4400"/>
          </a:p>
        </p:txBody>
      </p:sp>
      <p:sp>
        <p:nvSpPr>
          <p:cNvPr id="139" name="Google Shape;139;p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347345" lvl="0" indent="-34734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Will you be expanding to any new countries and need to comply with other regulations?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347345" marR="0" lvl="0" indent="-347345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Will outsourcing or “crowd-sourcing” of transportation be used in the future to keep up with transportation demand?</a:t>
            </a:r>
            <a:endParaRPr/>
          </a:p>
          <a:p>
            <a:pPr marL="347345" lvl="0" indent="-347345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What visibility of the three businesses does RenewAgra need?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Stakeholders and Partners</a:t>
            </a:r>
            <a:endParaRPr/>
          </a:p>
        </p:txBody>
      </p:sp>
      <p:graphicFrame>
        <p:nvGraphicFramePr>
          <p:cNvPr id="145" name="Google Shape;145;p7"/>
          <p:cNvGraphicFramePr/>
          <p:nvPr>
            <p:extLst>
              <p:ext uri="{D42A27DB-BD31-4B8C-83A1-F6EECF244321}">
                <p14:modId xmlns:p14="http://schemas.microsoft.com/office/powerpoint/2010/main" val="558565811"/>
              </p:ext>
            </p:extLst>
          </p:nvPr>
        </p:nvGraphicFramePr>
        <p:xfrm>
          <a:off x="655320" y="1898812"/>
          <a:ext cx="10881375" cy="4323552"/>
        </p:xfrm>
        <a:graphic>
          <a:graphicData uri="http://schemas.openxmlformats.org/drawingml/2006/table">
            <a:tbl>
              <a:tblPr firstRow="1" bandRow="1">
                <a:noFill/>
                <a:tableStyleId>{30D05B44-10EC-4CF8-942C-125879D100A4}</a:tableStyleId>
              </a:tblPr>
              <a:tblGrid>
                <a:gridCol w="46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6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8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384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Stakeholder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Influence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Interest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Level of Participation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492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solidFill>
                            <a:srgbClr val="40404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Leadership Representatives</a:t>
                      </a:r>
                      <a:endParaRPr sz="22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High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High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Low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92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>
                          <a:solidFill>
                            <a:srgbClr val="40404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CropCo Processing Plant Engineers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High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High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High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92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40404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TransCrop Account Managers </a:t>
                      </a:r>
                      <a:endParaRPr sz="22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High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High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Low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492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>
                          <a:solidFill>
                            <a:srgbClr val="40404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IT Representatives</a:t>
                      </a:r>
                      <a:endParaRPr sz="22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Low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High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High</a:t>
                      </a:r>
                      <a:endParaRPr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Stakeholders and Partners, cont.</a:t>
            </a:r>
            <a:endParaRPr/>
          </a:p>
        </p:txBody>
      </p:sp>
      <p:graphicFrame>
        <p:nvGraphicFramePr>
          <p:cNvPr id="151" name="Google Shape;151;p8"/>
          <p:cNvGraphicFramePr/>
          <p:nvPr/>
        </p:nvGraphicFramePr>
        <p:xfrm>
          <a:off x="655320" y="1899919"/>
          <a:ext cx="10881400" cy="4243275"/>
        </p:xfrm>
        <a:graphic>
          <a:graphicData uri="http://schemas.openxmlformats.org/drawingml/2006/table">
            <a:tbl>
              <a:tblPr firstRow="1" bandRow="1">
                <a:noFill/>
                <a:tableStyleId>{30D05B44-10EC-4CF8-942C-125879D100A4}</a:tableStyleId>
              </a:tblPr>
              <a:tblGrid>
                <a:gridCol w="405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4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Stakeholder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Influence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Interest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Level of Participation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40404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EnvoData Analyst</a:t>
                      </a:r>
                      <a:endParaRPr sz="22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Low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Low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High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1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>
                          <a:solidFill>
                            <a:srgbClr val="40404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EnvoData Technology Partner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High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High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High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7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40404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SAP Project Manager</a:t>
                      </a:r>
                      <a:endParaRPr sz="22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Low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High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High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7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>
                          <a:solidFill>
                            <a:srgbClr val="40404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SAP Technology Consultant</a:t>
                      </a:r>
                      <a:endParaRPr sz="22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Low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High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High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Stakeholders and Partners, cont.</a:t>
            </a:r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6454987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 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SAP Partner: </a:t>
            </a:r>
            <a:r>
              <a:rPr lang="en-US" sz="2600" b="1">
                <a:latin typeface="Arial"/>
                <a:ea typeface="Arial"/>
                <a:cs typeface="Arial"/>
                <a:sym typeface="Arial"/>
              </a:rPr>
              <a:t>Geotab</a:t>
            </a:r>
            <a:r>
              <a:rPr lang="en-US" sz="2600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91440" lvl="0" indent="-1651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600"/>
              <a:buChar char=" 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Geotab offers fleet management solutions designed for service fleets and heavy trucks as well as around productivity, sustainability, fleet optimization, compliance, safety and more. </a:t>
            </a:r>
            <a:endParaRPr/>
          </a:p>
          <a:p>
            <a:pPr marL="91440" lvl="0" indent="-1651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600"/>
              <a:buChar char=" 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As an IoT hub, the in-vehicle device captures vehicle, GPS, and driver behavior data. </a:t>
            </a:r>
            <a:endParaRPr/>
          </a:p>
        </p:txBody>
      </p:sp>
      <p:pic>
        <p:nvPicPr>
          <p:cNvPr id="158" name="Google Shape;158;p9" descr="Truck driving with speed on highwa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0570" y="2605481"/>
            <a:ext cx="3135109" cy="2092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936FB306F8DB41A799ACF908C7C4CB" ma:contentTypeVersion="16" ma:contentTypeDescription="Create a new document." ma:contentTypeScope="" ma:versionID="19635fc1aada0307b7e81ac7e512d3fa">
  <xsd:schema xmlns:xsd="http://www.w3.org/2001/XMLSchema" xmlns:xs="http://www.w3.org/2001/XMLSchema" xmlns:p="http://schemas.microsoft.com/office/2006/metadata/properties" xmlns:ns2="a2ed0cef-3a2d-40a6-90b0-1d334f8ecdca" xmlns:ns3="631fbadb-5215-4657-8cd0-66e907a8ae8a" targetNamespace="http://schemas.microsoft.com/office/2006/metadata/properties" ma:root="true" ma:fieldsID="031381bf049acfa6cee850d3371c02df" ns2:_="" ns3:_="">
    <xsd:import namespace="a2ed0cef-3a2d-40a6-90b0-1d334f8ecdca"/>
    <xsd:import namespace="631fbadb-5215-4657-8cd0-66e907a8ae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ed0cef-3a2d-40a6-90b0-1d334f8ecd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bfc8dc1-ab14-4a6b-8a4a-9f7f0b948a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1fbadb-5215-4657-8cd0-66e907a8ae8a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ed90ccfa-17ec-4f09-83cb-84ffe74f4290}" ma:internalName="TaxCatchAll" ma:showField="CatchAllData" ma:web="631fbadb-5215-4657-8cd0-66e907a8ae8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31fbadb-5215-4657-8cd0-66e907a8ae8a" xsi:nil="true"/>
    <lcf76f155ced4ddcb4097134ff3c332f xmlns="a2ed0cef-3a2d-40a6-90b0-1d334f8ecdc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75D67C8-5AAA-403A-A720-E4DA1B35E246}"/>
</file>

<file path=customXml/itemProps2.xml><?xml version="1.0" encoding="utf-8"?>
<ds:datastoreItem xmlns:ds="http://schemas.openxmlformats.org/officeDocument/2006/customXml" ds:itemID="{01F52FF1-09D3-4668-A139-3D54ECE03F8B}"/>
</file>

<file path=customXml/itemProps3.xml><?xml version="1.0" encoding="utf-8"?>
<ds:datastoreItem xmlns:ds="http://schemas.openxmlformats.org/officeDocument/2006/customXml" ds:itemID="{94C546CA-298A-41F3-9D08-D28DB1B44173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856</Words>
  <Application>Microsoft Office PowerPoint</Application>
  <PresentationFormat>Widescreen</PresentationFormat>
  <Paragraphs>148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Retrospect</vt:lpstr>
      <vt:lpstr>RenewAgra Customer Journey Roadmap Exemplar</vt:lpstr>
      <vt:lpstr>Overview</vt:lpstr>
      <vt:lpstr>Business and Technical Requirements</vt:lpstr>
      <vt:lpstr>Business and Technical Requirements, cont. </vt:lpstr>
      <vt:lpstr>Business and Technical Requirements, cont. </vt:lpstr>
      <vt:lpstr>Business and Technical Requirements, cont. </vt:lpstr>
      <vt:lpstr>Stakeholders and Partners</vt:lpstr>
      <vt:lpstr>Stakeholders and Partners, cont.</vt:lpstr>
      <vt:lpstr>Stakeholders and Partners, cont.</vt:lpstr>
      <vt:lpstr>Business Environment</vt:lpstr>
      <vt:lpstr>Business Environment </vt:lpstr>
      <vt:lpstr>Business Environment, cont. </vt:lpstr>
      <vt:lpstr>Business Environment, cont. </vt:lpstr>
      <vt:lpstr>Products and Solutions </vt:lpstr>
      <vt:lpstr>SAP Team Training Strategies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RenewAgra Customer Journey Roadmap Exemplar</dc:title>
  <dc:creator>Linda Scott</dc:creator>
  <cp:lastModifiedBy>Linda Scott</cp:lastModifiedBy>
  <cp:revision>1</cp:revision>
  <dcterms:created xsi:type="dcterms:W3CDTF">2022-12-03T14:16:29Z</dcterms:created>
  <dcterms:modified xsi:type="dcterms:W3CDTF">2022-12-07T11:56:42Z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0x010100ED936FB306F8DB41A799ACF908C7C4CB</vt:lpwstr>
  </property>
  <property fmtid="{D5CDD505-2E9C-101B-9397-08002B2CF9AE}" pid="3" name="MediaServiceImageTags">
    <vt:lpwstr/>
  </property>
</Properties>
</file>