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2"/>
  </p:notesMasterIdLst>
  <p:handoutMasterIdLst>
    <p:handoutMasterId r:id="rId23"/>
  </p:handoutMasterIdLst>
  <p:sldIdLst>
    <p:sldId id="2145705454" r:id="rId6"/>
    <p:sldId id="2146846063" r:id="rId7"/>
    <p:sldId id="2146846064" r:id="rId8"/>
    <p:sldId id="2146846062" r:id="rId9"/>
    <p:sldId id="508" r:id="rId10"/>
    <p:sldId id="2145707375" r:id="rId11"/>
    <p:sldId id="2146846058" r:id="rId12"/>
    <p:sldId id="2146846059" r:id="rId13"/>
    <p:sldId id="2145705413" r:id="rId14"/>
    <p:sldId id="2145705414" r:id="rId15"/>
    <p:sldId id="2145705415" r:id="rId16"/>
    <p:sldId id="2145705416" r:id="rId17"/>
    <p:sldId id="2145705417" r:id="rId18"/>
    <p:sldId id="2145705418" r:id="rId19"/>
    <p:sldId id="2145705419" r:id="rId20"/>
    <p:sldId id="2145705420" r:id="rId2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nth, Marcus" initials="VM" lastIdx="5" clrIdx="0">
    <p:extLst>
      <p:ext uri="{19B8F6BF-5375-455C-9EA6-DF929625EA0E}">
        <p15:presenceInfo xmlns:p15="http://schemas.microsoft.com/office/powerpoint/2012/main" userId="S::marcus.venth@sap.com::c5dffa21-f079-44a3-8509-d587ca65630f" providerId="AD"/>
      </p:ext>
    </p:extLst>
  </p:cmAuthor>
  <p:cmAuthor id="2" name="Yawalkar, David" initials="YD" lastIdx="13" clrIdx="1">
    <p:extLst>
      <p:ext uri="{19B8F6BF-5375-455C-9EA6-DF929625EA0E}">
        <p15:presenceInfo xmlns:p15="http://schemas.microsoft.com/office/powerpoint/2012/main" userId="S::david.yawalkar@sap.com::5d3f63d4-4195-4a7c-b31b-be62108ba097" providerId="AD"/>
      </p:ext>
    </p:extLst>
  </p:cmAuthor>
  <p:cmAuthor id="3" name="Labedz, Mark" initials="LM" lastIdx="9" clrIdx="2">
    <p:extLst>
      <p:ext uri="{19B8F6BF-5375-455C-9EA6-DF929625EA0E}">
        <p15:presenceInfo xmlns:p15="http://schemas.microsoft.com/office/powerpoint/2012/main" userId="S::mark.labedz@sap.com::1a9a7bca-fe4b-48ac-9075-323b45e47dd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0AB00"/>
    <a:srgbClr val="FFFFFF"/>
    <a:srgbClr val="FF3399"/>
    <a:srgbClr val="00195A"/>
    <a:srgbClr val="FF0000"/>
    <a:srgbClr val="0F46A7"/>
    <a:srgbClr val="970A82"/>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C618C7-4641-27A4-A5D9-B957D1A62AC3}" v="10" dt="2020-12-15T11:09:01.478"/>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p:restoredTop sz="93792" autoAdjust="0"/>
  </p:normalViewPr>
  <p:slideViewPr>
    <p:cSldViewPr snapToGrid="0">
      <p:cViewPr varScale="1">
        <p:scale>
          <a:sx n="63" d="100"/>
          <a:sy n="63" d="100"/>
        </p:scale>
        <p:origin x="772" y="64"/>
      </p:cViewPr>
      <p:guideLst>
        <p:guide pos="3841"/>
        <p:guide orient="horz" pos="216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3344808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de-DE" err="1"/>
              <a:t>Twice</a:t>
            </a:r>
            <a:r>
              <a:rPr lang="de-DE"/>
              <a:t> per </a:t>
            </a:r>
            <a:r>
              <a:rPr lang="de-DE" err="1"/>
              <a:t>year</a:t>
            </a:r>
            <a:r>
              <a:rPr lang="de-DE"/>
              <a:t>, </a:t>
            </a:r>
            <a:r>
              <a:rPr lang="de-DE" sz="1400"/>
              <a:t>Analysis </a:t>
            </a:r>
            <a:r>
              <a:rPr lang="de-DE" sz="1400" err="1"/>
              <a:t>of</a:t>
            </a:r>
            <a:r>
              <a:rPr lang="de-DE" sz="1400"/>
              <a:t> </a:t>
            </a:r>
            <a:r>
              <a:rPr lang="de-DE" sz="1400" err="1"/>
              <a:t>EarlyWatch</a:t>
            </a:r>
            <a:r>
              <a:rPr lang="de-DE" sz="1400"/>
              <a:t> Alert </a:t>
            </a:r>
            <a:r>
              <a:rPr lang="de-DE" sz="1400" err="1"/>
              <a:t>reports</a:t>
            </a:r>
            <a:r>
              <a:rPr lang="de-DE" sz="1400"/>
              <a:t> </a:t>
            </a:r>
            <a:r>
              <a:rPr lang="de-DE" sz="1400" err="1"/>
              <a:t>for</a:t>
            </a:r>
            <a:r>
              <a:rPr lang="de-DE" sz="1400"/>
              <a:t> </a:t>
            </a:r>
            <a:r>
              <a:rPr lang="de-DE" sz="1400" err="1"/>
              <a:t>systems</a:t>
            </a:r>
            <a:r>
              <a:rPr lang="de-DE" sz="1400"/>
              <a:t> </a:t>
            </a:r>
            <a:r>
              <a:rPr lang="de-DE" sz="1400" err="1"/>
              <a:t>operated</a:t>
            </a:r>
            <a:r>
              <a:rPr lang="de-DE" sz="1400"/>
              <a:t> in private </a:t>
            </a:r>
            <a:r>
              <a:rPr lang="de-DE" sz="1400" err="1"/>
              <a:t>cloud</a:t>
            </a:r>
            <a:r>
              <a:rPr lang="de-DE" sz="1400"/>
              <a:t>. </a:t>
            </a:r>
            <a:r>
              <a:rPr lang="de-DE" sz="1400" err="1"/>
              <a:t>You</a:t>
            </a:r>
            <a:r>
              <a:rPr lang="de-DE" sz="1400"/>
              <a:t> </a:t>
            </a:r>
            <a:r>
              <a:rPr lang="de-DE" sz="1400" err="1"/>
              <a:t>should</a:t>
            </a:r>
            <a:r>
              <a:rPr lang="de-DE" sz="1400"/>
              <a:t> </a:t>
            </a:r>
            <a:r>
              <a:rPr lang="de-DE" sz="1400" err="1"/>
              <a:t>Provide</a:t>
            </a:r>
            <a:r>
              <a:rPr lang="de-DE" sz="1400"/>
              <a:t> </a:t>
            </a:r>
            <a:r>
              <a:rPr lang="de-DE" sz="1400" err="1"/>
              <a:t>recommendations</a:t>
            </a:r>
            <a:r>
              <a:rPr lang="de-DE" sz="1400"/>
              <a:t> </a:t>
            </a:r>
            <a:r>
              <a:rPr lang="de-DE" sz="1400" err="1"/>
              <a:t>for</a:t>
            </a:r>
            <a:r>
              <a:rPr lang="de-DE" sz="1400"/>
              <a:t> </a:t>
            </a:r>
            <a:r>
              <a:rPr lang="de-DE" sz="1400" err="1"/>
              <a:t>changes</a:t>
            </a:r>
            <a:r>
              <a:rPr lang="de-DE" sz="1400"/>
              <a:t> </a:t>
            </a:r>
            <a:r>
              <a:rPr lang="de-DE" sz="1400" err="1"/>
              <a:t>related</a:t>
            </a:r>
            <a:r>
              <a:rPr lang="de-DE" sz="1400"/>
              <a:t> </a:t>
            </a:r>
            <a:r>
              <a:rPr lang="de-DE" sz="1400" err="1"/>
              <a:t>to</a:t>
            </a:r>
            <a:r>
              <a:rPr lang="de-DE" sz="1400"/>
              <a:t> SAP </a:t>
            </a:r>
            <a:r>
              <a:rPr lang="de-DE" sz="1400" err="1"/>
              <a:t>application</a:t>
            </a:r>
            <a:r>
              <a:rPr lang="de-DE" sz="1400"/>
              <a:t> (outside </a:t>
            </a:r>
            <a:r>
              <a:rPr lang="de-DE" sz="1400" err="1"/>
              <a:t>of</a:t>
            </a:r>
            <a:r>
              <a:rPr lang="de-DE" sz="1400"/>
              <a:t> </a:t>
            </a:r>
            <a:r>
              <a:rPr lang="de-DE" sz="1400" err="1"/>
              <a:t>technical</a:t>
            </a:r>
            <a:r>
              <a:rPr lang="de-DE" sz="1400"/>
              <a:t> </a:t>
            </a:r>
            <a:r>
              <a:rPr lang="de-DE" sz="1400" err="1"/>
              <a:t>operations</a:t>
            </a:r>
            <a:r>
              <a:rPr lang="de-DE" sz="1400"/>
              <a:t> </a:t>
            </a:r>
            <a:r>
              <a:rPr lang="de-DE" sz="1400" err="1"/>
              <a:t>scope</a:t>
            </a:r>
            <a:r>
              <a:rPr lang="de-DE" sz="1400"/>
              <a:t> </a:t>
            </a:r>
            <a:r>
              <a:rPr lang="de-DE" sz="1400" err="1"/>
              <a:t>of</a:t>
            </a:r>
            <a:r>
              <a:rPr lang="de-DE" sz="1400"/>
              <a:t> </a:t>
            </a:r>
            <a:r>
              <a:rPr lang="de-DE" sz="1400" err="1"/>
              <a:t>the</a:t>
            </a:r>
            <a:r>
              <a:rPr lang="de-DE" sz="1400"/>
              <a:t> </a:t>
            </a:r>
            <a:r>
              <a:rPr lang="de-DE" sz="1400" err="1"/>
              <a:t>standard</a:t>
            </a:r>
            <a:r>
              <a:rPr lang="de-DE" sz="1400"/>
              <a:t> </a:t>
            </a:r>
            <a:r>
              <a:rPr lang="de-DE" sz="1400" err="1"/>
              <a:t>service</a:t>
            </a:r>
            <a:r>
              <a:rPr lang="de-DE" sz="1400"/>
              <a:t>, </a:t>
            </a:r>
            <a:r>
              <a:rPr lang="de-DE" sz="1400" err="1"/>
              <a:t>of</a:t>
            </a:r>
            <a:r>
              <a:rPr lang="de-DE" sz="1400"/>
              <a:t> </a:t>
            </a:r>
            <a:r>
              <a:rPr lang="de-DE" sz="1400" err="1"/>
              <a:t>course</a:t>
            </a:r>
            <a:r>
              <a:rPr lang="de-DE" sz="1400"/>
              <a:t>)</a:t>
            </a:r>
          </a:p>
          <a:p>
            <a:pPr marL="0" marR="0" lvl="0" indent="0" algn="l" defTabSz="1088776" rtl="0" eaLnBrk="1" fontAlgn="auto" latinLnBrk="0" hangingPunct="1">
              <a:lnSpc>
                <a:spcPct val="100000"/>
              </a:lnSpc>
              <a:spcBef>
                <a:spcPts val="0"/>
              </a:spcBef>
              <a:spcAft>
                <a:spcPts val="0"/>
              </a:spcAft>
              <a:buClrTx/>
              <a:buSzTx/>
              <a:buFontTx/>
              <a:buNone/>
              <a:tabLst/>
              <a:defRPr/>
            </a:pPr>
            <a:r>
              <a:rPr lang="de-DE" sz="1400"/>
              <a:t>Also as part of the Early Watch Alert analysis twice per year, check fastest growing tables in the SAP system and provide recommendations for archiving or reorganization</a:t>
            </a:r>
          </a:p>
          <a:p>
            <a:pPr marL="0" marR="0" lvl="0" indent="0" algn="l" defTabSz="1088776" rtl="0" eaLnBrk="1" fontAlgn="auto" latinLnBrk="0" hangingPunct="1">
              <a:lnSpc>
                <a:spcPct val="100000"/>
              </a:lnSpc>
              <a:spcBef>
                <a:spcPts val="0"/>
              </a:spcBef>
              <a:spcAft>
                <a:spcPts val="0"/>
              </a:spcAft>
              <a:buClrTx/>
              <a:buSzTx/>
              <a:buFontTx/>
              <a:buNone/>
              <a:tabLst/>
              <a:defRPr/>
            </a:pPr>
            <a:r>
              <a:rPr lang="de-DE" sz="1400"/>
              <a:t>Create RFC </a:t>
            </a:r>
            <a:r>
              <a:rPr lang="de-DE" sz="1400" err="1"/>
              <a:t>connections</a:t>
            </a:r>
            <a:r>
              <a:rPr lang="de-DE" sz="1400"/>
              <a:t> </a:t>
            </a:r>
            <a:r>
              <a:rPr lang="de-DE" sz="1400" err="1"/>
              <a:t>within</a:t>
            </a:r>
            <a:r>
              <a:rPr lang="de-DE" sz="1400"/>
              <a:t> </a:t>
            </a:r>
            <a:r>
              <a:rPr lang="de-DE" sz="1400" err="1"/>
              <a:t>the</a:t>
            </a:r>
            <a:r>
              <a:rPr lang="de-DE" sz="1400"/>
              <a:t> SAP S/4HANA, private </a:t>
            </a:r>
            <a:r>
              <a:rPr lang="de-DE" sz="1400" err="1"/>
              <a:t>cloud</a:t>
            </a:r>
            <a:r>
              <a:rPr lang="de-DE" sz="1400"/>
              <a:t> </a:t>
            </a:r>
            <a:r>
              <a:rPr lang="de-DE" sz="1400" err="1"/>
              <a:t>edition</a:t>
            </a:r>
            <a:r>
              <a:rPr lang="de-DE" sz="1400"/>
              <a:t> </a:t>
            </a:r>
            <a:r>
              <a:rPr lang="de-DE" sz="1400" err="1"/>
              <a:t>solution</a:t>
            </a:r>
            <a:r>
              <a:rPr lang="de-DE" sz="1400"/>
              <a:t> </a:t>
            </a:r>
            <a:r>
              <a:rPr lang="de-DE" sz="1400" err="1"/>
              <a:t>landscape</a:t>
            </a:r>
            <a:r>
              <a:rPr lang="de-DE" sz="1400"/>
              <a:t> (</a:t>
            </a:r>
            <a:r>
              <a:rPr lang="de-DE" sz="1400" err="1"/>
              <a:t>Fiori</a:t>
            </a:r>
            <a:r>
              <a:rPr lang="de-DE" sz="1400"/>
              <a:t>, </a:t>
            </a:r>
            <a:r>
              <a:rPr lang="de-DE" sz="1400" err="1"/>
              <a:t>gateway</a:t>
            </a:r>
            <a:r>
              <a:rPr lang="de-DE" sz="1400"/>
              <a:t> </a:t>
            </a:r>
            <a:r>
              <a:rPr lang="de-DE" sz="1400" err="1"/>
              <a:t>server</a:t>
            </a:r>
            <a:r>
              <a:rPr lang="de-DE" sz="1400"/>
              <a:t>, </a:t>
            </a:r>
            <a:r>
              <a:rPr lang="de-DE" sz="1400" err="1"/>
              <a:t>depending</a:t>
            </a:r>
            <a:r>
              <a:rPr lang="de-DE" sz="1400"/>
              <a:t> </a:t>
            </a:r>
            <a:r>
              <a:rPr lang="de-DE" sz="1400" err="1"/>
              <a:t>of</a:t>
            </a:r>
            <a:r>
              <a:rPr lang="de-DE" sz="1400"/>
              <a:t> </a:t>
            </a:r>
            <a:r>
              <a:rPr lang="de-DE" sz="1400" err="1"/>
              <a:t>customer‘s</a:t>
            </a:r>
            <a:r>
              <a:rPr lang="de-DE" sz="1400"/>
              <a:t> </a:t>
            </a:r>
            <a:r>
              <a:rPr lang="de-DE" sz="1400" err="1"/>
              <a:t>scope</a:t>
            </a:r>
            <a:r>
              <a:rPr lang="de-DE" sz="1400"/>
              <a:t> also Solution Manager </a:t>
            </a:r>
            <a:r>
              <a:rPr lang="de-DE" sz="1400" err="1"/>
              <a:t>or</a:t>
            </a:r>
            <a:r>
              <a:rPr lang="de-DE" sz="1400"/>
              <a:t> a </a:t>
            </a:r>
            <a:r>
              <a:rPr lang="de-DE" sz="1400" err="1"/>
              <a:t>standalone</a:t>
            </a:r>
            <a:r>
              <a:rPr lang="de-DE" sz="1400"/>
              <a:t> EWM </a:t>
            </a:r>
            <a:r>
              <a:rPr lang="de-DE" sz="1400" err="1"/>
              <a:t>could</a:t>
            </a:r>
            <a:r>
              <a:rPr lang="de-DE" sz="1400"/>
              <a:t> </a:t>
            </a:r>
            <a:r>
              <a:rPr lang="de-DE" sz="1400" err="1"/>
              <a:t>be</a:t>
            </a:r>
            <a:r>
              <a:rPr lang="de-DE" sz="1400"/>
              <a:t> </a:t>
            </a:r>
            <a:r>
              <a:rPr lang="de-DE" sz="1400" err="1"/>
              <a:t>the</a:t>
            </a:r>
            <a:r>
              <a:rPr lang="de-DE" sz="1400"/>
              <a:t> </a:t>
            </a:r>
            <a:r>
              <a:rPr lang="de-DE" sz="1400" err="1"/>
              <a:t>target</a:t>
            </a:r>
            <a:r>
              <a:rPr lang="de-DE" sz="1400"/>
              <a:t>)</a:t>
            </a:r>
          </a:p>
          <a:p>
            <a:pPr marL="0" marR="0" lvl="0" indent="0" algn="l" defTabSz="1088776" rtl="0" eaLnBrk="1" fontAlgn="auto" latinLnBrk="0" hangingPunct="1">
              <a:lnSpc>
                <a:spcPct val="100000"/>
              </a:lnSpc>
              <a:spcBef>
                <a:spcPts val="0"/>
              </a:spcBef>
              <a:spcAft>
                <a:spcPts val="0"/>
              </a:spcAft>
              <a:buClrTx/>
              <a:buSzTx/>
              <a:buFontTx/>
              <a:buNone/>
              <a:tabLst/>
              <a:defRPr/>
            </a:pPr>
            <a:r>
              <a:rPr lang="de-DE" sz="1400" err="1"/>
              <a:t>You</a:t>
            </a:r>
            <a:r>
              <a:rPr lang="de-DE" sz="1400"/>
              <a:t> </a:t>
            </a:r>
            <a:r>
              <a:rPr lang="de-DE" sz="1400" err="1"/>
              <a:t>can</a:t>
            </a:r>
            <a:r>
              <a:rPr lang="de-DE" sz="1400"/>
              <a:t> also </a:t>
            </a:r>
            <a:r>
              <a:rPr lang="de-DE" sz="1400" err="1"/>
              <a:t>Maintain</a:t>
            </a:r>
            <a:r>
              <a:rPr lang="de-DE" sz="1400"/>
              <a:t> </a:t>
            </a:r>
            <a:r>
              <a:rPr lang="de-DE" sz="1400" err="1"/>
              <a:t>the</a:t>
            </a:r>
            <a:r>
              <a:rPr lang="de-DE" sz="1400"/>
              <a:t> SAP </a:t>
            </a:r>
            <a:r>
              <a:rPr lang="de-DE" sz="1400" err="1"/>
              <a:t>transport</a:t>
            </a:r>
            <a:r>
              <a:rPr lang="de-DE" sz="1400"/>
              <a:t> </a:t>
            </a:r>
            <a:r>
              <a:rPr lang="de-DE" sz="1400" err="1"/>
              <a:t>management</a:t>
            </a:r>
            <a:r>
              <a:rPr lang="de-DE" sz="1400"/>
              <a:t> </a:t>
            </a:r>
            <a:r>
              <a:rPr lang="de-DE" sz="1400" err="1"/>
              <a:t>system</a:t>
            </a:r>
            <a:r>
              <a:rPr lang="de-DE" sz="1400"/>
              <a:t> </a:t>
            </a:r>
            <a:r>
              <a:rPr lang="de-DE" sz="1400" err="1"/>
              <a:t>and</a:t>
            </a:r>
            <a:r>
              <a:rPr lang="de-DE" sz="1400"/>
              <a:t> </a:t>
            </a:r>
            <a:r>
              <a:rPr lang="de-DE" sz="1400" err="1"/>
              <a:t>configure</a:t>
            </a:r>
            <a:r>
              <a:rPr lang="de-DE" sz="1400"/>
              <a:t> </a:t>
            </a:r>
            <a:r>
              <a:rPr lang="de-DE" sz="1400" err="1"/>
              <a:t>transport</a:t>
            </a:r>
            <a:r>
              <a:rPr lang="de-DE" sz="1400"/>
              <a:t> </a:t>
            </a:r>
            <a:r>
              <a:rPr lang="de-DE" sz="1400" err="1"/>
              <a:t>routes</a:t>
            </a:r>
            <a:r>
              <a:rPr lang="de-DE" sz="1400"/>
              <a:t> </a:t>
            </a:r>
            <a:r>
              <a:rPr lang="de-DE" sz="1400" err="1"/>
              <a:t>and</a:t>
            </a:r>
            <a:r>
              <a:rPr lang="de-DE" sz="1400"/>
              <a:t> </a:t>
            </a:r>
            <a:r>
              <a:rPr lang="de-DE" sz="1400" err="1"/>
              <a:t>any</a:t>
            </a:r>
            <a:r>
              <a:rPr lang="de-DE" sz="1400"/>
              <a:t> </a:t>
            </a:r>
            <a:r>
              <a:rPr lang="de-DE" sz="1400" err="1"/>
              <a:t>further</a:t>
            </a:r>
            <a:r>
              <a:rPr lang="de-DE" sz="1400"/>
              <a:t> </a:t>
            </a:r>
            <a:r>
              <a:rPr lang="de-DE" sz="1400" err="1"/>
              <a:t>configuration</a:t>
            </a:r>
            <a:r>
              <a:rPr lang="de-DE" sz="1400"/>
              <a:t> ( like </a:t>
            </a:r>
            <a:r>
              <a:rPr lang="de-DE" sz="1400" err="1"/>
              <a:t>automatic</a:t>
            </a:r>
            <a:r>
              <a:rPr lang="de-DE" sz="1400"/>
              <a:t> </a:t>
            </a:r>
            <a:r>
              <a:rPr lang="de-DE" sz="1400" err="1"/>
              <a:t>or</a:t>
            </a:r>
            <a:r>
              <a:rPr lang="de-DE" sz="1400"/>
              <a:t> </a:t>
            </a:r>
            <a:r>
              <a:rPr lang="de-DE" sz="1400" err="1"/>
              <a:t>scheduled</a:t>
            </a:r>
            <a:r>
              <a:rPr lang="de-DE" sz="1400"/>
              <a:t> </a:t>
            </a:r>
            <a:r>
              <a:rPr lang="de-DE" sz="1400" err="1"/>
              <a:t>import</a:t>
            </a:r>
            <a:r>
              <a:rPr lang="de-DE" sz="1400"/>
              <a:t>). This </a:t>
            </a:r>
            <a:r>
              <a:rPr lang="de-DE" sz="1400" err="1"/>
              <a:t>service</a:t>
            </a:r>
            <a:r>
              <a:rPr lang="de-DE" sz="1400"/>
              <a:t> </a:t>
            </a:r>
            <a:r>
              <a:rPr lang="de-DE" sz="1400" err="1"/>
              <a:t>is</a:t>
            </a:r>
            <a:r>
              <a:rPr lang="de-DE" sz="1400"/>
              <a:t> </a:t>
            </a:r>
            <a:r>
              <a:rPr lang="de-DE" sz="1400" err="1"/>
              <a:t>only</a:t>
            </a:r>
            <a:r>
              <a:rPr lang="de-DE" sz="1400"/>
              <a:t> </a:t>
            </a:r>
            <a:r>
              <a:rPr lang="de-DE" sz="1400" err="1"/>
              <a:t>for</a:t>
            </a:r>
            <a:r>
              <a:rPr lang="de-DE" sz="1400"/>
              <a:t> SAP NetWeaver ABAP </a:t>
            </a:r>
            <a:r>
              <a:rPr lang="de-DE" sz="1400" err="1"/>
              <a:t>systems</a:t>
            </a:r>
            <a:r>
              <a:rPr lang="de-DE" sz="1400"/>
              <a:t> </a:t>
            </a:r>
            <a:r>
              <a:rPr lang="de-DE" sz="1400" err="1"/>
              <a:t>that</a:t>
            </a:r>
            <a:r>
              <a:rPr lang="de-DE" sz="1400"/>
              <a:t> </a:t>
            </a:r>
            <a:r>
              <a:rPr lang="de-DE" sz="1400" err="1"/>
              <a:t>are</a:t>
            </a:r>
            <a:r>
              <a:rPr lang="de-DE" sz="1400"/>
              <a:t> </a:t>
            </a:r>
            <a:r>
              <a:rPr lang="de-DE" sz="1400" err="1"/>
              <a:t>part</a:t>
            </a:r>
            <a:r>
              <a:rPr lang="de-DE" sz="1400"/>
              <a:t> </a:t>
            </a:r>
            <a:r>
              <a:rPr lang="de-DE" sz="1400" err="1"/>
              <a:t>of</a:t>
            </a:r>
            <a:r>
              <a:rPr lang="de-DE" sz="1400"/>
              <a:t> </a:t>
            </a:r>
            <a:r>
              <a:rPr lang="de-DE" sz="1400" err="1"/>
              <a:t>the</a:t>
            </a:r>
            <a:r>
              <a:rPr lang="de-DE" sz="1400"/>
              <a:t> S/4HANA, private </a:t>
            </a:r>
            <a:r>
              <a:rPr lang="de-DE" sz="1400" err="1"/>
              <a:t>cloud</a:t>
            </a:r>
            <a:r>
              <a:rPr lang="de-DE" sz="1400"/>
              <a:t> </a:t>
            </a:r>
            <a:r>
              <a:rPr lang="de-DE" sz="1400" err="1"/>
              <a:t>edition</a:t>
            </a:r>
            <a:r>
              <a:rPr lang="de-DE" sz="1400"/>
              <a:t> </a:t>
            </a:r>
            <a:r>
              <a:rPr lang="de-DE" sz="1400" err="1"/>
              <a:t>itself</a:t>
            </a:r>
            <a:r>
              <a:rPr lang="de-DE" sz="1400"/>
              <a:t>, not </a:t>
            </a:r>
            <a:r>
              <a:rPr lang="de-DE" sz="1400" err="1"/>
              <a:t>for</a:t>
            </a:r>
            <a:r>
              <a:rPr lang="de-DE" sz="1400"/>
              <a:t> </a:t>
            </a:r>
            <a:r>
              <a:rPr lang="de-DE" sz="1400" err="1"/>
              <a:t>the</a:t>
            </a:r>
            <a:r>
              <a:rPr lang="de-DE" sz="1400"/>
              <a:t> </a:t>
            </a:r>
            <a:r>
              <a:rPr lang="de-DE" sz="1400" err="1"/>
              <a:t>entire</a:t>
            </a:r>
            <a:r>
              <a:rPr lang="de-DE" sz="1400"/>
              <a:t> HEC </a:t>
            </a:r>
            <a:r>
              <a:rPr lang="de-DE" sz="1400" err="1"/>
              <a:t>customer</a:t>
            </a:r>
            <a:r>
              <a:rPr lang="de-DE" sz="1400"/>
              <a:t> </a:t>
            </a:r>
            <a:r>
              <a:rPr lang="de-DE" sz="1400" err="1"/>
              <a:t>landscape</a:t>
            </a:r>
            <a:r>
              <a:rPr lang="de-DE" sz="1400"/>
              <a:t> (</a:t>
            </a:r>
            <a:r>
              <a:rPr lang="de-DE" sz="1400" err="1"/>
              <a:t>if</a:t>
            </a:r>
            <a:r>
              <a:rPr lang="de-DE" sz="1400"/>
              <a:t> </a:t>
            </a:r>
            <a:r>
              <a:rPr lang="de-DE" sz="1400" err="1"/>
              <a:t>there</a:t>
            </a:r>
            <a:r>
              <a:rPr lang="de-DE" sz="1400"/>
              <a:t> </a:t>
            </a:r>
            <a:r>
              <a:rPr lang="de-DE" sz="1400" err="1"/>
              <a:t>is</a:t>
            </a:r>
            <a:r>
              <a:rPr lang="de-DE" sz="1400"/>
              <a:t> </a:t>
            </a:r>
            <a:r>
              <a:rPr lang="de-DE" sz="1400" err="1"/>
              <a:t>any</a:t>
            </a:r>
            <a:r>
              <a:rPr lang="de-DE" sz="1400"/>
              <a:t>); </a:t>
            </a:r>
            <a:r>
              <a:rPr lang="de-DE" sz="1400" err="1"/>
              <a:t>includes</a:t>
            </a:r>
            <a:r>
              <a:rPr lang="de-DE" sz="1400"/>
              <a:t> </a:t>
            </a:r>
            <a:r>
              <a:rPr lang="de-DE" sz="1400" err="1"/>
              <a:t>One</a:t>
            </a:r>
            <a:r>
              <a:rPr lang="de-DE" sz="1400"/>
              <a:t> (1) </a:t>
            </a:r>
            <a:r>
              <a:rPr lang="de-DE" sz="1400" err="1"/>
              <a:t>customer</a:t>
            </a:r>
            <a:r>
              <a:rPr lang="de-DE" sz="1400"/>
              <a:t> </a:t>
            </a:r>
            <a:r>
              <a:rPr lang="de-DE" sz="1400" err="1"/>
              <a:t>client</a:t>
            </a:r>
            <a:r>
              <a:rPr lang="de-DE" sz="1400"/>
              <a:t> per </a:t>
            </a:r>
            <a:r>
              <a:rPr lang="de-DE" sz="1400" err="1"/>
              <a:t>system</a:t>
            </a:r>
            <a:r>
              <a:rPr lang="de-DE" sz="1400"/>
              <a:t>, CTS+ </a:t>
            </a:r>
            <a:r>
              <a:rPr lang="de-DE" sz="1400" err="1"/>
              <a:t>configuration</a:t>
            </a:r>
            <a:r>
              <a:rPr lang="de-DE" sz="1400"/>
              <a:t> not </a:t>
            </a:r>
            <a:r>
              <a:rPr lang="de-DE" sz="1400" err="1"/>
              <a:t>included</a:t>
            </a:r>
            <a:r>
              <a:rPr lang="de-DE" sz="1400"/>
              <a:t> (</a:t>
            </a:r>
            <a:r>
              <a:rPr lang="de-DE" sz="1400" err="1"/>
              <a:t>as</a:t>
            </a:r>
            <a:r>
              <a:rPr lang="de-DE" sz="1400"/>
              <a:t> CTS+ </a:t>
            </a:r>
            <a:r>
              <a:rPr lang="de-DE" sz="1400" err="1"/>
              <a:t>configuration</a:t>
            </a:r>
            <a:r>
              <a:rPr lang="de-DE" sz="1400"/>
              <a:t> </a:t>
            </a:r>
            <a:r>
              <a:rPr lang="de-DE" sz="1400" err="1"/>
              <a:t>need</a:t>
            </a:r>
            <a:r>
              <a:rPr lang="de-DE" sz="1400"/>
              <a:t> </a:t>
            </a:r>
            <a:r>
              <a:rPr lang="de-DE" sz="1400" err="1"/>
              <a:t>operating</a:t>
            </a:r>
            <a:r>
              <a:rPr lang="de-DE" sz="1400"/>
              <a:t> </a:t>
            </a:r>
            <a:r>
              <a:rPr lang="de-DE" sz="1400" err="1"/>
              <a:t>system</a:t>
            </a:r>
            <a:r>
              <a:rPr lang="de-DE" sz="1400"/>
              <a:t> </a:t>
            </a:r>
            <a:r>
              <a:rPr lang="de-DE" sz="1400" err="1"/>
              <a:t>level</a:t>
            </a:r>
            <a:r>
              <a:rPr lang="de-DE" sz="1400"/>
              <a:t> </a:t>
            </a:r>
            <a:r>
              <a:rPr lang="de-DE" sz="1400" err="1"/>
              <a:t>access</a:t>
            </a:r>
            <a:r>
              <a:rPr lang="de-DE" sz="1400"/>
              <a:t>, </a:t>
            </a:r>
            <a:r>
              <a:rPr lang="de-DE" sz="1400" err="1"/>
              <a:t>this</a:t>
            </a:r>
            <a:r>
              <a:rPr lang="de-DE" sz="1400"/>
              <a:t> </a:t>
            </a:r>
            <a:r>
              <a:rPr lang="de-DE" sz="1400" err="1"/>
              <a:t>can</a:t>
            </a:r>
            <a:r>
              <a:rPr lang="de-DE" sz="1400"/>
              <a:t> </a:t>
            </a:r>
            <a:r>
              <a:rPr lang="de-DE" sz="1400" err="1"/>
              <a:t>only</a:t>
            </a:r>
            <a:r>
              <a:rPr lang="de-DE" sz="1400"/>
              <a:t> </a:t>
            </a:r>
            <a:r>
              <a:rPr lang="de-DE" sz="1400" err="1"/>
              <a:t>be</a:t>
            </a:r>
            <a:r>
              <a:rPr lang="de-DE" sz="1400"/>
              <a:t> </a:t>
            </a:r>
            <a:r>
              <a:rPr lang="de-DE" sz="1400" err="1"/>
              <a:t>done</a:t>
            </a:r>
            <a:r>
              <a:rPr lang="de-DE" sz="1400"/>
              <a:t> </a:t>
            </a:r>
            <a:r>
              <a:rPr lang="de-DE" sz="1400" err="1"/>
              <a:t>by</a:t>
            </a:r>
            <a:r>
              <a:rPr lang="de-DE" sz="1400"/>
              <a:t> SAP).</a:t>
            </a:r>
          </a:p>
          <a:p>
            <a:pPr marL="0" marR="0" lvl="0" indent="0" algn="l" defTabSz="1088776" rtl="0" eaLnBrk="1" fontAlgn="auto" latinLnBrk="0" hangingPunct="1">
              <a:lnSpc>
                <a:spcPct val="100000"/>
              </a:lnSpc>
              <a:spcBef>
                <a:spcPts val="0"/>
              </a:spcBef>
              <a:spcAft>
                <a:spcPts val="0"/>
              </a:spcAft>
              <a:buClrTx/>
              <a:buSzTx/>
              <a:buFontTx/>
              <a:buNone/>
              <a:tabLst/>
              <a:defRPr/>
            </a:pPr>
            <a:endParaRPr lang="de-DE" sz="1400"/>
          </a:p>
          <a:p>
            <a:pPr marL="0" marR="0" lvl="0" indent="0" algn="l" defTabSz="1088776" rtl="0" eaLnBrk="1" fontAlgn="auto" latinLnBrk="0" hangingPunct="1">
              <a:lnSpc>
                <a:spcPct val="100000"/>
              </a:lnSpc>
              <a:spcBef>
                <a:spcPts val="0"/>
              </a:spcBef>
              <a:spcAft>
                <a:spcPts val="0"/>
              </a:spcAft>
              <a:buClrTx/>
              <a:buSzTx/>
              <a:buFontTx/>
              <a:buNone/>
              <a:tabLst/>
              <a:defRPr/>
            </a:pPr>
            <a:endParaRPr lang="de-DE" sz="1400"/>
          </a:p>
          <a:p>
            <a:endParaRPr lang="de-DE"/>
          </a:p>
        </p:txBody>
      </p:sp>
      <p:sp>
        <p:nvSpPr>
          <p:cNvPr id="4" name="Foliennummernplatzhalter 3"/>
          <p:cNvSpPr>
            <a:spLocks noGrp="1"/>
          </p:cNvSpPr>
          <p:nvPr>
            <p:ph type="sldNum" sz="quarter" idx="5"/>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388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de-DE" sz="1400" err="1"/>
              <a:t>Related</a:t>
            </a:r>
            <a:r>
              <a:rPr lang="de-DE" sz="1400"/>
              <a:t> </a:t>
            </a:r>
            <a:r>
              <a:rPr lang="de-DE" sz="1400" err="1"/>
              <a:t>to</a:t>
            </a:r>
            <a:r>
              <a:rPr lang="de-DE" sz="1400"/>
              <a:t> </a:t>
            </a:r>
            <a:r>
              <a:rPr lang="de-DE" sz="1400" err="1"/>
              <a:t>Fiori</a:t>
            </a:r>
            <a:r>
              <a:rPr lang="de-DE" sz="1400"/>
              <a:t> </a:t>
            </a:r>
            <a:r>
              <a:rPr lang="de-DE" sz="1400" err="1"/>
              <a:t>enablement</a:t>
            </a:r>
            <a:r>
              <a:rPr lang="de-DE" sz="1400"/>
              <a:t>, </a:t>
            </a:r>
            <a:r>
              <a:rPr lang="de-DE" sz="1400" err="1"/>
              <a:t>security</a:t>
            </a:r>
            <a:r>
              <a:rPr lang="de-DE" sz="1400"/>
              <a:t> </a:t>
            </a:r>
            <a:r>
              <a:rPr lang="de-DE" sz="1400" err="1"/>
              <a:t>notes</a:t>
            </a:r>
            <a:r>
              <a:rPr lang="de-DE" sz="1400"/>
              <a:t> &amp;  FPS/SPS </a:t>
            </a:r>
            <a:r>
              <a:rPr lang="de-DE" sz="1400" err="1"/>
              <a:t>implementation</a:t>
            </a:r>
            <a:r>
              <a:rPr lang="de-DE" sz="1400"/>
              <a:t>, </a:t>
            </a:r>
            <a:r>
              <a:rPr lang="de-DE" sz="1400" err="1"/>
              <a:t>you</a:t>
            </a:r>
            <a:r>
              <a:rPr lang="de-DE" sz="1400"/>
              <a:t> </a:t>
            </a:r>
            <a:r>
              <a:rPr lang="de-DE" sz="1400" err="1"/>
              <a:t>should</a:t>
            </a:r>
            <a:r>
              <a:rPr lang="de-DE" sz="1400"/>
              <a:t> also </a:t>
            </a:r>
            <a:r>
              <a:rPr lang="de-DE" sz="1400" err="1"/>
              <a:t>offer</a:t>
            </a:r>
            <a:r>
              <a:rPr lang="de-DE" sz="1400"/>
              <a:t> Transfer </a:t>
            </a:r>
            <a:r>
              <a:rPr lang="de-DE" sz="1400" err="1"/>
              <a:t>and</a:t>
            </a:r>
            <a:r>
              <a:rPr lang="de-DE" sz="1400"/>
              <a:t> </a:t>
            </a:r>
            <a:r>
              <a:rPr lang="de-DE" sz="1400" err="1"/>
              <a:t>release</a:t>
            </a:r>
            <a:r>
              <a:rPr lang="de-DE" sz="1400"/>
              <a:t> </a:t>
            </a:r>
            <a:r>
              <a:rPr lang="de-DE" sz="1400" err="1"/>
              <a:t>of</a:t>
            </a:r>
            <a:r>
              <a:rPr lang="de-DE" sz="1400"/>
              <a:t> </a:t>
            </a:r>
            <a:r>
              <a:rPr lang="de-DE" sz="1400" err="1"/>
              <a:t>transport</a:t>
            </a:r>
            <a:r>
              <a:rPr lang="de-DE" sz="1400"/>
              <a:t> </a:t>
            </a:r>
            <a:r>
              <a:rPr lang="de-DE" sz="1400" err="1"/>
              <a:t>orders</a:t>
            </a:r>
            <a:r>
              <a:rPr lang="de-DE" sz="1400"/>
              <a:t>, Execute </a:t>
            </a:r>
            <a:r>
              <a:rPr lang="de-DE" sz="1400" err="1"/>
              <a:t>transports</a:t>
            </a:r>
            <a:r>
              <a:rPr lang="de-DE" sz="1400"/>
              <a:t> </a:t>
            </a:r>
            <a:r>
              <a:rPr lang="de-DE" sz="1400" err="1"/>
              <a:t>to</a:t>
            </a:r>
            <a:r>
              <a:rPr lang="de-DE" sz="1400"/>
              <a:t> </a:t>
            </a:r>
            <a:r>
              <a:rPr lang="de-DE" sz="1400" err="1"/>
              <a:t>move</a:t>
            </a:r>
            <a:r>
              <a:rPr lang="de-DE" sz="1400"/>
              <a:t> </a:t>
            </a:r>
            <a:r>
              <a:rPr lang="de-DE" sz="1400" err="1"/>
              <a:t>objects</a:t>
            </a:r>
            <a:r>
              <a:rPr lang="de-DE" sz="1400"/>
              <a:t> </a:t>
            </a:r>
            <a:r>
              <a:rPr lang="de-DE" sz="1400" err="1"/>
              <a:t>between</a:t>
            </a:r>
            <a:r>
              <a:rPr lang="de-DE" sz="1400"/>
              <a:t> SAP </a:t>
            </a:r>
            <a:r>
              <a:rPr lang="de-DE" sz="1400" err="1"/>
              <a:t>systems</a:t>
            </a:r>
            <a:r>
              <a:rPr lang="de-DE" sz="1400"/>
              <a:t> </a:t>
            </a:r>
            <a:r>
              <a:rPr lang="de-DE" sz="1400" err="1"/>
              <a:t>and</a:t>
            </a:r>
            <a:r>
              <a:rPr lang="de-DE" sz="1400"/>
              <a:t> </a:t>
            </a:r>
            <a:r>
              <a:rPr lang="de-DE" sz="1400" err="1"/>
              <a:t>Adjustment</a:t>
            </a:r>
            <a:r>
              <a:rPr lang="de-DE" sz="1400"/>
              <a:t> </a:t>
            </a:r>
            <a:r>
              <a:rPr lang="de-DE" sz="1400" err="1"/>
              <a:t>of</a:t>
            </a:r>
            <a:r>
              <a:rPr lang="de-DE" sz="1400"/>
              <a:t> </a:t>
            </a:r>
            <a:r>
              <a:rPr lang="de-DE" sz="1400" err="1"/>
              <a:t>repository</a:t>
            </a:r>
            <a:r>
              <a:rPr lang="de-DE" sz="1400"/>
              <a:t> </a:t>
            </a:r>
            <a:r>
              <a:rPr lang="de-DE" sz="1400" err="1"/>
              <a:t>objects</a:t>
            </a:r>
            <a:r>
              <a:rPr lang="de-DE" sz="1400"/>
              <a:t> </a:t>
            </a:r>
            <a:r>
              <a:rPr lang="de-DE" sz="1400" err="1"/>
              <a:t>as</a:t>
            </a:r>
            <a:r>
              <a:rPr lang="de-DE" sz="1400"/>
              <a:t> </a:t>
            </a:r>
            <a:r>
              <a:rPr lang="de-DE" sz="1400" err="1"/>
              <a:t>part</a:t>
            </a:r>
            <a:r>
              <a:rPr lang="de-DE" sz="1400"/>
              <a:t> </a:t>
            </a:r>
            <a:r>
              <a:rPr lang="de-DE" sz="1400" err="1"/>
              <a:t>of</a:t>
            </a:r>
            <a:r>
              <a:rPr lang="de-DE" sz="1400"/>
              <a:t> </a:t>
            </a:r>
            <a:r>
              <a:rPr lang="de-DE" sz="1400" err="1"/>
              <a:t>software</a:t>
            </a:r>
            <a:r>
              <a:rPr lang="de-DE" sz="1400"/>
              <a:t> </a:t>
            </a:r>
            <a:r>
              <a:rPr lang="de-DE" sz="1400" err="1"/>
              <a:t>changes</a:t>
            </a:r>
            <a:r>
              <a:rPr lang="de-DE" sz="1400"/>
              <a:t>.</a:t>
            </a:r>
          </a:p>
          <a:p>
            <a:pPr marL="0" marR="0" lvl="0" indent="0" algn="l" defTabSz="1088776" rtl="0" eaLnBrk="1" fontAlgn="auto" latinLnBrk="0" hangingPunct="1">
              <a:lnSpc>
                <a:spcPct val="100000"/>
              </a:lnSpc>
              <a:spcBef>
                <a:spcPts val="0"/>
              </a:spcBef>
              <a:spcAft>
                <a:spcPts val="0"/>
              </a:spcAft>
              <a:buClrTx/>
              <a:buSzTx/>
              <a:buFontTx/>
              <a:buNone/>
              <a:tabLst/>
              <a:defRPr/>
            </a:pPr>
            <a:r>
              <a:rPr lang="de-DE" sz="1400" err="1"/>
              <a:t>Configure</a:t>
            </a:r>
            <a:r>
              <a:rPr lang="de-DE" sz="1400"/>
              <a:t> on </a:t>
            </a:r>
            <a:r>
              <a:rPr lang="de-DE" sz="1400" err="1"/>
              <a:t>premise</a:t>
            </a:r>
            <a:r>
              <a:rPr lang="de-DE" sz="1400"/>
              <a:t> </a:t>
            </a:r>
            <a:r>
              <a:rPr lang="de-DE" sz="1400" err="1"/>
              <a:t>resources</a:t>
            </a:r>
            <a:r>
              <a:rPr lang="de-DE" sz="1400"/>
              <a:t> </a:t>
            </a:r>
            <a:r>
              <a:rPr lang="de-DE" sz="1400" err="1"/>
              <a:t>customer</a:t>
            </a:r>
            <a:r>
              <a:rPr lang="de-DE" sz="1400"/>
              <a:t> </a:t>
            </a:r>
            <a:r>
              <a:rPr lang="de-DE" sz="1400" err="1"/>
              <a:t>wants</a:t>
            </a:r>
            <a:r>
              <a:rPr lang="de-DE" sz="1400"/>
              <a:t> </a:t>
            </a:r>
            <a:r>
              <a:rPr lang="de-DE" sz="1400" err="1"/>
              <a:t>to</a:t>
            </a:r>
            <a:r>
              <a:rPr lang="de-DE" sz="1400"/>
              <a:t> </a:t>
            </a:r>
            <a:r>
              <a:rPr lang="de-DE" sz="1400" err="1"/>
              <a:t>use</a:t>
            </a:r>
            <a:r>
              <a:rPr lang="de-DE" sz="1400"/>
              <a:t> </a:t>
            </a:r>
            <a:r>
              <a:rPr lang="de-DE" sz="1400" err="1"/>
              <a:t>for</a:t>
            </a:r>
            <a:r>
              <a:rPr lang="de-DE" sz="1400"/>
              <a:t> SAP Forms </a:t>
            </a:r>
            <a:r>
              <a:rPr lang="de-DE" sz="1400" err="1"/>
              <a:t>by</a:t>
            </a:r>
            <a:r>
              <a:rPr lang="de-DE" sz="1400"/>
              <a:t> Adobe (aka Adobe </a:t>
            </a:r>
            <a:r>
              <a:rPr lang="de-DE" sz="1400" err="1"/>
              <a:t>Document</a:t>
            </a:r>
            <a:r>
              <a:rPr lang="de-DE" sz="1400"/>
              <a:t> </a:t>
            </a:r>
            <a:r>
              <a:rPr lang="de-DE" sz="1400" err="1"/>
              <a:t>services</a:t>
            </a:r>
            <a:r>
              <a:rPr lang="de-DE" sz="1400"/>
              <a:t> </a:t>
            </a:r>
            <a:r>
              <a:rPr lang="de-DE" sz="1400" err="1"/>
              <a:t>or</a:t>
            </a:r>
            <a:r>
              <a:rPr lang="de-DE" sz="1400"/>
              <a:t> ADS) on SAP Cloud </a:t>
            </a:r>
            <a:r>
              <a:rPr lang="de-DE" sz="1400" err="1"/>
              <a:t>Platform</a:t>
            </a:r>
            <a:r>
              <a:rPr lang="de-DE" sz="1400"/>
              <a:t>: Create </a:t>
            </a:r>
            <a:r>
              <a:rPr lang="de-DE" sz="1400" err="1"/>
              <a:t>destination</a:t>
            </a:r>
            <a:r>
              <a:rPr lang="de-DE" sz="1400"/>
              <a:t> </a:t>
            </a:r>
            <a:r>
              <a:rPr lang="de-DE" sz="1400" err="1"/>
              <a:t>for</a:t>
            </a:r>
            <a:r>
              <a:rPr lang="de-DE" sz="1400"/>
              <a:t> ABAP backend </a:t>
            </a:r>
            <a:r>
              <a:rPr lang="de-DE" sz="1400" err="1"/>
              <a:t>system</a:t>
            </a:r>
            <a:r>
              <a:rPr lang="de-DE" sz="1400"/>
              <a:t> (Mapping </a:t>
            </a:r>
            <a:r>
              <a:rPr lang="de-DE" sz="1400" err="1"/>
              <a:t>virtual</a:t>
            </a:r>
            <a:r>
              <a:rPr lang="de-DE" sz="1400"/>
              <a:t> </a:t>
            </a:r>
            <a:r>
              <a:rPr lang="de-DE" sz="1400" err="1"/>
              <a:t>to</a:t>
            </a:r>
            <a:r>
              <a:rPr lang="de-DE" sz="1400"/>
              <a:t> internal </a:t>
            </a:r>
            <a:r>
              <a:rPr lang="de-DE" sz="1400" err="1"/>
              <a:t>system</a:t>
            </a:r>
            <a:r>
              <a:rPr lang="de-DE" sz="1400"/>
              <a:t>) </a:t>
            </a:r>
            <a:r>
              <a:rPr lang="de-DE" sz="1400" err="1"/>
              <a:t>and</a:t>
            </a:r>
            <a:r>
              <a:rPr lang="de-DE" sz="1400"/>
              <a:t> </a:t>
            </a:r>
            <a:r>
              <a:rPr lang="de-DE" sz="1400" err="1"/>
              <a:t>configure</a:t>
            </a:r>
            <a:r>
              <a:rPr lang="de-DE" sz="1400"/>
              <a:t> </a:t>
            </a:r>
            <a:r>
              <a:rPr lang="de-DE" sz="1400" err="1"/>
              <a:t>accessible</a:t>
            </a:r>
            <a:r>
              <a:rPr lang="de-DE" sz="1400"/>
              <a:t> </a:t>
            </a:r>
            <a:r>
              <a:rPr lang="de-DE" sz="1400" err="1"/>
              <a:t>resources</a:t>
            </a:r>
            <a:r>
              <a:rPr lang="de-DE" sz="1400"/>
              <a:t>. Keep in </a:t>
            </a:r>
            <a:r>
              <a:rPr lang="de-DE" sz="1400" err="1"/>
              <a:t>mind</a:t>
            </a:r>
            <a:r>
              <a:rPr lang="de-DE" sz="1400"/>
              <a:t>, </a:t>
            </a:r>
            <a:r>
              <a:rPr lang="de-DE" sz="1400" err="1"/>
              <a:t>that</a:t>
            </a:r>
            <a:r>
              <a:rPr lang="de-DE" sz="1400"/>
              <a:t> </a:t>
            </a:r>
            <a:r>
              <a:rPr lang="de-DE" err="1"/>
              <a:t>customer</a:t>
            </a:r>
            <a:r>
              <a:rPr lang="de-DE"/>
              <a:t> </a:t>
            </a:r>
            <a:r>
              <a:rPr lang="de-DE" err="1"/>
              <a:t>should</a:t>
            </a:r>
            <a:r>
              <a:rPr lang="de-DE"/>
              <a:t> </a:t>
            </a:r>
            <a:r>
              <a:rPr lang="de-DE" err="1"/>
              <a:t>subscribe</a:t>
            </a:r>
            <a:r>
              <a:rPr lang="de-DE"/>
              <a:t> </a:t>
            </a:r>
            <a:r>
              <a:rPr lang="de-DE" err="1"/>
              <a:t>for</a:t>
            </a:r>
            <a:r>
              <a:rPr lang="de-DE"/>
              <a:t> ADS on SCP </a:t>
            </a:r>
            <a:r>
              <a:rPr lang="de-DE" err="1"/>
              <a:t>to</a:t>
            </a:r>
            <a:r>
              <a:rPr lang="de-DE"/>
              <a:t> </a:t>
            </a:r>
            <a:r>
              <a:rPr lang="de-DE" err="1"/>
              <a:t>be</a:t>
            </a:r>
            <a:r>
              <a:rPr lang="de-DE"/>
              <a:t> </a:t>
            </a:r>
            <a:r>
              <a:rPr lang="de-DE" err="1"/>
              <a:t>able</a:t>
            </a:r>
            <a:r>
              <a:rPr lang="de-DE"/>
              <a:t> </a:t>
            </a:r>
            <a:r>
              <a:rPr lang="de-DE" err="1"/>
              <a:t>to</a:t>
            </a:r>
            <a:r>
              <a:rPr lang="de-DE"/>
              <a:t> </a:t>
            </a:r>
            <a:r>
              <a:rPr lang="de-DE" err="1"/>
              <a:t>consume</a:t>
            </a:r>
            <a:r>
              <a:rPr lang="de-DE"/>
              <a:t>, </a:t>
            </a:r>
            <a:r>
              <a:rPr lang="de-DE" err="1"/>
              <a:t>as</a:t>
            </a:r>
            <a:r>
              <a:rPr lang="de-DE"/>
              <a:t> S/4 Java </a:t>
            </a:r>
            <a:r>
              <a:rPr lang="de-DE" err="1"/>
              <a:t>stack</a:t>
            </a:r>
            <a:r>
              <a:rPr lang="de-DE"/>
              <a:t> </a:t>
            </a:r>
            <a:r>
              <a:rPr lang="de-DE" err="1"/>
              <a:t>is</a:t>
            </a:r>
            <a:r>
              <a:rPr lang="de-DE"/>
              <a:t> not </a:t>
            </a:r>
            <a:r>
              <a:rPr lang="de-DE" err="1"/>
              <a:t>included</a:t>
            </a:r>
            <a:r>
              <a:rPr lang="de-DE"/>
              <a:t> in private </a:t>
            </a:r>
            <a:r>
              <a:rPr lang="de-DE" err="1"/>
              <a:t>cloud</a:t>
            </a:r>
            <a:r>
              <a:rPr lang="de-DE"/>
              <a:t> </a:t>
            </a:r>
            <a:r>
              <a:rPr lang="de-DE" err="1"/>
              <a:t>edition</a:t>
            </a:r>
            <a:r>
              <a:rPr lang="de-DE"/>
              <a:t>. </a:t>
            </a:r>
            <a:endParaRPr lang="de-DE" sz="1400"/>
          </a:p>
          <a:p>
            <a:pPr marL="0" marR="0" lvl="0" indent="0" algn="l" defTabSz="1088776" rtl="0" eaLnBrk="1" fontAlgn="auto" latinLnBrk="0" hangingPunct="1">
              <a:lnSpc>
                <a:spcPct val="100000"/>
              </a:lnSpc>
              <a:spcBef>
                <a:spcPts val="0"/>
              </a:spcBef>
              <a:spcAft>
                <a:spcPts val="0"/>
              </a:spcAft>
              <a:buClrTx/>
              <a:buSzTx/>
              <a:buFontTx/>
              <a:buNone/>
              <a:tabLst/>
              <a:defRPr/>
            </a:pPr>
            <a:r>
              <a:rPr lang="de-DE" sz="1400"/>
              <a:t>The </a:t>
            </a:r>
            <a:r>
              <a:rPr lang="de-DE" sz="1400" err="1"/>
              <a:t>Configuration</a:t>
            </a:r>
            <a:r>
              <a:rPr lang="de-DE" sz="1400"/>
              <a:t> </a:t>
            </a:r>
            <a:r>
              <a:rPr lang="de-DE" sz="1400" err="1"/>
              <a:t>of</a:t>
            </a:r>
            <a:r>
              <a:rPr lang="de-DE" sz="1400"/>
              <a:t> HANA XS Engine Web </a:t>
            </a:r>
            <a:r>
              <a:rPr lang="de-DE" sz="1400" err="1"/>
              <a:t>dispatcher</a:t>
            </a:r>
            <a:r>
              <a:rPr lang="de-DE" sz="1400"/>
              <a:t> </a:t>
            </a:r>
            <a:r>
              <a:rPr lang="de-DE" sz="1400" err="1"/>
              <a:t>service</a:t>
            </a:r>
            <a:r>
              <a:rPr lang="de-DE" sz="1400"/>
              <a:t> </a:t>
            </a:r>
            <a:r>
              <a:rPr lang="de-DE" sz="1400" err="1"/>
              <a:t>shall</a:t>
            </a:r>
            <a:r>
              <a:rPr lang="de-DE" sz="1400"/>
              <a:t> </a:t>
            </a:r>
            <a:r>
              <a:rPr lang="de-DE" sz="1400" err="1"/>
              <a:t>Include</a:t>
            </a:r>
            <a:r>
              <a:rPr lang="de-DE" sz="1400"/>
              <a:t> SSL </a:t>
            </a:r>
            <a:r>
              <a:rPr lang="de-DE" sz="1400" err="1"/>
              <a:t>configuration</a:t>
            </a:r>
            <a:r>
              <a:rPr lang="de-DE" sz="1400"/>
              <a:t> </a:t>
            </a:r>
            <a:r>
              <a:rPr lang="de-DE" sz="1400" err="1"/>
              <a:t>and</a:t>
            </a:r>
            <a:r>
              <a:rPr lang="de-DE" sz="1400"/>
              <a:t> </a:t>
            </a:r>
            <a:r>
              <a:rPr lang="de-DE" sz="1400" err="1"/>
              <a:t>certificate</a:t>
            </a:r>
            <a:r>
              <a:rPr lang="de-DE" sz="1400"/>
              <a:t> </a:t>
            </a:r>
            <a:r>
              <a:rPr lang="de-DE" sz="1400" err="1"/>
              <a:t>handling</a:t>
            </a:r>
            <a:r>
              <a:rPr lang="de-DE" sz="1400"/>
              <a:t> </a:t>
            </a:r>
            <a:r>
              <a:rPr lang="de-DE" sz="1400" err="1"/>
              <a:t>and</a:t>
            </a:r>
            <a:r>
              <a:rPr lang="de-DE" sz="1400"/>
              <a:t> </a:t>
            </a:r>
            <a:r>
              <a:rPr lang="de-DE" sz="1400" err="1"/>
              <a:t>is</a:t>
            </a:r>
            <a:r>
              <a:rPr lang="de-DE" sz="1400"/>
              <a:t> limited </a:t>
            </a:r>
            <a:r>
              <a:rPr lang="de-DE" sz="1400" err="1"/>
              <a:t>to</a:t>
            </a:r>
            <a:r>
              <a:rPr lang="de-DE" sz="1400"/>
              <a:t> </a:t>
            </a:r>
            <a:r>
              <a:rPr lang="de-DE" sz="1400" err="1"/>
              <a:t>technical</a:t>
            </a:r>
            <a:r>
              <a:rPr lang="de-DE" sz="1400"/>
              <a:t> </a:t>
            </a:r>
            <a:r>
              <a:rPr lang="de-DE" sz="1400" err="1"/>
              <a:t>Fiori</a:t>
            </a:r>
            <a:r>
              <a:rPr lang="de-DE" sz="1400"/>
              <a:t> </a:t>
            </a:r>
            <a:r>
              <a:rPr lang="de-DE" sz="1400" err="1"/>
              <a:t>Launchpad</a:t>
            </a:r>
            <a:r>
              <a:rPr lang="de-DE" sz="1400"/>
              <a:t> </a:t>
            </a:r>
            <a:r>
              <a:rPr lang="de-DE" sz="1400" err="1"/>
              <a:t>enablement</a:t>
            </a:r>
            <a:r>
              <a:rPr lang="de-DE" sz="1400"/>
              <a:t> </a:t>
            </a:r>
            <a:r>
              <a:rPr lang="de-DE" sz="1400" err="1"/>
              <a:t>only</a:t>
            </a:r>
            <a:r>
              <a:rPr lang="de-DE" sz="1400"/>
              <a:t>.</a:t>
            </a:r>
          </a:p>
          <a:p>
            <a:pPr marL="0" marR="0" lvl="0" indent="0" algn="l" defTabSz="1088776" rtl="0" eaLnBrk="1" fontAlgn="auto" latinLnBrk="0" hangingPunct="1">
              <a:lnSpc>
                <a:spcPct val="100000"/>
              </a:lnSpc>
              <a:spcBef>
                <a:spcPts val="0"/>
              </a:spcBef>
              <a:spcAft>
                <a:spcPts val="0"/>
              </a:spcAft>
              <a:buClrTx/>
              <a:buSzTx/>
              <a:buFontTx/>
              <a:buNone/>
              <a:tabLst/>
              <a:defRPr/>
            </a:pPr>
            <a:endParaRPr lang="de-DE" sz="1400"/>
          </a:p>
          <a:p>
            <a:endParaRPr lang="de-DE"/>
          </a:p>
        </p:txBody>
      </p:sp>
      <p:sp>
        <p:nvSpPr>
          <p:cNvPr id="4" name="Foliennummernplatzhalter 3"/>
          <p:cNvSpPr>
            <a:spLocks noGrp="1"/>
          </p:cNvSpPr>
          <p:nvPr>
            <p:ph type="sldNum" sz="quarter" idx="5"/>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11343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As </a:t>
            </a:r>
            <a:r>
              <a:rPr lang="de-DE" err="1"/>
              <a:t>part</a:t>
            </a:r>
            <a:r>
              <a:rPr lang="de-DE"/>
              <a:t> </a:t>
            </a:r>
            <a:r>
              <a:rPr lang="de-DE" err="1"/>
              <a:t>of</a:t>
            </a:r>
            <a:r>
              <a:rPr lang="de-DE"/>
              <a:t> a </a:t>
            </a:r>
            <a:r>
              <a:rPr lang="de-DE" err="1"/>
              <a:t>standard</a:t>
            </a:r>
            <a:r>
              <a:rPr lang="de-DE"/>
              <a:t> </a:t>
            </a:r>
            <a:r>
              <a:rPr lang="de-DE" err="1"/>
              <a:t>service</a:t>
            </a:r>
            <a:r>
              <a:rPr lang="de-DE"/>
              <a:t> </a:t>
            </a:r>
            <a:r>
              <a:rPr lang="de-DE" err="1"/>
              <a:t>offer</a:t>
            </a:r>
            <a:r>
              <a:rPr lang="de-DE"/>
              <a:t> </a:t>
            </a:r>
            <a:r>
              <a:rPr lang="de-DE" err="1"/>
              <a:t>for</a:t>
            </a:r>
            <a:r>
              <a:rPr lang="de-DE"/>
              <a:t> </a:t>
            </a:r>
            <a:r>
              <a:rPr lang="de-DE" err="1"/>
              <a:t>re-enabling</a:t>
            </a:r>
            <a:r>
              <a:rPr lang="de-DE"/>
              <a:t> </a:t>
            </a:r>
            <a:r>
              <a:rPr lang="de-DE" err="1"/>
              <a:t>Fiori</a:t>
            </a:r>
            <a:r>
              <a:rPr lang="de-DE"/>
              <a:t> </a:t>
            </a:r>
            <a:r>
              <a:rPr lang="de-DE" err="1"/>
              <a:t>launchpad</a:t>
            </a:r>
            <a:r>
              <a:rPr lang="de-DE"/>
              <a:t> </a:t>
            </a:r>
            <a:r>
              <a:rPr lang="de-DE" err="1"/>
              <a:t>including</a:t>
            </a:r>
            <a:r>
              <a:rPr lang="de-DE"/>
              <a:t> all </a:t>
            </a:r>
            <a:r>
              <a:rPr lang="de-DE" err="1"/>
              <a:t>required</a:t>
            </a:r>
            <a:r>
              <a:rPr lang="de-DE"/>
              <a:t> </a:t>
            </a:r>
            <a:r>
              <a:rPr lang="de-DE" err="1"/>
              <a:t>connectivity</a:t>
            </a:r>
            <a:r>
              <a:rPr lang="de-DE"/>
              <a:t> </a:t>
            </a:r>
            <a:r>
              <a:rPr lang="de-DE" err="1"/>
              <a:t>setup</a:t>
            </a:r>
            <a:r>
              <a:rPr lang="de-DE"/>
              <a:t>, </a:t>
            </a:r>
            <a:r>
              <a:rPr lang="de-DE" err="1"/>
              <a:t>you</a:t>
            </a:r>
            <a:r>
              <a:rPr lang="de-DE"/>
              <a:t> </a:t>
            </a:r>
            <a:r>
              <a:rPr lang="de-DE" err="1"/>
              <a:t>should</a:t>
            </a:r>
            <a:r>
              <a:rPr lang="de-DE"/>
              <a:t> </a:t>
            </a:r>
            <a:r>
              <a:rPr lang="de-DE" err="1"/>
              <a:t>add</a:t>
            </a:r>
            <a:r>
              <a:rPr lang="de-DE"/>
              <a:t> 1 </a:t>
            </a:r>
            <a:r>
              <a:rPr lang="de-DE" err="1"/>
              <a:t>example</a:t>
            </a:r>
            <a:r>
              <a:rPr lang="de-DE"/>
              <a:t> </a:t>
            </a:r>
            <a:r>
              <a:rPr lang="de-DE" sz="1400" err="1"/>
              <a:t>Fiori</a:t>
            </a:r>
            <a:r>
              <a:rPr lang="de-DE" sz="1400"/>
              <a:t> </a:t>
            </a:r>
            <a:r>
              <a:rPr lang="de-DE" sz="1400" err="1"/>
              <a:t>app</a:t>
            </a:r>
            <a:r>
              <a:rPr lang="de-DE" sz="1400"/>
              <a:t> per S/4HANA </a:t>
            </a:r>
            <a:r>
              <a:rPr lang="de-DE" sz="1400" err="1"/>
              <a:t>system</a:t>
            </a:r>
            <a:r>
              <a:rPr lang="de-DE" sz="1400"/>
              <a:t> </a:t>
            </a:r>
            <a:r>
              <a:rPr lang="de-DE" sz="1400" err="1"/>
              <a:t>according</a:t>
            </a:r>
            <a:r>
              <a:rPr lang="de-DE" sz="1400"/>
              <a:t> </a:t>
            </a:r>
            <a:r>
              <a:rPr lang="de-DE" sz="1400" err="1"/>
              <a:t>to</a:t>
            </a:r>
            <a:r>
              <a:rPr lang="de-DE" sz="1400"/>
              <a:t> </a:t>
            </a:r>
            <a:r>
              <a:rPr lang="de-DE" sz="1400" err="1"/>
              <a:t>requested</a:t>
            </a:r>
            <a:r>
              <a:rPr lang="de-DE" sz="1400"/>
              <a:t> </a:t>
            </a:r>
            <a:r>
              <a:rPr lang="de-DE" sz="1400" err="1"/>
              <a:t>application</a:t>
            </a:r>
            <a:r>
              <a:rPr lang="de-DE" sz="1400"/>
              <a:t> type. The SAP Standard </a:t>
            </a:r>
            <a:r>
              <a:rPr lang="de-DE" sz="1400" err="1"/>
              <a:t>procedure</a:t>
            </a:r>
            <a:r>
              <a:rPr lang="de-DE" sz="1400"/>
              <a:t> </a:t>
            </a:r>
            <a:r>
              <a:rPr lang="de-DE" sz="1400" err="1"/>
              <a:t>includes</a:t>
            </a:r>
            <a:r>
              <a:rPr lang="de-DE" sz="1400"/>
              <a:t> </a:t>
            </a:r>
            <a:r>
              <a:rPr lang="de-DE" sz="1400" err="1"/>
              <a:t>Fiori</a:t>
            </a:r>
            <a:r>
              <a:rPr lang="de-DE" sz="1400"/>
              <a:t> </a:t>
            </a:r>
            <a:r>
              <a:rPr lang="de-DE" sz="1400" err="1"/>
              <a:t>launchpad</a:t>
            </a:r>
            <a:r>
              <a:rPr lang="de-DE" sz="1400"/>
              <a:t> </a:t>
            </a:r>
            <a:r>
              <a:rPr lang="de-DE" sz="1400" err="1"/>
              <a:t>enablement</a:t>
            </a:r>
            <a:r>
              <a:rPr lang="de-DE" sz="1400"/>
              <a:t> </a:t>
            </a:r>
            <a:r>
              <a:rPr lang="de-DE" sz="1400" err="1"/>
              <a:t>for</a:t>
            </a:r>
            <a:r>
              <a:rPr lang="de-DE" sz="1400"/>
              <a:t> </a:t>
            </a:r>
            <a:r>
              <a:rPr lang="de-DE" sz="1400" err="1"/>
              <a:t>one</a:t>
            </a:r>
            <a:r>
              <a:rPr lang="de-DE" sz="1400"/>
              <a:t> </a:t>
            </a:r>
            <a:r>
              <a:rPr lang="de-DE" sz="1400" err="1"/>
              <a:t>client</a:t>
            </a:r>
            <a:r>
              <a:rPr lang="de-DE" sz="1400"/>
              <a:t> per S/4HANA </a:t>
            </a:r>
            <a:r>
              <a:rPr lang="de-DE" sz="1400" err="1"/>
              <a:t>system</a:t>
            </a:r>
            <a:r>
              <a:rPr lang="de-DE" sz="1400"/>
              <a:t>. </a:t>
            </a:r>
            <a:r>
              <a:rPr lang="de-DE" sz="1400" err="1"/>
              <a:t>Fiori</a:t>
            </a:r>
            <a:r>
              <a:rPr lang="de-DE" sz="1400"/>
              <a:t> </a:t>
            </a:r>
            <a:r>
              <a:rPr lang="de-DE" sz="1400" err="1"/>
              <a:t>Launchpad</a:t>
            </a:r>
            <a:r>
              <a:rPr lang="de-DE" sz="1400"/>
              <a:t> will </a:t>
            </a:r>
            <a:r>
              <a:rPr lang="de-DE" sz="1400" err="1"/>
              <a:t>be</a:t>
            </a:r>
            <a:r>
              <a:rPr lang="de-DE" sz="1400"/>
              <a:t> </a:t>
            </a:r>
            <a:r>
              <a:rPr lang="de-DE" sz="1400" err="1"/>
              <a:t>made</a:t>
            </a:r>
            <a:r>
              <a:rPr lang="de-DE" sz="1400"/>
              <a:t> </a:t>
            </a:r>
            <a:r>
              <a:rPr lang="de-DE" sz="1400" err="1"/>
              <a:t>available</a:t>
            </a:r>
            <a:r>
              <a:rPr lang="de-DE" sz="1400"/>
              <a:t> </a:t>
            </a:r>
            <a:r>
              <a:rPr lang="de-DE" sz="1400" err="1"/>
              <a:t>over</a:t>
            </a:r>
            <a:r>
              <a:rPr lang="de-DE" sz="1400"/>
              <a:t> </a:t>
            </a:r>
            <a:r>
              <a:rPr lang="de-DE" sz="1400" err="1"/>
              <a:t>Loadbalancer</a:t>
            </a:r>
            <a:r>
              <a:rPr lang="de-DE" sz="1400"/>
              <a:t>, </a:t>
            </a:r>
            <a:r>
              <a:rPr lang="de-DE" sz="1400" err="1"/>
              <a:t>if</a:t>
            </a:r>
            <a:r>
              <a:rPr lang="de-DE" sz="1400"/>
              <a:t> </a:t>
            </a:r>
            <a:r>
              <a:rPr lang="de-DE" sz="1400" err="1"/>
              <a:t>exist</a:t>
            </a:r>
            <a:r>
              <a:rPr lang="de-DE" sz="1400"/>
              <a:t> </a:t>
            </a:r>
            <a:r>
              <a:rPr lang="de-DE" sz="1400" err="1"/>
              <a:t>and</a:t>
            </a:r>
            <a:r>
              <a:rPr lang="de-DE" sz="1400"/>
              <a:t> </a:t>
            </a:r>
            <a:r>
              <a:rPr lang="de-DE" sz="1400" err="1"/>
              <a:t>configured</a:t>
            </a:r>
            <a:r>
              <a:rPr lang="de-DE" sz="1400"/>
              <a:t> (</a:t>
            </a:r>
            <a:r>
              <a:rPr lang="de-DE" sz="1400" err="1"/>
              <a:t>which</a:t>
            </a:r>
            <a:r>
              <a:rPr lang="de-DE" sz="1400"/>
              <a:t> </a:t>
            </a:r>
            <a:r>
              <a:rPr lang="de-DE" sz="1400" err="1"/>
              <a:t>should</a:t>
            </a:r>
            <a:r>
              <a:rPr lang="de-DE" sz="1400"/>
              <a:t> </a:t>
            </a:r>
            <a:r>
              <a:rPr lang="de-DE" sz="1400" err="1"/>
              <a:t>be</a:t>
            </a:r>
            <a:r>
              <a:rPr lang="de-DE" sz="1400"/>
              <a:t> </a:t>
            </a:r>
            <a:r>
              <a:rPr lang="de-DE" sz="1400" err="1"/>
              <a:t>the</a:t>
            </a:r>
            <a:r>
              <a:rPr lang="de-DE" sz="1400"/>
              <a:t> </a:t>
            </a:r>
            <a:r>
              <a:rPr lang="de-DE" sz="1400" err="1"/>
              <a:t>standard</a:t>
            </a:r>
            <a:r>
              <a:rPr lang="de-DE" sz="1400"/>
              <a:t> </a:t>
            </a:r>
            <a:r>
              <a:rPr lang="de-DE" sz="1400" err="1"/>
              <a:t>case</a:t>
            </a:r>
            <a:r>
              <a:rPr lang="de-DE" sz="1400"/>
              <a:t>).</a:t>
            </a:r>
          </a:p>
          <a:p>
            <a:pPr marL="0" marR="0" lvl="0" indent="0" algn="l" defTabSz="1088776" rtl="0" eaLnBrk="1" fontAlgn="auto" latinLnBrk="0" hangingPunct="1">
              <a:lnSpc>
                <a:spcPct val="100000"/>
              </a:lnSpc>
              <a:spcBef>
                <a:spcPts val="0"/>
              </a:spcBef>
              <a:spcAft>
                <a:spcPts val="0"/>
              </a:spcAft>
              <a:buClrTx/>
              <a:buSzTx/>
              <a:buFontTx/>
              <a:buNone/>
              <a:tabLst/>
              <a:defRPr/>
            </a:pPr>
            <a:r>
              <a:rPr lang="de-DE" sz="1400" err="1"/>
              <a:t>For</a:t>
            </a:r>
            <a:r>
              <a:rPr lang="de-DE" sz="1400"/>
              <a:t> </a:t>
            </a:r>
            <a:r>
              <a:rPr lang="de-DE" sz="1400" err="1"/>
              <a:t>Fiori</a:t>
            </a:r>
            <a:r>
              <a:rPr lang="de-DE" sz="1400"/>
              <a:t> </a:t>
            </a:r>
            <a:r>
              <a:rPr lang="de-DE" sz="1400" err="1"/>
              <a:t>launchpad</a:t>
            </a:r>
            <a:r>
              <a:rPr lang="de-DE" sz="1400"/>
              <a:t> </a:t>
            </a:r>
            <a:r>
              <a:rPr lang="de-DE" sz="1400" err="1"/>
              <a:t>enablement</a:t>
            </a:r>
            <a:r>
              <a:rPr lang="de-DE" sz="1400"/>
              <a:t>, </a:t>
            </a:r>
            <a:r>
              <a:rPr lang="de-DE" sz="1400" err="1"/>
              <a:t>add</a:t>
            </a:r>
            <a:r>
              <a:rPr lang="de-DE" sz="1400"/>
              <a:t> </a:t>
            </a:r>
            <a:r>
              <a:rPr lang="de-DE" sz="1400" err="1"/>
              <a:t>services</a:t>
            </a:r>
            <a:r>
              <a:rPr lang="de-DE" sz="1400"/>
              <a:t> </a:t>
            </a:r>
            <a:r>
              <a:rPr lang="de-DE" sz="1400" err="1"/>
              <a:t>to</a:t>
            </a:r>
            <a:r>
              <a:rPr lang="de-DE" sz="1400"/>
              <a:t> </a:t>
            </a:r>
            <a:r>
              <a:rPr lang="de-DE" sz="1400" err="1"/>
              <a:t>Establish</a:t>
            </a:r>
            <a:r>
              <a:rPr lang="de-DE" sz="1400"/>
              <a:t> </a:t>
            </a:r>
            <a:r>
              <a:rPr lang="de-DE" sz="1400" err="1"/>
              <a:t>trust</a:t>
            </a:r>
            <a:r>
              <a:rPr lang="de-DE" sz="1400"/>
              <a:t> </a:t>
            </a:r>
            <a:r>
              <a:rPr lang="de-DE" sz="1400" err="1"/>
              <a:t>relationships</a:t>
            </a:r>
            <a:r>
              <a:rPr lang="de-DE" sz="1400"/>
              <a:t> </a:t>
            </a:r>
            <a:r>
              <a:rPr lang="de-DE" sz="1400" err="1"/>
              <a:t>between</a:t>
            </a:r>
            <a:r>
              <a:rPr lang="de-DE" sz="1400"/>
              <a:t> SAP NW ABAP </a:t>
            </a:r>
            <a:r>
              <a:rPr lang="de-DE" sz="1400" err="1"/>
              <a:t>systems</a:t>
            </a:r>
            <a:r>
              <a:rPr lang="de-DE" sz="1400"/>
              <a:t> </a:t>
            </a:r>
            <a:r>
              <a:rPr lang="de-DE" sz="1400" err="1"/>
              <a:t>and</a:t>
            </a:r>
            <a:r>
              <a:rPr lang="de-DE" sz="1400"/>
              <a:t> </a:t>
            </a:r>
            <a:r>
              <a:rPr lang="de-DE" sz="1400" err="1"/>
              <a:t>to</a:t>
            </a:r>
            <a:r>
              <a:rPr lang="de-DE" sz="1400"/>
              <a:t> </a:t>
            </a:r>
            <a:r>
              <a:rPr lang="de-DE" sz="1400" err="1"/>
              <a:t>Establish</a:t>
            </a:r>
            <a:r>
              <a:rPr lang="de-DE" sz="1400"/>
              <a:t> </a:t>
            </a:r>
            <a:r>
              <a:rPr lang="de-DE" sz="1400" err="1"/>
              <a:t>trusted</a:t>
            </a:r>
            <a:r>
              <a:rPr lang="de-DE" sz="1400"/>
              <a:t> </a:t>
            </a:r>
            <a:r>
              <a:rPr lang="de-DE" sz="1400" err="1"/>
              <a:t>connections</a:t>
            </a:r>
            <a:r>
              <a:rPr lang="de-DE" sz="1400"/>
              <a:t> </a:t>
            </a:r>
            <a:r>
              <a:rPr lang="de-DE" sz="1400" err="1"/>
              <a:t>from</a:t>
            </a:r>
            <a:r>
              <a:rPr lang="de-DE" sz="1400"/>
              <a:t> Web Dispatcher </a:t>
            </a:r>
            <a:r>
              <a:rPr lang="de-DE" sz="1400" err="1"/>
              <a:t>to</a:t>
            </a:r>
            <a:r>
              <a:rPr lang="de-DE" sz="1400"/>
              <a:t> Gateway, backend </a:t>
            </a:r>
            <a:r>
              <a:rPr lang="de-DE" sz="1400" err="1"/>
              <a:t>system</a:t>
            </a:r>
            <a:r>
              <a:rPr lang="de-DE" sz="1400"/>
              <a:t> (e.g. S/4HANA) </a:t>
            </a:r>
            <a:r>
              <a:rPr lang="de-DE" sz="1400" err="1"/>
              <a:t>and</a:t>
            </a:r>
            <a:r>
              <a:rPr lang="de-DE" sz="1400"/>
              <a:t> HANA XS </a:t>
            </a:r>
            <a:r>
              <a:rPr lang="de-DE" sz="1400" err="1"/>
              <a:t>engine</a:t>
            </a:r>
            <a:r>
              <a:rPr lang="de-DE" sz="1400"/>
              <a:t> </a:t>
            </a:r>
            <a:r>
              <a:rPr lang="de-DE" sz="1400" err="1"/>
              <a:t>of</a:t>
            </a:r>
            <a:r>
              <a:rPr lang="de-DE" sz="1400"/>
              <a:t> backend </a:t>
            </a:r>
            <a:r>
              <a:rPr lang="de-DE" sz="1400" err="1"/>
              <a:t>system</a:t>
            </a:r>
            <a:endParaRPr lang="de-DE" sz="1400"/>
          </a:p>
          <a:p>
            <a:r>
              <a:rPr lang="de-DE"/>
              <a:t>In </a:t>
            </a:r>
            <a:r>
              <a:rPr lang="de-DE" err="1"/>
              <a:t>case</a:t>
            </a:r>
            <a:r>
              <a:rPr lang="de-DE"/>
              <a:t> </a:t>
            </a:r>
            <a:r>
              <a:rPr lang="de-DE" err="1"/>
              <a:t>of</a:t>
            </a:r>
            <a:r>
              <a:rPr lang="de-DE"/>
              <a:t> SAP Forms </a:t>
            </a:r>
            <a:r>
              <a:rPr lang="de-DE" err="1"/>
              <a:t>by</a:t>
            </a:r>
            <a:r>
              <a:rPr lang="de-DE"/>
              <a:t> Adobe, </a:t>
            </a:r>
            <a:r>
              <a:rPr lang="de-DE" err="1"/>
              <a:t>again</a:t>
            </a:r>
            <a:r>
              <a:rPr lang="de-DE"/>
              <a:t>, </a:t>
            </a:r>
            <a:r>
              <a:rPr lang="de-DE" err="1"/>
              <a:t>customer</a:t>
            </a:r>
            <a:r>
              <a:rPr lang="de-DE"/>
              <a:t> </a:t>
            </a:r>
            <a:r>
              <a:rPr lang="de-DE" err="1"/>
              <a:t>should</a:t>
            </a:r>
            <a:r>
              <a:rPr lang="de-DE"/>
              <a:t> </a:t>
            </a:r>
            <a:r>
              <a:rPr lang="de-DE" err="1"/>
              <a:t>subscribe</a:t>
            </a:r>
            <a:r>
              <a:rPr lang="de-DE"/>
              <a:t> </a:t>
            </a:r>
            <a:r>
              <a:rPr lang="de-DE" err="1"/>
              <a:t>for</a:t>
            </a:r>
            <a:r>
              <a:rPr lang="de-DE"/>
              <a:t> ADS on SCP </a:t>
            </a:r>
            <a:r>
              <a:rPr lang="de-DE" err="1"/>
              <a:t>to</a:t>
            </a:r>
            <a:r>
              <a:rPr lang="de-DE"/>
              <a:t> </a:t>
            </a:r>
            <a:r>
              <a:rPr lang="de-DE" err="1"/>
              <a:t>be</a:t>
            </a:r>
            <a:r>
              <a:rPr lang="de-DE"/>
              <a:t> </a:t>
            </a:r>
            <a:r>
              <a:rPr lang="de-DE" err="1"/>
              <a:t>able</a:t>
            </a:r>
            <a:r>
              <a:rPr lang="de-DE"/>
              <a:t> </a:t>
            </a:r>
            <a:r>
              <a:rPr lang="de-DE" err="1"/>
              <a:t>to</a:t>
            </a:r>
            <a:r>
              <a:rPr lang="de-DE"/>
              <a:t> </a:t>
            </a:r>
            <a:r>
              <a:rPr lang="de-DE" err="1"/>
              <a:t>consume</a:t>
            </a:r>
            <a:r>
              <a:rPr lang="de-DE"/>
              <a:t>, </a:t>
            </a:r>
            <a:r>
              <a:rPr lang="de-DE" err="1"/>
              <a:t>as</a:t>
            </a:r>
            <a:r>
              <a:rPr lang="de-DE"/>
              <a:t> S/4 Java </a:t>
            </a:r>
            <a:r>
              <a:rPr lang="de-DE" err="1"/>
              <a:t>stack</a:t>
            </a:r>
            <a:r>
              <a:rPr lang="de-DE"/>
              <a:t> </a:t>
            </a:r>
            <a:r>
              <a:rPr lang="de-DE" err="1"/>
              <a:t>is</a:t>
            </a:r>
            <a:r>
              <a:rPr lang="de-DE"/>
              <a:t> not </a:t>
            </a:r>
            <a:r>
              <a:rPr lang="de-DE" err="1"/>
              <a:t>included</a:t>
            </a:r>
            <a:r>
              <a:rPr lang="de-DE"/>
              <a:t> in </a:t>
            </a:r>
            <a:r>
              <a:rPr lang="de-DE" err="1"/>
              <a:t>pce</a:t>
            </a:r>
            <a:r>
              <a:rPr lang="de-DE"/>
              <a:t>, </a:t>
            </a:r>
            <a:r>
              <a:rPr lang="de-DE" err="1"/>
              <a:t>the</a:t>
            </a:r>
            <a:r>
              <a:rPr lang="de-DE"/>
              <a:t> </a:t>
            </a:r>
            <a:r>
              <a:rPr lang="de-DE" err="1"/>
              <a:t>service</a:t>
            </a:r>
            <a:r>
              <a:rPr lang="de-DE"/>
              <a:t> </a:t>
            </a:r>
            <a:r>
              <a:rPr lang="de-DE" err="1"/>
              <a:t>should</a:t>
            </a:r>
            <a:r>
              <a:rPr lang="de-DE"/>
              <a:t> </a:t>
            </a:r>
            <a:r>
              <a:rPr lang="de-DE" err="1"/>
              <a:t>incorporate</a:t>
            </a:r>
            <a:r>
              <a:rPr lang="de-DE"/>
              <a:t> </a:t>
            </a:r>
            <a:r>
              <a:rPr lang="de-DE" err="1"/>
              <a:t>Testing</a:t>
            </a:r>
            <a:r>
              <a:rPr lang="de-DE"/>
              <a:t> </a:t>
            </a:r>
            <a:r>
              <a:rPr lang="de-DE" err="1"/>
              <a:t>of</a:t>
            </a:r>
            <a:r>
              <a:rPr lang="de-DE"/>
              <a:t> </a:t>
            </a:r>
            <a:r>
              <a:rPr lang="de-DE" err="1"/>
              <a:t>the</a:t>
            </a:r>
            <a:r>
              <a:rPr lang="de-DE"/>
              <a:t> </a:t>
            </a:r>
            <a:r>
              <a:rPr lang="de-DE" err="1"/>
              <a:t>described</a:t>
            </a:r>
            <a:r>
              <a:rPr lang="de-DE"/>
              <a:t> </a:t>
            </a:r>
            <a:r>
              <a:rPr lang="de-DE" err="1"/>
              <a:t>scenarios</a:t>
            </a:r>
            <a:r>
              <a:rPr lang="de-DE"/>
              <a:t>.</a:t>
            </a:r>
          </a:p>
        </p:txBody>
      </p:sp>
      <p:sp>
        <p:nvSpPr>
          <p:cNvPr id="4" name="Foliennummernplatzhalter 3"/>
          <p:cNvSpPr>
            <a:spLocks noGrp="1"/>
          </p:cNvSpPr>
          <p:nvPr>
            <p:ph type="sldNum" sz="quarter" idx="5"/>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83281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err="1"/>
              <a:t>Now</a:t>
            </a:r>
            <a:r>
              <a:rPr lang="de-DE"/>
              <a:t> </a:t>
            </a:r>
            <a:r>
              <a:rPr lang="de-DE" err="1"/>
              <a:t>talk</a:t>
            </a:r>
            <a:r>
              <a:rPr lang="de-DE"/>
              <a:t> </a:t>
            </a:r>
            <a:r>
              <a:rPr lang="de-DE" err="1"/>
              <a:t>about</a:t>
            </a:r>
            <a:r>
              <a:rPr lang="de-DE"/>
              <a:t> </a:t>
            </a:r>
            <a:r>
              <a:rPr lang="de-DE" err="1"/>
              <a:t>functional</a:t>
            </a:r>
            <a:r>
              <a:rPr lang="de-DE"/>
              <a:t> AMS </a:t>
            </a:r>
            <a:r>
              <a:rPr lang="de-DE" err="1"/>
              <a:t>services</a:t>
            </a:r>
            <a:r>
              <a:rPr lang="de-DE"/>
              <a:t>.</a:t>
            </a:r>
          </a:p>
          <a:p>
            <a:r>
              <a:rPr lang="de-DE" err="1"/>
              <a:t>They</a:t>
            </a:r>
            <a:r>
              <a:rPr lang="de-DE"/>
              <a:t> </a:t>
            </a:r>
            <a:r>
              <a:rPr lang="de-DE" err="1"/>
              <a:t>can</a:t>
            </a:r>
            <a:r>
              <a:rPr lang="de-DE"/>
              <a:t> also </a:t>
            </a:r>
            <a:r>
              <a:rPr lang="de-DE" err="1"/>
              <a:t>include</a:t>
            </a:r>
            <a:r>
              <a:rPr lang="de-DE"/>
              <a:t> all </a:t>
            </a:r>
            <a:r>
              <a:rPr lang="de-DE" err="1"/>
              <a:t>the</a:t>
            </a:r>
            <a:r>
              <a:rPr lang="de-DE"/>
              <a:t> </a:t>
            </a:r>
            <a:r>
              <a:rPr lang="de-DE" sz="1400" err="1"/>
              <a:t>services</a:t>
            </a:r>
            <a:r>
              <a:rPr lang="de-DE" sz="1400"/>
              <a:t> </a:t>
            </a:r>
            <a:r>
              <a:rPr lang="de-DE" sz="1400" err="1"/>
              <a:t>from</a:t>
            </a:r>
            <a:r>
              <a:rPr lang="de-DE" sz="1400"/>
              <a:t> </a:t>
            </a:r>
            <a:r>
              <a:rPr lang="de-DE" sz="1400" err="1"/>
              <a:t>the</a:t>
            </a:r>
            <a:r>
              <a:rPr lang="de-DE" sz="1400"/>
              <a:t> R&amp;R </a:t>
            </a:r>
            <a:r>
              <a:rPr lang="de-DE" sz="1400" err="1"/>
              <a:t>document</a:t>
            </a:r>
            <a:r>
              <a:rPr lang="de-DE" sz="1400"/>
              <a:t> </a:t>
            </a:r>
            <a:r>
              <a:rPr lang="de-DE" sz="1400" err="1"/>
              <a:t>with</a:t>
            </a:r>
            <a:r>
              <a:rPr lang="de-DE" sz="1400"/>
              <a:t> </a:t>
            </a:r>
            <a:r>
              <a:rPr lang="de-DE" sz="1400" err="1"/>
              <a:t>category</a:t>
            </a:r>
            <a:r>
              <a:rPr lang="de-DE" sz="1400"/>
              <a:t> „Cloud </a:t>
            </a:r>
            <a:r>
              <a:rPr lang="de-DE" sz="1400" err="1"/>
              <a:t>Application</a:t>
            </a:r>
            <a:r>
              <a:rPr lang="de-DE" sz="1400"/>
              <a:t> Services (“CAS“) / Can </a:t>
            </a:r>
            <a:r>
              <a:rPr lang="de-DE" sz="1400" err="1"/>
              <a:t>be</a:t>
            </a:r>
            <a:r>
              <a:rPr lang="de-DE" sz="1400"/>
              <a:t> </a:t>
            </a:r>
            <a:r>
              <a:rPr lang="de-DE" sz="1400" err="1"/>
              <a:t>performed</a:t>
            </a:r>
            <a:r>
              <a:rPr lang="de-DE" sz="1400"/>
              <a:t> </a:t>
            </a:r>
            <a:r>
              <a:rPr lang="de-DE" sz="1400" err="1"/>
              <a:t>by</a:t>
            </a:r>
            <a:r>
              <a:rPr lang="de-DE" sz="1400"/>
              <a:t> </a:t>
            </a:r>
            <a:r>
              <a:rPr lang="de-DE" sz="1400" err="1"/>
              <a:t>customer</a:t>
            </a:r>
            <a:r>
              <a:rPr lang="de-DE" sz="1400"/>
              <a:t>.“ (</a:t>
            </a:r>
            <a:r>
              <a:rPr lang="de-DE" sz="1400" err="1"/>
              <a:t>beside</a:t>
            </a:r>
            <a:r>
              <a:rPr lang="de-DE" sz="1400"/>
              <a:t> </a:t>
            </a:r>
            <a:r>
              <a:rPr lang="de-DE" sz="1400" err="1"/>
              <a:t>of</a:t>
            </a:r>
            <a:r>
              <a:rPr lang="de-DE" sz="1400"/>
              <a:t> </a:t>
            </a:r>
            <a:r>
              <a:rPr lang="de-DE" sz="1400" err="1"/>
              <a:t>the</a:t>
            </a:r>
            <a:r>
              <a:rPr lang="de-DE" sz="1400"/>
              <a:t> </a:t>
            </a:r>
            <a:r>
              <a:rPr lang="de-DE" sz="1400" err="1"/>
              <a:t>prior</a:t>
            </a:r>
            <a:r>
              <a:rPr lang="de-DE" sz="1400"/>
              <a:t> </a:t>
            </a:r>
            <a:r>
              <a:rPr lang="de-DE" sz="1400" err="1"/>
              <a:t>discussed</a:t>
            </a:r>
            <a:r>
              <a:rPr lang="de-DE" sz="1400"/>
              <a:t> </a:t>
            </a:r>
            <a:r>
              <a:rPr lang="de-DE" sz="1400" err="1"/>
              <a:t>ones</a:t>
            </a:r>
            <a:r>
              <a:rPr lang="de-DE" sz="1400"/>
              <a:t>, </a:t>
            </a:r>
            <a:r>
              <a:rPr lang="de-DE" sz="1400" err="1"/>
              <a:t>of</a:t>
            </a:r>
            <a:r>
              <a:rPr lang="de-DE" sz="1400"/>
              <a:t> </a:t>
            </a:r>
            <a:r>
              <a:rPr lang="de-DE" sz="1400" err="1"/>
              <a:t>course</a:t>
            </a:r>
            <a:r>
              <a:rPr lang="de-DE" sz="1400"/>
              <a:t>).</a:t>
            </a:r>
          </a:p>
          <a:p>
            <a:pPr marL="0" marR="0" lvl="0" indent="0" algn="l" defTabSz="1088776" rtl="0" eaLnBrk="1" fontAlgn="auto" latinLnBrk="0" hangingPunct="1">
              <a:lnSpc>
                <a:spcPct val="100000"/>
              </a:lnSpc>
              <a:spcBef>
                <a:spcPts val="0"/>
              </a:spcBef>
              <a:spcAft>
                <a:spcPts val="0"/>
              </a:spcAft>
              <a:buClrTx/>
              <a:buSzTx/>
              <a:buFontTx/>
              <a:buNone/>
              <a:tabLst/>
              <a:defRPr/>
            </a:pPr>
            <a:r>
              <a:rPr lang="de-DE" sz="1400" err="1"/>
              <a:t>Additionally</a:t>
            </a:r>
            <a:r>
              <a:rPr lang="de-DE" sz="1400"/>
              <a:t>, </a:t>
            </a:r>
            <a:r>
              <a:rPr lang="de-DE" sz="1400" err="1"/>
              <a:t>some</a:t>
            </a:r>
            <a:r>
              <a:rPr lang="de-DE" sz="1400"/>
              <a:t> </a:t>
            </a:r>
            <a:r>
              <a:rPr lang="de-DE" sz="1400" err="1"/>
              <a:t>of</a:t>
            </a:r>
            <a:r>
              <a:rPr lang="de-DE" sz="1400"/>
              <a:t> </a:t>
            </a:r>
            <a:r>
              <a:rPr lang="de-DE" sz="1400" err="1"/>
              <a:t>category</a:t>
            </a:r>
            <a:r>
              <a:rPr lang="de-DE" sz="1400"/>
              <a:t> „</a:t>
            </a:r>
            <a:r>
              <a:rPr lang="de-DE" sz="1400" err="1"/>
              <a:t>Excluded</a:t>
            </a:r>
            <a:r>
              <a:rPr lang="de-DE" sz="1400"/>
              <a:t> Tasks“ </a:t>
            </a:r>
            <a:r>
              <a:rPr lang="de-DE" sz="1400" err="1"/>
              <a:t>can</a:t>
            </a:r>
            <a:r>
              <a:rPr lang="de-DE" sz="1400"/>
              <a:t> </a:t>
            </a:r>
            <a:r>
              <a:rPr lang="de-DE" sz="1400" err="1"/>
              <a:t>be</a:t>
            </a:r>
            <a:r>
              <a:rPr lang="de-DE" sz="1400"/>
              <a:t> </a:t>
            </a:r>
            <a:r>
              <a:rPr lang="de-DE" sz="1400" err="1"/>
              <a:t>taken</a:t>
            </a:r>
            <a:r>
              <a:rPr lang="de-DE" sz="1400"/>
              <a:t> </a:t>
            </a:r>
            <a:r>
              <a:rPr lang="de-DE" sz="1400" err="1"/>
              <a:t>over</a:t>
            </a:r>
            <a:r>
              <a:rPr lang="de-DE" sz="1400"/>
              <a:t> </a:t>
            </a:r>
            <a:r>
              <a:rPr lang="de-DE" sz="1400" err="1"/>
              <a:t>by</a:t>
            </a:r>
            <a:r>
              <a:rPr lang="de-DE" sz="1400"/>
              <a:t> Partner, </a:t>
            </a:r>
            <a:r>
              <a:rPr lang="de-DE" sz="1400" err="1"/>
              <a:t>however</a:t>
            </a:r>
            <a:r>
              <a:rPr lang="de-DE" sz="1400"/>
              <a:t>, </a:t>
            </a:r>
            <a:r>
              <a:rPr lang="de-DE" sz="1400" err="1"/>
              <a:t>keep</a:t>
            </a:r>
            <a:r>
              <a:rPr lang="de-DE" sz="1400"/>
              <a:t> in </a:t>
            </a:r>
            <a:r>
              <a:rPr lang="de-DE" sz="1400" err="1"/>
              <a:t>mind</a:t>
            </a:r>
            <a:r>
              <a:rPr lang="de-DE" sz="1400"/>
              <a:t>, </a:t>
            </a:r>
            <a:r>
              <a:rPr lang="de-DE" sz="1400" err="1"/>
              <a:t>that</a:t>
            </a:r>
            <a:r>
              <a:rPr lang="de-DE" sz="1400"/>
              <a:t> </a:t>
            </a:r>
            <a:r>
              <a:rPr lang="de-DE" sz="1400" err="1"/>
              <a:t>those</a:t>
            </a:r>
            <a:r>
              <a:rPr lang="de-DE" sz="1400"/>
              <a:t> </a:t>
            </a:r>
            <a:r>
              <a:rPr lang="de-DE" sz="1400" err="1"/>
              <a:t>services</a:t>
            </a:r>
            <a:r>
              <a:rPr lang="de-DE" sz="1400"/>
              <a:t> </a:t>
            </a:r>
            <a:r>
              <a:rPr lang="de-DE" sz="1400" err="1"/>
              <a:t>are</a:t>
            </a:r>
            <a:r>
              <a:rPr lang="de-DE" sz="1400"/>
              <a:t> </a:t>
            </a:r>
            <a:r>
              <a:rPr lang="de-DE" sz="1400" err="1"/>
              <a:t>either</a:t>
            </a:r>
            <a:r>
              <a:rPr lang="de-DE" sz="1400"/>
              <a:t> </a:t>
            </a:r>
            <a:r>
              <a:rPr lang="de-DE" sz="1400" err="1"/>
              <a:t>fully</a:t>
            </a:r>
            <a:r>
              <a:rPr lang="de-DE" sz="1400"/>
              <a:t> in </a:t>
            </a:r>
            <a:r>
              <a:rPr lang="de-DE" sz="1400" err="1"/>
              <a:t>customer‘s</a:t>
            </a:r>
            <a:r>
              <a:rPr lang="de-DE" sz="1400"/>
              <a:t> </a:t>
            </a:r>
            <a:r>
              <a:rPr lang="de-DE" sz="1400" err="1"/>
              <a:t>responsibility</a:t>
            </a:r>
            <a:r>
              <a:rPr lang="de-DE" sz="1400"/>
              <a:t> </a:t>
            </a:r>
            <a:r>
              <a:rPr lang="de-DE" sz="1400" err="1"/>
              <a:t>or</a:t>
            </a:r>
            <a:r>
              <a:rPr lang="de-DE" sz="1400"/>
              <a:t> </a:t>
            </a:r>
            <a:r>
              <a:rPr lang="de-DE" sz="1400" err="1"/>
              <a:t>are</a:t>
            </a:r>
            <a:r>
              <a:rPr lang="de-DE" sz="1400"/>
              <a:t> </a:t>
            </a:r>
            <a:r>
              <a:rPr lang="de-DE" sz="1400" err="1"/>
              <a:t>typical</a:t>
            </a:r>
            <a:r>
              <a:rPr lang="de-DE" sz="1400"/>
              <a:t> </a:t>
            </a:r>
            <a:r>
              <a:rPr lang="de-DE" sz="1400" err="1"/>
              <a:t>consulting</a:t>
            </a:r>
            <a:r>
              <a:rPr lang="de-DE" sz="1400"/>
              <a:t> </a:t>
            </a:r>
            <a:r>
              <a:rPr lang="de-DE" sz="1400" err="1"/>
              <a:t>tasks</a:t>
            </a:r>
            <a:r>
              <a:rPr lang="de-DE" sz="1400"/>
              <a:t>.</a:t>
            </a:r>
          </a:p>
          <a:p>
            <a:pPr marL="342900" indent="-342900">
              <a:buFont typeface="Wingdings" panose="05000000000000000000" pitchFamily="2" charset="2"/>
              <a:buChar char="Ø"/>
            </a:pPr>
            <a:r>
              <a:rPr lang="de-DE" sz="1400" err="1"/>
              <a:t>Although</a:t>
            </a:r>
            <a:r>
              <a:rPr lang="de-DE" sz="1400"/>
              <a:t> </a:t>
            </a:r>
            <a:r>
              <a:rPr lang="de-DE" sz="1400" err="1"/>
              <a:t>you</a:t>
            </a:r>
            <a:r>
              <a:rPr lang="de-DE" sz="1400"/>
              <a:t> </a:t>
            </a:r>
            <a:r>
              <a:rPr lang="de-DE" sz="1400" err="1"/>
              <a:t>can</a:t>
            </a:r>
            <a:r>
              <a:rPr lang="de-DE" sz="1400"/>
              <a:t> </a:t>
            </a:r>
            <a:r>
              <a:rPr lang="de-DE" sz="1400" err="1"/>
              <a:t>create</a:t>
            </a:r>
            <a:r>
              <a:rPr lang="de-DE" sz="1400"/>
              <a:t> </a:t>
            </a:r>
            <a:r>
              <a:rPr lang="de-DE" sz="1400" err="1"/>
              <a:t>service</a:t>
            </a:r>
            <a:r>
              <a:rPr lang="de-DE" sz="1400"/>
              <a:t> </a:t>
            </a:r>
            <a:r>
              <a:rPr lang="de-DE" sz="1400" err="1"/>
              <a:t>packages</a:t>
            </a:r>
            <a:r>
              <a:rPr lang="de-DE" sz="1400"/>
              <a:t> e.g. </a:t>
            </a:r>
            <a:r>
              <a:rPr lang="de-DE" sz="1400" err="1"/>
              <a:t>based</a:t>
            </a:r>
            <a:r>
              <a:rPr lang="de-DE" sz="1400"/>
              <a:t> on </a:t>
            </a:r>
            <a:r>
              <a:rPr lang="de-DE" sz="1400" err="1"/>
              <a:t>business</a:t>
            </a:r>
            <a:r>
              <a:rPr lang="de-DE" sz="1400"/>
              <a:t> </a:t>
            </a:r>
            <a:r>
              <a:rPr lang="de-DE" sz="1400" err="1"/>
              <a:t>function</a:t>
            </a:r>
            <a:r>
              <a:rPr lang="de-DE" sz="1400"/>
              <a:t>, LOB, </a:t>
            </a:r>
            <a:r>
              <a:rPr lang="de-DE" sz="1400" err="1"/>
              <a:t>industry</a:t>
            </a:r>
            <a:r>
              <a:rPr lang="de-DE" sz="1400"/>
              <a:t>,… </a:t>
            </a:r>
            <a:r>
              <a:rPr lang="de-DE" sz="1400" err="1"/>
              <a:t>it</a:t>
            </a:r>
            <a:r>
              <a:rPr lang="de-DE" sz="1400"/>
              <a:t> </a:t>
            </a:r>
            <a:r>
              <a:rPr lang="de-DE" sz="1400" err="1"/>
              <a:t>needs</a:t>
            </a:r>
            <a:r>
              <a:rPr lang="de-DE" sz="1400"/>
              <a:t> </a:t>
            </a:r>
            <a:r>
              <a:rPr lang="de-DE" sz="1400" err="1"/>
              <a:t>always</a:t>
            </a:r>
            <a:r>
              <a:rPr lang="de-DE" sz="1400"/>
              <a:t> a proper </a:t>
            </a:r>
            <a:r>
              <a:rPr lang="de-DE" sz="1400" err="1"/>
              <a:t>assessment</a:t>
            </a:r>
            <a:r>
              <a:rPr lang="de-DE" sz="1400"/>
              <a:t> </a:t>
            </a:r>
            <a:r>
              <a:rPr lang="de-DE" sz="1400" err="1"/>
              <a:t>with</a:t>
            </a:r>
            <a:r>
              <a:rPr lang="de-DE" sz="1400"/>
              <a:t> </a:t>
            </a:r>
            <a:r>
              <a:rPr lang="de-DE" sz="1400" err="1"/>
              <a:t>the</a:t>
            </a:r>
            <a:r>
              <a:rPr lang="de-DE" sz="1400"/>
              <a:t> </a:t>
            </a:r>
            <a:r>
              <a:rPr lang="de-DE" sz="1400" err="1"/>
              <a:t>customer</a:t>
            </a:r>
            <a:r>
              <a:rPr lang="de-DE" sz="1400"/>
              <a:t> </a:t>
            </a:r>
            <a:r>
              <a:rPr lang="de-DE" sz="1400" err="1"/>
              <a:t>to</a:t>
            </a:r>
            <a:r>
              <a:rPr lang="de-DE" sz="1400"/>
              <a:t> </a:t>
            </a:r>
            <a:r>
              <a:rPr lang="de-DE" sz="1400" err="1"/>
              <a:t>identify</a:t>
            </a:r>
            <a:r>
              <a:rPr lang="de-DE" sz="1400"/>
              <a:t> </a:t>
            </a:r>
            <a:r>
              <a:rPr lang="de-DE" sz="1400" err="1"/>
              <a:t>the</a:t>
            </a:r>
            <a:r>
              <a:rPr lang="de-DE" sz="1400"/>
              <a:t> </a:t>
            </a:r>
            <a:r>
              <a:rPr lang="de-DE" sz="1400" err="1"/>
              <a:t>target</a:t>
            </a:r>
            <a:r>
              <a:rPr lang="de-DE" sz="1400"/>
              <a:t> </a:t>
            </a:r>
            <a:r>
              <a:rPr lang="de-DE" sz="1400" err="1"/>
              <a:t>scope</a:t>
            </a:r>
            <a:r>
              <a:rPr lang="de-DE" sz="1400"/>
              <a:t>.</a:t>
            </a:r>
          </a:p>
          <a:p>
            <a:pPr marL="342900" indent="-342900">
              <a:buFont typeface="Wingdings" panose="05000000000000000000" pitchFamily="2" charset="2"/>
              <a:buChar char="Ø"/>
            </a:pPr>
            <a:r>
              <a:rPr lang="de-DE" sz="1400"/>
              <a:t>Generally, </a:t>
            </a:r>
            <a:r>
              <a:rPr lang="de-DE" sz="1400" err="1"/>
              <a:t>there</a:t>
            </a:r>
            <a:r>
              <a:rPr lang="de-DE" sz="1400"/>
              <a:t> </a:t>
            </a:r>
            <a:r>
              <a:rPr lang="de-DE" sz="1400" err="1"/>
              <a:t>are</a:t>
            </a:r>
            <a:r>
              <a:rPr lang="de-DE" sz="1400"/>
              <a:t> </a:t>
            </a:r>
            <a:r>
              <a:rPr lang="de-DE" sz="1400" err="1"/>
              <a:t>reactive</a:t>
            </a:r>
            <a:r>
              <a:rPr lang="de-DE" sz="1400"/>
              <a:t> </a:t>
            </a:r>
            <a:r>
              <a:rPr lang="de-DE" sz="1400" err="1"/>
              <a:t>and</a:t>
            </a:r>
            <a:r>
              <a:rPr lang="de-DE" sz="1400"/>
              <a:t> </a:t>
            </a:r>
            <a:r>
              <a:rPr lang="de-DE" sz="1400" err="1"/>
              <a:t>proactive</a:t>
            </a:r>
            <a:r>
              <a:rPr lang="de-DE" sz="1400"/>
              <a:t> </a:t>
            </a:r>
            <a:r>
              <a:rPr lang="de-DE" sz="1400" err="1"/>
              <a:t>services</a:t>
            </a:r>
            <a:r>
              <a:rPr lang="de-DE" sz="1400"/>
              <a:t>, </a:t>
            </a:r>
            <a:r>
              <a:rPr lang="de-DE" sz="1400" err="1"/>
              <a:t>which</a:t>
            </a:r>
            <a:r>
              <a:rPr lang="de-DE" sz="1400"/>
              <a:t> </a:t>
            </a:r>
            <a:r>
              <a:rPr lang="de-DE" sz="1400" err="1"/>
              <a:t>can</a:t>
            </a:r>
            <a:r>
              <a:rPr lang="de-DE" sz="1400"/>
              <a:t> </a:t>
            </a:r>
            <a:r>
              <a:rPr lang="de-DE" sz="1400" err="1"/>
              <a:t>be</a:t>
            </a:r>
            <a:r>
              <a:rPr lang="de-DE" sz="1400"/>
              <a:t> </a:t>
            </a:r>
            <a:r>
              <a:rPr lang="de-DE" sz="1400" err="1"/>
              <a:t>tailored</a:t>
            </a:r>
            <a:r>
              <a:rPr lang="de-DE" sz="1400"/>
              <a:t> </a:t>
            </a:r>
            <a:r>
              <a:rPr lang="de-DE" sz="1400" err="1"/>
              <a:t>by</a:t>
            </a:r>
            <a:r>
              <a:rPr lang="de-DE" sz="1400"/>
              <a:t> </a:t>
            </a:r>
            <a:r>
              <a:rPr lang="de-DE" sz="1400" err="1"/>
              <a:t>customer‘s</a:t>
            </a:r>
            <a:r>
              <a:rPr lang="de-DE" sz="1400"/>
              <a:t> </a:t>
            </a:r>
            <a:r>
              <a:rPr lang="de-DE" sz="1400" err="1"/>
              <a:t>needs</a:t>
            </a:r>
            <a:r>
              <a:rPr lang="de-DE" sz="1400"/>
              <a:t>.</a:t>
            </a:r>
          </a:p>
          <a:p>
            <a:pPr marL="342900" indent="-342900">
              <a:buFont typeface="Wingdings" panose="05000000000000000000" pitchFamily="2" charset="2"/>
              <a:buChar char="Ø"/>
            </a:pPr>
            <a:r>
              <a:rPr lang="de-DE" sz="1400"/>
              <a:t>See </a:t>
            </a:r>
            <a:r>
              <a:rPr lang="de-DE" sz="1400" err="1"/>
              <a:t>handout</a:t>
            </a:r>
            <a:r>
              <a:rPr lang="de-DE" sz="1400"/>
              <a:t> </a:t>
            </a:r>
            <a:r>
              <a:rPr lang="de-DE" sz="1400" err="1"/>
              <a:t>and</a:t>
            </a:r>
            <a:r>
              <a:rPr lang="de-DE" sz="1400"/>
              <a:t> </a:t>
            </a:r>
            <a:r>
              <a:rPr lang="de-DE" sz="1400" err="1"/>
              <a:t>section</a:t>
            </a:r>
            <a:r>
              <a:rPr lang="de-DE" sz="1400"/>
              <a:t> „G – Cloud </a:t>
            </a:r>
            <a:r>
              <a:rPr lang="de-DE" sz="1400" err="1"/>
              <a:t>Application</a:t>
            </a:r>
            <a:r>
              <a:rPr lang="de-DE" sz="1400"/>
              <a:t> Services“ in </a:t>
            </a:r>
            <a:r>
              <a:rPr lang="de-DE" sz="1400" err="1"/>
              <a:t>the</a:t>
            </a:r>
            <a:r>
              <a:rPr lang="de-DE" sz="1400"/>
              <a:t> R&amp;R </a:t>
            </a:r>
            <a:r>
              <a:rPr lang="de-DE" sz="1400" err="1"/>
              <a:t>document</a:t>
            </a:r>
            <a:r>
              <a:rPr lang="de-DE" sz="1400"/>
              <a:t> </a:t>
            </a:r>
            <a:r>
              <a:rPr lang="de-DE" sz="1400" err="1"/>
              <a:t>to</a:t>
            </a:r>
            <a:r>
              <a:rPr lang="de-DE" sz="1400"/>
              <a:t> </a:t>
            </a:r>
            <a:r>
              <a:rPr lang="de-DE" sz="1400" err="1"/>
              <a:t>get</a:t>
            </a:r>
            <a:r>
              <a:rPr lang="de-DE" sz="1400"/>
              <a:t> </a:t>
            </a:r>
            <a:r>
              <a:rPr lang="de-DE" sz="1400" err="1"/>
              <a:t>more</a:t>
            </a:r>
            <a:r>
              <a:rPr lang="de-DE" sz="1400"/>
              <a:t> </a:t>
            </a:r>
            <a:r>
              <a:rPr lang="de-DE" sz="1400" err="1"/>
              <a:t>details</a:t>
            </a:r>
            <a:endParaRPr lang="de-DE" sz="1400"/>
          </a:p>
          <a:p>
            <a:endParaRPr lang="de-DE"/>
          </a:p>
        </p:txBody>
      </p:sp>
      <p:sp>
        <p:nvSpPr>
          <p:cNvPr id="4" name="Foliennummernplatzhalter 3"/>
          <p:cNvSpPr>
            <a:spLocks noGrp="1"/>
          </p:cNvSpPr>
          <p:nvPr>
            <p:ph type="sldNum" sz="quarter" idx="5"/>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47606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77500" lnSpcReduction="20000"/>
          </a:bodyPr>
          <a:lstStyle/>
          <a:p>
            <a:pPr marL="285750" indent="-285750">
              <a:buFont typeface="Arial"/>
              <a:buChar char="•"/>
            </a:pPr>
            <a:endParaRPr lang="de-DE"/>
          </a:p>
          <a:p>
            <a:pPr marL="285750" indent="-285750">
              <a:buFont typeface="Arial"/>
              <a:buChar char="•"/>
            </a:pPr>
            <a:r>
              <a:rPr lang="de-DE"/>
              <a:t>Start </a:t>
            </a:r>
            <a:r>
              <a:rPr lang="de-DE" err="1"/>
              <a:t>with</a:t>
            </a:r>
            <a:r>
              <a:rPr lang="de-DE"/>
              <a:t> </a:t>
            </a:r>
            <a:r>
              <a:rPr lang="de-DE" err="1"/>
              <a:t>the</a:t>
            </a:r>
            <a:r>
              <a:rPr lang="de-DE"/>
              <a:t> </a:t>
            </a:r>
            <a:r>
              <a:rPr lang="de-DE" err="1"/>
              <a:t>reactive</a:t>
            </a:r>
            <a:r>
              <a:rPr lang="de-DE"/>
              <a:t> </a:t>
            </a:r>
            <a:r>
              <a:rPr lang="de-DE" err="1"/>
              <a:t>services</a:t>
            </a:r>
            <a:r>
              <a:rPr lang="de-DE"/>
              <a:t>:</a:t>
            </a:r>
          </a:p>
          <a:p>
            <a:pPr marL="285750" indent="-285750">
              <a:buFont typeface="Arial"/>
              <a:buChar char="•"/>
            </a:pPr>
            <a:r>
              <a:rPr lang="de-DE" err="1"/>
              <a:t>Incident</a:t>
            </a:r>
            <a:r>
              <a:rPr lang="de-DE"/>
              <a:t> Management: </a:t>
            </a:r>
            <a:r>
              <a:rPr lang="de-DE" err="1"/>
              <a:t>troubleshooting</a:t>
            </a:r>
            <a:r>
              <a:rPr lang="de-DE"/>
              <a:t> </a:t>
            </a:r>
            <a:r>
              <a:rPr lang="de-DE" err="1"/>
              <a:t>of</a:t>
            </a:r>
            <a:r>
              <a:rPr lang="de-DE"/>
              <a:t> </a:t>
            </a:r>
            <a:r>
              <a:rPr lang="de-DE" err="1"/>
              <a:t>functional</a:t>
            </a:r>
            <a:r>
              <a:rPr lang="de-DE"/>
              <a:t> </a:t>
            </a:r>
            <a:r>
              <a:rPr lang="de-DE" err="1"/>
              <a:t>incidents</a:t>
            </a:r>
            <a:r>
              <a:rPr lang="de-DE"/>
              <a:t> in SAP </a:t>
            </a:r>
            <a:r>
              <a:rPr lang="de-DE" err="1"/>
              <a:t>applications</a:t>
            </a:r>
            <a:r>
              <a:rPr lang="de-DE"/>
              <a:t> - </a:t>
            </a:r>
            <a:r>
              <a:rPr lang="de-DE" err="1"/>
              <a:t>means</a:t>
            </a:r>
            <a:r>
              <a:rPr lang="de-DE"/>
              <a:t> </a:t>
            </a:r>
            <a:r>
              <a:rPr lang="de-DE" err="1"/>
              <a:t>accepting</a:t>
            </a:r>
            <a:r>
              <a:rPr lang="de-DE"/>
              <a:t> </a:t>
            </a:r>
            <a:r>
              <a:rPr lang="de-DE" err="1"/>
              <a:t>tickets</a:t>
            </a:r>
            <a:r>
              <a:rPr lang="de-DE"/>
              <a:t> </a:t>
            </a:r>
            <a:r>
              <a:rPr lang="de-DE" err="1"/>
              <a:t>from</a:t>
            </a:r>
            <a:r>
              <a:rPr lang="de-DE"/>
              <a:t> Key Users </a:t>
            </a:r>
            <a:r>
              <a:rPr lang="de-DE" err="1"/>
              <a:t>according</a:t>
            </a:r>
            <a:r>
              <a:rPr lang="de-DE"/>
              <a:t> </a:t>
            </a:r>
            <a:r>
              <a:rPr lang="de-DE" err="1"/>
              <a:t>to</a:t>
            </a:r>
            <a:r>
              <a:rPr lang="de-DE"/>
              <a:t> </a:t>
            </a:r>
            <a:r>
              <a:rPr lang="de-DE" err="1"/>
              <a:t>defined</a:t>
            </a:r>
            <a:r>
              <a:rPr lang="de-DE"/>
              <a:t> </a:t>
            </a:r>
            <a:r>
              <a:rPr lang="de-DE" err="1"/>
              <a:t>service</a:t>
            </a:r>
            <a:r>
              <a:rPr lang="de-DE"/>
              <a:t> </a:t>
            </a:r>
            <a:r>
              <a:rPr lang="de-DE" err="1"/>
              <a:t>level</a:t>
            </a:r>
            <a:r>
              <a:rPr lang="de-DE"/>
              <a:t> </a:t>
            </a:r>
            <a:r>
              <a:rPr lang="de-DE" err="1"/>
              <a:t>agreements</a:t>
            </a:r>
            <a:r>
              <a:rPr lang="de-DE"/>
              <a:t> (</a:t>
            </a:r>
            <a:r>
              <a:rPr lang="de-DE" err="1"/>
              <a:t>SLA’s</a:t>
            </a:r>
            <a:r>
              <a:rPr lang="de-DE"/>
              <a:t>), </a:t>
            </a:r>
            <a:r>
              <a:rPr lang="de-DE" err="1"/>
              <a:t>analysis</a:t>
            </a:r>
            <a:r>
              <a:rPr lang="de-DE"/>
              <a:t> </a:t>
            </a:r>
            <a:r>
              <a:rPr lang="de-DE" err="1"/>
              <a:t>and</a:t>
            </a:r>
            <a:r>
              <a:rPr lang="de-DE"/>
              <a:t> </a:t>
            </a:r>
            <a:r>
              <a:rPr lang="de-DE" err="1"/>
              <a:t>resolution</a:t>
            </a:r>
            <a:r>
              <a:rPr lang="de-DE"/>
              <a:t> </a:t>
            </a:r>
            <a:r>
              <a:rPr lang="de-DE" err="1"/>
              <a:t>of</a:t>
            </a:r>
            <a:r>
              <a:rPr lang="de-DE"/>
              <a:t> </a:t>
            </a:r>
            <a:r>
              <a:rPr lang="de-DE" err="1"/>
              <a:t>Incidents</a:t>
            </a:r>
            <a:r>
              <a:rPr lang="de-DE"/>
              <a:t> </a:t>
            </a:r>
            <a:r>
              <a:rPr lang="de-DE" err="1"/>
              <a:t>according</a:t>
            </a:r>
            <a:r>
              <a:rPr lang="de-DE"/>
              <a:t> </a:t>
            </a:r>
            <a:r>
              <a:rPr lang="de-DE" err="1"/>
              <a:t>to</a:t>
            </a:r>
            <a:r>
              <a:rPr lang="de-DE"/>
              <a:t> </a:t>
            </a:r>
            <a:r>
              <a:rPr lang="de-DE" err="1"/>
              <a:t>the</a:t>
            </a:r>
            <a:r>
              <a:rPr lang="de-DE"/>
              <a:t> </a:t>
            </a:r>
            <a:r>
              <a:rPr lang="de-DE" err="1"/>
              <a:t>defined</a:t>
            </a:r>
            <a:r>
              <a:rPr lang="de-DE"/>
              <a:t> </a:t>
            </a:r>
            <a:r>
              <a:rPr lang="de-DE" err="1"/>
              <a:t>scope</a:t>
            </a:r>
            <a:r>
              <a:rPr lang="de-DE"/>
              <a:t> </a:t>
            </a:r>
            <a:r>
              <a:rPr lang="de-DE" err="1"/>
              <a:t>of</a:t>
            </a:r>
            <a:r>
              <a:rPr lang="de-DE"/>
              <a:t> </a:t>
            </a:r>
            <a:r>
              <a:rPr lang="de-DE" err="1"/>
              <a:t>applications</a:t>
            </a:r>
            <a:r>
              <a:rPr lang="de-DE"/>
              <a:t> </a:t>
            </a:r>
            <a:r>
              <a:rPr lang="de-DE" err="1"/>
              <a:t>to</a:t>
            </a:r>
            <a:r>
              <a:rPr lang="de-DE"/>
              <a:t> </a:t>
            </a:r>
            <a:r>
              <a:rPr lang="de-DE" err="1"/>
              <a:t>which</a:t>
            </a:r>
            <a:r>
              <a:rPr lang="de-DE"/>
              <a:t> </a:t>
            </a:r>
            <a:r>
              <a:rPr lang="de-DE" err="1"/>
              <a:t>Functional</a:t>
            </a:r>
            <a:r>
              <a:rPr lang="de-DE"/>
              <a:t> </a:t>
            </a:r>
            <a:r>
              <a:rPr lang="de-DE" err="1"/>
              <a:t>Application</a:t>
            </a:r>
            <a:r>
              <a:rPr lang="de-DE"/>
              <a:t> Management Services </a:t>
            </a:r>
            <a:r>
              <a:rPr lang="de-DE" err="1"/>
              <a:t>apply</a:t>
            </a:r>
            <a:r>
              <a:rPr lang="de-DE"/>
              <a:t>, </a:t>
            </a:r>
            <a:r>
              <a:rPr lang="de-DE" err="1"/>
              <a:t>give</a:t>
            </a:r>
            <a:r>
              <a:rPr lang="de-DE"/>
              <a:t> </a:t>
            </a:r>
            <a:r>
              <a:rPr lang="de-DE" err="1"/>
              <a:t>recommendations</a:t>
            </a:r>
            <a:r>
              <a:rPr lang="de-DE"/>
              <a:t> on </a:t>
            </a:r>
            <a:r>
              <a:rPr lang="de-DE" err="1"/>
              <a:t>application</a:t>
            </a:r>
            <a:r>
              <a:rPr lang="de-DE"/>
              <a:t> </a:t>
            </a:r>
            <a:r>
              <a:rPr lang="de-DE" err="1"/>
              <a:t>and</a:t>
            </a:r>
            <a:r>
              <a:rPr lang="de-DE"/>
              <a:t> </a:t>
            </a:r>
            <a:r>
              <a:rPr lang="de-DE" err="1"/>
              <a:t>system</a:t>
            </a:r>
            <a:r>
              <a:rPr lang="de-DE"/>
              <a:t> </a:t>
            </a:r>
            <a:r>
              <a:rPr lang="de-DE" err="1"/>
              <a:t>optimization</a:t>
            </a:r>
            <a:r>
              <a:rPr lang="de-DE"/>
              <a:t>, do ticket-</a:t>
            </a:r>
            <a:r>
              <a:rPr lang="de-DE" err="1"/>
              <a:t>based</a:t>
            </a:r>
            <a:r>
              <a:rPr lang="de-DE"/>
              <a:t> </a:t>
            </a:r>
            <a:r>
              <a:rPr lang="de-DE" err="1"/>
              <a:t>documentation</a:t>
            </a:r>
            <a:r>
              <a:rPr lang="de-DE"/>
              <a:t> </a:t>
            </a:r>
            <a:r>
              <a:rPr lang="de-DE" err="1"/>
              <a:t>and</a:t>
            </a:r>
            <a:r>
              <a:rPr lang="de-DE"/>
              <a:t> </a:t>
            </a:r>
            <a:r>
              <a:rPr lang="de-DE" err="1"/>
              <a:t>request</a:t>
            </a:r>
            <a:r>
              <a:rPr lang="de-DE"/>
              <a:t> </a:t>
            </a:r>
            <a:r>
              <a:rPr lang="de-DE" err="1"/>
              <a:t>involvement</a:t>
            </a:r>
            <a:r>
              <a:rPr lang="de-DE"/>
              <a:t> </a:t>
            </a:r>
            <a:r>
              <a:rPr lang="de-DE" err="1"/>
              <a:t>of</a:t>
            </a:r>
            <a:r>
              <a:rPr lang="de-DE"/>
              <a:t> </a:t>
            </a:r>
            <a:r>
              <a:rPr lang="de-DE" err="1"/>
              <a:t>SAP‘s</a:t>
            </a:r>
            <a:r>
              <a:rPr lang="de-DE"/>
              <a:t> </a:t>
            </a:r>
            <a:r>
              <a:rPr lang="de-DE" err="1"/>
              <a:t>Product</a:t>
            </a:r>
            <a:r>
              <a:rPr lang="de-DE"/>
              <a:t> Support </a:t>
            </a:r>
            <a:r>
              <a:rPr lang="de-DE" err="1"/>
              <a:t>if</a:t>
            </a:r>
            <a:r>
              <a:rPr lang="de-DE"/>
              <a:t> </a:t>
            </a:r>
            <a:r>
              <a:rPr lang="de-DE" err="1"/>
              <a:t>necessary</a:t>
            </a:r>
            <a:r>
              <a:rPr lang="de-DE"/>
              <a:t>.</a:t>
            </a:r>
            <a:endParaRPr lang="en-US"/>
          </a:p>
          <a:p>
            <a:pPr marL="285750" indent="-285750">
              <a:buFont typeface="Arial"/>
              <a:buChar char="•"/>
            </a:pPr>
            <a:r>
              <a:rPr lang="de-DE"/>
              <a:t>Problem Management: </a:t>
            </a:r>
            <a:r>
              <a:rPr lang="de-DE" sz="1400" err="1"/>
              <a:t>root</a:t>
            </a:r>
            <a:r>
              <a:rPr lang="de-DE" sz="1400"/>
              <a:t> </a:t>
            </a:r>
            <a:r>
              <a:rPr lang="de-DE" sz="1400" err="1"/>
              <a:t>cause</a:t>
            </a:r>
            <a:r>
              <a:rPr lang="de-DE" sz="1400"/>
              <a:t> </a:t>
            </a:r>
            <a:r>
              <a:rPr lang="de-DE" sz="1400" err="1"/>
              <a:t>analysis</a:t>
            </a:r>
            <a:r>
              <a:rPr lang="de-DE" sz="1400"/>
              <a:t> </a:t>
            </a:r>
            <a:r>
              <a:rPr lang="de-DE" sz="1400" err="1"/>
              <a:t>and</a:t>
            </a:r>
            <a:r>
              <a:rPr lang="de-DE" sz="1400"/>
              <a:t> </a:t>
            </a:r>
            <a:r>
              <a:rPr lang="de-DE" sz="1400" err="1"/>
              <a:t>resolution</a:t>
            </a:r>
            <a:r>
              <a:rPr lang="de-DE" sz="1400"/>
              <a:t> </a:t>
            </a:r>
            <a:r>
              <a:rPr lang="de-DE" sz="1400" err="1"/>
              <a:t>of</a:t>
            </a:r>
            <a:r>
              <a:rPr lang="de-DE" sz="1400"/>
              <a:t> </a:t>
            </a:r>
            <a:r>
              <a:rPr lang="de-DE" sz="1400" err="1"/>
              <a:t>problems</a:t>
            </a:r>
            <a:r>
              <a:rPr lang="de-DE" sz="1400"/>
              <a:t> in SAP </a:t>
            </a:r>
            <a:r>
              <a:rPr lang="de-DE" sz="1400" err="1"/>
              <a:t>applications</a:t>
            </a:r>
            <a:r>
              <a:rPr lang="de-DE" sz="1400"/>
              <a:t> -</a:t>
            </a:r>
            <a:r>
              <a:rPr lang="de-DE"/>
              <a:t> </a:t>
            </a:r>
            <a:r>
              <a:rPr lang="de-DE" err="1"/>
              <a:t>means</a:t>
            </a:r>
            <a:r>
              <a:rPr lang="de-DE"/>
              <a:t> </a:t>
            </a:r>
            <a:r>
              <a:rPr lang="de-DE" err="1"/>
              <a:t>accepting</a:t>
            </a:r>
            <a:r>
              <a:rPr lang="de-DE"/>
              <a:t> </a:t>
            </a:r>
            <a:r>
              <a:rPr lang="de-DE" err="1"/>
              <a:t>tickets</a:t>
            </a:r>
            <a:r>
              <a:rPr lang="de-DE"/>
              <a:t> </a:t>
            </a:r>
            <a:r>
              <a:rPr lang="de-DE" err="1"/>
              <a:t>from</a:t>
            </a:r>
            <a:r>
              <a:rPr lang="de-DE"/>
              <a:t> Key Users </a:t>
            </a:r>
            <a:r>
              <a:rPr lang="de-DE" err="1"/>
              <a:t>according</a:t>
            </a:r>
            <a:r>
              <a:rPr lang="de-DE"/>
              <a:t> </a:t>
            </a:r>
            <a:r>
              <a:rPr lang="de-DE" err="1"/>
              <a:t>to</a:t>
            </a:r>
            <a:r>
              <a:rPr lang="de-DE"/>
              <a:t> </a:t>
            </a:r>
            <a:r>
              <a:rPr lang="de-DE" err="1"/>
              <a:t>defined</a:t>
            </a:r>
            <a:r>
              <a:rPr lang="de-DE"/>
              <a:t> </a:t>
            </a:r>
            <a:r>
              <a:rPr lang="de-DE" err="1"/>
              <a:t>SLA’s</a:t>
            </a:r>
            <a:r>
              <a:rPr lang="de-DE"/>
              <a:t>, </a:t>
            </a:r>
            <a:r>
              <a:rPr lang="de-DE" err="1"/>
              <a:t>root</a:t>
            </a:r>
            <a:r>
              <a:rPr lang="de-DE"/>
              <a:t> </a:t>
            </a:r>
            <a:r>
              <a:rPr lang="de-DE" err="1"/>
              <a:t>cause</a:t>
            </a:r>
            <a:r>
              <a:rPr lang="de-DE"/>
              <a:t> </a:t>
            </a:r>
            <a:r>
              <a:rPr lang="de-DE" err="1"/>
              <a:t>analysis</a:t>
            </a:r>
            <a:r>
              <a:rPr lang="de-DE"/>
              <a:t> </a:t>
            </a:r>
            <a:r>
              <a:rPr lang="de-DE" err="1"/>
              <a:t>and</a:t>
            </a:r>
            <a:r>
              <a:rPr lang="de-DE"/>
              <a:t> </a:t>
            </a:r>
            <a:r>
              <a:rPr lang="de-DE" err="1"/>
              <a:t>resolution</a:t>
            </a:r>
            <a:r>
              <a:rPr lang="de-DE"/>
              <a:t> </a:t>
            </a:r>
            <a:r>
              <a:rPr lang="de-DE" err="1"/>
              <a:t>of</a:t>
            </a:r>
            <a:r>
              <a:rPr lang="de-DE"/>
              <a:t> Problems </a:t>
            </a:r>
            <a:r>
              <a:rPr lang="de-DE" err="1"/>
              <a:t>according</a:t>
            </a:r>
            <a:r>
              <a:rPr lang="de-DE"/>
              <a:t> </a:t>
            </a:r>
            <a:r>
              <a:rPr lang="de-DE" err="1"/>
              <a:t>to</a:t>
            </a:r>
            <a:r>
              <a:rPr lang="de-DE"/>
              <a:t> </a:t>
            </a:r>
            <a:r>
              <a:rPr lang="de-DE" err="1"/>
              <a:t>defined</a:t>
            </a:r>
            <a:r>
              <a:rPr lang="de-DE"/>
              <a:t> </a:t>
            </a:r>
            <a:r>
              <a:rPr lang="de-DE" err="1"/>
              <a:t>scope</a:t>
            </a:r>
            <a:r>
              <a:rPr lang="de-DE"/>
              <a:t> </a:t>
            </a:r>
            <a:r>
              <a:rPr lang="de-DE" err="1"/>
              <a:t>of</a:t>
            </a:r>
            <a:r>
              <a:rPr lang="de-DE"/>
              <a:t> </a:t>
            </a:r>
            <a:r>
              <a:rPr lang="de-DE" err="1"/>
              <a:t>applications</a:t>
            </a:r>
            <a:r>
              <a:rPr lang="de-DE"/>
              <a:t>, </a:t>
            </a:r>
            <a:r>
              <a:rPr lang="de-DE" err="1"/>
              <a:t>give</a:t>
            </a:r>
            <a:r>
              <a:rPr lang="de-DE"/>
              <a:t> </a:t>
            </a:r>
            <a:r>
              <a:rPr lang="de-DE" err="1"/>
              <a:t>recommendations</a:t>
            </a:r>
            <a:r>
              <a:rPr lang="de-DE"/>
              <a:t> on </a:t>
            </a:r>
            <a:r>
              <a:rPr lang="de-DE" err="1"/>
              <a:t>application</a:t>
            </a:r>
            <a:r>
              <a:rPr lang="de-DE"/>
              <a:t> </a:t>
            </a:r>
            <a:r>
              <a:rPr lang="de-DE" err="1"/>
              <a:t>and</a:t>
            </a:r>
            <a:r>
              <a:rPr lang="de-DE"/>
              <a:t> </a:t>
            </a:r>
            <a:r>
              <a:rPr lang="de-DE" err="1"/>
              <a:t>system</a:t>
            </a:r>
            <a:r>
              <a:rPr lang="de-DE"/>
              <a:t> </a:t>
            </a:r>
            <a:r>
              <a:rPr lang="de-DE" err="1"/>
              <a:t>optimization</a:t>
            </a:r>
            <a:r>
              <a:rPr lang="de-DE"/>
              <a:t>, ticket-</a:t>
            </a:r>
            <a:r>
              <a:rPr lang="de-DE" err="1"/>
              <a:t>based</a:t>
            </a:r>
            <a:r>
              <a:rPr lang="de-DE"/>
              <a:t> </a:t>
            </a:r>
            <a:r>
              <a:rPr lang="de-DE" err="1"/>
              <a:t>documentation</a:t>
            </a:r>
            <a:r>
              <a:rPr lang="de-DE"/>
              <a:t> </a:t>
            </a:r>
            <a:r>
              <a:rPr lang="de-DE" err="1"/>
              <a:t>and</a:t>
            </a:r>
            <a:r>
              <a:rPr lang="de-DE"/>
              <a:t> </a:t>
            </a:r>
            <a:r>
              <a:rPr lang="de-DE" err="1"/>
              <a:t>request</a:t>
            </a:r>
            <a:r>
              <a:rPr lang="de-DE"/>
              <a:t> </a:t>
            </a:r>
            <a:r>
              <a:rPr lang="de-DE" err="1"/>
              <a:t>involvement</a:t>
            </a:r>
            <a:r>
              <a:rPr lang="de-DE"/>
              <a:t> </a:t>
            </a:r>
            <a:r>
              <a:rPr lang="de-DE" err="1"/>
              <a:t>of</a:t>
            </a:r>
            <a:r>
              <a:rPr lang="de-DE"/>
              <a:t> </a:t>
            </a:r>
            <a:r>
              <a:rPr lang="de-DE" err="1"/>
              <a:t>SAP‘s</a:t>
            </a:r>
            <a:r>
              <a:rPr lang="de-DE"/>
              <a:t> </a:t>
            </a:r>
            <a:r>
              <a:rPr lang="de-DE" err="1"/>
              <a:t>Product</a:t>
            </a:r>
            <a:r>
              <a:rPr lang="de-DE"/>
              <a:t> Support </a:t>
            </a:r>
            <a:r>
              <a:rPr lang="de-DE" err="1"/>
              <a:t>when</a:t>
            </a:r>
            <a:r>
              <a:rPr lang="de-DE"/>
              <a:t> </a:t>
            </a:r>
            <a:r>
              <a:rPr lang="de-DE" err="1"/>
              <a:t>necessary</a:t>
            </a:r>
            <a:r>
              <a:rPr lang="de-DE"/>
              <a:t>.</a:t>
            </a:r>
            <a:endParaRPr lang="de-DE">
              <a:cs typeface="Arial"/>
            </a:endParaRPr>
          </a:p>
          <a:p>
            <a:pPr marL="285750" indent="-285750">
              <a:buFont typeface="Arial"/>
              <a:buChar char="•"/>
            </a:pPr>
            <a:r>
              <a:rPr lang="de-DE"/>
              <a:t>Service Request Fulfillment: </a:t>
            </a:r>
            <a:r>
              <a:rPr lang="de-DE" sz="1400" err="1"/>
              <a:t>Perform</a:t>
            </a:r>
            <a:r>
              <a:rPr lang="de-DE" sz="1400"/>
              <a:t> Service Request Fulfillment </a:t>
            </a:r>
            <a:r>
              <a:rPr lang="de-DE" sz="1400" err="1"/>
              <a:t>for</a:t>
            </a:r>
            <a:r>
              <a:rPr lang="de-DE" sz="1400"/>
              <a:t> </a:t>
            </a:r>
            <a:r>
              <a:rPr lang="de-DE" sz="1400" err="1"/>
              <a:t>functional</a:t>
            </a:r>
            <a:r>
              <a:rPr lang="de-DE" sz="1400"/>
              <a:t> </a:t>
            </a:r>
            <a:r>
              <a:rPr lang="de-DE" sz="1400" err="1"/>
              <a:t>tasks</a:t>
            </a:r>
            <a:r>
              <a:rPr lang="de-DE" sz="1400"/>
              <a:t> in SAP </a:t>
            </a:r>
            <a:r>
              <a:rPr lang="de-DE" sz="1400" err="1"/>
              <a:t>applications</a:t>
            </a:r>
            <a:r>
              <a:rPr lang="de-DE" sz="1400"/>
              <a:t> -</a:t>
            </a:r>
            <a:r>
              <a:rPr lang="de-DE"/>
              <a:t> </a:t>
            </a:r>
            <a:r>
              <a:rPr lang="de-DE" err="1"/>
              <a:t>means</a:t>
            </a:r>
            <a:r>
              <a:rPr lang="de-DE"/>
              <a:t> </a:t>
            </a:r>
            <a:r>
              <a:rPr lang="de-DE" err="1"/>
              <a:t>accepting</a:t>
            </a:r>
            <a:r>
              <a:rPr lang="de-DE"/>
              <a:t> </a:t>
            </a:r>
            <a:r>
              <a:rPr lang="de-DE" err="1"/>
              <a:t>tickets</a:t>
            </a:r>
            <a:r>
              <a:rPr lang="de-DE"/>
              <a:t> </a:t>
            </a:r>
            <a:r>
              <a:rPr lang="de-DE" err="1"/>
              <a:t>from</a:t>
            </a:r>
            <a:r>
              <a:rPr lang="de-DE"/>
              <a:t> Key Users </a:t>
            </a:r>
            <a:r>
              <a:rPr lang="de-DE" err="1"/>
              <a:t>according</a:t>
            </a:r>
            <a:r>
              <a:rPr lang="de-DE"/>
              <a:t> </a:t>
            </a:r>
            <a:r>
              <a:rPr lang="de-DE" err="1"/>
              <a:t>to</a:t>
            </a:r>
            <a:r>
              <a:rPr lang="de-DE"/>
              <a:t> </a:t>
            </a:r>
            <a:r>
              <a:rPr lang="de-DE" err="1"/>
              <a:t>defined</a:t>
            </a:r>
            <a:r>
              <a:rPr lang="de-DE"/>
              <a:t> </a:t>
            </a:r>
            <a:r>
              <a:rPr lang="de-DE" err="1"/>
              <a:t>SLA’s</a:t>
            </a:r>
            <a:r>
              <a:rPr lang="de-DE"/>
              <a:t>, </a:t>
            </a:r>
            <a:r>
              <a:rPr lang="de-DE" err="1"/>
              <a:t>implementation</a:t>
            </a:r>
            <a:r>
              <a:rPr lang="de-DE"/>
              <a:t> </a:t>
            </a:r>
            <a:r>
              <a:rPr lang="de-DE" err="1"/>
              <a:t>of</a:t>
            </a:r>
            <a:r>
              <a:rPr lang="de-DE"/>
              <a:t> Service Request, </a:t>
            </a:r>
            <a:r>
              <a:rPr lang="de-DE" err="1"/>
              <a:t>request</a:t>
            </a:r>
            <a:r>
              <a:rPr lang="de-DE"/>
              <a:t> </a:t>
            </a:r>
            <a:r>
              <a:rPr lang="de-DE" err="1"/>
              <a:t>for</a:t>
            </a:r>
            <a:r>
              <a:rPr lang="de-DE"/>
              <a:t> </a:t>
            </a:r>
            <a:r>
              <a:rPr lang="de-DE" err="1"/>
              <a:t>Continuous</a:t>
            </a:r>
            <a:r>
              <a:rPr lang="de-DE"/>
              <a:t> </a:t>
            </a:r>
            <a:r>
              <a:rPr lang="de-DE" err="1"/>
              <a:t>Operations</a:t>
            </a:r>
            <a:r>
              <a:rPr lang="de-DE"/>
              <a:t> </a:t>
            </a:r>
            <a:r>
              <a:rPr lang="de-DE" err="1"/>
              <a:t>and</a:t>
            </a:r>
            <a:r>
              <a:rPr lang="de-DE"/>
              <a:t> </a:t>
            </a:r>
            <a:r>
              <a:rPr lang="de-DE" err="1"/>
              <a:t>agreed</a:t>
            </a:r>
            <a:r>
              <a:rPr lang="de-DE"/>
              <a:t> Standard Change </a:t>
            </a:r>
            <a:r>
              <a:rPr lang="de-DE" err="1"/>
              <a:t>according</a:t>
            </a:r>
            <a:r>
              <a:rPr lang="de-DE"/>
              <a:t> </a:t>
            </a:r>
            <a:r>
              <a:rPr lang="de-DE" err="1"/>
              <a:t>to</a:t>
            </a:r>
            <a:r>
              <a:rPr lang="de-DE"/>
              <a:t> </a:t>
            </a:r>
            <a:r>
              <a:rPr lang="de-DE" err="1"/>
              <a:t>defined</a:t>
            </a:r>
            <a:r>
              <a:rPr lang="de-DE"/>
              <a:t> </a:t>
            </a:r>
            <a:r>
              <a:rPr lang="de-DE" err="1"/>
              <a:t>scope</a:t>
            </a:r>
            <a:r>
              <a:rPr lang="de-DE"/>
              <a:t> </a:t>
            </a:r>
            <a:r>
              <a:rPr lang="de-DE" err="1"/>
              <a:t>of</a:t>
            </a:r>
            <a:r>
              <a:rPr lang="de-DE"/>
              <a:t> </a:t>
            </a:r>
            <a:r>
              <a:rPr lang="de-DE" err="1"/>
              <a:t>applications</a:t>
            </a:r>
            <a:r>
              <a:rPr lang="de-DE"/>
              <a:t> </a:t>
            </a:r>
            <a:r>
              <a:rPr lang="de-DE" err="1"/>
              <a:t>and</a:t>
            </a:r>
            <a:r>
              <a:rPr lang="de-DE"/>
              <a:t> </a:t>
            </a:r>
            <a:r>
              <a:rPr lang="de-DE" err="1"/>
              <a:t>of</a:t>
            </a:r>
            <a:r>
              <a:rPr lang="de-DE"/>
              <a:t> </a:t>
            </a:r>
            <a:r>
              <a:rPr lang="de-DE" err="1"/>
              <a:t>course</a:t>
            </a:r>
            <a:r>
              <a:rPr lang="de-DE"/>
              <a:t> ticket-</a:t>
            </a:r>
            <a:r>
              <a:rPr lang="de-DE" err="1"/>
              <a:t>based</a:t>
            </a:r>
            <a:r>
              <a:rPr lang="de-DE"/>
              <a:t> </a:t>
            </a:r>
            <a:r>
              <a:rPr lang="de-DE" err="1"/>
              <a:t>documentation</a:t>
            </a:r>
            <a:r>
              <a:rPr lang="de-DE"/>
              <a:t>.</a:t>
            </a:r>
            <a:endParaRPr lang="de-DE">
              <a:cs typeface="Arial"/>
            </a:endParaRPr>
          </a:p>
          <a:p>
            <a:pPr marL="285750" indent="-285750">
              <a:buFont typeface="Arial"/>
              <a:buChar char="•"/>
            </a:pPr>
            <a:r>
              <a:rPr lang="de-DE"/>
              <a:t>Event Management </a:t>
            </a:r>
            <a:r>
              <a:rPr lang="de-DE" err="1"/>
              <a:t>means</a:t>
            </a:r>
            <a:r>
              <a:rPr lang="de-DE"/>
              <a:t> </a:t>
            </a:r>
            <a:r>
              <a:rPr lang="de-DE" err="1"/>
              <a:t>monitoring</a:t>
            </a:r>
            <a:r>
              <a:rPr lang="de-DE"/>
              <a:t> </a:t>
            </a:r>
            <a:r>
              <a:rPr lang="de-DE" err="1"/>
              <a:t>activities</a:t>
            </a:r>
            <a:r>
              <a:rPr lang="de-DE"/>
              <a:t> </a:t>
            </a:r>
            <a:r>
              <a:rPr lang="de-DE" err="1"/>
              <a:t>as</a:t>
            </a:r>
            <a:r>
              <a:rPr lang="de-DE"/>
              <a:t> </a:t>
            </a:r>
            <a:r>
              <a:rPr lang="de-DE" err="1"/>
              <a:t>specified</a:t>
            </a:r>
            <a:r>
              <a:rPr lang="de-DE"/>
              <a:t> in </a:t>
            </a:r>
            <a:r>
              <a:rPr lang="de-DE" err="1"/>
              <a:t>the</a:t>
            </a:r>
            <a:r>
              <a:rPr lang="de-DE"/>
              <a:t> </a:t>
            </a:r>
            <a:r>
              <a:rPr lang="de-DE" err="1"/>
              <a:t>monitoring</a:t>
            </a:r>
            <a:r>
              <a:rPr lang="de-DE"/>
              <a:t> </a:t>
            </a:r>
            <a:r>
              <a:rPr lang="de-DE" err="1"/>
              <a:t>concept</a:t>
            </a:r>
            <a:r>
              <a:rPr lang="de-DE"/>
              <a:t> </a:t>
            </a:r>
            <a:r>
              <a:rPr lang="de-DE" err="1"/>
              <a:t>and</a:t>
            </a:r>
            <a:r>
              <a:rPr lang="de-DE"/>
              <a:t> </a:t>
            </a:r>
            <a:r>
              <a:rPr lang="de-DE" err="1"/>
              <a:t>creation</a:t>
            </a:r>
            <a:r>
              <a:rPr lang="de-DE"/>
              <a:t> </a:t>
            </a:r>
            <a:r>
              <a:rPr lang="de-DE" err="1"/>
              <a:t>of</a:t>
            </a:r>
            <a:r>
              <a:rPr lang="de-DE"/>
              <a:t> </a:t>
            </a:r>
            <a:r>
              <a:rPr lang="de-DE" err="1"/>
              <a:t>Incident</a:t>
            </a:r>
            <a:r>
              <a:rPr lang="de-DE"/>
              <a:t> Tickets </a:t>
            </a:r>
            <a:r>
              <a:rPr lang="de-DE" err="1"/>
              <a:t>for</a:t>
            </a:r>
            <a:r>
              <a:rPr lang="de-DE"/>
              <a:t> </a:t>
            </a:r>
            <a:r>
              <a:rPr lang="de-DE" err="1"/>
              <a:t>identified</a:t>
            </a:r>
            <a:r>
              <a:rPr lang="de-DE"/>
              <a:t> </a:t>
            </a:r>
            <a:r>
              <a:rPr lang="de-DE" err="1"/>
              <a:t>issues</a:t>
            </a:r>
            <a:r>
              <a:rPr lang="de-DE"/>
              <a:t>; </a:t>
            </a:r>
            <a:r>
              <a:rPr lang="de-DE" err="1"/>
              <a:t>monitoring</a:t>
            </a:r>
            <a:r>
              <a:rPr lang="de-DE"/>
              <a:t> </a:t>
            </a:r>
            <a:r>
              <a:rPr lang="de-DE" err="1"/>
              <a:t>alerts</a:t>
            </a:r>
            <a:r>
              <a:rPr lang="de-DE"/>
              <a:t>, </a:t>
            </a:r>
            <a:r>
              <a:rPr lang="de-DE" err="1"/>
              <a:t>categorization</a:t>
            </a:r>
            <a:r>
              <a:rPr lang="de-DE"/>
              <a:t> </a:t>
            </a:r>
            <a:r>
              <a:rPr lang="de-DE" err="1"/>
              <a:t>of</a:t>
            </a:r>
            <a:r>
              <a:rPr lang="de-DE"/>
              <a:t> </a:t>
            </a:r>
            <a:r>
              <a:rPr lang="de-DE" err="1"/>
              <a:t>alerts</a:t>
            </a:r>
            <a:r>
              <a:rPr lang="de-DE"/>
              <a:t> </a:t>
            </a:r>
            <a:r>
              <a:rPr lang="de-DE" err="1"/>
              <a:t>according</a:t>
            </a:r>
            <a:r>
              <a:rPr lang="de-DE"/>
              <a:t> </a:t>
            </a:r>
            <a:r>
              <a:rPr lang="de-DE" err="1"/>
              <a:t>to</a:t>
            </a:r>
            <a:r>
              <a:rPr lang="de-DE"/>
              <a:t> </a:t>
            </a:r>
            <a:r>
              <a:rPr lang="de-DE" err="1"/>
              <a:t>criticality</a:t>
            </a:r>
            <a:r>
              <a:rPr lang="de-DE"/>
              <a:t>, </a:t>
            </a:r>
            <a:r>
              <a:rPr lang="de-DE" err="1"/>
              <a:t>and</a:t>
            </a:r>
            <a:r>
              <a:rPr lang="de-DE"/>
              <a:t> </a:t>
            </a:r>
            <a:r>
              <a:rPr lang="de-DE" err="1"/>
              <a:t>creation</a:t>
            </a:r>
            <a:r>
              <a:rPr lang="de-DE"/>
              <a:t> </a:t>
            </a:r>
            <a:r>
              <a:rPr lang="de-DE" err="1"/>
              <a:t>of</a:t>
            </a:r>
            <a:r>
              <a:rPr lang="de-DE"/>
              <a:t> </a:t>
            </a:r>
            <a:r>
              <a:rPr lang="de-DE" err="1"/>
              <a:t>Incident</a:t>
            </a:r>
            <a:r>
              <a:rPr lang="de-DE"/>
              <a:t> Tickets </a:t>
            </a:r>
            <a:r>
              <a:rPr lang="de-DE" err="1"/>
              <a:t>for</a:t>
            </a:r>
            <a:r>
              <a:rPr lang="de-DE"/>
              <a:t> </a:t>
            </a:r>
            <a:r>
              <a:rPr lang="de-DE" err="1"/>
              <a:t>critical</a:t>
            </a:r>
            <a:r>
              <a:rPr lang="de-DE"/>
              <a:t> </a:t>
            </a:r>
            <a:r>
              <a:rPr lang="de-DE" err="1"/>
              <a:t>alerts</a:t>
            </a:r>
            <a:r>
              <a:rPr lang="de-DE"/>
              <a:t>, </a:t>
            </a:r>
            <a:r>
              <a:rPr lang="de-DE" err="1"/>
              <a:t>taking</a:t>
            </a:r>
            <a:r>
              <a:rPr lang="de-DE"/>
              <a:t> </a:t>
            </a:r>
            <a:r>
              <a:rPr lang="de-DE" err="1"/>
              <a:t>corrective</a:t>
            </a:r>
            <a:r>
              <a:rPr lang="de-DE"/>
              <a:t> </a:t>
            </a:r>
            <a:r>
              <a:rPr lang="de-DE" err="1"/>
              <a:t>actions</a:t>
            </a:r>
            <a:r>
              <a:rPr lang="de-DE"/>
              <a:t> </a:t>
            </a:r>
            <a:r>
              <a:rPr lang="de-DE" err="1"/>
              <a:t>by</a:t>
            </a:r>
            <a:r>
              <a:rPr lang="de-DE"/>
              <a:t> </a:t>
            </a:r>
            <a:r>
              <a:rPr lang="de-DE" err="1"/>
              <a:t>processing</a:t>
            </a:r>
            <a:r>
              <a:rPr lang="de-DE"/>
              <a:t> </a:t>
            </a:r>
            <a:r>
              <a:rPr lang="de-DE" err="1"/>
              <a:t>the</a:t>
            </a:r>
            <a:r>
              <a:rPr lang="de-DE"/>
              <a:t> </a:t>
            </a:r>
            <a:r>
              <a:rPr lang="de-DE" err="1"/>
              <a:t>Incident</a:t>
            </a:r>
            <a:r>
              <a:rPr lang="de-DE"/>
              <a:t> Tickets, </a:t>
            </a:r>
            <a:r>
              <a:rPr lang="de-DE" err="1"/>
              <a:t>proactive</a:t>
            </a:r>
            <a:r>
              <a:rPr lang="de-DE"/>
              <a:t> </a:t>
            </a:r>
            <a:r>
              <a:rPr lang="de-DE" err="1"/>
              <a:t>adjustment</a:t>
            </a:r>
            <a:r>
              <a:rPr lang="de-DE"/>
              <a:t> </a:t>
            </a:r>
            <a:r>
              <a:rPr lang="de-DE" err="1"/>
              <a:t>to</a:t>
            </a:r>
            <a:r>
              <a:rPr lang="de-DE"/>
              <a:t> relevant </a:t>
            </a:r>
            <a:r>
              <a:rPr lang="de-DE" err="1"/>
              <a:t>parameter</a:t>
            </a:r>
            <a:r>
              <a:rPr lang="de-DE"/>
              <a:t> </a:t>
            </a:r>
            <a:r>
              <a:rPr lang="de-DE" err="1"/>
              <a:t>to</a:t>
            </a:r>
            <a:r>
              <a:rPr lang="de-DE"/>
              <a:t> </a:t>
            </a:r>
            <a:r>
              <a:rPr lang="de-DE" err="1"/>
              <a:t>avoid</a:t>
            </a:r>
            <a:r>
              <a:rPr lang="de-DE"/>
              <a:t> </a:t>
            </a:r>
            <a:r>
              <a:rPr lang="de-DE" err="1"/>
              <a:t>further</a:t>
            </a:r>
            <a:r>
              <a:rPr lang="de-DE"/>
              <a:t> </a:t>
            </a:r>
            <a:r>
              <a:rPr lang="de-DE" err="1"/>
              <a:t>issues</a:t>
            </a:r>
            <a:r>
              <a:rPr lang="de-DE"/>
              <a:t>, ticket-</a:t>
            </a:r>
            <a:r>
              <a:rPr lang="de-DE" err="1"/>
              <a:t>based</a:t>
            </a:r>
            <a:r>
              <a:rPr lang="de-DE"/>
              <a:t> </a:t>
            </a:r>
            <a:r>
              <a:rPr lang="de-DE" err="1"/>
              <a:t>documentation</a:t>
            </a:r>
            <a:r>
              <a:rPr lang="de-DE"/>
              <a:t> </a:t>
            </a:r>
            <a:r>
              <a:rPr lang="de-DE" err="1"/>
              <a:t>and</a:t>
            </a:r>
            <a:r>
              <a:rPr lang="de-DE"/>
              <a:t> </a:t>
            </a:r>
            <a:r>
              <a:rPr lang="de-DE" err="1"/>
              <a:t>request</a:t>
            </a:r>
            <a:r>
              <a:rPr lang="de-DE"/>
              <a:t> </a:t>
            </a:r>
            <a:r>
              <a:rPr lang="de-DE" err="1"/>
              <a:t>involvement</a:t>
            </a:r>
            <a:r>
              <a:rPr lang="de-DE"/>
              <a:t> </a:t>
            </a:r>
            <a:r>
              <a:rPr lang="de-DE" err="1"/>
              <a:t>of</a:t>
            </a:r>
            <a:r>
              <a:rPr lang="de-DE"/>
              <a:t> </a:t>
            </a:r>
            <a:r>
              <a:rPr lang="de-DE" err="1"/>
              <a:t>Product</a:t>
            </a:r>
            <a:r>
              <a:rPr lang="de-DE"/>
              <a:t> Support </a:t>
            </a:r>
            <a:r>
              <a:rPr lang="de-DE" err="1"/>
              <a:t>when</a:t>
            </a:r>
            <a:r>
              <a:rPr lang="de-DE"/>
              <a:t> </a:t>
            </a:r>
            <a:r>
              <a:rPr lang="de-DE" err="1"/>
              <a:t>necessary</a:t>
            </a:r>
            <a:r>
              <a:rPr lang="de-DE"/>
              <a:t>.</a:t>
            </a:r>
          </a:p>
          <a:p>
            <a:pPr marL="285750" indent="-285750">
              <a:buFont typeface="Arial"/>
              <a:buChar char="•"/>
            </a:pPr>
            <a:r>
              <a:rPr lang="de-DE"/>
              <a:t>Change Management </a:t>
            </a:r>
            <a:r>
              <a:rPr lang="de-DE" err="1"/>
              <a:t>means</a:t>
            </a:r>
            <a:r>
              <a:rPr lang="de-DE"/>
              <a:t> </a:t>
            </a:r>
            <a:r>
              <a:rPr lang="de-DE" err="1"/>
              <a:t>accepting</a:t>
            </a:r>
            <a:r>
              <a:rPr lang="de-DE"/>
              <a:t> also Tickets </a:t>
            </a:r>
            <a:r>
              <a:rPr lang="de-DE" err="1"/>
              <a:t>from</a:t>
            </a:r>
            <a:r>
              <a:rPr lang="de-DE"/>
              <a:t> Key Users </a:t>
            </a:r>
            <a:r>
              <a:rPr lang="de-DE" err="1"/>
              <a:t>according</a:t>
            </a:r>
            <a:r>
              <a:rPr lang="de-DE"/>
              <a:t> </a:t>
            </a:r>
            <a:r>
              <a:rPr lang="de-DE" err="1"/>
              <a:t>to</a:t>
            </a:r>
            <a:r>
              <a:rPr lang="de-DE"/>
              <a:t> </a:t>
            </a:r>
            <a:r>
              <a:rPr lang="de-DE" err="1"/>
              <a:t>defined</a:t>
            </a:r>
            <a:r>
              <a:rPr lang="de-DE"/>
              <a:t> </a:t>
            </a:r>
            <a:r>
              <a:rPr lang="de-DE" err="1"/>
              <a:t>SLA’s</a:t>
            </a:r>
            <a:r>
              <a:rPr lang="de-DE"/>
              <a:t>, </a:t>
            </a:r>
            <a:r>
              <a:rPr lang="de-DE" err="1"/>
              <a:t>analysis</a:t>
            </a:r>
            <a:r>
              <a:rPr lang="de-DE"/>
              <a:t> </a:t>
            </a:r>
            <a:r>
              <a:rPr lang="de-DE" err="1"/>
              <a:t>of</a:t>
            </a:r>
            <a:r>
              <a:rPr lang="de-DE"/>
              <a:t> </a:t>
            </a:r>
            <a:r>
              <a:rPr lang="de-DE" err="1"/>
              <a:t>Requests</a:t>
            </a:r>
            <a:r>
              <a:rPr lang="de-DE"/>
              <a:t> </a:t>
            </a:r>
            <a:r>
              <a:rPr lang="de-DE" err="1"/>
              <a:t>for</a:t>
            </a:r>
            <a:r>
              <a:rPr lang="de-DE"/>
              <a:t> Change </a:t>
            </a:r>
            <a:r>
              <a:rPr lang="de-DE" err="1"/>
              <a:t>according</a:t>
            </a:r>
            <a:r>
              <a:rPr lang="de-DE"/>
              <a:t> </a:t>
            </a:r>
            <a:r>
              <a:rPr lang="de-DE" err="1"/>
              <a:t>to</a:t>
            </a:r>
            <a:r>
              <a:rPr lang="de-DE"/>
              <a:t> </a:t>
            </a:r>
            <a:r>
              <a:rPr lang="de-DE" err="1"/>
              <a:t>defined</a:t>
            </a:r>
            <a:r>
              <a:rPr lang="de-DE"/>
              <a:t> </a:t>
            </a:r>
            <a:r>
              <a:rPr lang="de-DE" err="1"/>
              <a:t>scope</a:t>
            </a:r>
            <a:r>
              <a:rPr lang="de-DE"/>
              <a:t> </a:t>
            </a:r>
            <a:r>
              <a:rPr lang="de-DE" err="1"/>
              <a:t>of</a:t>
            </a:r>
            <a:r>
              <a:rPr lang="de-DE"/>
              <a:t> </a:t>
            </a:r>
            <a:r>
              <a:rPr lang="de-DE" err="1"/>
              <a:t>applications</a:t>
            </a:r>
            <a:r>
              <a:rPr lang="de-DE"/>
              <a:t>, </a:t>
            </a:r>
            <a:r>
              <a:rPr lang="de-DE" err="1"/>
              <a:t>scope</a:t>
            </a:r>
            <a:r>
              <a:rPr lang="de-DE"/>
              <a:t> </a:t>
            </a:r>
            <a:r>
              <a:rPr lang="de-DE" err="1"/>
              <a:t>definition</a:t>
            </a:r>
            <a:r>
              <a:rPr lang="de-DE"/>
              <a:t>, </a:t>
            </a:r>
            <a:r>
              <a:rPr lang="de-DE" err="1"/>
              <a:t>commercial</a:t>
            </a:r>
            <a:r>
              <a:rPr lang="de-DE"/>
              <a:t> </a:t>
            </a:r>
            <a:r>
              <a:rPr lang="de-DE" err="1"/>
              <a:t>validation</a:t>
            </a:r>
            <a:r>
              <a:rPr lang="de-DE"/>
              <a:t> </a:t>
            </a:r>
            <a:r>
              <a:rPr lang="de-DE" err="1"/>
              <a:t>and</a:t>
            </a:r>
            <a:r>
              <a:rPr lang="de-DE"/>
              <a:t> </a:t>
            </a:r>
            <a:r>
              <a:rPr lang="de-DE" err="1"/>
              <a:t>creation</a:t>
            </a:r>
            <a:r>
              <a:rPr lang="de-DE"/>
              <a:t> </a:t>
            </a:r>
            <a:r>
              <a:rPr lang="de-DE" err="1"/>
              <a:t>of</a:t>
            </a:r>
            <a:r>
              <a:rPr lang="de-DE"/>
              <a:t> </a:t>
            </a:r>
            <a:r>
              <a:rPr lang="de-DE" err="1"/>
              <a:t>Requests</a:t>
            </a:r>
            <a:r>
              <a:rPr lang="de-DE"/>
              <a:t> </a:t>
            </a:r>
            <a:r>
              <a:rPr lang="de-DE" err="1"/>
              <a:t>for</a:t>
            </a:r>
            <a:r>
              <a:rPr lang="de-DE"/>
              <a:t> Change in </a:t>
            </a:r>
            <a:r>
              <a:rPr lang="de-DE" err="1"/>
              <a:t>collaboration</a:t>
            </a:r>
            <a:r>
              <a:rPr lang="de-DE"/>
              <a:t> </a:t>
            </a:r>
            <a:r>
              <a:rPr lang="de-DE" err="1"/>
              <a:t>between</a:t>
            </a:r>
            <a:r>
              <a:rPr lang="de-DE"/>
              <a:t> </a:t>
            </a:r>
            <a:r>
              <a:rPr lang="de-DE" err="1"/>
              <a:t>your</a:t>
            </a:r>
            <a:r>
              <a:rPr lang="de-DE"/>
              <a:t>, </a:t>
            </a:r>
            <a:r>
              <a:rPr lang="de-DE" err="1"/>
              <a:t>SAP’s</a:t>
            </a:r>
            <a:r>
              <a:rPr lang="de-DE"/>
              <a:t> </a:t>
            </a:r>
            <a:r>
              <a:rPr lang="de-DE" err="1"/>
              <a:t>and</a:t>
            </a:r>
            <a:r>
              <a:rPr lang="de-DE"/>
              <a:t> </a:t>
            </a:r>
            <a:r>
              <a:rPr lang="de-DE" err="1"/>
              <a:t>Customer’s</a:t>
            </a:r>
            <a:r>
              <a:rPr lang="de-DE"/>
              <a:t> Engagement Manager, </a:t>
            </a:r>
            <a:r>
              <a:rPr lang="de-DE" err="1"/>
              <a:t>planning</a:t>
            </a:r>
            <a:r>
              <a:rPr lang="de-DE"/>
              <a:t> </a:t>
            </a:r>
            <a:r>
              <a:rPr lang="de-DE" err="1"/>
              <a:t>and</a:t>
            </a:r>
            <a:r>
              <a:rPr lang="de-DE"/>
              <a:t> </a:t>
            </a:r>
            <a:r>
              <a:rPr lang="de-DE" err="1"/>
              <a:t>deployment</a:t>
            </a:r>
            <a:r>
              <a:rPr lang="de-DE"/>
              <a:t> </a:t>
            </a:r>
            <a:r>
              <a:rPr lang="de-DE" err="1"/>
              <a:t>of</a:t>
            </a:r>
            <a:r>
              <a:rPr lang="de-DE"/>
              <a:t> </a:t>
            </a:r>
            <a:r>
              <a:rPr lang="de-DE" err="1"/>
              <a:t>Requests</a:t>
            </a:r>
            <a:r>
              <a:rPr lang="de-DE"/>
              <a:t> </a:t>
            </a:r>
            <a:r>
              <a:rPr lang="de-DE" err="1"/>
              <a:t>for</a:t>
            </a:r>
            <a:r>
              <a:rPr lang="de-DE"/>
              <a:t> Change after Customers </a:t>
            </a:r>
            <a:r>
              <a:rPr lang="de-DE" err="1"/>
              <a:t>approval</a:t>
            </a:r>
            <a:r>
              <a:rPr lang="de-DE"/>
              <a:t>; ticket-</a:t>
            </a:r>
            <a:r>
              <a:rPr lang="de-DE" err="1"/>
              <a:t>based</a:t>
            </a:r>
            <a:r>
              <a:rPr lang="de-DE"/>
              <a:t> </a:t>
            </a:r>
            <a:r>
              <a:rPr lang="de-DE" err="1"/>
              <a:t>documentation</a:t>
            </a:r>
            <a:r>
              <a:rPr lang="de-DE"/>
              <a:t> </a:t>
            </a:r>
            <a:r>
              <a:rPr lang="de-DE" err="1"/>
              <a:t>and</a:t>
            </a:r>
            <a:r>
              <a:rPr lang="de-DE"/>
              <a:t> </a:t>
            </a:r>
            <a:r>
              <a:rPr lang="de-DE" err="1"/>
              <a:t>request</a:t>
            </a:r>
            <a:r>
              <a:rPr lang="de-DE"/>
              <a:t> </a:t>
            </a:r>
            <a:r>
              <a:rPr lang="de-DE" err="1"/>
              <a:t>involvement</a:t>
            </a:r>
            <a:r>
              <a:rPr lang="de-DE"/>
              <a:t> </a:t>
            </a:r>
            <a:r>
              <a:rPr lang="de-DE" err="1"/>
              <a:t>of</a:t>
            </a:r>
            <a:r>
              <a:rPr lang="de-DE"/>
              <a:t> </a:t>
            </a:r>
            <a:r>
              <a:rPr lang="de-DE" err="1"/>
              <a:t>SAP‘s</a:t>
            </a:r>
            <a:r>
              <a:rPr lang="de-DE"/>
              <a:t> </a:t>
            </a:r>
            <a:r>
              <a:rPr lang="de-DE" err="1"/>
              <a:t>Product</a:t>
            </a:r>
            <a:r>
              <a:rPr lang="de-DE"/>
              <a:t> Support </a:t>
            </a:r>
            <a:r>
              <a:rPr lang="de-DE" err="1"/>
              <a:t>when</a:t>
            </a:r>
            <a:r>
              <a:rPr lang="de-DE"/>
              <a:t> </a:t>
            </a:r>
            <a:r>
              <a:rPr lang="de-DE" err="1"/>
              <a:t>necessary</a:t>
            </a:r>
            <a:r>
              <a:rPr lang="de-DE"/>
              <a:t>.</a:t>
            </a:r>
            <a:endParaRPr lang="de-DE">
              <a:cs typeface="Arial"/>
            </a:endParaRPr>
          </a:p>
        </p:txBody>
      </p:sp>
      <p:sp>
        <p:nvSpPr>
          <p:cNvPr id="4" name="Foliennummernplatzhalter 3"/>
          <p:cNvSpPr>
            <a:spLocks noGrp="1"/>
          </p:cNvSpPr>
          <p:nvPr>
            <p:ph type="sldNum" sz="quarter" idx="5"/>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06920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70000" lnSpcReduction="20000"/>
          </a:bodyPr>
          <a:lstStyle/>
          <a:p>
            <a:pPr marL="285750" indent="-285750">
              <a:buFont typeface="Arial"/>
              <a:buChar char="•"/>
            </a:pPr>
            <a:r>
              <a:rPr lang="de-DE" err="1">
                <a:cs typeface="Arial"/>
              </a:rPr>
              <a:t>Continuous</a:t>
            </a:r>
            <a:r>
              <a:rPr lang="de-DE">
                <a:cs typeface="Arial"/>
              </a:rPr>
              <a:t> </a:t>
            </a:r>
            <a:r>
              <a:rPr lang="de-DE" err="1">
                <a:cs typeface="Arial"/>
              </a:rPr>
              <a:t>Operations</a:t>
            </a:r>
            <a:r>
              <a:rPr lang="de-DE">
                <a:cs typeface="Arial"/>
              </a:rPr>
              <a:t> </a:t>
            </a:r>
            <a:r>
              <a:rPr lang="de-DE" err="1">
                <a:cs typeface="Arial"/>
              </a:rPr>
              <a:t>means</a:t>
            </a:r>
            <a:r>
              <a:rPr lang="de-DE">
                <a:cs typeface="Arial"/>
              </a:rPr>
              <a:t> </a:t>
            </a:r>
            <a:r>
              <a:rPr lang="de-DE" err="1"/>
              <a:t>monitor</a:t>
            </a:r>
            <a:r>
              <a:rPr lang="de-DE"/>
              <a:t> </a:t>
            </a:r>
            <a:r>
              <a:rPr lang="de-DE" err="1"/>
              <a:t>system</a:t>
            </a:r>
            <a:r>
              <a:rPr lang="de-DE"/>
              <a:t> </a:t>
            </a:r>
            <a:r>
              <a:rPr lang="de-DE" err="1"/>
              <a:t>performance</a:t>
            </a:r>
            <a:r>
              <a:rPr lang="de-DE"/>
              <a:t> </a:t>
            </a:r>
            <a:r>
              <a:rPr lang="de-DE" err="1"/>
              <a:t>over</a:t>
            </a:r>
            <a:r>
              <a:rPr lang="de-DE"/>
              <a:t> a </a:t>
            </a:r>
            <a:r>
              <a:rPr lang="de-DE" err="1"/>
              <a:t>set</a:t>
            </a:r>
            <a:r>
              <a:rPr lang="de-DE"/>
              <a:t> </a:t>
            </a:r>
            <a:r>
              <a:rPr lang="de-DE" err="1"/>
              <a:t>of</a:t>
            </a:r>
            <a:r>
              <a:rPr lang="de-DE"/>
              <a:t> </a:t>
            </a:r>
            <a:r>
              <a:rPr lang="de-DE" err="1"/>
              <a:t>predetermined</a:t>
            </a:r>
            <a:r>
              <a:rPr lang="de-DE"/>
              <a:t> </a:t>
            </a:r>
            <a:r>
              <a:rPr lang="de-DE" err="1"/>
              <a:t>and</a:t>
            </a:r>
            <a:r>
              <a:rPr lang="de-DE"/>
              <a:t> </a:t>
            </a:r>
            <a:r>
              <a:rPr lang="de-DE" err="1"/>
              <a:t>mutually</a:t>
            </a:r>
            <a:r>
              <a:rPr lang="de-DE"/>
              <a:t> </a:t>
            </a:r>
            <a:r>
              <a:rPr lang="de-DE" err="1"/>
              <a:t>agreed</a:t>
            </a:r>
            <a:r>
              <a:rPr lang="de-DE"/>
              <a:t> </a:t>
            </a:r>
            <a:r>
              <a:rPr lang="de-DE" err="1"/>
              <a:t>key</a:t>
            </a:r>
            <a:r>
              <a:rPr lang="de-DE"/>
              <a:t> </a:t>
            </a:r>
            <a:r>
              <a:rPr lang="de-DE" err="1"/>
              <a:t>performance</a:t>
            </a:r>
            <a:r>
              <a:rPr lang="de-DE"/>
              <a:t> </a:t>
            </a:r>
            <a:r>
              <a:rPr lang="de-DE" err="1"/>
              <a:t>indicators</a:t>
            </a:r>
            <a:r>
              <a:rPr lang="de-DE"/>
              <a:t> (</a:t>
            </a:r>
            <a:r>
              <a:rPr lang="de-DE" err="1"/>
              <a:t>benchmarks</a:t>
            </a:r>
            <a:r>
              <a:rPr lang="de-DE"/>
              <a:t>) </a:t>
            </a:r>
            <a:r>
              <a:rPr lang="de-DE" err="1"/>
              <a:t>to</a:t>
            </a:r>
            <a:r>
              <a:rPr lang="de-DE"/>
              <a:t> </a:t>
            </a:r>
            <a:r>
              <a:rPr lang="de-DE" err="1"/>
              <a:t>establish</a:t>
            </a:r>
            <a:r>
              <a:rPr lang="de-DE"/>
              <a:t> </a:t>
            </a:r>
            <a:r>
              <a:rPr lang="de-DE" err="1"/>
              <a:t>clear</a:t>
            </a:r>
            <a:r>
              <a:rPr lang="de-DE"/>
              <a:t> </a:t>
            </a:r>
            <a:r>
              <a:rPr lang="de-DE" err="1"/>
              <a:t>and</a:t>
            </a:r>
            <a:r>
              <a:rPr lang="de-DE"/>
              <a:t> </a:t>
            </a:r>
            <a:r>
              <a:rPr lang="de-DE" err="1"/>
              <a:t>measurable</a:t>
            </a:r>
            <a:r>
              <a:rPr lang="de-DE"/>
              <a:t> </a:t>
            </a:r>
            <a:r>
              <a:rPr lang="de-DE" err="1"/>
              <a:t>performance</a:t>
            </a:r>
            <a:r>
              <a:rPr lang="de-DE"/>
              <a:t> </a:t>
            </a:r>
            <a:r>
              <a:rPr lang="de-DE" err="1"/>
              <a:t>metrics</a:t>
            </a:r>
            <a:r>
              <a:rPr lang="de-DE"/>
              <a:t>. A </a:t>
            </a:r>
            <a:r>
              <a:rPr lang="de-DE" err="1"/>
              <a:t>dashboard</a:t>
            </a:r>
            <a:r>
              <a:rPr lang="de-DE"/>
              <a:t> </a:t>
            </a:r>
            <a:r>
              <a:rPr lang="de-DE" err="1"/>
              <a:t>of</a:t>
            </a:r>
            <a:r>
              <a:rPr lang="de-DE"/>
              <a:t> </a:t>
            </a:r>
            <a:r>
              <a:rPr lang="de-DE" err="1"/>
              <a:t>response</a:t>
            </a:r>
            <a:r>
              <a:rPr lang="de-DE"/>
              <a:t> time </a:t>
            </a:r>
            <a:r>
              <a:rPr lang="de-DE" err="1"/>
              <a:t>results</a:t>
            </a:r>
            <a:r>
              <a:rPr lang="de-DE"/>
              <a:t> (</a:t>
            </a:r>
            <a:r>
              <a:rPr lang="de-DE" err="1"/>
              <a:t>or</a:t>
            </a:r>
            <a:r>
              <a:rPr lang="de-DE"/>
              <a:t> </a:t>
            </a:r>
            <a:r>
              <a:rPr lang="de-DE" err="1"/>
              <a:t>equivalent</a:t>
            </a:r>
            <a:r>
              <a:rPr lang="de-DE"/>
              <a:t> </a:t>
            </a:r>
            <a:r>
              <a:rPr lang="de-DE" err="1"/>
              <a:t>report</a:t>
            </a:r>
            <a:r>
              <a:rPr lang="de-DE"/>
              <a:t>) </a:t>
            </a:r>
            <a:r>
              <a:rPr lang="de-DE" err="1"/>
              <a:t>should</a:t>
            </a:r>
            <a:r>
              <a:rPr lang="de-DE"/>
              <a:t> </a:t>
            </a:r>
            <a:r>
              <a:rPr lang="de-DE" err="1"/>
              <a:t>be</a:t>
            </a:r>
            <a:r>
              <a:rPr lang="de-DE"/>
              <a:t> </a:t>
            </a:r>
            <a:r>
              <a:rPr lang="de-DE" err="1"/>
              <a:t>provided</a:t>
            </a:r>
            <a:r>
              <a:rPr lang="de-DE"/>
              <a:t> </a:t>
            </a:r>
            <a:r>
              <a:rPr lang="de-DE" err="1"/>
              <a:t>to</a:t>
            </a:r>
            <a:r>
              <a:rPr lang="de-DE"/>
              <a:t> </a:t>
            </a:r>
            <a:r>
              <a:rPr lang="de-DE" err="1"/>
              <a:t>assess</a:t>
            </a:r>
            <a:r>
              <a:rPr lang="de-DE"/>
              <a:t> </a:t>
            </a:r>
            <a:r>
              <a:rPr lang="de-DE" err="1"/>
              <a:t>solution</a:t>
            </a:r>
            <a:r>
              <a:rPr lang="de-DE"/>
              <a:t> </a:t>
            </a:r>
            <a:r>
              <a:rPr lang="de-DE" err="1"/>
              <a:t>performance</a:t>
            </a:r>
            <a:r>
              <a:rPr lang="de-DE"/>
              <a:t> </a:t>
            </a:r>
            <a:r>
              <a:rPr lang="de-DE" err="1"/>
              <a:t>using</a:t>
            </a:r>
            <a:r>
              <a:rPr lang="de-DE"/>
              <a:t> </a:t>
            </a:r>
            <a:r>
              <a:rPr lang="de-DE" err="1"/>
              <a:t>past</a:t>
            </a:r>
            <a:r>
              <a:rPr lang="de-DE"/>
              <a:t> </a:t>
            </a:r>
            <a:r>
              <a:rPr lang="de-DE" err="1"/>
              <a:t>performance</a:t>
            </a:r>
            <a:r>
              <a:rPr lang="de-DE"/>
              <a:t> </a:t>
            </a:r>
            <a:r>
              <a:rPr lang="de-DE" err="1"/>
              <a:t>as</a:t>
            </a:r>
            <a:r>
              <a:rPr lang="de-DE"/>
              <a:t> </a:t>
            </a:r>
            <a:r>
              <a:rPr lang="de-DE" err="1"/>
              <a:t>reference</a:t>
            </a:r>
            <a:r>
              <a:rPr lang="de-DE"/>
              <a:t> </a:t>
            </a:r>
            <a:r>
              <a:rPr lang="de-DE" err="1"/>
              <a:t>and</a:t>
            </a:r>
            <a:r>
              <a:rPr lang="de-DE"/>
              <a:t> </a:t>
            </a:r>
            <a:r>
              <a:rPr lang="de-DE" err="1"/>
              <a:t>identify</a:t>
            </a:r>
            <a:r>
              <a:rPr lang="de-DE"/>
              <a:t> </a:t>
            </a:r>
            <a:r>
              <a:rPr lang="de-DE" err="1"/>
              <a:t>strategies</a:t>
            </a:r>
            <a:r>
              <a:rPr lang="de-DE"/>
              <a:t> </a:t>
            </a:r>
            <a:r>
              <a:rPr lang="de-DE" err="1"/>
              <a:t>and</a:t>
            </a:r>
            <a:r>
              <a:rPr lang="de-DE"/>
              <a:t> </a:t>
            </a:r>
            <a:r>
              <a:rPr lang="de-DE" err="1"/>
              <a:t>countermeasures</a:t>
            </a:r>
            <a:r>
              <a:rPr lang="de-DE"/>
              <a:t> </a:t>
            </a:r>
            <a:r>
              <a:rPr lang="de-DE" err="1"/>
              <a:t>for</a:t>
            </a:r>
            <a:r>
              <a:rPr lang="de-DE"/>
              <a:t> </a:t>
            </a:r>
            <a:r>
              <a:rPr lang="de-DE" err="1"/>
              <a:t>solution</a:t>
            </a:r>
            <a:r>
              <a:rPr lang="de-DE"/>
              <a:t> </a:t>
            </a:r>
            <a:r>
              <a:rPr lang="de-DE" err="1"/>
              <a:t>performance</a:t>
            </a:r>
            <a:r>
              <a:rPr lang="de-DE"/>
              <a:t> </a:t>
            </a:r>
            <a:r>
              <a:rPr lang="de-DE" err="1"/>
              <a:t>improvement</a:t>
            </a:r>
            <a:r>
              <a:rPr lang="de-DE"/>
              <a:t>.</a:t>
            </a:r>
          </a:p>
          <a:p>
            <a:pPr marL="285750" indent="-285750">
              <a:buFont typeface="Arial"/>
              <a:buChar char="•"/>
            </a:pPr>
            <a:r>
              <a:rPr lang="de-DE">
                <a:cs typeface="Arial"/>
              </a:rPr>
              <a:t>Extended </a:t>
            </a:r>
            <a:r>
              <a:rPr lang="de-DE" err="1">
                <a:cs typeface="Arial"/>
              </a:rPr>
              <a:t>Application</a:t>
            </a:r>
            <a:r>
              <a:rPr lang="de-DE">
                <a:cs typeface="Arial"/>
              </a:rPr>
              <a:t> Security </a:t>
            </a:r>
            <a:r>
              <a:rPr lang="de-DE" err="1">
                <a:cs typeface="Arial"/>
              </a:rPr>
              <a:t>Operations</a:t>
            </a:r>
            <a:r>
              <a:rPr lang="de-DE">
                <a:cs typeface="Arial"/>
              </a:rPr>
              <a:t> </a:t>
            </a:r>
            <a:r>
              <a:rPr lang="de-DE" err="1">
                <a:cs typeface="Arial"/>
              </a:rPr>
              <a:t>means</a:t>
            </a:r>
            <a:r>
              <a:rPr lang="de-DE">
                <a:cs typeface="Arial"/>
              </a:rPr>
              <a:t> </a:t>
            </a:r>
            <a:r>
              <a:rPr lang="de-DE" err="1">
                <a:cs typeface="Arial"/>
              </a:rPr>
              <a:t>to</a:t>
            </a:r>
            <a:r>
              <a:rPr lang="de-DE">
                <a:cs typeface="Arial"/>
              </a:rPr>
              <a:t> </a:t>
            </a:r>
            <a:r>
              <a:rPr lang="de-DE" err="1"/>
              <a:t>provide</a:t>
            </a:r>
            <a:r>
              <a:rPr lang="de-DE"/>
              <a:t> a </a:t>
            </a:r>
            <a:r>
              <a:rPr lang="de-DE" err="1"/>
              <a:t>detailed</a:t>
            </a:r>
            <a:r>
              <a:rPr lang="de-DE"/>
              <a:t> </a:t>
            </a:r>
            <a:r>
              <a:rPr lang="de-DE" err="1"/>
              <a:t>profile</a:t>
            </a:r>
            <a:r>
              <a:rPr lang="de-DE"/>
              <a:t> </a:t>
            </a:r>
            <a:r>
              <a:rPr lang="de-DE" err="1"/>
              <a:t>of</a:t>
            </a:r>
            <a:r>
              <a:rPr lang="de-DE"/>
              <a:t> </a:t>
            </a:r>
            <a:r>
              <a:rPr lang="de-DE" err="1"/>
              <a:t>the</a:t>
            </a:r>
            <a:r>
              <a:rPr lang="de-DE"/>
              <a:t> </a:t>
            </a:r>
            <a:r>
              <a:rPr lang="de-DE" err="1"/>
              <a:t>Customer’s</a:t>
            </a:r>
            <a:r>
              <a:rPr lang="de-DE"/>
              <a:t> </a:t>
            </a:r>
            <a:r>
              <a:rPr lang="de-DE" err="1"/>
              <a:t>system</a:t>
            </a:r>
            <a:r>
              <a:rPr lang="de-DE"/>
              <a:t> </a:t>
            </a:r>
            <a:r>
              <a:rPr lang="de-DE" err="1"/>
              <a:t>landscape</a:t>
            </a:r>
            <a:r>
              <a:rPr lang="de-DE"/>
              <a:t> </a:t>
            </a:r>
            <a:r>
              <a:rPr lang="de-DE" err="1"/>
              <a:t>related</a:t>
            </a:r>
            <a:r>
              <a:rPr lang="de-DE"/>
              <a:t> </a:t>
            </a:r>
            <a:r>
              <a:rPr lang="de-DE" err="1"/>
              <a:t>to</a:t>
            </a:r>
            <a:r>
              <a:rPr lang="de-DE"/>
              <a:t> </a:t>
            </a:r>
            <a:r>
              <a:rPr lang="de-DE" err="1"/>
              <a:t>security</a:t>
            </a:r>
            <a:r>
              <a:rPr lang="de-DE"/>
              <a:t> </a:t>
            </a:r>
            <a:r>
              <a:rPr lang="de-DE" err="1"/>
              <a:t>risks</a:t>
            </a:r>
            <a:r>
              <a:rPr lang="de-DE"/>
              <a:t>, </a:t>
            </a:r>
            <a:r>
              <a:rPr lang="de-DE" err="1"/>
              <a:t>and</a:t>
            </a:r>
            <a:r>
              <a:rPr lang="de-DE"/>
              <a:t> </a:t>
            </a:r>
            <a:r>
              <a:rPr lang="de-DE" err="1"/>
              <a:t>initiate</a:t>
            </a:r>
            <a:r>
              <a:rPr lang="de-DE"/>
              <a:t> </a:t>
            </a:r>
            <a:r>
              <a:rPr lang="de-DE" err="1"/>
              <a:t>remediation</a:t>
            </a:r>
            <a:r>
              <a:rPr lang="de-DE"/>
              <a:t> </a:t>
            </a:r>
            <a:r>
              <a:rPr lang="de-DE" err="1"/>
              <a:t>to</a:t>
            </a:r>
            <a:r>
              <a:rPr lang="de-DE"/>
              <a:t> </a:t>
            </a:r>
            <a:r>
              <a:rPr lang="de-DE" err="1"/>
              <a:t>address</a:t>
            </a:r>
            <a:r>
              <a:rPr lang="de-DE"/>
              <a:t> </a:t>
            </a:r>
            <a:r>
              <a:rPr lang="de-DE" err="1"/>
              <a:t>areas</a:t>
            </a:r>
            <a:r>
              <a:rPr lang="de-DE"/>
              <a:t> </a:t>
            </a:r>
            <a:r>
              <a:rPr lang="de-DE" err="1"/>
              <a:t>of</a:t>
            </a:r>
            <a:r>
              <a:rPr lang="de-DE"/>
              <a:t> high </a:t>
            </a:r>
            <a:r>
              <a:rPr lang="de-DE" err="1"/>
              <a:t>risk</a:t>
            </a:r>
            <a:r>
              <a:rPr lang="de-DE"/>
              <a:t>. Review </a:t>
            </a:r>
            <a:r>
              <a:rPr lang="de-DE" err="1"/>
              <a:t>the</a:t>
            </a:r>
            <a:r>
              <a:rPr lang="de-DE"/>
              <a:t> </a:t>
            </a:r>
            <a:r>
              <a:rPr lang="de-DE" err="1"/>
              <a:t>Customer’s</a:t>
            </a:r>
            <a:r>
              <a:rPr lang="de-DE"/>
              <a:t> SAP </a:t>
            </a:r>
            <a:r>
              <a:rPr lang="de-DE" err="1"/>
              <a:t>systems</a:t>
            </a:r>
            <a:r>
              <a:rPr lang="de-DE"/>
              <a:t> </a:t>
            </a:r>
            <a:r>
              <a:rPr lang="de-DE" err="1"/>
              <a:t>for</a:t>
            </a:r>
            <a:r>
              <a:rPr lang="de-DE"/>
              <a:t> </a:t>
            </a:r>
            <a:r>
              <a:rPr lang="de-DE" err="1"/>
              <a:t>security</a:t>
            </a:r>
            <a:r>
              <a:rPr lang="de-DE"/>
              <a:t> </a:t>
            </a:r>
            <a:r>
              <a:rPr lang="de-DE" err="1"/>
              <a:t>risks</a:t>
            </a:r>
            <a:r>
              <a:rPr lang="de-DE"/>
              <a:t> </a:t>
            </a:r>
            <a:r>
              <a:rPr lang="de-DE" err="1"/>
              <a:t>and</a:t>
            </a:r>
            <a:r>
              <a:rPr lang="de-DE"/>
              <a:t> </a:t>
            </a:r>
            <a:r>
              <a:rPr lang="de-DE" err="1"/>
              <a:t>document</a:t>
            </a:r>
            <a:r>
              <a:rPr lang="de-DE"/>
              <a:t> </a:t>
            </a:r>
            <a:r>
              <a:rPr lang="de-DE" err="1"/>
              <a:t>any</a:t>
            </a:r>
            <a:r>
              <a:rPr lang="de-DE"/>
              <a:t> </a:t>
            </a:r>
            <a:r>
              <a:rPr lang="de-DE" err="1"/>
              <a:t>issues</a:t>
            </a:r>
            <a:r>
              <a:rPr lang="de-DE"/>
              <a:t> </a:t>
            </a:r>
            <a:r>
              <a:rPr lang="de-DE" err="1"/>
              <a:t>and</a:t>
            </a:r>
            <a:r>
              <a:rPr lang="de-DE"/>
              <a:t> will </a:t>
            </a:r>
            <a:r>
              <a:rPr lang="de-DE" err="1"/>
              <a:t>initiate</a:t>
            </a:r>
            <a:r>
              <a:rPr lang="de-DE"/>
              <a:t> </a:t>
            </a:r>
            <a:r>
              <a:rPr lang="de-DE" err="1"/>
              <a:t>activities</a:t>
            </a:r>
            <a:r>
              <a:rPr lang="de-DE"/>
              <a:t> </a:t>
            </a:r>
            <a:r>
              <a:rPr lang="de-DE" err="1"/>
              <a:t>to</a:t>
            </a:r>
            <a:r>
              <a:rPr lang="de-DE"/>
              <a:t> </a:t>
            </a:r>
            <a:r>
              <a:rPr lang="de-DE" err="1"/>
              <a:t>resolve</a:t>
            </a:r>
            <a:r>
              <a:rPr lang="de-DE"/>
              <a:t> </a:t>
            </a:r>
            <a:r>
              <a:rPr lang="de-DE" err="1"/>
              <a:t>them</a:t>
            </a:r>
            <a:r>
              <a:rPr lang="de-DE"/>
              <a:t>. </a:t>
            </a:r>
            <a:r>
              <a:rPr lang="de-DE" err="1"/>
              <a:t>Analyze</a:t>
            </a:r>
            <a:r>
              <a:rPr lang="de-DE"/>
              <a:t> </a:t>
            </a:r>
            <a:r>
              <a:rPr lang="de-DE" err="1"/>
              <a:t>critical</a:t>
            </a:r>
            <a:r>
              <a:rPr lang="de-DE"/>
              <a:t> </a:t>
            </a:r>
            <a:r>
              <a:rPr lang="de-DE" err="1"/>
              <a:t>accesses</a:t>
            </a:r>
            <a:r>
              <a:rPr lang="de-DE"/>
              <a:t> </a:t>
            </a:r>
            <a:r>
              <a:rPr lang="de-DE" err="1"/>
              <a:t>and</a:t>
            </a:r>
            <a:r>
              <a:rPr lang="de-DE"/>
              <a:t> </a:t>
            </a:r>
            <a:r>
              <a:rPr lang="de-DE" err="1"/>
              <a:t>critical</a:t>
            </a:r>
            <a:r>
              <a:rPr lang="de-DE"/>
              <a:t> </a:t>
            </a:r>
            <a:r>
              <a:rPr lang="de-DE" err="1"/>
              <a:t>system</a:t>
            </a:r>
            <a:r>
              <a:rPr lang="de-DE"/>
              <a:t> </a:t>
            </a:r>
            <a:r>
              <a:rPr lang="de-DE" err="1"/>
              <a:t>settings</a:t>
            </a:r>
            <a:r>
              <a:rPr lang="de-DE"/>
              <a:t>. </a:t>
            </a:r>
            <a:r>
              <a:rPr lang="de-DE" err="1"/>
              <a:t>Initiate</a:t>
            </a:r>
            <a:r>
              <a:rPr lang="de-DE"/>
              <a:t> </a:t>
            </a:r>
            <a:r>
              <a:rPr lang="de-DE" err="1"/>
              <a:t>remediation</a:t>
            </a:r>
            <a:r>
              <a:rPr lang="de-DE"/>
              <a:t> </a:t>
            </a:r>
            <a:r>
              <a:rPr lang="de-DE" err="1"/>
              <a:t>activities</a:t>
            </a:r>
            <a:r>
              <a:rPr lang="de-DE"/>
              <a:t> </a:t>
            </a:r>
            <a:r>
              <a:rPr lang="de-DE" err="1"/>
              <a:t>to</a:t>
            </a:r>
            <a:r>
              <a:rPr lang="de-DE"/>
              <a:t> </a:t>
            </a:r>
            <a:r>
              <a:rPr lang="de-DE" err="1"/>
              <a:t>comply</a:t>
            </a:r>
            <a:r>
              <a:rPr lang="de-DE"/>
              <a:t> </a:t>
            </a:r>
            <a:r>
              <a:rPr lang="de-DE" err="1"/>
              <a:t>with</a:t>
            </a:r>
            <a:r>
              <a:rPr lang="de-DE"/>
              <a:t> internal </a:t>
            </a:r>
            <a:r>
              <a:rPr lang="de-DE" err="1"/>
              <a:t>or</a:t>
            </a:r>
            <a:r>
              <a:rPr lang="de-DE"/>
              <a:t> </a:t>
            </a:r>
            <a:r>
              <a:rPr lang="de-DE" err="1"/>
              <a:t>external</a:t>
            </a:r>
            <a:r>
              <a:rPr lang="de-DE"/>
              <a:t> </a:t>
            </a:r>
            <a:r>
              <a:rPr lang="de-DE" err="1"/>
              <a:t>audit</a:t>
            </a:r>
            <a:r>
              <a:rPr lang="de-DE"/>
              <a:t> </a:t>
            </a:r>
            <a:r>
              <a:rPr lang="de-DE" err="1"/>
              <a:t>requirements</a:t>
            </a:r>
            <a:r>
              <a:rPr lang="de-DE"/>
              <a:t>.</a:t>
            </a:r>
            <a:endParaRPr lang="de-DE">
              <a:cs typeface="Arial"/>
            </a:endParaRPr>
          </a:p>
          <a:p>
            <a:pPr marL="285750" indent="-285750">
              <a:buFont typeface="Arial"/>
              <a:buChar char="•"/>
            </a:pPr>
            <a:r>
              <a:rPr lang="de-DE" err="1">
                <a:cs typeface="Arial"/>
              </a:rPr>
              <a:t>Managed</a:t>
            </a:r>
            <a:r>
              <a:rPr lang="de-DE">
                <a:cs typeface="Arial"/>
              </a:rPr>
              <a:t> </a:t>
            </a:r>
            <a:r>
              <a:rPr lang="de-DE" err="1">
                <a:cs typeface="Arial"/>
              </a:rPr>
              <a:t>Operations</a:t>
            </a:r>
            <a:r>
              <a:rPr lang="de-DE">
                <a:cs typeface="Arial"/>
              </a:rPr>
              <a:t> Control Center </a:t>
            </a:r>
            <a:r>
              <a:rPr lang="de-DE" err="1">
                <a:cs typeface="Arial"/>
              </a:rPr>
              <a:t>means</a:t>
            </a:r>
            <a:r>
              <a:rPr lang="de-DE">
                <a:cs typeface="Arial"/>
              </a:rPr>
              <a:t> </a:t>
            </a:r>
            <a:r>
              <a:rPr lang="de-DE" err="1"/>
              <a:t>perform</a:t>
            </a:r>
            <a:r>
              <a:rPr lang="de-DE"/>
              <a:t> </a:t>
            </a:r>
            <a:r>
              <a:rPr lang="de-DE" err="1"/>
              <a:t>application</a:t>
            </a:r>
            <a:r>
              <a:rPr lang="de-DE"/>
              <a:t> </a:t>
            </a:r>
            <a:r>
              <a:rPr lang="de-DE" err="1"/>
              <a:t>level</a:t>
            </a:r>
            <a:r>
              <a:rPr lang="de-DE"/>
              <a:t> </a:t>
            </a:r>
            <a:r>
              <a:rPr lang="de-DE" err="1"/>
              <a:t>health</a:t>
            </a:r>
            <a:r>
              <a:rPr lang="de-DE"/>
              <a:t> </a:t>
            </a:r>
            <a:r>
              <a:rPr lang="de-DE" err="1"/>
              <a:t>monitoring</a:t>
            </a:r>
            <a:r>
              <a:rPr lang="de-DE"/>
              <a:t> </a:t>
            </a:r>
            <a:r>
              <a:rPr lang="de-DE" err="1"/>
              <a:t>to</a:t>
            </a:r>
            <a:r>
              <a:rPr lang="de-DE"/>
              <a:t> </a:t>
            </a:r>
            <a:r>
              <a:rPr lang="de-DE" err="1"/>
              <a:t>ensure</a:t>
            </a:r>
            <a:r>
              <a:rPr lang="de-DE"/>
              <a:t> </a:t>
            </a:r>
            <a:r>
              <a:rPr lang="de-DE" err="1"/>
              <a:t>systems</a:t>
            </a:r>
            <a:r>
              <a:rPr lang="de-DE"/>
              <a:t> in </a:t>
            </a:r>
            <a:r>
              <a:rPr lang="de-DE" err="1"/>
              <a:t>scope</a:t>
            </a:r>
            <a:r>
              <a:rPr lang="de-DE"/>
              <a:t> </a:t>
            </a:r>
            <a:r>
              <a:rPr lang="de-DE" err="1"/>
              <a:t>perform</a:t>
            </a:r>
            <a:r>
              <a:rPr lang="de-DE"/>
              <a:t> at </a:t>
            </a:r>
            <a:r>
              <a:rPr lang="de-DE" err="1"/>
              <a:t>optimum</a:t>
            </a:r>
            <a:r>
              <a:rPr lang="de-DE"/>
              <a:t> </a:t>
            </a:r>
            <a:r>
              <a:rPr lang="de-DE" err="1"/>
              <a:t>levels</a:t>
            </a:r>
            <a:r>
              <a:rPr lang="de-DE"/>
              <a:t> </a:t>
            </a:r>
            <a:r>
              <a:rPr lang="de-DE" err="1"/>
              <a:t>and</a:t>
            </a:r>
            <a:r>
              <a:rPr lang="de-DE"/>
              <a:t> </a:t>
            </a:r>
            <a:r>
              <a:rPr lang="de-DE" err="1"/>
              <a:t>respond</a:t>
            </a:r>
            <a:r>
              <a:rPr lang="de-DE"/>
              <a:t> </a:t>
            </a:r>
            <a:r>
              <a:rPr lang="de-DE" err="1"/>
              <a:t>to</a:t>
            </a:r>
            <a:r>
              <a:rPr lang="de-DE"/>
              <a:t> </a:t>
            </a:r>
            <a:r>
              <a:rPr lang="de-DE" err="1"/>
              <a:t>technical</a:t>
            </a:r>
            <a:r>
              <a:rPr lang="de-DE"/>
              <a:t> </a:t>
            </a:r>
            <a:r>
              <a:rPr lang="de-DE" err="1"/>
              <a:t>exceptions</a:t>
            </a:r>
            <a:r>
              <a:rPr lang="de-DE"/>
              <a:t> on </a:t>
            </a:r>
            <a:r>
              <a:rPr lang="de-DE" err="1"/>
              <a:t>the</a:t>
            </a:r>
            <a:r>
              <a:rPr lang="de-DE"/>
              <a:t> </a:t>
            </a:r>
            <a:r>
              <a:rPr lang="de-DE" err="1"/>
              <a:t>customer</a:t>
            </a:r>
            <a:r>
              <a:rPr lang="de-DE"/>
              <a:t> </a:t>
            </a:r>
            <a:r>
              <a:rPr lang="de-DE" err="1"/>
              <a:t>application</a:t>
            </a:r>
            <a:r>
              <a:rPr lang="de-DE"/>
              <a:t> </a:t>
            </a:r>
            <a:r>
              <a:rPr lang="de-DE" err="1"/>
              <a:t>layer</a:t>
            </a:r>
            <a:r>
              <a:rPr lang="de-DE"/>
              <a:t>.</a:t>
            </a:r>
          </a:p>
          <a:p>
            <a:pPr marL="285750" indent="-285750">
              <a:buFont typeface="Arial"/>
              <a:buChar char="•"/>
            </a:pPr>
            <a:r>
              <a:rPr lang="de-DE">
                <a:cs typeface="Arial"/>
              </a:rPr>
              <a:t>Test Management </a:t>
            </a:r>
            <a:r>
              <a:rPr lang="de-DE" err="1">
                <a:cs typeface="Arial"/>
              </a:rPr>
              <a:t>and</a:t>
            </a:r>
            <a:r>
              <a:rPr lang="de-DE">
                <a:cs typeface="Arial"/>
              </a:rPr>
              <a:t> </a:t>
            </a:r>
            <a:r>
              <a:rPr lang="de-DE" err="1">
                <a:cs typeface="Arial"/>
              </a:rPr>
              <a:t>Execution</a:t>
            </a:r>
            <a:r>
              <a:rPr lang="de-DE">
                <a:cs typeface="Arial"/>
              </a:rPr>
              <a:t> </a:t>
            </a:r>
            <a:r>
              <a:rPr lang="de-DE" err="1">
                <a:cs typeface="Arial"/>
              </a:rPr>
              <a:t>means</a:t>
            </a:r>
            <a:r>
              <a:rPr lang="de-DE">
                <a:cs typeface="Arial"/>
              </a:rPr>
              <a:t> </a:t>
            </a:r>
            <a:r>
              <a:rPr lang="de-DE" err="1"/>
              <a:t>perform</a:t>
            </a:r>
            <a:r>
              <a:rPr lang="de-DE"/>
              <a:t> </a:t>
            </a:r>
            <a:r>
              <a:rPr lang="de-DE" err="1"/>
              <a:t>regression</a:t>
            </a:r>
            <a:r>
              <a:rPr lang="de-DE"/>
              <a:t> </a:t>
            </a:r>
            <a:r>
              <a:rPr lang="de-DE" err="1"/>
              <a:t>testing</a:t>
            </a:r>
            <a:r>
              <a:rPr lang="de-DE"/>
              <a:t> </a:t>
            </a:r>
            <a:r>
              <a:rPr lang="de-DE" err="1"/>
              <a:t>of</a:t>
            </a:r>
            <a:r>
              <a:rPr lang="de-DE"/>
              <a:t> </a:t>
            </a:r>
            <a:r>
              <a:rPr lang="de-DE" err="1"/>
              <a:t>the</a:t>
            </a:r>
            <a:r>
              <a:rPr lang="de-DE"/>
              <a:t> SAP S/4HANA, private </a:t>
            </a:r>
            <a:r>
              <a:rPr lang="de-DE" err="1"/>
              <a:t>cloud</a:t>
            </a:r>
            <a:r>
              <a:rPr lang="de-DE"/>
              <a:t> </a:t>
            </a:r>
            <a:r>
              <a:rPr lang="de-DE" err="1"/>
              <a:t>edition</a:t>
            </a:r>
            <a:r>
              <a:rPr lang="de-DE"/>
              <a:t> </a:t>
            </a:r>
            <a:r>
              <a:rPr lang="de-DE" err="1"/>
              <a:t>systems</a:t>
            </a:r>
            <a:r>
              <a:rPr lang="de-DE"/>
              <a:t> in </a:t>
            </a:r>
            <a:r>
              <a:rPr lang="de-DE" err="1"/>
              <a:t>scope</a:t>
            </a:r>
            <a:endParaRPr lang="de-DE"/>
          </a:p>
          <a:p>
            <a:pPr marL="285750" indent="-285750">
              <a:buFont typeface="Arial"/>
              <a:buChar char="•"/>
            </a:pPr>
            <a:r>
              <a:rPr lang="de-DE" err="1">
                <a:cs typeface="Arial"/>
              </a:rPr>
              <a:t>Deployment</a:t>
            </a:r>
            <a:r>
              <a:rPr lang="de-DE">
                <a:cs typeface="Arial"/>
              </a:rPr>
              <a:t> Management: </a:t>
            </a:r>
            <a:r>
              <a:rPr lang="de-DE" err="1"/>
              <a:t>includes</a:t>
            </a:r>
            <a:r>
              <a:rPr lang="de-DE"/>
              <a:t> a </a:t>
            </a:r>
            <a:r>
              <a:rPr lang="de-DE" err="1"/>
              <a:t>review</a:t>
            </a:r>
            <a:r>
              <a:rPr lang="de-DE"/>
              <a:t> </a:t>
            </a:r>
            <a:r>
              <a:rPr lang="de-DE" err="1"/>
              <a:t>of</a:t>
            </a:r>
            <a:r>
              <a:rPr lang="de-DE"/>
              <a:t> </a:t>
            </a:r>
            <a:r>
              <a:rPr lang="de-DE" err="1"/>
              <a:t>the</a:t>
            </a:r>
            <a:r>
              <a:rPr lang="de-DE"/>
              <a:t> </a:t>
            </a:r>
            <a:r>
              <a:rPr lang="de-DE" err="1"/>
              <a:t>Customer’s</a:t>
            </a:r>
            <a:r>
              <a:rPr lang="de-DE"/>
              <a:t> </a:t>
            </a:r>
            <a:r>
              <a:rPr lang="de-DE" err="1"/>
              <a:t>current</a:t>
            </a:r>
            <a:r>
              <a:rPr lang="de-DE"/>
              <a:t> </a:t>
            </a:r>
            <a:r>
              <a:rPr lang="de-DE" err="1"/>
              <a:t>release</a:t>
            </a:r>
            <a:r>
              <a:rPr lang="de-DE"/>
              <a:t> </a:t>
            </a:r>
            <a:r>
              <a:rPr lang="de-DE" err="1"/>
              <a:t>and</a:t>
            </a:r>
            <a:r>
              <a:rPr lang="de-DE"/>
              <a:t> </a:t>
            </a:r>
            <a:r>
              <a:rPr lang="de-DE" err="1"/>
              <a:t>deployment</a:t>
            </a:r>
            <a:r>
              <a:rPr lang="de-DE"/>
              <a:t> </a:t>
            </a:r>
            <a:r>
              <a:rPr lang="de-DE" err="1"/>
              <a:t>process</a:t>
            </a:r>
            <a:r>
              <a:rPr lang="de-DE"/>
              <a:t>, </a:t>
            </a:r>
            <a:r>
              <a:rPr lang="de-DE" err="1"/>
              <a:t>resulting</a:t>
            </a:r>
            <a:r>
              <a:rPr lang="de-DE"/>
              <a:t> in an </a:t>
            </a:r>
            <a:r>
              <a:rPr lang="de-DE" err="1"/>
              <a:t>advisement</a:t>
            </a:r>
            <a:r>
              <a:rPr lang="de-DE"/>
              <a:t> </a:t>
            </a:r>
            <a:r>
              <a:rPr lang="de-DE" err="1"/>
              <a:t>of</a:t>
            </a:r>
            <a:r>
              <a:rPr lang="de-DE"/>
              <a:t> </a:t>
            </a:r>
            <a:r>
              <a:rPr lang="de-DE" err="1"/>
              <a:t>the</a:t>
            </a:r>
            <a:r>
              <a:rPr lang="de-DE"/>
              <a:t> </a:t>
            </a:r>
            <a:r>
              <a:rPr lang="de-DE" err="1"/>
              <a:t>current</a:t>
            </a:r>
            <a:r>
              <a:rPr lang="de-DE"/>
              <a:t> </a:t>
            </a:r>
            <a:r>
              <a:rPr lang="de-DE" err="1"/>
              <a:t>effectiveness</a:t>
            </a:r>
            <a:r>
              <a:rPr lang="de-DE"/>
              <a:t> </a:t>
            </a:r>
            <a:r>
              <a:rPr lang="de-DE" err="1"/>
              <a:t>of</a:t>
            </a:r>
            <a:r>
              <a:rPr lang="de-DE"/>
              <a:t> </a:t>
            </a:r>
            <a:r>
              <a:rPr lang="de-DE" err="1"/>
              <a:t>the</a:t>
            </a:r>
            <a:r>
              <a:rPr lang="de-DE"/>
              <a:t> </a:t>
            </a:r>
            <a:r>
              <a:rPr lang="de-DE" err="1"/>
              <a:t>release</a:t>
            </a:r>
            <a:r>
              <a:rPr lang="de-DE"/>
              <a:t> plan </a:t>
            </a:r>
            <a:r>
              <a:rPr lang="de-DE" err="1"/>
              <a:t>for</a:t>
            </a:r>
            <a:r>
              <a:rPr lang="de-DE"/>
              <a:t> </a:t>
            </a:r>
            <a:r>
              <a:rPr lang="de-DE" err="1"/>
              <a:t>managing</a:t>
            </a:r>
            <a:r>
              <a:rPr lang="de-DE"/>
              <a:t> </a:t>
            </a:r>
            <a:r>
              <a:rPr lang="de-DE" err="1"/>
              <a:t>successful</a:t>
            </a:r>
            <a:r>
              <a:rPr lang="de-DE"/>
              <a:t> </a:t>
            </a:r>
            <a:r>
              <a:rPr lang="de-DE" err="1"/>
              <a:t>deployment</a:t>
            </a:r>
            <a:r>
              <a:rPr lang="de-DE"/>
              <a:t> </a:t>
            </a:r>
            <a:r>
              <a:rPr lang="de-DE" err="1"/>
              <a:t>of</a:t>
            </a:r>
            <a:r>
              <a:rPr lang="de-DE"/>
              <a:t> </a:t>
            </a:r>
            <a:r>
              <a:rPr lang="de-DE" err="1"/>
              <a:t>change</a:t>
            </a:r>
            <a:r>
              <a:rPr lang="de-DE"/>
              <a:t> </a:t>
            </a:r>
            <a:r>
              <a:rPr lang="de-DE" err="1"/>
              <a:t>into</a:t>
            </a:r>
            <a:r>
              <a:rPr lang="de-DE"/>
              <a:t> </a:t>
            </a:r>
            <a:r>
              <a:rPr lang="de-DE" err="1"/>
              <a:t>productive</a:t>
            </a:r>
            <a:r>
              <a:rPr lang="de-DE"/>
              <a:t> </a:t>
            </a:r>
            <a:r>
              <a:rPr lang="de-DE" err="1"/>
              <a:t>environments</a:t>
            </a:r>
            <a:r>
              <a:rPr lang="de-DE"/>
              <a:t> </a:t>
            </a:r>
            <a:r>
              <a:rPr lang="de-DE" err="1"/>
              <a:t>with</a:t>
            </a:r>
            <a:r>
              <a:rPr lang="de-DE"/>
              <a:t> minimal </a:t>
            </a:r>
            <a:r>
              <a:rPr lang="de-DE" err="1"/>
              <a:t>disruption</a:t>
            </a:r>
            <a:r>
              <a:rPr lang="de-DE"/>
              <a:t> </a:t>
            </a:r>
            <a:r>
              <a:rPr lang="de-DE" err="1"/>
              <a:t>to</a:t>
            </a:r>
            <a:r>
              <a:rPr lang="de-DE"/>
              <a:t> </a:t>
            </a:r>
            <a:r>
              <a:rPr lang="de-DE" err="1"/>
              <a:t>the</a:t>
            </a:r>
            <a:r>
              <a:rPr lang="de-DE"/>
              <a:t> </a:t>
            </a:r>
            <a:r>
              <a:rPr lang="de-DE" err="1"/>
              <a:t>business</a:t>
            </a:r>
            <a:r>
              <a:rPr lang="de-DE"/>
              <a:t>. </a:t>
            </a:r>
            <a:r>
              <a:rPr lang="de-DE" err="1"/>
              <a:t>Suggest</a:t>
            </a:r>
            <a:r>
              <a:rPr lang="de-DE"/>
              <a:t> </a:t>
            </a:r>
            <a:r>
              <a:rPr lang="de-DE" err="1"/>
              <a:t>readjustments</a:t>
            </a:r>
            <a:r>
              <a:rPr lang="de-DE"/>
              <a:t> on a </a:t>
            </a:r>
            <a:r>
              <a:rPr lang="de-DE" err="1"/>
              <a:t>regular</a:t>
            </a:r>
            <a:r>
              <a:rPr lang="de-DE"/>
              <a:t> </a:t>
            </a:r>
            <a:r>
              <a:rPr lang="de-DE" err="1"/>
              <a:t>basis</a:t>
            </a:r>
            <a:r>
              <a:rPr lang="de-DE"/>
              <a:t> </a:t>
            </a:r>
            <a:r>
              <a:rPr lang="de-DE" err="1"/>
              <a:t>to</a:t>
            </a:r>
            <a:r>
              <a:rPr lang="de-DE"/>
              <a:t> </a:t>
            </a:r>
            <a:r>
              <a:rPr lang="de-DE" err="1"/>
              <a:t>meet</a:t>
            </a:r>
            <a:r>
              <a:rPr lang="de-DE"/>
              <a:t> </a:t>
            </a:r>
            <a:r>
              <a:rPr lang="de-DE" err="1"/>
              <a:t>Customer’s</a:t>
            </a:r>
            <a:r>
              <a:rPr lang="de-DE"/>
              <a:t> </a:t>
            </a:r>
            <a:r>
              <a:rPr lang="de-DE" err="1"/>
              <a:t>changing</a:t>
            </a:r>
            <a:r>
              <a:rPr lang="de-DE"/>
              <a:t> </a:t>
            </a:r>
            <a:r>
              <a:rPr lang="de-DE" err="1"/>
              <a:t>business</a:t>
            </a:r>
            <a:r>
              <a:rPr lang="de-DE"/>
              <a:t> </a:t>
            </a:r>
            <a:r>
              <a:rPr lang="de-DE" err="1"/>
              <a:t>requirements</a:t>
            </a:r>
            <a:r>
              <a:rPr lang="de-DE"/>
              <a:t>. </a:t>
            </a:r>
            <a:r>
              <a:rPr lang="de-DE" err="1"/>
              <a:t>Provide</a:t>
            </a:r>
            <a:r>
              <a:rPr lang="de-DE"/>
              <a:t> </a:t>
            </a:r>
            <a:r>
              <a:rPr lang="de-DE" err="1"/>
              <a:t>guidance</a:t>
            </a:r>
            <a:r>
              <a:rPr lang="de-DE"/>
              <a:t> on </a:t>
            </a:r>
            <a:r>
              <a:rPr lang="de-DE" err="1"/>
              <a:t>the</a:t>
            </a:r>
            <a:r>
              <a:rPr lang="de-DE"/>
              <a:t> </a:t>
            </a:r>
            <a:r>
              <a:rPr lang="de-DE" err="1"/>
              <a:t>industry</a:t>
            </a:r>
            <a:r>
              <a:rPr lang="de-DE"/>
              <a:t> </a:t>
            </a:r>
            <a:r>
              <a:rPr lang="de-DE" err="1"/>
              <a:t>best</a:t>
            </a:r>
            <a:r>
              <a:rPr lang="de-DE"/>
              <a:t> </a:t>
            </a:r>
            <a:r>
              <a:rPr lang="de-DE" err="1"/>
              <a:t>practices</a:t>
            </a:r>
            <a:r>
              <a:rPr lang="de-DE"/>
              <a:t> </a:t>
            </a:r>
            <a:r>
              <a:rPr lang="de-DE" err="1"/>
              <a:t>through</a:t>
            </a:r>
            <a:r>
              <a:rPr lang="de-DE"/>
              <a:t> </a:t>
            </a:r>
            <a:r>
              <a:rPr lang="de-DE" err="1"/>
              <a:t>continuous</a:t>
            </a:r>
            <a:r>
              <a:rPr lang="de-DE"/>
              <a:t> </a:t>
            </a:r>
            <a:r>
              <a:rPr lang="de-DE" err="1"/>
              <a:t>discussions</a:t>
            </a:r>
            <a:r>
              <a:rPr lang="de-DE"/>
              <a:t> </a:t>
            </a:r>
            <a:r>
              <a:rPr lang="de-DE" err="1"/>
              <a:t>with</a:t>
            </a:r>
            <a:r>
              <a:rPr lang="de-DE"/>
              <a:t> </a:t>
            </a:r>
            <a:r>
              <a:rPr lang="de-DE" err="1"/>
              <a:t>experts</a:t>
            </a:r>
            <a:endParaRPr lang="de-DE"/>
          </a:p>
          <a:p>
            <a:pPr marL="285750" indent="-285750">
              <a:buFont typeface="Arial"/>
              <a:buChar char="•"/>
            </a:pPr>
            <a:r>
              <a:rPr lang="de-DE" err="1">
                <a:cs typeface="Arial"/>
              </a:rPr>
              <a:t>Operations</a:t>
            </a:r>
            <a:r>
              <a:rPr lang="de-DE">
                <a:cs typeface="Arial"/>
              </a:rPr>
              <a:t> </a:t>
            </a:r>
            <a:r>
              <a:rPr lang="de-DE" err="1">
                <a:cs typeface="Arial"/>
              </a:rPr>
              <a:t>Improvement</a:t>
            </a:r>
            <a:r>
              <a:rPr lang="de-DE">
                <a:cs typeface="Arial"/>
              </a:rPr>
              <a:t> </a:t>
            </a:r>
            <a:r>
              <a:rPr lang="de-DE" err="1">
                <a:cs typeface="Arial"/>
              </a:rPr>
              <a:t>covers</a:t>
            </a:r>
            <a:r>
              <a:rPr lang="de-DE">
                <a:cs typeface="Arial"/>
              </a:rPr>
              <a:t> </a:t>
            </a:r>
            <a:r>
              <a:rPr lang="de-DE"/>
              <a:t>SAP </a:t>
            </a:r>
            <a:r>
              <a:rPr lang="de-DE" err="1"/>
              <a:t>solution</a:t>
            </a:r>
            <a:r>
              <a:rPr lang="de-DE"/>
              <a:t> </a:t>
            </a:r>
            <a:r>
              <a:rPr lang="de-DE" err="1"/>
              <a:t>architecture</a:t>
            </a:r>
            <a:r>
              <a:rPr lang="de-DE"/>
              <a:t> </a:t>
            </a:r>
            <a:r>
              <a:rPr lang="de-DE" err="1"/>
              <a:t>guidance</a:t>
            </a:r>
            <a:r>
              <a:rPr lang="de-DE"/>
              <a:t>, </a:t>
            </a:r>
            <a:r>
              <a:rPr lang="de-DE" err="1"/>
              <a:t>identification</a:t>
            </a:r>
            <a:r>
              <a:rPr lang="de-DE"/>
              <a:t> </a:t>
            </a:r>
            <a:r>
              <a:rPr lang="de-DE" err="1"/>
              <a:t>of</a:t>
            </a:r>
            <a:r>
              <a:rPr lang="de-DE"/>
              <a:t> </a:t>
            </a:r>
            <a:r>
              <a:rPr lang="de-DE" err="1"/>
              <a:t>technological</a:t>
            </a:r>
            <a:r>
              <a:rPr lang="de-DE"/>
              <a:t> </a:t>
            </a:r>
            <a:r>
              <a:rPr lang="de-DE" err="1"/>
              <a:t>and</a:t>
            </a:r>
            <a:r>
              <a:rPr lang="de-DE"/>
              <a:t> </a:t>
            </a:r>
            <a:r>
              <a:rPr lang="de-DE" err="1"/>
              <a:t>process-related</a:t>
            </a:r>
            <a:r>
              <a:rPr lang="de-DE"/>
              <a:t> </a:t>
            </a:r>
            <a:r>
              <a:rPr lang="de-DE" err="1"/>
              <a:t>improvement</a:t>
            </a:r>
            <a:r>
              <a:rPr lang="de-DE"/>
              <a:t> </a:t>
            </a:r>
            <a:r>
              <a:rPr lang="de-DE" err="1"/>
              <a:t>subjects</a:t>
            </a:r>
            <a:r>
              <a:rPr lang="de-DE"/>
              <a:t>, </a:t>
            </a:r>
            <a:r>
              <a:rPr lang="de-DE" err="1"/>
              <a:t>and</a:t>
            </a:r>
            <a:r>
              <a:rPr lang="de-DE"/>
              <a:t> </a:t>
            </a:r>
            <a:r>
              <a:rPr lang="de-DE" err="1"/>
              <a:t>the</a:t>
            </a:r>
            <a:r>
              <a:rPr lang="de-DE"/>
              <a:t> </a:t>
            </a:r>
            <a:r>
              <a:rPr lang="de-DE" err="1"/>
              <a:t>development</a:t>
            </a:r>
            <a:r>
              <a:rPr lang="de-DE"/>
              <a:t> </a:t>
            </a:r>
            <a:r>
              <a:rPr lang="de-DE" err="1"/>
              <a:t>and</a:t>
            </a:r>
            <a:r>
              <a:rPr lang="de-DE"/>
              <a:t> </a:t>
            </a:r>
            <a:r>
              <a:rPr lang="de-DE" err="1"/>
              <a:t>maintenance</a:t>
            </a:r>
            <a:r>
              <a:rPr lang="de-DE"/>
              <a:t> </a:t>
            </a:r>
            <a:r>
              <a:rPr lang="de-DE" err="1"/>
              <a:t>of</a:t>
            </a:r>
            <a:r>
              <a:rPr lang="de-DE"/>
              <a:t> an </a:t>
            </a:r>
            <a:r>
              <a:rPr lang="de-DE" err="1"/>
              <a:t>improvement</a:t>
            </a:r>
            <a:r>
              <a:rPr lang="de-DE"/>
              <a:t> </a:t>
            </a:r>
            <a:r>
              <a:rPr lang="de-DE" err="1"/>
              <a:t>roadmap</a:t>
            </a:r>
            <a:r>
              <a:rPr lang="de-DE"/>
              <a:t> </a:t>
            </a:r>
            <a:r>
              <a:rPr lang="de-DE" err="1"/>
              <a:t>for</a:t>
            </a:r>
            <a:r>
              <a:rPr lang="de-DE"/>
              <a:t> </a:t>
            </a:r>
            <a:r>
              <a:rPr lang="de-DE" err="1"/>
              <a:t>operations</a:t>
            </a:r>
            <a:r>
              <a:rPr lang="de-DE"/>
              <a:t> </a:t>
            </a:r>
            <a:r>
              <a:rPr lang="de-DE" err="1"/>
              <a:t>and</a:t>
            </a:r>
            <a:r>
              <a:rPr lang="de-DE"/>
              <a:t> </a:t>
            </a:r>
            <a:r>
              <a:rPr lang="de-DE" err="1"/>
              <a:t>governance</a:t>
            </a:r>
            <a:r>
              <a:rPr lang="de-DE"/>
              <a:t> </a:t>
            </a:r>
            <a:r>
              <a:rPr lang="de-DE" err="1"/>
              <a:t>of</a:t>
            </a:r>
            <a:r>
              <a:rPr lang="de-DE"/>
              <a:t> </a:t>
            </a:r>
            <a:r>
              <a:rPr lang="de-DE" err="1"/>
              <a:t>the</a:t>
            </a:r>
            <a:r>
              <a:rPr lang="de-DE"/>
              <a:t> SAP S/4HANA, private Cloud </a:t>
            </a:r>
            <a:r>
              <a:rPr lang="de-DE" err="1"/>
              <a:t>edition</a:t>
            </a:r>
            <a:r>
              <a:rPr lang="de-DE"/>
              <a:t> </a:t>
            </a:r>
            <a:r>
              <a:rPr lang="de-DE" err="1"/>
              <a:t>solution</a:t>
            </a:r>
            <a:r>
              <a:rPr lang="de-DE"/>
              <a:t>.</a:t>
            </a:r>
          </a:p>
          <a:p>
            <a:pPr marL="285750" indent="-285750">
              <a:buFont typeface="Arial"/>
              <a:buChar char="•"/>
            </a:pPr>
            <a:r>
              <a:rPr lang="de-DE" err="1">
                <a:cs typeface="Arial"/>
              </a:rPr>
              <a:t>Under</a:t>
            </a:r>
            <a:r>
              <a:rPr lang="de-DE">
                <a:cs typeface="Arial"/>
              </a:rPr>
              <a:t> Business </a:t>
            </a:r>
            <a:r>
              <a:rPr lang="de-DE" err="1">
                <a:cs typeface="Arial"/>
              </a:rPr>
              <a:t>Improvement</a:t>
            </a:r>
            <a:r>
              <a:rPr lang="de-DE">
                <a:cs typeface="Arial"/>
              </a:rPr>
              <a:t> </a:t>
            </a:r>
            <a:r>
              <a:rPr lang="de-DE" err="1">
                <a:cs typeface="Arial"/>
              </a:rPr>
              <a:t>we</a:t>
            </a:r>
            <a:r>
              <a:rPr lang="de-DE">
                <a:cs typeface="Arial"/>
              </a:rPr>
              <a:t> </a:t>
            </a:r>
            <a:r>
              <a:rPr lang="de-DE" err="1">
                <a:cs typeface="Arial"/>
              </a:rPr>
              <a:t>understand</a:t>
            </a:r>
            <a:r>
              <a:rPr lang="de-DE">
                <a:cs typeface="Arial"/>
              </a:rPr>
              <a:t> </a:t>
            </a:r>
            <a:r>
              <a:rPr lang="de-DE"/>
              <a:t>SAP </a:t>
            </a:r>
            <a:r>
              <a:rPr lang="de-DE" err="1"/>
              <a:t>solution</a:t>
            </a:r>
            <a:r>
              <a:rPr lang="de-DE"/>
              <a:t> </a:t>
            </a:r>
            <a:r>
              <a:rPr lang="de-DE" err="1"/>
              <a:t>architecture</a:t>
            </a:r>
            <a:r>
              <a:rPr lang="de-DE"/>
              <a:t> </a:t>
            </a:r>
            <a:r>
              <a:rPr lang="de-DE" err="1"/>
              <a:t>guidance</a:t>
            </a:r>
            <a:r>
              <a:rPr lang="de-DE"/>
              <a:t>, </a:t>
            </a:r>
            <a:r>
              <a:rPr lang="de-DE" err="1"/>
              <a:t>identification</a:t>
            </a:r>
            <a:r>
              <a:rPr lang="de-DE"/>
              <a:t> </a:t>
            </a:r>
            <a:r>
              <a:rPr lang="de-DE" err="1"/>
              <a:t>of</a:t>
            </a:r>
            <a:r>
              <a:rPr lang="de-DE"/>
              <a:t> </a:t>
            </a:r>
            <a:r>
              <a:rPr lang="de-DE" err="1"/>
              <a:t>technological</a:t>
            </a:r>
            <a:r>
              <a:rPr lang="de-DE"/>
              <a:t> </a:t>
            </a:r>
            <a:r>
              <a:rPr lang="de-DE" err="1"/>
              <a:t>and</a:t>
            </a:r>
            <a:r>
              <a:rPr lang="de-DE"/>
              <a:t> </a:t>
            </a:r>
            <a:r>
              <a:rPr lang="de-DE" err="1"/>
              <a:t>business</a:t>
            </a:r>
            <a:r>
              <a:rPr lang="de-DE"/>
              <a:t> </a:t>
            </a:r>
            <a:r>
              <a:rPr lang="de-DE" err="1"/>
              <a:t>process</a:t>
            </a:r>
            <a:r>
              <a:rPr lang="de-DE"/>
              <a:t> </a:t>
            </a:r>
            <a:r>
              <a:rPr lang="de-DE" err="1"/>
              <a:t>related</a:t>
            </a:r>
            <a:r>
              <a:rPr lang="de-DE"/>
              <a:t> </a:t>
            </a:r>
            <a:r>
              <a:rPr lang="de-DE" err="1"/>
              <a:t>improvement</a:t>
            </a:r>
            <a:r>
              <a:rPr lang="de-DE"/>
              <a:t> </a:t>
            </a:r>
            <a:r>
              <a:rPr lang="de-DE" err="1"/>
              <a:t>and</a:t>
            </a:r>
            <a:r>
              <a:rPr lang="de-DE"/>
              <a:t> potential </a:t>
            </a:r>
            <a:r>
              <a:rPr lang="de-DE" err="1"/>
              <a:t>innovation</a:t>
            </a:r>
            <a:r>
              <a:rPr lang="de-DE"/>
              <a:t> </a:t>
            </a:r>
            <a:r>
              <a:rPr lang="de-DE" err="1"/>
              <a:t>subjects</a:t>
            </a:r>
            <a:r>
              <a:rPr lang="de-DE"/>
              <a:t>, </a:t>
            </a:r>
            <a:r>
              <a:rPr lang="de-DE" err="1"/>
              <a:t>and</a:t>
            </a:r>
            <a:r>
              <a:rPr lang="de-DE"/>
              <a:t> </a:t>
            </a:r>
            <a:r>
              <a:rPr lang="de-DE" err="1"/>
              <a:t>the</a:t>
            </a:r>
            <a:r>
              <a:rPr lang="de-DE"/>
              <a:t> </a:t>
            </a:r>
            <a:r>
              <a:rPr lang="de-DE" err="1"/>
              <a:t>development</a:t>
            </a:r>
            <a:r>
              <a:rPr lang="de-DE"/>
              <a:t> </a:t>
            </a:r>
            <a:r>
              <a:rPr lang="de-DE" err="1"/>
              <a:t>and</a:t>
            </a:r>
            <a:r>
              <a:rPr lang="de-DE"/>
              <a:t> </a:t>
            </a:r>
            <a:r>
              <a:rPr lang="de-DE" err="1"/>
              <a:t>maintenance</a:t>
            </a:r>
            <a:r>
              <a:rPr lang="de-DE"/>
              <a:t> </a:t>
            </a:r>
            <a:r>
              <a:rPr lang="de-DE" err="1"/>
              <a:t>of</a:t>
            </a:r>
            <a:r>
              <a:rPr lang="de-DE"/>
              <a:t> an </a:t>
            </a:r>
            <a:r>
              <a:rPr lang="de-DE" err="1"/>
              <a:t>improvement</a:t>
            </a:r>
            <a:r>
              <a:rPr lang="de-DE"/>
              <a:t> </a:t>
            </a:r>
            <a:r>
              <a:rPr lang="de-DE" err="1"/>
              <a:t>roadmap</a:t>
            </a:r>
            <a:r>
              <a:rPr lang="de-DE"/>
              <a:t> </a:t>
            </a:r>
            <a:r>
              <a:rPr lang="de-DE" err="1"/>
              <a:t>for</a:t>
            </a:r>
            <a:r>
              <a:rPr lang="de-DE"/>
              <a:t> </a:t>
            </a:r>
            <a:r>
              <a:rPr lang="de-DE" err="1"/>
              <a:t>the</a:t>
            </a:r>
            <a:r>
              <a:rPr lang="de-DE"/>
              <a:t> SAP S/4HANA, private Cloud </a:t>
            </a:r>
            <a:r>
              <a:rPr lang="de-DE" err="1"/>
              <a:t>edition</a:t>
            </a:r>
            <a:r>
              <a:rPr lang="de-DE"/>
              <a:t> </a:t>
            </a:r>
            <a:r>
              <a:rPr lang="de-DE" err="1"/>
              <a:t>solution</a:t>
            </a:r>
            <a:r>
              <a:rPr lang="de-DE"/>
              <a:t>.</a:t>
            </a:r>
            <a:endParaRPr lang="de-DE">
              <a:cs typeface="Arial"/>
            </a:endParaRPr>
          </a:p>
          <a:p>
            <a:pPr marL="285750" indent="-285750">
              <a:buFont typeface="Arial"/>
              <a:buChar char="•"/>
            </a:pPr>
            <a:r>
              <a:rPr lang="de-DE">
                <a:cs typeface="Arial"/>
              </a:rPr>
              <a:t>Data Integration &amp; </a:t>
            </a:r>
            <a:r>
              <a:rPr lang="de-DE" err="1">
                <a:cs typeface="Arial"/>
              </a:rPr>
              <a:t>Lifecycle</a:t>
            </a:r>
            <a:r>
              <a:rPr lang="de-DE">
                <a:cs typeface="Arial"/>
              </a:rPr>
              <a:t> Management: </a:t>
            </a:r>
            <a:r>
              <a:rPr lang="de-DE" err="1"/>
              <a:t>provide</a:t>
            </a:r>
            <a:r>
              <a:rPr lang="de-DE"/>
              <a:t> Data </a:t>
            </a:r>
            <a:r>
              <a:rPr lang="de-DE" err="1"/>
              <a:t>Lifecycle</a:t>
            </a:r>
            <a:r>
              <a:rPr lang="de-DE"/>
              <a:t> </a:t>
            </a:r>
            <a:r>
              <a:rPr lang="de-DE" err="1"/>
              <a:t>and</a:t>
            </a:r>
            <a:r>
              <a:rPr lang="de-DE"/>
              <a:t> Data Integration </a:t>
            </a:r>
            <a:r>
              <a:rPr lang="de-DE" err="1"/>
              <a:t>solution</a:t>
            </a:r>
            <a:r>
              <a:rPr lang="de-DE"/>
              <a:t> </a:t>
            </a:r>
            <a:r>
              <a:rPr lang="de-DE" err="1"/>
              <a:t>for</a:t>
            </a:r>
            <a:r>
              <a:rPr lang="de-DE"/>
              <a:t> </a:t>
            </a:r>
            <a:r>
              <a:rPr lang="de-DE" err="1"/>
              <a:t>the</a:t>
            </a:r>
            <a:r>
              <a:rPr lang="de-DE"/>
              <a:t> Customer </a:t>
            </a:r>
            <a:r>
              <a:rPr lang="de-DE" err="1"/>
              <a:t>application</a:t>
            </a:r>
            <a:r>
              <a:rPr lang="de-DE"/>
              <a:t> </a:t>
            </a:r>
            <a:r>
              <a:rPr lang="de-DE" err="1"/>
              <a:t>data</a:t>
            </a:r>
            <a:r>
              <a:rPr lang="de-DE"/>
              <a:t> </a:t>
            </a:r>
            <a:r>
              <a:rPr lang="de-DE" err="1"/>
              <a:t>environment</a:t>
            </a:r>
            <a:r>
              <a:rPr lang="de-DE"/>
              <a:t> in </a:t>
            </a:r>
            <a:r>
              <a:rPr lang="de-DE" err="1"/>
              <a:t>scope</a:t>
            </a:r>
            <a:r>
              <a:rPr lang="de-DE"/>
              <a:t>, manage </a:t>
            </a:r>
            <a:r>
              <a:rPr lang="de-DE" err="1"/>
              <a:t>data</a:t>
            </a:r>
            <a:r>
              <a:rPr lang="de-DE"/>
              <a:t> </a:t>
            </a:r>
            <a:r>
              <a:rPr lang="de-DE" err="1"/>
              <a:t>quality</a:t>
            </a:r>
            <a:r>
              <a:rPr lang="de-DE"/>
              <a:t> </a:t>
            </a:r>
            <a:r>
              <a:rPr lang="de-DE" err="1"/>
              <a:t>for</a:t>
            </a:r>
            <a:r>
              <a:rPr lang="de-DE"/>
              <a:t> </a:t>
            </a:r>
            <a:r>
              <a:rPr lang="de-DE" err="1"/>
              <a:t>the</a:t>
            </a:r>
            <a:r>
              <a:rPr lang="de-DE"/>
              <a:t> </a:t>
            </a:r>
            <a:r>
              <a:rPr lang="de-DE" err="1"/>
              <a:t>data</a:t>
            </a:r>
            <a:r>
              <a:rPr lang="de-DE"/>
              <a:t> </a:t>
            </a:r>
            <a:r>
              <a:rPr lang="de-DE" err="1"/>
              <a:t>domains</a:t>
            </a:r>
            <a:r>
              <a:rPr lang="de-DE"/>
              <a:t> in </a:t>
            </a:r>
            <a:r>
              <a:rPr lang="de-DE" err="1"/>
              <a:t>scope</a:t>
            </a:r>
            <a:r>
              <a:rPr lang="de-DE"/>
              <a:t>, </a:t>
            </a:r>
            <a:r>
              <a:rPr lang="de-DE" err="1"/>
              <a:t>including</a:t>
            </a:r>
            <a:r>
              <a:rPr lang="de-DE"/>
              <a:t> </a:t>
            </a:r>
            <a:r>
              <a:rPr lang="de-DE" err="1"/>
              <a:t>identification</a:t>
            </a:r>
            <a:r>
              <a:rPr lang="de-DE"/>
              <a:t> </a:t>
            </a:r>
            <a:r>
              <a:rPr lang="de-DE" err="1"/>
              <a:t>and</a:t>
            </a:r>
            <a:r>
              <a:rPr lang="de-DE"/>
              <a:t> </a:t>
            </a:r>
            <a:r>
              <a:rPr lang="de-DE" err="1"/>
              <a:t>cleansing</a:t>
            </a:r>
            <a:r>
              <a:rPr lang="de-DE"/>
              <a:t> </a:t>
            </a:r>
            <a:r>
              <a:rPr lang="de-DE" err="1"/>
              <a:t>of</a:t>
            </a:r>
            <a:r>
              <a:rPr lang="de-DE"/>
              <a:t> </a:t>
            </a:r>
            <a:r>
              <a:rPr lang="de-DE" err="1"/>
              <a:t>quality</a:t>
            </a:r>
            <a:r>
              <a:rPr lang="de-DE"/>
              <a:t> </a:t>
            </a:r>
            <a:r>
              <a:rPr lang="de-DE" err="1"/>
              <a:t>issues</a:t>
            </a:r>
            <a:r>
              <a:rPr lang="de-DE"/>
              <a:t> </a:t>
            </a:r>
            <a:r>
              <a:rPr lang="de-DE" err="1"/>
              <a:t>and</a:t>
            </a:r>
            <a:r>
              <a:rPr lang="de-DE"/>
              <a:t> </a:t>
            </a:r>
            <a:r>
              <a:rPr lang="de-DE" err="1"/>
              <a:t>assist</a:t>
            </a:r>
            <a:r>
              <a:rPr lang="de-DE"/>
              <a:t> </a:t>
            </a:r>
            <a:r>
              <a:rPr lang="de-DE" err="1"/>
              <a:t>the</a:t>
            </a:r>
            <a:r>
              <a:rPr lang="de-DE"/>
              <a:t> </a:t>
            </a:r>
            <a:r>
              <a:rPr lang="de-DE" err="1"/>
              <a:t>customer</a:t>
            </a:r>
            <a:r>
              <a:rPr lang="de-DE"/>
              <a:t> </a:t>
            </a:r>
            <a:r>
              <a:rPr lang="de-DE" err="1"/>
              <a:t>with</a:t>
            </a:r>
            <a:r>
              <a:rPr lang="de-DE"/>
              <a:t> SAP </a:t>
            </a:r>
            <a:r>
              <a:rPr lang="de-DE" err="1"/>
              <a:t>solution</a:t>
            </a:r>
            <a:r>
              <a:rPr lang="de-DE"/>
              <a:t> </a:t>
            </a:r>
            <a:r>
              <a:rPr lang="de-DE" err="1"/>
              <a:t>architecture</a:t>
            </a:r>
            <a:r>
              <a:rPr lang="de-DE"/>
              <a:t> </a:t>
            </a:r>
            <a:r>
              <a:rPr lang="de-DE" err="1"/>
              <a:t>guidance</a:t>
            </a:r>
            <a:r>
              <a:rPr lang="de-DE"/>
              <a:t> in </a:t>
            </a:r>
            <a:r>
              <a:rPr lang="de-DE" err="1"/>
              <a:t>data</a:t>
            </a:r>
            <a:r>
              <a:rPr lang="de-DE"/>
              <a:t> </a:t>
            </a:r>
            <a:r>
              <a:rPr lang="de-DE" err="1"/>
              <a:t>environments</a:t>
            </a:r>
            <a:r>
              <a:rPr lang="de-DE"/>
              <a:t>, </a:t>
            </a:r>
            <a:r>
              <a:rPr lang="de-DE" err="1"/>
              <a:t>identification</a:t>
            </a:r>
            <a:r>
              <a:rPr lang="de-DE"/>
              <a:t> </a:t>
            </a:r>
            <a:r>
              <a:rPr lang="de-DE" err="1"/>
              <a:t>of</a:t>
            </a:r>
            <a:r>
              <a:rPr lang="de-DE"/>
              <a:t> </a:t>
            </a:r>
            <a:r>
              <a:rPr lang="de-DE" err="1"/>
              <a:t>technology</a:t>
            </a:r>
            <a:r>
              <a:rPr lang="de-DE"/>
              <a:t> </a:t>
            </a:r>
            <a:r>
              <a:rPr lang="de-DE" err="1"/>
              <a:t>and</a:t>
            </a:r>
            <a:r>
              <a:rPr lang="de-DE"/>
              <a:t> </a:t>
            </a:r>
            <a:r>
              <a:rPr lang="de-DE" err="1"/>
              <a:t>operations</a:t>
            </a:r>
            <a:r>
              <a:rPr lang="de-DE"/>
              <a:t> </a:t>
            </a:r>
            <a:r>
              <a:rPr lang="de-DE" err="1"/>
              <a:t>related</a:t>
            </a:r>
            <a:r>
              <a:rPr lang="de-DE"/>
              <a:t> </a:t>
            </a:r>
            <a:r>
              <a:rPr lang="de-DE" err="1"/>
              <a:t>improvements</a:t>
            </a:r>
            <a:r>
              <a:rPr lang="de-DE"/>
              <a:t>, </a:t>
            </a:r>
            <a:r>
              <a:rPr lang="de-DE" err="1"/>
              <a:t>and</a:t>
            </a:r>
            <a:r>
              <a:rPr lang="de-DE"/>
              <a:t> </a:t>
            </a:r>
            <a:r>
              <a:rPr lang="de-DE" err="1"/>
              <a:t>the</a:t>
            </a:r>
            <a:r>
              <a:rPr lang="de-DE"/>
              <a:t> </a:t>
            </a:r>
            <a:r>
              <a:rPr lang="de-DE" err="1"/>
              <a:t>development</a:t>
            </a:r>
            <a:r>
              <a:rPr lang="de-DE"/>
              <a:t> </a:t>
            </a:r>
            <a:r>
              <a:rPr lang="de-DE" err="1"/>
              <a:t>and</a:t>
            </a:r>
            <a:r>
              <a:rPr lang="de-DE"/>
              <a:t> </a:t>
            </a:r>
            <a:r>
              <a:rPr lang="de-DE" err="1"/>
              <a:t>maintenance</a:t>
            </a:r>
            <a:r>
              <a:rPr lang="de-DE"/>
              <a:t> </a:t>
            </a:r>
            <a:r>
              <a:rPr lang="de-DE" err="1"/>
              <a:t>of</a:t>
            </a:r>
            <a:r>
              <a:rPr lang="de-DE"/>
              <a:t> an </a:t>
            </a:r>
            <a:r>
              <a:rPr lang="de-DE" err="1"/>
              <a:t>improvement</a:t>
            </a:r>
            <a:r>
              <a:rPr lang="de-DE"/>
              <a:t> </a:t>
            </a:r>
            <a:r>
              <a:rPr lang="de-DE" err="1"/>
              <a:t>roadmap</a:t>
            </a:r>
            <a:r>
              <a:rPr lang="de-DE"/>
              <a:t> </a:t>
            </a:r>
            <a:r>
              <a:rPr lang="de-DE" err="1"/>
              <a:t>for</a:t>
            </a:r>
            <a:r>
              <a:rPr lang="de-DE"/>
              <a:t> </a:t>
            </a:r>
            <a:r>
              <a:rPr lang="de-DE" err="1"/>
              <a:t>the</a:t>
            </a:r>
            <a:r>
              <a:rPr lang="de-DE"/>
              <a:t> SAP S/4HANA, private Cloud </a:t>
            </a:r>
            <a:r>
              <a:rPr lang="de-DE" err="1"/>
              <a:t>edition</a:t>
            </a:r>
            <a:r>
              <a:rPr lang="de-DE"/>
              <a:t> </a:t>
            </a:r>
            <a:r>
              <a:rPr lang="de-DE" err="1"/>
              <a:t>solution</a:t>
            </a:r>
            <a:r>
              <a:rPr lang="de-DE"/>
              <a:t>.</a:t>
            </a:r>
            <a:endParaRPr lang="de-DE">
              <a:cs typeface="Arial"/>
            </a:endParaRPr>
          </a:p>
        </p:txBody>
      </p:sp>
      <p:sp>
        <p:nvSpPr>
          <p:cNvPr id="4" name="Foliennummernplatzhalter 3"/>
          <p:cNvSpPr>
            <a:spLocks noGrp="1"/>
          </p:cNvSpPr>
          <p:nvPr>
            <p:ph type="sldNum" sz="quarter" idx="5"/>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7305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normAutofit fontScale="92500" lnSpcReduction="20000"/>
          </a:bodyPr>
          <a:lstStyle/>
          <a:p>
            <a:r>
              <a:rPr lang="de-DE"/>
              <a:t>Here </a:t>
            </a:r>
            <a:r>
              <a:rPr lang="de-DE" err="1"/>
              <a:t>we</a:t>
            </a:r>
            <a:r>
              <a:rPr lang="de-DE"/>
              <a:t> </a:t>
            </a:r>
            <a:r>
              <a:rPr lang="de-DE" err="1"/>
              <a:t>can</a:t>
            </a:r>
            <a:r>
              <a:rPr lang="de-DE"/>
              <a:t> </a:t>
            </a:r>
            <a:r>
              <a:rPr lang="de-DE" err="1"/>
              <a:t>see</a:t>
            </a:r>
            <a:r>
              <a:rPr lang="de-DE"/>
              <a:t> </a:t>
            </a:r>
            <a:r>
              <a:rPr lang="de-DE" err="1"/>
              <a:t>the</a:t>
            </a:r>
            <a:r>
              <a:rPr lang="de-DE"/>
              <a:t> </a:t>
            </a:r>
            <a:r>
              <a:rPr lang="de-DE" err="1"/>
              <a:t>main</a:t>
            </a:r>
            <a:r>
              <a:rPr lang="de-DE"/>
              <a:t> </a:t>
            </a:r>
            <a:r>
              <a:rPr lang="de-DE" err="1"/>
              <a:t>differences</a:t>
            </a:r>
            <a:r>
              <a:rPr lang="de-DE"/>
              <a:t> </a:t>
            </a:r>
            <a:r>
              <a:rPr lang="de-DE" err="1"/>
              <a:t>of</a:t>
            </a:r>
            <a:r>
              <a:rPr lang="de-DE"/>
              <a:t> </a:t>
            </a:r>
            <a:r>
              <a:rPr lang="de-DE" err="1"/>
              <a:t>the</a:t>
            </a:r>
            <a:r>
              <a:rPr lang="de-DE"/>
              <a:t> </a:t>
            </a:r>
            <a:r>
              <a:rPr lang="de-DE" err="1"/>
              <a:t>included</a:t>
            </a:r>
            <a:r>
              <a:rPr lang="de-DE"/>
              <a:t> </a:t>
            </a:r>
            <a:r>
              <a:rPr lang="de-DE" err="1"/>
              <a:t>services</a:t>
            </a:r>
            <a:r>
              <a:rPr lang="de-DE"/>
              <a:t> </a:t>
            </a:r>
            <a:r>
              <a:rPr lang="de-DE" err="1"/>
              <a:t>between</a:t>
            </a:r>
            <a:r>
              <a:rPr lang="de-DE"/>
              <a:t> S/4HANA Cloud, </a:t>
            </a:r>
            <a:r>
              <a:rPr lang="de-DE" err="1"/>
              <a:t>extended</a:t>
            </a:r>
            <a:r>
              <a:rPr lang="de-DE"/>
              <a:t> </a:t>
            </a:r>
            <a:r>
              <a:rPr lang="de-DE" err="1"/>
              <a:t>edition</a:t>
            </a:r>
            <a:r>
              <a:rPr lang="de-DE"/>
              <a:t> and S/4HANA, private </a:t>
            </a:r>
            <a:r>
              <a:rPr lang="de-DE" err="1"/>
              <a:t>cloud</a:t>
            </a:r>
            <a:r>
              <a:rPr lang="de-DE"/>
              <a:t> </a:t>
            </a:r>
            <a:r>
              <a:rPr lang="de-DE" err="1"/>
              <a:t>edition</a:t>
            </a:r>
            <a:r>
              <a:rPr lang="de-DE"/>
              <a:t>.</a:t>
            </a:r>
          </a:p>
          <a:p>
            <a:r>
              <a:rPr lang="de-DE">
                <a:cs typeface="Calibri"/>
              </a:rPr>
              <a:t>Blue </a:t>
            </a:r>
            <a:r>
              <a:rPr lang="de-DE" err="1">
                <a:cs typeface="Calibri"/>
              </a:rPr>
              <a:t>boxes</a:t>
            </a:r>
            <a:r>
              <a:rPr lang="de-DE">
                <a:cs typeface="Calibri"/>
              </a:rPr>
              <a:t> </a:t>
            </a:r>
            <a:r>
              <a:rPr lang="de-DE" err="1">
                <a:cs typeface="Calibri"/>
              </a:rPr>
              <a:t>are</a:t>
            </a:r>
            <a:r>
              <a:rPr lang="de-DE">
                <a:cs typeface="Calibri"/>
              </a:rPr>
              <a:t> in </a:t>
            </a:r>
            <a:r>
              <a:rPr lang="de-DE" err="1">
                <a:cs typeface="Calibri"/>
              </a:rPr>
              <a:t>SAP's</a:t>
            </a:r>
            <a:r>
              <a:rPr lang="de-DE">
                <a:cs typeface="Calibri"/>
              </a:rPr>
              <a:t> </a:t>
            </a:r>
            <a:r>
              <a:rPr lang="de-DE" err="1">
                <a:cs typeface="Calibri"/>
              </a:rPr>
              <a:t>responsibility</a:t>
            </a:r>
            <a:r>
              <a:rPr lang="de-DE">
                <a:cs typeface="Calibri"/>
              </a:rPr>
              <a:t>, </a:t>
            </a:r>
            <a:r>
              <a:rPr lang="de-DE" err="1">
                <a:cs typeface="Calibri"/>
              </a:rPr>
              <a:t>amber</a:t>
            </a:r>
            <a:r>
              <a:rPr lang="de-DE">
                <a:cs typeface="Calibri"/>
              </a:rPr>
              <a:t> </a:t>
            </a:r>
            <a:r>
              <a:rPr lang="de-DE" err="1">
                <a:cs typeface="Calibri"/>
              </a:rPr>
              <a:t>boxes</a:t>
            </a:r>
            <a:r>
              <a:rPr lang="de-DE">
                <a:cs typeface="Calibri"/>
              </a:rPr>
              <a:t> in </a:t>
            </a:r>
            <a:r>
              <a:rPr lang="de-DE" err="1">
                <a:cs typeface="Calibri"/>
              </a:rPr>
              <a:t>partner's</a:t>
            </a:r>
            <a:r>
              <a:rPr lang="de-DE">
                <a:cs typeface="Calibri"/>
              </a:rPr>
              <a:t> </a:t>
            </a:r>
            <a:r>
              <a:rPr lang="de-DE" err="1">
                <a:cs typeface="Calibri"/>
              </a:rPr>
              <a:t>or</a:t>
            </a:r>
            <a:r>
              <a:rPr lang="de-DE">
                <a:cs typeface="Calibri"/>
              </a:rPr>
              <a:t> </a:t>
            </a:r>
            <a:r>
              <a:rPr lang="de-DE" err="1">
                <a:cs typeface="Calibri"/>
              </a:rPr>
              <a:t>customer's</a:t>
            </a:r>
            <a:r>
              <a:rPr lang="de-DE">
                <a:cs typeface="Calibri"/>
              </a:rPr>
              <a:t> and </a:t>
            </a:r>
            <a:r>
              <a:rPr lang="de-DE" err="1">
                <a:cs typeface="Calibri"/>
              </a:rPr>
              <a:t>the</a:t>
            </a:r>
            <a:r>
              <a:rPr lang="de-DE">
                <a:cs typeface="Calibri"/>
              </a:rPr>
              <a:t> </a:t>
            </a:r>
            <a:r>
              <a:rPr lang="de-DE" err="1">
                <a:cs typeface="Calibri"/>
              </a:rPr>
              <a:t>boxes</a:t>
            </a:r>
            <a:r>
              <a:rPr lang="de-DE">
                <a:cs typeface="Calibri"/>
              </a:rPr>
              <a:t> </a:t>
            </a:r>
            <a:r>
              <a:rPr lang="de-DE" err="1">
                <a:cs typeface="Calibri"/>
              </a:rPr>
              <a:t>with</a:t>
            </a:r>
            <a:r>
              <a:rPr lang="de-DE">
                <a:cs typeface="Calibri"/>
              </a:rPr>
              <a:t> </a:t>
            </a:r>
            <a:r>
              <a:rPr lang="de-DE" err="1">
                <a:cs typeface="Calibri"/>
              </a:rPr>
              <a:t>color</a:t>
            </a:r>
            <a:r>
              <a:rPr lang="de-DE">
                <a:cs typeface="Calibri"/>
              </a:rPr>
              <a:t> </a:t>
            </a:r>
            <a:r>
              <a:rPr lang="de-DE" err="1">
                <a:cs typeface="Calibri"/>
              </a:rPr>
              <a:t>gradient</a:t>
            </a:r>
            <a:r>
              <a:rPr lang="de-DE">
                <a:cs typeface="Calibri"/>
              </a:rPr>
              <a:t> </a:t>
            </a:r>
            <a:r>
              <a:rPr lang="de-DE" err="1">
                <a:cs typeface="Calibri"/>
              </a:rPr>
              <a:t>shows</a:t>
            </a:r>
            <a:r>
              <a:rPr lang="de-DE">
                <a:cs typeface="Calibri"/>
              </a:rPr>
              <a:t> a </a:t>
            </a:r>
            <a:r>
              <a:rPr lang="de-DE" err="1">
                <a:cs typeface="Calibri"/>
              </a:rPr>
              <a:t>mixed</a:t>
            </a:r>
            <a:r>
              <a:rPr lang="de-DE">
                <a:cs typeface="Calibri"/>
              </a:rPr>
              <a:t> </a:t>
            </a:r>
            <a:r>
              <a:rPr lang="de-DE" err="1">
                <a:cs typeface="Calibri"/>
              </a:rPr>
              <a:t>responsibility</a:t>
            </a:r>
            <a:r>
              <a:rPr lang="de-DE">
                <a:cs typeface="Calibri"/>
              </a:rPr>
              <a:t>.</a:t>
            </a:r>
            <a:endParaRPr lang="de-DE"/>
          </a:p>
          <a:p>
            <a:r>
              <a:rPr lang="de-DE" err="1">
                <a:cs typeface="Calibri"/>
              </a:rPr>
              <a:t>For</a:t>
            </a:r>
            <a:r>
              <a:rPr lang="de-DE">
                <a:cs typeface="Calibri"/>
              </a:rPr>
              <a:t> </a:t>
            </a:r>
            <a:r>
              <a:rPr lang="de-DE" err="1">
                <a:cs typeface="Calibri"/>
              </a:rPr>
              <a:t>example</a:t>
            </a:r>
            <a:r>
              <a:rPr lang="de-DE">
                <a:cs typeface="Calibri"/>
              </a:rPr>
              <a:t>, release upgrade </a:t>
            </a:r>
            <a:r>
              <a:rPr lang="de-DE" err="1">
                <a:cs typeface="Calibri"/>
              </a:rPr>
              <a:t>for</a:t>
            </a:r>
            <a:r>
              <a:rPr lang="de-DE">
                <a:cs typeface="Calibri"/>
              </a:rPr>
              <a:t> private </a:t>
            </a:r>
            <a:r>
              <a:rPr lang="de-DE" err="1">
                <a:cs typeface="Calibri"/>
              </a:rPr>
              <a:t>cloud</a:t>
            </a:r>
            <a:r>
              <a:rPr lang="de-DE">
                <a:cs typeface="Calibri"/>
              </a:rPr>
              <a:t>, </a:t>
            </a:r>
            <a:r>
              <a:rPr lang="de-DE" err="1">
                <a:cs typeface="Calibri"/>
              </a:rPr>
              <a:t>planning</a:t>
            </a:r>
            <a:r>
              <a:rPr lang="de-DE">
                <a:cs typeface="Calibri"/>
              </a:rPr>
              <a:t>, </a:t>
            </a:r>
            <a:r>
              <a:rPr lang="de-DE" err="1">
                <a:cs typeface="Calibri"/>
              </a:rPr>
              <a:t>customer</a:t>
            </a:r>
            <a:r>
              <a:rPr lang="de-DE">
                <a:cs typeface="Calibri"/>
              </a:rPr>
              <a:t> </a:t>
            </a:r>
            <a:r>
              <a:rPr lang="de-DE" err="1">
                <a:cs typeface="Calibri"/>
              </a:rPr>
              <a:t>workshops</a:t>
            </a:r>
            <a:r>
              <a:rPr lang="de-DE">
                <a:cs typeface="Calibri"/>
              </a:rPr>
              <a:t>, </a:t>
            </a:r>
            <a:r>
              <a:rPr lang="de-DE" err="1">
                <a:cs typeface="Calibri"/>
              </a:rPr>
              <a:t>overall</a:t>
            </a:r>
            <a:r>
              <a:rPr lang="de-DE">
                <a:cs typeface="Calibri"/>
              </a:rPr>
              <a:t> </a:t>
            </a:r>
            <a:r>
              <a:rPr lang="de-DE" err="1">
                <a:cs typeface="Calibri"/>
              </a:rPr>
              <a:t>project</a:t>
            </a:r>
            <a:r>
              <a:rPr lang="de-DE">
                <a:cs typeface="Calibri"/>
              </a:rPr>
              <a:t> </a:t>
            </a:r>
            <a:r>
              <a:rPr lang="de-DE" err="1">
                <a:cs typeface="Calibri"/>
              </a:rPr>
              <a:t>management</a:t>
            </a:r>
            <a:r>
              <a:rPr lang="de-DE">
                <a:cs typeface="Calibri"/>
              </a:rPr>
              <a:t>, </a:t>
            </a:r>
            <a:r>
              <a:rPr lang="de-DE" err="1">
                <a:cs typeface="Calibri"/>
              </a:rPr>
              <a:t>functional</a:t>
            </a:r>
            <a:r>
              <a:rPr lang="de-DE">
                <a:cs typeface="Calibri"/>
              </a:rPr>
              <a:t> and </a:t>
            </a:r>
            <a:r>
              <a:rPr lang="de-DE" err="1">
                <a:cs typeface="Calibri"/>
              </a:rPr>
              <a:t>custom</a:t>
            </a:r>
            <a:r>
              <a:rPr lang="de-DE">
                <a:cs typeface="Calibri"/>
              </a:rPr>
              <a:t> code </a:t>
            </a:r>
            <a:r>
              <a:rPr lang="de-DE" err="1">
                <a:cs typeface="Calibri"/>
              </a:rPr>
              <a:t>adoption</a:t>
            </a:r>
            <a:r>
              <a:rPr lang="de-DE">
                <a:cs typeface="Calibri"/>
              </a:rPr>
              <a:t> and </a:t>
            </a:r>
            <a:r>
              <a:rPr lang="de-DE" err="1">
                <a:cs typeface="Calibri"/>
              </a:rPr>
              <a:t>testing</a:t>
            </a:r>
            <a:r>
              <a:rPr lang="de-DE">
                <a:cs typeface="Calibri"/>
              </a:rPr>
              <a:t> </a:t>
            </a:r>
            <a:r>
              <a:rPr lang="de-DE" err="1">
                <a:cs typeface="Calibri"/>
              </a:rPr>
              <a:t>are</a:t>
            </a:r>
            <a:r>
              <a:rPr lang="de-DE">
                <a:cs typeface="Calibri"/>
              </a:rPr>
              <a:t> </a:t>
            </a:r>
            <a:r>
              <a:rPr lang="de-DE" err="1">
                <a:cs typeface="Calibri"/>
              </a:rPr>
              <a:t>with</a:t>
            </a:r>
            <a:r>
              <a:rPr lang="de-DE">
                <a:cs typeface="Calibri"/>
              </a:rPr>
              <a:t> </a:t>
            </a:r>
            <a:r>
              <a:rPr lang="de-DE" err="1">
                <a:cs typeface="Calibri"/>
              </a:rPr>
              <a:t>partner</a:t>
            </a:r>
            <a:r>
              <a:rPr lang="de-DE">
                <a:cs typeface="Calibri"/>
              </a:rPr>
              <a:t> </a:t>
            </a:r>
            <a:r>
              <a:rPr lang="de-DE" err="1">
                <a:cs typeface="Calibri"/>
              </a:rPr>
              <a:t>or</a:t>
            </a:r>
            <a:r>
              <a:rPr lang="de-DE">
                <a:cs typeface="Calibri"/>
              </a:rPr>
              <a:t> </a:t>
            </a:r>
            <a:r>
              <a:rPr lang="de-DE" err="1">
                <a:cs typeface="Calibri"/>
              </a:rPr>
              <a:t>customer</a:t>
            </a:r>
            <a:r>
              <a:rPr lang="de-DE">
                <a:cs typeface="Calibri"/>
              </a:rPr>
              <a:t>, </a:t>
            </a:r>
            <a:r>
              <a:rPr lang="de-DE" err="1">
                <a:cs typeface="Calibri"/>
              </a:rPr>
              <a:t>whereas</a:t>
            </a:r>
            <a:r>
              <a:rPr lang="de-DE">
                <a:cs typeface="Calibri"/>
              </a:rPr>
              <a:t> </a:t>
            </a:r>
            <a:r>
              <a:rPr lang="de-DE" err="1">
                <a:cs typeface="Calibri"/>
              </a:rPr>
              <a:t>the</a:t>
            </a:r>
            <a:r>
              <a:rPr lang="de-DE">
                <a:cs typeface="Calibri"/>
              </a:rPr>
              <a:t> </a:t>
            </a:r>
            <a:r>
              <a:rPr lang="de-DE" err="1">
                <a:cs typeface="Calibri"/>
              </a:rPr>
              <a:t>technical</a:t>
            </a:r>
            <a:r>
              <a:rPr lang="de-DE">
                <a:cs typeface="Calibri"/>
              </a:rPr>
              <a:t> upgrade </a:t>
            </a:r>
            <a:r>
              <a:rPr lang="de-DE" err="1">
                <a:cs typeface="Calibri"/>
              </a:rPr>
              <a:t>itself</a:t>
            </a:r>
            <a:r>
              <a:rPr lang="de-DE">
                <a:cs typeface="Calibri"/>
              </a:rPr>
              <a:t> </a:t>
            </a:r>
            <a:r>
              <a:rPr lang="de-DE" err="1">
                <a:cs typeface="Calibri"/>
              </a:rPr>
              <a:t>is</a:t>
            </a:r>
            <a:r>
              <a:rPr lang="de-DE">
                <a:cs typeface="Calibri"/>
              </a:rPr>
              <a:t> </a:t>
            </a:r>
            <a:r>
              <a:rPr lang="de-DE" err="1">
                <a:cs typeface="Calibri"/>
              </a:rPr>
              <a:t>included</a:t>
            </a:r>
            <a:r>
              <a:rPr lang="de-DE">
                <a:cs typeface="Calibri"/>
              </a:rPr>
              <a:t> in </a:t>
            </a:r>
            <a:r>
              <a:rPr lang="de-DE" err="1">
                <a:cs typeface="Calibri"/>
              </a:rPr>
              <a:t>the</a:t>
            </a:r>
            <a:r>
              <a:rPr lang="de-DE">
                <a:cs typeface="Calibri"/>
              </a:rPr>
              <a:t> </a:t>
            </a:r>
            <a:r>
              <a:rPr lang="de-DE" err="1">
                <a:cs typeface="Calibri"/>
              </a:rPr>
              <a:t>subscription</a:t>
            </a:r>
            <a:r>
              <a:rPr lang="de-DE">
                <a:cs typeface="Calibri"/>
              </a:rPr>
              <a:t> and </a:t>
            </a:r>
            <a:r>
              <a:rPr lang="de-DE" err="1">
                <a:cs typeface="Calibri"/>
              </a:rPr>
              <a:t>can</a:t>
            </a:r>
            <a:r>
              <a:rPr lang="de-DE">
                <a:cs typeface="Calibri"/>
              </a:rPr>
              <a:t> </a:t>
            </a:r>
            <a:r>
              <a:rPr lang="de-DE" err="1">
                <a:cs typeface="Calibri"/>
              </a:rPr>
              <a:t>only</a:t>
            </a:r>
            <a:r>
              <a:rPr lang="de-DE">
                <a:cs typeface="Calibri"/>
              </a:rPr>
              <a:t> </a:t>
            </a:r>
            <a:r>
              <a:rPr lang="de-DE" err="1">
                <a:cs typeface="Calibri"/>
              </a:rPr>
              <a:t>be</a:t>
            </a:r>
            <a:r>
              <a:rPr lang="de-DE">
                <a:cs typeface="Calibri"/>
              </a:rPr>
              <a:t> </a:t>
            </a:r>
            <a:r>
              <a:rPr lang="de-DE" err="1">
                <a:cs typeface="Calibri"/>
              </a:rPr>
              <a:t>done</a:t>
            </a:r>
            <a:r>
              <a:rPr lang="de-DE">
                <a:cs typeface="Calibri"/>
              </a:rPr>
              <a:t> </a:t>
            </a:r>
            <a:r>
              <a:rPr lang="de-DE" err="1">
                <a:cs typeface="Calibri"/>
              </a:rPr>
              <a:t>by</a:t>
            </a:r>
            <a:r>
              <a:rPr lang="de-DE">
                <a:cs typeface="Calibri"/>
              </a:rPr>
              <a:t> SAP.</a:t>
            </a:r>
            <a:endParaRPr lang="de-DE"/>
          </a:p>
          <a:p>
            <a:r>
              <a:rPr lang="de-DE" err="1"/>
              <a:t>You</a:t>
            </a:r>
            <a:r>
              <a:rPr lang="de-DE"/>
              <a:t> </a:t>
            </a:r>
            <a:r>
              <a:rPr lang="de-DE" err="1"/>
              <a:t>have</a:t>
            </a:r>
            <a:r>
              <a:rPr lang="de-DE"/>
              <a:t> </a:t>
            </a:r>
            <a:r>
              <a:rPr lang="de-DE" err="1"/>
              <a:t>to</a:t>
            </a:r>
            <a:r>
              <a:rPr lang="de-DE"/>
              <a:t> </a:t>
            </a:r>
            <a:r>
              <a:rPr lang="de-DE" err="1"/>
              <a:t>understand</a:t>
            </a:r>
            <a:r>
              <a:rPr lang="de-DE"/>
              <a:t> </a:t>
            </a:r>
            <a:r>
              <a:rPr lang="de-DE" err="1"/>
              <a:t>SAP’s</a:t>
            </a:r>
            <a:r>
              <a:rPr lang="de-DE"/>
              <a:t> </a:t>
            </a:r>
            <a:r>
              <a:rPr lang="de-DE" err="1"/>
              <a:t>role</a:t>
            </a:r>
            <a:r>
              <a:rPr lang="de-DE"/>
              <a:t>, </a:t>
            </a:r>
            <a:r>
              <a:rPr lang="de-DE" err="1"/>
              <a:t>which</a:t>
            </a:r>
            <a:r>
              <a:rPr lang="de-DE"/>
              <a:t> </a:t>
            </a:r>
            <a:r>
              <a:rPr lang="de-DE" err="1"/>
              <a:t>is</a:t>
            </a:r>
            <a:r>
              <a:rPr lang="de-DE"/>
              <a:t> in Summary all Technical (</a:t>
            </a:r>
            <a:r>
              <a:rPr lang="de-DE" err="1"/>
              <a:t>basis</a:t>
            </a:r>
            <a:r>
              <a:rPr lang="de-DE"/>
              <a:t>) </a:t>
            </a:r>
            <a:r>
              <a:rPr lang="de-DE" err="1"/>
              <a:t>operations</a:t>
            </a:r>
            <a:r>
              <a:rPr lang="de-DE"/>
              <a:t> </a:t>
            </a:r>
            <a:r>
              <a:rPr lang="de-DE" err="1"/>
              <a:t>as</a:t>
            </a:r>
            <a:r>
              <a:rPr lang="de-DE"/>
              <a:t> </a:t>
            </a:r>
            <a:r>
              <a:rPr lang="de-DE" err="1"/>
              <a:t>well</a:t>
            </a:r>
            <a:r>
              <a:rPr lang="de-DE"/>
              <a:t> </a:t>
            </a:r>
            <a:r>
              <a:rPr lang="de-DE" err="1"/>
              <a:t>as</a:t>
            </a:r>
            <a:r>
              <a:rPr lang="de-DE"/>
              <a:t> </a:t>
            </a:r>
            <a:r>
              <a:rPr lang="de-DE" err="1"/>
              <a:t>technical</a:t>
            </a:r>
            <a:r>
              <a:rPr lang="de-DE"/>
              <a:t> </a:t>
            </a:r>
            <a:r>
              <a:rPr lang="de-DE" err="1"/>
              <a:t>installation</a:t>
            </a:r>
            <a:r>
              <a:rPr lang="de-DE"/>
              <a:t> and </a:t>
            </a:r>
            <a:r>
              <a:rPr lang="de-DE" err="1"/>
              <a:t>some</a:t>
            </a:r>
            <a:r>
              <a:rPr lang="de-DE"/>
              <a:t> </a:t>
            </a:r>
            <a:r>
              <a:rPr lang="de-DE" err="1"/>
              <a:t>basic</a:t>
            </a:r>
            <a:r>
              <a:rPr lang="de-DE"/>
              <a:t> </a:t>
            </a:r>
            <a:r>
              <a:rPr lang="de-DE" err="1"/>
              <a:t>technical</a:t>
            </a:r>
            <a:r>
              <a:rPr lang="de-DE"/>
              <a:t> </a:t>
            </a:r>
            <a:r>
              <a:rPr lang="de-DE" err="1"/>
              <a:t>configuration</a:t>
            </a:r>
            <a:r>
              <a:rPr lang="de-DE"/>
              <a:t> </a:t>
            </a:r>
            <a:r>
              <a:rPr lang="de-DE" err="1"/>
              <a:t>steps</a:t>
            </a:r>
            <a:r>
              <a:rPr lang="de-DE"/>
              <a:t> </a:t>
            </a:r>
            <a:r>
              <a:rPr lang="de-DE" err="1"/>
              <a:t>of</a:t>
            </a:r>
            <a:r>
              <a:rPr lang="de-DE"/>
              <a:t> </a:t>
            </a:r>
            <a:r>
              <a:rPr lang="de-DE" err="1"/>
              <a:t>the</a:t>
            </a:r>
            <a:r>
              <a:rPr lang="de-DE"/>
              <a:t> </a:t>
            </a:r>
            <a:r>
              <a:rPr lang="de-DE" err="1"/>
              <a:t>landscape</a:t>
            </a:r>
            <a:endParaRPr lang="de-DE">
              <a:cs typeface="Calibri"/>
            </a:endParaRPr>
          </a:p>
          <a:p>
            <a:pPr marL="171450" indent="-171450">
              <a:buFont typeface="Wingdings" pitchFamily="2" charset="2"/>
              <a:buChar char="Ø"/>
            </a:pPr>
            <a:r>
              <a:rPr lang="de-DE"/>
              <a:t>Generally (</a:t>
            </a:r>
            <a:r>
              <a:rPr lang="de-DE" err="1"/>
              <a:t>for</a:t>
            </a:r>
            <a:r>
              <a:rPr lang="de-DE"/>
              <a:t> </a:t>
            </a:r>
            <a:r>
              <a:rPr lang="de-DE" err="1"/>
              <a:t>both</a:t>
            </a:r>
            <a:r>
              <a:rPr lang="de-DE"/>
              <a:t> </a:t>
            </a:r>
            <a:r>
              <a:rPr lang="de-DE" err="1"/>
              <a:t>products</a:t>
            </a:r>
            <a:r>
              <a:rPr lang="de-DE"/>
              <a:t>) </a:t>
            </a:r>
            <a:r>
              <a:rPr lang="de-DE" err="1"/>
              <a:t>besides</a:t>
            </a:r>
            <a:r>
              <a:rPr lang="de-DE"/>
              <a:t> </a:t>
            </a:r>
            <a:r>
              <a:rPr lang="de-DE" err="1"/>
              <a:t>the</a:t>
            </a:r>
            <a:r>
              <a:rPr lang="de-DE"/>
              <a:t> initial </a:t>
            </a:r>
            <a:r>
              <a:rPr lang="de-DE" err="1"/>
              <a:t>installation</a:t>
            </a:r>
            <a:r>
              <a:rPr lang="de-DE"/>
              <a:t> </a:t>
            </a:r>
            <a:r>
              <a:rPr lang="de-DE" err="1"/>
              <a:t>activities</a:t>
            </a:r>
            <a:r>
              <a:rPr lang="de-DE"/>
              <a:t>, </a:t>
            </a:r>
            <a:r>
              <a:rPr lang="de-DE" err="1"/>
              <a:t>Included</a:t>
            </a:r>
            <a:r>
              <a:rPr lang="de-DE"/>
              <a:t> </a:t>
            </a:r>
            <a:r>
              <a:rPr lang="de-DE" err="1"/>
              <a:t>Operations</a:t>
            </a:r>
            <a:r>
              <a:rPr lang="de-DE"/>
              <a:t> </a:t>
            </a:r>
            <a:r>
              <a:rPr lang="de-DE" err="1"/>
              <a:t>tasks</a:t>
            </a:r>
            <a:r>
              <a:rPr lang="de-DE"/>
              <a:t> </a:t>
            </a:r>
            <a:r>
              <a:rPr lang="de-DE" err="1"/>
              <a:t>are</a:t>
            </a:r>
            <a:r>
              <a:rPr lang="de-DE"/>
              <a:t> </a:t>
            </a:r>
            <a:r>
              <a:rPr lang="de-DE" err="1"/>
              <a:t>based</a:t>
            </a:r>
            <a:r>
              <a:rPr lang="de-DE"/>
              <a:t> on ITIL </a:t>
            </a:r>
            <a:r>
              <a:rPr lang="de-DE" err="1"/>
              <a:t>service</a:t>
            </a:r>
            <a:r>
              <a:rPr lang="de-DE"/>
              <a:t> </a:t>
            </a:r>
            <a:r>
              <a:rPr lang="de-DE" err="1"/>
              <a:t>management</a:t>
            </a:r>
            <a:r>
              <a:rPr lang="de-DE"/>
              <a:t> </a:t>
            </a:r>
            <a:r>
              <a:rPr lang="de-DE" err="1"/>
              <a:t>standards</a:t>
            </a:r>
            <a:r>
              <a:rPr lang="de-DE"/>
              <a:t> and </a:t>
            </a:r>
            <a:r>
              <a:rPr lang="de-DE" err="1"/>
              <a:t>are</a:t>
            </a:r>
            <a:r>
              <a:rPr lang="de-DE"/>
              <a:t>:</a:t>
            </a:r>
            <a:endParaRPr lang="de-DE">
              <a:cs typeface="Calibri"/>
            </a:endParaRPr>
          </a:p>
          <a:p>
            <a:pPr marL="628650" lvl="1" indent="-171450">
              <a:buFont typeface="Wingdings" pitchFamily="2" charset="2"/>
              <a:buChar char="Ø"/>
            </a:pPr>
            <a:r>
              <a:rPr lang="de-DE" err="1"/>
              <a:t>Recurring</a:t>
            </a:r>
            <a:endParaRPr lang="de-DE"/>
          </a:p>
          <a:p>
            <a:pPr marL="628650" lvl="1" indent="-171450">
              <a:buFont typeface="Wingdings" pitchFamily="2" charset="2"/>
              <a:buChar char="Ø"/>
            </a:pPr>
            <a:r>
              <a:rPr lang="de-DE" err="1"/>
              <a:t>Mainly</a:t>
            </a:r>
            <a:r>
              <a:rPr lang="de-DE"/>
              <a:t> </a:t>
            </a:r>
            <a:r>
              <a:rPr lang="de-DE" err="1"/>
              <a:t>automated</a:t>
            </a:r>
            <a:r>
              <a:rPr lang="de-DE"/>
              <a:t>/semi-</a:t>
            </a:r>
            <a:r>
              <a:rPr lang="de-DE" err="1"/>
              <a:t>automated</a:t>
            </a:r>
            <a:endParaRPr lang="de-DE"/>
          </a:p>
          <a:p>
            <a:pPr marL="628650" lvl="1" indent="-171450">
              <a:buFont typeface="Wingdings" pitchFamily="2" charset="2"/>
              <a:buChar char="Ø"/>
            </a:pPr>
            <a:r>
              <a:rPr lang="de-DE" err="1"/>
              <a:t>Projectable</a:t>
            </a:r>
            <a:endParaRPr lang="de-DE"/>
          </a:p>
          <a:p>
            <a:pPr marL="171450" indent="-171450">
              <a:buFont typeface="Wingdings" pitchFamily="2" charset="2"/>
              <a:buChar char="Ø"/>
            </a:pPr>
            <a:r>
              <a:rPr lang="de-DE" b="1"/>
              <a:t>Not </a:t>
            </a:r>
            <a:r>
              <a:rPr lang="de-DE" b="1" err="1"/>
              <a:t>included</a:t>
            </a:r>
            <a:r>
              <a:rPr lang="de-DE" b="1"/>
              <a:t> </a:t>
            </a:r>
            <a:r>
              <a:rPr lang="de-DE" b="1" err="1"/>
              <a:t>tasks</a:t>
            </a:r>
            <a:r>
              <a:rPr lang="de-DE" b="1"/>
              <a:t>:</a:t>
            </a:r>
            <a:endParaRPr lang="de-DE"/>
          </a:p>
          <a:p>
            <a:pPr marL="628650" lvl="1" indent="-171450">
              <a:buFont typeface="Wingdings" pitchFamily="2" charset="2"/>
              <a:buChar char="Ø"/>
            </a:pPr>
            <a:r>
              <a:rPr lang="de-DE" err="1"/>
              <a:t>typical</a:t>
            </a:r>
            <a:r>
              <a:rPr lang="de-DE"/>
              <a:t> </a:t>
            </a:r>
            <a:r>
              <a:rPr lang="de-DE" err="1"/>
              <a:t>basis</a:t>
            </a:r>
            <a:r>
              <a:rPr lang="de-DE"/>
              <a:t> </a:t>
            </a:r>
            <a:r>
              <a:rPr lang="de-DE" b="1" i="1" err="1"/>
              <a:t>consulting</a:t>
            </a:r>
            <a:r>
              <a:rPr lang="de-DE"/>
              <a:t> </a:t>
            </a:r>
            <a:r>
              <a:rPr lang="de-DE" err="1"/>
              <a:t>tasks</a:t>
            </a:r>
            <a:r>
              <a:rPr lang="de-DE"/>
              <a:t> in an </a:t>
            </a:r>
            <a:r>
              <a:rPr lang="de-DE" err="1"/>
              <a:t>implementation</a:t>
            </a:r>
            <a:r>
              <a:rPr lang="de-DE"/>
              <a:t> </a:t>
            </a:r>
            <a:r>
              <a:rPr lang="de-DE" err="1"/>
              <a:t>project</a:t>
            </a:r>
            <a:r>
              <a:rPr lang="de-DE"/>
              <a:t> (like </a:t>
            </a:r>
            <a:r>
              <a:rPr lang="de-DE" err="1"/>
              <a:t>transport</a:t>
            </a:r>
            <a:r>
              <a:rPr lang="de-DE"/>
              <a:t> </a:t>
            </a:r>
            <a:r>
              <a:rPr lang="de-DE" err="1"/>
              <a:t>concept</a:t>
            </a:r>
            <a:r>
              <a:rPr lang="de-DE"/>
              <a:t>, spool and </a:t>
            </a:r>
            <a:r>
              <a:rPr lang="de-DE" err="1"/>
              <a:t>printing</a:t>
            </a:r>
            <a:r>
              <a:rPr lang="de-DE"/>
              <a:t> </a:t>
            </a:r>
            <a:r>
              <a:rPr lang="de-DE" err="1"/>
              <a:t>concept</a:t>
            </a:r>
            <a:r>
              <a:rPr lang="de-DE"/>
              <a:t> and </a:t>
            </a:r>
            <a:r>
              <a:rPr lang="de-DE" err="1"/>
              <a:t>configuring</a:t>
            </a:r>
            <a:r>
              <a:rPr lang="de-DE"/>
              <a:t> </a:t>
            </a:r>
            <a:r>
              <a:rPr lang="de-DE" err="1"/>
              <a:t>printers</a:t>
            </a:r>
            <a:r>
              <a:rPr lang="de-DE"/>
              <a:t> </a:t>
            </a:r>
            <a:r>
              <a:rPr lang="de-DE" err="1"/>
              <a:t>for</a:t>
            </a:r>
            <a:r>
              <a:rPr lang="de-DE"/>
              <a:t> </a:t>
            </a:r>
            <a:r>
              <a:rPr lang="de-DE" err="1"/>
              <a:t>customer</a:t>
            </a:r>
            <a:r>
              <a:rPr lang="de-DE"/>
              <a:t>, </a:t>
            </a:r>
            <a:r>
              <a:rPr lang="de-DE" err="1"/>
              <a:t>further</a:t>
            </a:r>
            <a:r>
              <a:rPr lang="de-DE"/>
              <a:t> </a:t>
            </a:r>
            <a:r>
              <a:rPr lang="de-DE" err="1"/>
              <a:t>conceptual</a:t>
            </a:r>
            <a:r>
              <a:rPr lang="de-DE"/>
              <a:t> </a:t>
            </a:r>
            <a:r>
              <a:rPr lang="de-DE" err="1"/>
              <a:t>work</a:t>
            </a:r>
            <a:r>
              <a:rPr lang="de-DE"/>
              <a:t> etc.)</a:t>
            </a:r>
            <a:endParaRPr lang="de-DE">
              <a:cs typeface="Calibri"/>
            </a:endParaRPr>
          </a:p>
          <a:p>
            <a:pPr marL="628650" lvl="1" indent="-171450">
              <a:buFont typeface="Wingdings" pitchFamily="2" charset="2"/>
              <a:buChar char="Ø"/>
            </a:pPr>
            <a:r>
              <a:rPr lang="de-DE"/>
              <a:t>Most </a:t>
            </a:r>
            <a:r>
              <a:rPr lang="de-DE" err="1"/>
              <a:t>of</a:t>
            </a:r>
            <a:r>
              <a:rPr lang="de-DE"/>
              <a:t> non-</a:t>
            </a:r>
            <a:r>
              <a:rPr lang="de-DE" err="1"/>
              <a:t>projectable</a:t>
            </a:r>
            <a:r>
              <a:rPr lang="de-DE"/>
              <a:t> </a:t>
            </a:r>
            <a:r>
              <a:rPr lang="de-DE" err="1"/>
              <a:t>or</a:t>
            </a:r>
            <a:r>
              <a:rPr lang="de-DE"/>
              <a:t> premium </a:t>
            </a:r>
            <a:r>
              <a:rPr lang="de-DE" err="1"/>
              <a:t>service</a:t>
            </a:r>
            <a:r>
              <a:rPr lang="de-DE"/>
              <a:t> </a:t>
            </a:r>
            <a:r>
              <a:rPr lang="de-DE" err="1"/>
              <a:t>activities</a:t>
            </a:r>
            <a:r>
              <a:rPr lang="de-DE"/>
              <a:t> (non-</a:t>
            </a:r>
            <a:r>
              <a:rPr lang="de-DE" err="1"/>
              <a:t>recurring</a:t>
            </a:r>
            <a:r>
              <a:rPr lang="de-DE"/>
              <a:t>, e.g. </a:t>
            </a:r>
            <a:r>
              <a:rPr lang="de-DE" err="1"/>
              <a:t>table</a:t>
            </a:r>
            <a:r>
              <a:rPr lang="de-DE"/>
              <a:t> </a:t>
            </a:r>
            <a:r>
              <a:rPr lang="de-DE" err="1"/>
              <a:t>partitioning</a:t>
            </a:r>
            <a:r>
              <a:rPr lang="de-DE"/>
              <a:t>, ad-hoc </a:t>
            </a:r>
            <a:r>
              <a:rPr lang="de-DE" err="1"/>
              <a:t>backups</a:t>
            </a:r>
            <a:r>
              <a:rPr lang="de-DE"/>
              <a:t>, </a:t>
            </a:r>
            <a:r>
              <a:rPr lang="de-DE" err="1"/>
              <a:t>using</a:t>
            </a:r>
            <a:r>
              <a:rPr lang="de-DE"/>
              <a:t> </a:t>
            </a:r>
            <a:r>
              <a:rPr lang="de-DE" err="1"/>
              <a:t>downtime-minimization</a:t>
            </a:r>
            <a:r>
              <a:rPr lang="de-DE"/>
              <a:t> </a:t>
            </a:r>
            <a:r>
              <a:rPr lang="de-DE" err="1"/>
              <a:t>technologies</a:t>
            </a:r>
            <a:r>
              <a:rPr lang="de-DE"/>
              <a:t> at </a:t>
            </a:r>
            <a:r>
              <a:rPr lang="de-DE" err="1"/>
              <a:t>patching</a:t>
            </a:r>
            <a:r>
              <a:rPr lang="de-DE"/>
              <a:t>/</a:t>
            </a:r>
            <a:r>
              <a:rPr lang="de-DE" err="1"/>
              <a:t>updating</a:t>
            </a:r>
            <a:r>
              <a:rPr lang="de-DE"/>
              <a:t>/</a:t>
            </a:r>
            <a:r>
              <a:rPr lang="de-DE" err="1"/>
              <a:t>upgrading</a:t>
            </a:r>
            <a:r>
              <a:rPr lang="de-DE"/>
              <a:t> etc.)</a:t>
            </a:r>
            <a:endParaRPr lang="de-DE">
              <a:cs typeface="Calibri"/>
            </a:endParaRPr>
          </a:p>
          <a:p>
            <a:r>
              <a:rPr lang="de-DE">
                <a:cs typeface="Calibri"/>
              </a:rPr>
              <a:t>The </a:t>
            </a:r>
            <a:r>
              <a:rPr lang="de-DE" err="1">
                <a:cs typeface="Calibri"/>
              </a:rPr>
              <a:t>main</a:t>
            </a:r>
            <a:r>
              <a:rPr lang="de-DE">
                <a:cs typeface="Calibri"/>
              </a:rPr>
              <a:t> </a:t>
            </a:r>
            <a:r>
              <a:rPr lang="de-DE" err="1">
                <a:cs typeface="Calibri"/>
              </a:rPr>
              <a:t>differences</a:t>
            </a:r>
            <a:r>
              <a:rPr lang="de-DE">
                <a:cs typeface="Calibri"/>
              </a:rPr>
              <a:t> </a:t>
            </a:r>
            <a:r>
              <a:rPr lang="de-DE" err="1">
                <a:cs typeface="Calibri"/>
              </a:rPr>
              <a:t>are</a:t>
            </a:r>
            <a:r>
              <a:rPr lang="de-DE">
                <a:cs typeface="Calibri"/>
              </a:rPr>
              <a:t> in </a:t>
            </a:r>
            <a:r>
              <a:rPr lang="de-DE" err="1">
                <a:cs typeface="Calibri"/>
              </a:rPr>
              <a:t>the</a:t>
            </a:r>
            <a:r>
              <a:rPr lang="de-DE">
                <a:cs typeface="Calibri"/>
              </a:rPr>
              <a:t> </a:t>
            </a:r>
            <a:r>
              <a:rPr lang="de-DE" err="1">
                <a:cs typeface="Calibri"/>
              </a:rPr>
              <a:t>implementations</a:t>
            </a:r>
            <a:r>
              <a:rPr lang="de-DE">
                <a:cs typeface="Calibri"/>
              </a:rPr>
              <a:t> </a:t>
            </a:r>
            <a:r>
              <a:rPr lang="de-DE" err="1">
                <a:cs typeface="Calibri"/>
              </a:rPr>
              <a:t>services</a:t>
            </a:r>
            <a:r>
              <a:rPr lang="de-DE">
                <a:cs typeface="Calibri"/>
              </a:rPr>
              <a:t> (</a:t>
            </a:r>
            <a:r>
              <a:rPr lang="de-DE" err="1">
                <a:cs typeface="Calibri"/>
              </a:rPr>
              <a:t>brownfield</a:t>
            </a:r>
            <a:r>
              <a:rPr lang="de-DE">
                <a:cs typeface="Calibri"/>
              </a:rPr>
              <a:t> </a:t>
            </a:r>
            <a:r>
              <a:rPr lang="de-DE" err="1">
                <a:cs typeface="Calibri"/>
              </a:rPr>
              <a:t>allowed</a:t>
            </a:r>
            <a:r>
              <a:rPr lang="de-DE">
                <a:cs typeface="Calibri"/>
              </a:rPr>
              <a:t>) and on </a:t>
            </a:r>
            <a:r>
              <a:rPr lang="de-DE" err="1">
                <a:cs typeface="Calibri"/>
              </a:rPr>
              <a:t>the</a:t>
            </a:r>
            <a:r>
              <a:rPr lang="de-DE">
                <a:cs typeface="Calibri"/>
              </a:rPr>
              <a:t> </a:t>
            </a:r>
            <a:r>
              <a:rPr lang="de-DE" err="1">
                <a:cs typeface="Calibri"/>
              </a:rPr>
              <a:t>application</a:t>
            </a:r>
            <a:r>
              <a:rPr lang="de-DE">
                <a:cs typeface="Calibri"/>
              </a:rPr>
              <a:t> </a:t>
            </a:r>
            <a:r>
              <a:rPr lang="de-DE" err="1">
                <a:cs typeface="Calibri"/>
              </a:rPr>
              <a:t>layer</a:t>
            </a:r>
            <a:r>
              <a:rPr lang="de-DE">
                <a:cs typeface="Calibri"/>
              </a:rPr>
              <a:t> (</a:t>
            </a:r>
            <a:r>
              <a:rPr lang="de-DE" err="1">
                <a:cs typeface="Calibri"/>
              </a:rPr>
              <a:t>partner</a:t>
            </a:r>
            <a:r>
              <a:rPr lang="de-DE">
                <a:cs typeface="Calibri"/>
              </a:rPr>
              <a:t> </a:t>
            </a:r>
            <a:r>
              <a:rPr lang="de-DE" err="1">
                <a:cs typeface="Calibri"/>
              </a:rPr>
              <a:t>first</a:t>
            </a:r>
            <a:r>
              <a:rPr lang="de-DE">
                <a:cs typeface="Calibri"/>
              </a:rPr>
              <a:t> </a:t>
            </a:r>
            <a:r>
              <a:rPr lang="de-DE" err="1">
                <a:cs typeface="Calibri"/>
              </a:rPr>
              <a:t>strategy</a:t>
            </a:r>
            <a:r>
              <a:rPr lang="de-DE">
                <a:cs typeface="Calibri"/>
              </a:rPr>
              <a:t>). Release </a:t>
            </a:r>
            <a:r>
              <a:rPr lang="de-DE" err="1">
                <a:cs typeface="Calibri"/>
              </a:rPr>
              <a:t>upgrades</a:t>
            </a:r>
            <a:r>
              <a:rPr lang="de-DE">
                <a:cs typeface="Calibri"/>
              </a:rPr>
              <a:t> </a:t>
            </a:r>
            <a:r>
              <a:rPr lang="de-DE" err="1">
                <a:cs typeface="Calibri"/>
              </a:rPr>
              <a:t>are</a:t>
            </a:r>
            <a:r>
              <a:rPr lang="de-DE">
                <a:cs typeface="Calibri"/>
              </a:rPr>
              <a:t> </a:t>
            </a:r>
            <a:r>
              <a:rPr lang="de-DE" err="1">
                <a:cs typeface="Calibri"/>
              </a:rPr>
              <a:t>mandatory</a:t>
            </a:r>
            <a:r>
              <a:rPr lang="de-DE">
                <a:cs typeface="Calibri"/>
              </a:rPr>
              <a:t> </a:t>
            </a:r>
            <a:r>
              <a:rPr lang="de-DE" err="1">
                <a:cs typeface="Calibri"/>
              </a:rPr>
              <a:t>for</a:t>
            </a:r>
            <a:r>
              <a:rPr lang="de-DE">
                <a:cs typeface="Calibri"/>
              </a:rPr>
              <a:t> S/4HANA Cloud EX </a:t>
            </a:r>
            <a:r>
              <a:rPr lang="de-DE" err="1">
                <a:cs typeface="Calibri"/>
              </a:rPr>
              <a:t>every</a:t>
            </a:r>
            <a:r>
              <a:rPr lang="de-DE">
                <a:cs typeface="Calibri"/>
              </a:rPr>
              <a:t> 2nd </a:t>
            </a:r>
            <a:r>
              <a:rPr lang="de-DE" err="1">
                <a:cs typeface="Calibri"/>
              </a:rPr>
              <a:t>year</a:t>
            </a:r>
            <a:r>
              <a:rPr lang="de-DE">
                <a:cs typeface="Calibri"/>
              </a:rPr>
              <a:t>, </a:t>
            </a:r>
            <a:r>
              <a:rPr lang="de-DE" err="1">
                <a:cs typeface="Calibri"/>
              </a:rPr>
              <a:t>for</a:t>
            </a:r>
            <a:r>
              <a:rPr lang="de-DE">
                <a:cs typeface="Calibri"/>
              </a:rPr>
              <a:t> S/4HANA, private </a:t>
            </a:r>
            <a:r>
              <a:rPr lang="de-DE" err="1">
                <a:cs typeface="Calibri"/>
              </a:rPr>
              <a:t>cloud</a:t>
            </a:r>
            <a:r>
              <a:rPr lang="de-DE">
                <a:cs typeface="Calibri"/>
              </a:rPr>
              <a:t> </a:t>
            </a:r>
            <a:r>
              <a:rPr lang="de-DE" err="1">
                <a:cs typeface="Calibri"/>
              </a:rPr>
              <a:t>edition</a:t>
            </a:r>
            <a:r>
              <a:rPr lang="de-DE">
                <a:cs typeface="Calibri"/>
              </a:rPr>
              <a:t>, </a:t>
            </a:r>
            <a:r>
              <a:rPr lang="de-DE" err="1">
                <a:cs typeface="Calibri"/>
              </a:rPr>
              <a:t>only</a:t>
            </a:r>
            <a:r>
              <a:rPr lang="de-DE">
                <a:cs typeface="Calibri"/>
              </a:rPr>
              <a:t> </a:t>
            </a:r>
            <a:r>
              <a:rPr lang="de-DE" err="1">
                <a:cs typeface="Calibri"/>
              </a:rPr>
              <a:t>if</a:t>
            </a:r>
            <a:r>
              <a:rPr lang="de-DE">
                <a:cs typeface="Calibri"/>
              </a:rPr>
              <a:t> </a:t>
            </a:r>
            <a:r>
              <a:rPr lang="de-DE" err="1">
                <a:cs typeface="Calibri"/>
              </a:rPr>
              <a:t>the</a:t>
            </a:r>
            <a:r>
              <a:rPr lang="de-DE">
                <a:cs typeface="Calibri"/>
              </a:rPr>
              <a:t> release </a:t>
            </a:r>
            <a:r>
              <a:rPr lang="de-DE" err="1">
                <a:cs typeface="Calibri"/>
              </a:rPr>
              <a:t>runs</a:t>
            </a:r>
            <a:r>
              <a:rPr lang="de-DE">
                <a:cs typeface="Calibri"/>
              </a:rPr>
              <a:t> out </a:t>
            </a:r>
            <a:r>
              <a:rPr lang="de-DE" err="1">
                <a:cs typeface="Calibri"/>
              </a:rPr>
              <a:t>of</a:t>
            </a:r>
            <a:r>
              <a:rPr lang="de-DE">
                <a:cs typeface="Calibri"/>
              </a:rPr>
              <a:t> </a:t>
            </a:r>
            <a:r>
              <a:rPr lang="de-DE" err="1">
                <a:cs typeface="Calibri"/>
              </a:rPr>
              <a:t>mainstream</a:t>
            </a:r>
            <a:r>
              <a:rPr lang="de-DE">
                <a:cs typeface="Calibri"/>
              </a:rPr>
              <a:t> </a:t>
            </a:r>
            <a:r>
              <a:rPr lang="de-DE" err="1">
                <a:cs typeface="Calibri"/>
              </a:rPr>
              <a:t>maintenance</a:t>
            </a:r>
            <a:r>
              <a:rPr lang="de-DE">
                <a:cs typeface="Calibri"/>
              </a:rPr>
              <a:t> (after 5 </a:t>
            </a:r>
            <a:r>
              <a:rPr lang="de-DE" err="1">
                <a:cs typeface="Calibri"/>
              </a:rPr>
              <a:t>years</a:t>
            </a:r>
            <a:r>
              <a:rPr lang="de-DE">
                <a:cs typeface="Calibri"/>
              </a:rPr>
              <a:t>).</a:t>
            </a:r>
          </a:p>
          <a:p>
            <a:endParaRPr lang="de-DE">
              <a:cs typeface="Calibri"/>
            </a:endParaRPr>
          </a:p>
        </p:txBody>
      </p:sp>
    </p:spTree>
    <p:extLst>
      <p:ext uri="{BB962C8B-B14F-4D97-AF65-F5344CB8AC3E}">
        <p14:creationId xmlns:p14="http://schemas.microsoft.com/office/powerpoint/2010/main" val="81678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err="1"/>
              <a:t>Let‘s</a:t>
            </a:r>
            <a:r>
              <a:rPr lang="de-DE"/>
              <a:t> </a:t>
            </a:r>
            <a:r>
              <a:rPr lang="de-DE" err="1"/>
              <a:t>have</a:t>
            </a:r>
            <a:r>
              <a:rPr lang="de-DE"/>
              <a:t> a </a:t>
            </a:r>
            <a:r>
              <a:rPr lang="de-DE" err="1"/>
              <a:t>look</a:t>
            </a:r>
            <a:r>
              <a:rPr lang="de-DE"/>
              <a:t> on </a:t>
            </a:r>
            <a:r>
              <a:rPr lang="de-DE" err="1"/>
              <a:t>the</a:t>
            </a:r>
            <a:r>
              <a:rPr lang="de-DE"/>
              <a:t> </a:t>
            </a:r>
            <a:r>
              <a:rPr lang="de-DE" err="1"/>
              <a:t>services</a:t>
            </a:r>
            <a:r>
              <a:rPr lang="de-DE"/>
              <a:t> </a:t>
            </a:r>
            <a:r>
              <a:rPr lang="de-DE" err="1"/>
              <a:t>included</a:t>
            </a:r>
            <a:r>
              <a:rPr lang="de-DE"/>
              <a:t>!</a:t>
            </a:r>
          </a:p>
          <a:p>
            <a:r>
              <a:rPr lang="de-DE" err="1"/>
              <a:t>Of</a:t>
            </a:r>
            <a:r>
              <a:rPr lang="de-DE"/>
              <a:t> </a:t>
            </a:r>
            <a:r>
              <a:rPr lang="de-DE" err="1"/>
              <a:t>course</a:t>
            </a:r>
            <a:r>
              <a:rPr lang="de-DE"/>
              <a:t>, </a:t>
            </a:r>
            <a:r>
              <a:rPr lang="de-DE" err="1"/>
              <a:t>basic</a:t>
            </a:r>
            <a:r>
              <a:rPr lang="de-DE"/>
              <a:t> </a:t>
            </a:r>
            <a:r>
              <a:rPr lang="de-DE" err="1"/>
              <a:t>infrastructure</a:t>
            </a:r>
            <a:r>
              <a:rPr lang="de-DE"/>
              <a:t> </a:t>
            </a:r>
            <a:r>
              <a:rPr lang="de-DE" err="1"/>
              <a:t>operations</a:t>
            </a:r>
            <a:r>
              <a:rPr lang="de-DE"/>
              <a:t> </a:t>
            </a:r>
            <a:r>
              <a:rPr lang="de-DE" err="1"/>
              <a:t>are</a:t>
            </a:r>
            <a:r>
              <a:rPr lang="de-DE"/>
              <a:t> all </a:t>
            </a:r>
            <a:r>
              <a:rPr lang="de-DE" err="1"/>
              <a:t>included</a:t>
            </a:r>
            <a:r>
              <a:rPr lang="de-DE"/>
              <a:t>.</a:t>
            </a:r>
          </a:p>
          <a:p>
            <a:r>
              <a:rPr lang="de-DE" err="1"/>
              <a:t>Furthermore</a:t>
            </a:r>
            <a:r>
              <a:rPr lang="de-DE"/>
              <a:t>, </a:t>
            </a:r>
            <a:r>
              <a:rPr lang="de-DE" err="1"/>
              <a:t>we</a:t>
            </a:r>
            <a:r>
              <a:rPr lang="de-DE"/>
              <a:t> </a:t>
            </a:r>
            <a:r>
              <a:rPr lang="de-DE" err="1"/>
              <a:t>are</a:t>
            </a:r>
            <a:r>
              <a:rPr lang="de-DE"/>
              <a:t> </a:t>
            </a:r>
            <a:r>
              <a:rPr lang="de-DE" err="1"/>
              <a:t>covering</a:t>
            </a:r>
            <a:r>
              <a:rPr lang="de-DE"/>
              <a:t> </a:t>
            </a:r>
            <a:r>
              <a:rPr lang="de-DE" err="1"/>
              <a:t>the</a:t>
            </a:r>
            <a:r>
              <a:rPr lang="de-DE"/>
              <a:t> </a:t>
            </a:r>
            <a:r>
              <a:rPr lang="de-DE" err="1"/>
              <a:t>areas</a:t>
            </a:r>
            <a:r>
              <a:rPr lang="de-DE"/>
              <a:t> </a:t>
            </a:r>
            <a:r>
              <a:rPr lang="de-DE" err="1"/>
              <a:t>of</a:t>
            </a:r>
            <a:r>
              <a:rPr lang="de-DE"/>
              <a:t> </a:t>
            </a:r>
            <a:r>
              <a:rPr lang="de-DE" err="1"/>
              <a:t>service</a:t>
            </a:r>
            <a:r>
              <a:rPr lang="de-DE"/>
              <a:t> </a:t>
            </a:r>
            <a:r>
              <a:rPr lang="de-DE" err="1"/>
              <a:t>management</a:t>
            </a:r>
            <a:r>
              <a:rPr lang="de-DE"/>
              <a:t> (</a:t>
            </a:r>
            <a:r>
              <a:rPr lang="de-DE" err="1"/>
              <a:t>with</a:t>
            </a:r>
            <a:r>
              <a:rPr lang="de-DE"/>
              <a:t> </a:t>
            </a:r>
            <a:r>
              <a:rPr lang="de-DE" err="1"/>
              <a:t>account</a:t>
            </a:r>
            <a:r>
              <a:rPr lang="de-DE"/>
              <a:t> </a:t>
            </a:r>
            <a:r>
              <a:rPr lang="de-DE" err="1"/>
              <a:t>managment</a:t>
            </a:r>
            <a:r>
              <a:rPr lang="de-DE"/>
              <a:t>, </a:t>
            </a:r>
            <a:r>
              <a:rPr lang="de-DE" err="1"/>
              <a:t>event</a:t>
            </a:r>
            <a:r>
              <a:rPr lang="de-DE"/>
              <a:t> </a:t>
            </a:r>
            <a:r>
              <a:rPr lang="de-DE" err="1"/>
              <a:t>detection</a:t>
            </a:r>
            <a:r>
              <a:rPr lang="de-DE"/>
              <a:t> </a:t>
            </a:r>
            <a:r>
              <a:rPr lang="de-DE" err="1"/>
              <a:t>and</a:t>
            </a:r>
            <a:r>
              <a:rPr lang="de-DE"/>
              <a:t> </a:t>
            </a:r>
            <a:r>
              <a:rPr lang="de-DE" err="1"/>
              <a:t>notification</a:t>
            </a:r>
            <a:r>
              <a:rPr lang="de-DE"/>
              <a:t> – </a:t>
            </a:r>
            <a:r>
              <a:rPr lang="de-DE" err="1"/>
              <a:t>means</a:t>
            </a:r>
            <a:r>
              <a:rPr lang="de-DE"/>
              <a:t> </a:t>
            </a:r>
            <a:r>
              <a:rPr lang="de-DE" err="1"/>
              <a:t>monitoring</a:t>
            </a:r>
            <a:r>
              <a:rPr lang="de-DE"/>
              <a:t> </a:t>
            </a:r>
            <a:r>
              <a:rPr lang="de-DE" err="1"/>
              <a:t>and</a:t>
            </a:r>
            <a:r>
              <a:rPr lang="de-DE"/>
              <a:t> </a:t>
            </a:r>
            <a:r>
              <a:rPr lang="de-DE" err="1"/>
              <a:t>incident</a:t>
            </a:r>
            <a:r>
              <a:rPr lang="de-DE"/>
              <a:t> </a:t>
            </a:r>
            <a:r>
              <a:rPr lang="de-DE" err="1"/>
              <a:t>and</a:t>
            </a:r>
            <a:r>
              <a:rPr lang="de-DE"/>
              <a:t> </a:t>
            </a:r>
            <a:r>
              <a:rPr lang="de-DE" err="1"/>
              <a:t>problem</a:t>
            </a:r>
            <a:r>
              <a:rPr lang="de-DE"/>
              <a:t> </a:t>
            </a:r>
            <a:r>
              <a:rPr lang="de-DE" err="1"/>
              <a:t>management</a:t>
            </a:r>
            <a:r>
              <a:rPr lang="de-DE"/>
              <a:t>), </a:t>
            </a:r>
          </a:p>
          <a:p>
            <a:r>
              <a:rPr lang="de-DE" err="1"/>
              <a:t>basic</a:t>
            </a:r>
            <a:r>
              <a:rPr lang="de-DE"/>
              <a:t> </a:t>
            </a:r>
            <a:r>
              <a:rPr lang="de-DE" err="1"/>
              <a:t>operations</a:t>
            </a:r>
            <a:r>
              <a:rPr lang="de-DE"/>
              <a:t> like </a:t>
            </a:r>
            <a:r>
              <a:rPr lang="de-DE" err="1"/>
              <a:t>system</a:t>
            </a:r>
            <a:r>
              <a:rPr lang="de-DE"/>
              <a:t> </a:t>
            </a:r>
            <a:r>
              <a:rPr lang="de-DE" err="1"/>
              <a:t>startup</a:t>
            </a:r>
            <a:r>
              <a:rPr lang="de-DE"/>
              <a:t> </a:t>
            </a:r>
            <a:r>
              <a:rPr lang="de-DE" err="1"/>
              <a:t>and</a:t>
            </a:r>
            <a:r>
              <a:rPr lang="de-DE"/>
              <a:t> </a:t>
            </a:r>
            <a:r>
              <a:rPr lang="de-DE" err="1"/>
              <a:t>shutdown</a:t>
            </a:r>
            <a:r>
              <a:rPr lang="de-DE"/>
              <a:t>, </a:t>
            </a:r>
            <a:r>
              <a:rPr lang="de-DE" err="1"/>
              <a:t>provisioning</a:t>
            </a:r>
            <a:r>
              <a:rPr lang="de-DE"/>
              <a:t>, high </a:t>
            </a:r>
            <a:r>
              <a:rPr lang="de-DE" err="1"/>
              <a:t>availability</a:t>
            </a:r>
            <a:r>
              <a:rPr lang="de-DE"/>
              <a:t> </a:t>
            </a:r>
            <a:r>
              <a:rPr lang="de-DE" err="1"/>
              <a:t>and</a:t>
            </a:r>
            <a:r>
              <a:rPr lang="de-DE"/>
              <a:t> </a:t>
            </a:r>
            <a:r>
              <a:rPr lang="de-DE" err="1"/>
              <a:t>optionally</a:t>
            </a:r>
            <a:r>
              <a:rPr lang="de-DE"/>
              <a:t> </a:t>
            </a:r>
            <a:r>
              <a:rPr lang="de-DE" err="1"/>
              <a:t>disaster</a:t>
            </a:r>
            <a:r>
              <a:rPr lang="de-DE"/>
              <a:t> </a:t>
            </a:r>
            <a:r>
              <a:rPr lang="de-DE" err="1"/>
              <a:t>recovery</a:t>
            </a:r>
            <a:r>
              <a:rPr lang="de-DE"/>
              <a:t>, </a:t>
            </a:r>
            <a:r>
              <a:rPr lang="de-DE" err="1"/>
              <a:t>housekeeping</a:t>
            </a:r>
            <a:r>
              <a:rPr lang="de-DE"/>
              <a:t>, </a:t>
            </a:r>
            <a:r>
              <a:rPr lang="de-DE" err="1"/>
              <a:t>client</a:t>
            </a:r>
            <a:r>
              <a:rPr lang="de-DE"/>
              <a:t> </a:t>
            </a:r>
            <a:r>
              <a:rPr lang="de-DE" err="1"/>
              <a:t>operations</a:t>
            </a:r>
            <a:r>
              <a:rPr lang="de-DE"/>
              <a:t> </a:t>
            </a:r>
            <a:r>
              <a:rPr lang="de-DE" err="1"/>
              <a:t>and</a:t>
            </a:r>
            <a:r>
              <a:rPr lang="de-DE"/>
              <a:t> </a:t>
            </a:r>
            <a:r>
              <a:rPr lang="de-DE" err="1"/>
              <a:t>system</a:t>
            </a:r>
            <a:r>
              <a:rPr lang="de-DE"/>
              <a:t> </a:t>
            </a:r>
            <a:r>
              <a:rPr lang="de-DE" err="1"/>
              <a:t>refresh</a:t>
            </a:r>
            <a:r>
              <a:rPr lang="de-DE"/>
              <a:t>,</a:t>
            </a:r>
          </a:p>
          <a:p>
            <a:r>
              <a:rPr lang="de-DE"/>
              <a:t>Database </a:t>
            </a:r>
            <a:r>
              <a:rPr lang="de-DE" err="1"/>
              <a:t>operations</a:t>
            </a:r>
            <a:endParaRPr lang="de-DE"/>
          </a:p>
          <a:p>
            <a:r>
              <a:rPr lang="de-DE"/>
              <a:t>Infrastructure </a:t>
            </a:r>
            <a:r>
              <a:rPr lang="de-DE" err="1"/>
              <a:t>including</a:t>
            </a:r>
            <a:r>
              <a:rPr lang="de-DE"/>
              <a:t> also </a:t>
            </a:r>
            <a:r>
              <a:rPr lang="de-DE" err="1"/>
              <a:t>hardware</a:t>
            </a:r>
            <a:r>
              <a:rPr lang="de-DE"/>
              <a:t> </a:t>
            </a:r>
            <a:r>
              <a:rPr lang="de-DE" err="1"/>
              <a:t>operations</a:t>
            </a:r>
            <a:r>
              <a:rPr lang="de-DE"/>
              <a:t>, </a:t>
            </a:r>
            <a:r>
              <a:rPr lang="de-DE" err="1"/>
              <a:t>operating</a:t>
            </a:r>
            <a:r>
              <a:rPr lang="de-DE"/>
              <a:t> </a:t>
            </a:r>
            <a:r>
              <a:rPr lang="de-DE" err="1"/>
              <a:t>system</a:t>
            </a:r>
            <a:r>
              <a:rPr lang="de-DE"/>
              <a:t>, </a:t>
            </a:r>
            <a:r>
              <a:rPr lang="de-DE" err="1"/>
              <a:t>backup</a:t>
            </a:r>
            <a:r>
              <a:rPr lang="de-DE"/>
              <a:t> </a:t>
            </a:r>
            <a:r>
              <a:rPr lang="de-DE" err="1"/>
              <a:t>restore</a:t>
            </a:r>
            <a:r>
              <a:rPr lang="de-DE"/>
              <a:t>, etc.</a:t>
            </a:r>
          </a:p>
          <a:p>
            <a:r>
              <a:rPr lang="de-DE"/>
              <a:t>Change </a:t>
            </a:r>
            <a:r>
              <a:rPr lang="de-DE" err="1"/>
              <a:t>control</a:t>
            </a:r>
            <a:r>
              <a:rPr lang="de-DE"/>
              <a:t> like SAP, Database, </a:t>
            </a:r>
            <a:r>
              <a:rPr lang="de-DE" err="1"/>
              <a:t>hardware</a:t>
            </a:r>
            <a:r>
              <a:rPr lang="de-DE"/>
              <a:t> </a:t>
            </a:r>
            <a:r>
              <a:rPr lang="de-DE" err="1"/>
              <a:t>and</a:t>
            </a:r>
            <a:r>
              <a:rPr lang="de-DE"/>
              <a:t> </a:t>
            </a:r>
            <a:r>
              <a:rPr lang="de-DE" err="1"/>
              <a:t>operating</a:t>
            </a:r>
            <a:r>
              <a:rPr lang="de-DE"/>
              <a:t> </a:t>
            </a:r>
            <a:r>
              <a:rPr lang="de-DE" err="1"/>
              <a:t>system</a:t>
            </a:r>
            <a:r>
              <a:rPr lang="de-DE"/>
              <a:t> </a:t>
            </a:r>
            <a:r>
              <a:rPr lang="de-DE" err="1"/>
              <a:t>patching</a:t>
            </a:r>
            <a:endParaRPr lang="de-DE"/>
          </a:p>
          <a:p>
            <a:r>
              <a:rPr lang="de-DE" err="1"/>
              <a:t>And</a:t>
            </a:r>
            <a:r>
              <a:rPr lang="de-DE"/>
              <a:t> </a:t>
            </a:r>
            <a:r>
              <a:rPr lang="de-DE" err="1"/>
              <a:t>security</a:t>
            </a:r>
            <a:r>
              <a:rPr lang="de-DE"/>
              <a:t> </a:t>
            </a:r>
            <a:r>
              <a:rPr lang="de-DE" err="1"/>
              <a:t>for</a:t>
            </a:r>
            <a:r>
              <a:rPr lang="de-DE"/>
              <a:t> </a:t>
            </a:r>
            <a:r>
              <a:rPr lang="de-DE" err="1"/>
              <a:t>physical</a:t>
            </a:r>
            <a:r>
              <a:rPr lang="de-DE"/>
              <a:t> </a:t>
            </a:r>
            <a:r>
              <a:rPr lang="de-DE" err="1"/>
              <a:t>site</a:t>
            </a:r>
            <a:r>
              <a:rPr lang="de-DE"/>
              <a:t>, </a:t>
            </a:r>
            <a:r>
              <a:rPr lang="de-DE" err="1"/>
              <a:t>network</a:t>
            </a:r>
            <a:r>
              <a:rPr lang="de-DE"/>
              <a:t>, </a:t>
            </a:r>
            <a:r>
              <a:rPr lang="de-DE" err="1"/>
              <a:t>operating</a:t>
            </a:r>
            <a:r>
              <a:rPr lang="de-DE"/>
              <a:t> </a:t>
            </a:r>
            <a:r>
              <a:rPr lang="de-DE" err="1"/>
              <a:t>system</a:t>
            </a:r>
            <a:r>
              <a:rPr lang="de-DE"/>
              <a:t> </a:t>
            </a:r>
            <a:r>
              <a:rPr lang="de-DE" err="1"/>
              <a:t>and</a:t>
            </a:r>
            <a:r>
              <a:rPr lang="de-DE"/>
              <a:t> </a:t>
            </a:r>
            <a:r>
              <a:rPr lang="de-DE" err="1"/>
              <a:t>database</a:t>
            </a:r>
            <a:r>
              <a:rPr lang="de-DE"/>
              <a:t> </a:t>
            </a:r>
            <a:r>
              <a:rPr lang="de-DE" err="1"/>
              <a:t>as</a:t>
            </a:r>
            <a:r>
              <a:rPr lang="de-DE"/>
              <a:t> </a:t>
            </a:r>
            <a:r>
              <a:rPr lang="de-DE" err="1"/>
              <a:t>well</a:t>
            </a:r>
            <a:r>
              <a:rPr lang="de-DE"/>
              <a:t> </a:t>
            </a:r>
            <a:r>
              <a:rPr lang="de-DE" err="1"/>
              <a:t>as</a:t>
            </a:r>
            <a:r>
              <a:rPr lang="de-DE"/>
              <a:t> </a:t>
            </a:r>
            <a:r>
              <a:rPr lang="de-DE" err="1"/>
              <a:t>providing</a:t>
            </a:r>
            <a:r>
              <a:rPr lang="de-DE"/>
              <a:t> </a:t>
            </a:r>
            <a:r>
              <a:rPr lang="de-DE" err="1"/>
              <a:t>antivirus</a:t>
            </a:r>
            <a:r>
              <a:rPr lang="de-DE"/>
              <a:t> </a:t>
            </a:r>
            <a:r>
              <a:rPr lang="de-DE" err="1"/>
              <a:t>and</a:t>
            </a:r>
            <a:r>
              <a:rPr lang="de-DE"/>
              <a:t> </a:t>
            </a:r>
            <a:r>
              <a:rPr lang="de-DE" err="1"/>
              <a:t>anti</a:t>
            </a:r>
            <a:r>
              <a:rPr lang="de-DE"/>
              <a:t> </a:t>
            </a:r>
            <a:r>
              <a:rPr lang="de-DE" err="1"/>
              <a:t>malware</a:t>
            </a:r>
            <a:r>
              <a:rPr lang="de-DE"/>
              <a:t> </a:t>
            </a:r>
            <a:r>
              <a:rPr lang="de-DE" err="1"/>
              <a:t>protection</a:t>
            </a:r>
            <a:r>
              <a:rPr lang="de-DE"/>
              <a:t>, </a:t>
            </a:r>
            <a:r>
              <a:rPr lang="de-DE" err="1"/>
              <a:t>intrusion</a:t>
            </a:r>
            <a:r>
              <a:rPr lang="de-DE"/>
              <a:t> </a:t>
            </a:r>
            <a:r>
              <a:rPr lang="de-DE" err="1"/>
              <a:t>detection</a:t>
            </a:r>
            <a:r>
              <a:rPr lang="de-DE"/>
              <a:t> </a:t>
            </a:r>
            <a:r>
              <a:rPr lang="de-DE" err="1"/>
              <a:t>and</a:t>
            </a:r>
            <a:r>
              <a:rPr lang="de-DE"/>
              <a:t> </a:t>
            </a:r>
            <a:r>
              <a:rPr lang="de-DE" err="1"/>
              <a:t>intrusion</a:t>
            </a:r>
            <a:r>
              <a:rPr lang="de-DE"/>
              <a:t> </a:t>
            </a:r>
            <a:r>
              <a:rPr lang="de-DE" err="1"/>
              <a:t>prevention</a:t>
            </a:r>
            <a:r>
              <a:rPr lang="de-DE"/>
              <a:t> </a:t>
            </a:r>
            <a:r>
              <a:rPr lang="de-DE" err="1"/>
              <a:t>systems</a:t>
            </a:r>
            <a:r>
              <a:rPr lang="de-DE"/>
              <a:t>, </a:t>
            </a:r>
            <a:r>
              <a:rPr lang="de-DE" err="1"/>
              <a:t>data</a:t>
            </a:r>
            <a:r>
              <a:rPr lang="de-DE"/>
              <a:t> </a:t>
            </a:r>
            <a:r>
              <a:rPr lang="de-DE" err="1"/>
              <a:t>encryption</a:t>
            </a:r>
            <a:r>
              <a:rPr lang="de-DE"/>
              <a:t> </a:t>
            </a:r>
            <a:r>
              <a:rPr lang="de-DE" err="1"/>
              <a:t>and</a:t>
            </a:r>
            <a:r>
              <a:rPr lang="de-DE"/>
              <a:t> </a:t>
            </a:r>
            <a:r>
              <a:rPr lang="de-DE" err="1"/>
              <a:t>access</a:t>
            </a:r>
            <a:r>
              <a:rPr lang="de-DE"/>
              <a:t> check </a:t>
            </a:r>
            <a:r>
              <a:rPr lang="de-DE" err="1"/>
              <a:t>and</a:t>
            </a:r>
            <a:r>
              <a:rPr lang="de-DE"/>
              <a:t> </a:t>
            </a:r>
            <a:r>
              <a:rPr lang="de-DE" err="1"/>
              <a:t>audits</a:t>
            </a:r>
            <a:r>
              <a:rPr lang="de-DE"/>
              <a:t>.</a:t>
            </a:r>
          </a:p>
          <a:p>
            <a:r>
              <a:rPr lang="de-DE" err="1"/>
              <a:t>You</a:t>
            </a:r>
            <a:r>
              <a:rPr lang="de-DE"/>
              <a:t>, </a:t>
            </a:r>
            <a:r>
              <a:rPr lang="de-DE" err="1"/>
              <a:t>as</a:t>
            </a:r>
            <a:r>
              <a:rPr lang="de-DE"/>
              <a:t> a </a:t>
            </a:r>
            <a:r>
              <a:rPr lang="de-DE" err="1"/>
              <a:t>partner</a:t>
            </a:r>
            <a:r>
              <a:rPr lang="de-DE"/>
              <a:t> </a:t>
            </a:r>
            <a:r>
              <a:rPr lang="de-DE" err="1"/>
              <a:t>can</a:t>
            </a:r>
            <a:r>
              <a:rPr lang="de-DE"/>
              <a:t> </a:t>
            </a:r>
            <a:r>
              <a:rPr lang="de-DE" err="1"/>
              <a:t>offer</a:t>
            </a:r>
            <a:r>
              <a:rPr lang="de-DE"/>
              <a:t> </a:t>
            </a:r>
            <a:r>
              <a:rPr lang="de-DE" err="1"/>
              <a:t>some</a:t>
            </a:r>
            <a:r>
              <a:rPr lang="de-DE"/>
              <a:t> additional </a:t>
            </a:r>
            <a:r>
              <a:rPr lang="de-DE" err="1"/>
              <a:t>technical</a:t>
            </a:r>
            <a:r>
              <a:rPr lang="de-DE"/>
              <a:t> </a:t>
            </a:r>
            <a:r>
              <a:rPr lang="de-DE" err="1"/>
              <a:t>services</a:t>
            </a:r>
            <a:r>
              <a:rPr lang="de-DE"/>
              <a:t>, like </a:t>
            </a:r>
            <a:r>
              <a:rPr lang="de-DE" err="1"/>
              <a:t>pre</a:t>
            </a:r>
            <a:r>
              <a:rPr lang="de-DE"/>
              <a:t>- </a:t>
            </a:r>
            <a:r>
              <a:rPr lang="de-DE" err="1"/>
              <a:t>and</a:t>
            </a:r>
            <a:r>
              <a:rPr lang="de-DE"/>
              <a:t> post-</a:t>
            </a:r>
            <a:r>
              <a:rPr lang="de-DE" err="1"/>
              <a:t>processing</a:t>
            </a:r>
            <a:r>
              <a:rPr lang="de-DE"/>
              <a:t> </a:t>
            </a:r>
            <a:r>
              <a:rPr lang="de-DE" err="1"/>
              <a:t>for</a:t>
            </a:r>
            <a:r>
              <a:rPr lang="de-DE"/>
              <a:t> </a:t>
            </a:r>
            <a:r>
              <a:rPr lang="de-DE" err="1"/>
              <a:t>system</a:t>
            </a:r>
            <a:r>
              <a:rPr lang="de-DE"/>
              <a:t> </a:t>
            </a:r>
            <a:r>
              <a:rPr lang="de-DE" err="1"/>
              <a:t>refresh</a:t>
            </a:r>
            <a:r>
              <a:rPr lang="de-DE"/>
              <a:t>, </a:t>
            </a:r>
            <a:r>
              <a:rPr lang="de-DE" err="1"/>
              <a:t>transport</a:t>
            </a:r>
            <a:r>
              <a:rPr lang="de-DE"/>
              <a:t> </a:t>
            </a:r>
            <a:r>
              <a:rPr lang="de-DE" err="1"/>
              <a:t>management</a:t>
            </a:r>
            <a:r>
              <a:rPr lang="de-DE"/>
              <a:t> </a:t>
            </a:r>
            <a:r>
              <a:rPr lang="de-DE" err="1"/>
              <a:t>and</a:t>
            </a:r>
            <a:r>
              <a:rPr lang="de-DE"/>
              <a:t> </a:t>
            </a:r>
            <a:r>
              <a:rPr lang="de-DE" err="1"/>
              <a:t>Fiori</a:t>
            </a:r>
            <a:r>
              <a:rPr lang="de-DE"/>
              <a:t> </a:t>
            </a:r>
            <a:r>
              <a:rPr lang="de-DE" err="1"/>
              <a:t>app</a:t>
            </a:r>
            <a:r>
              <a:rPr lang="de-DE"/>
              <a:t> </a:t>
            </a:r>
            <a:r>
              <a:rPr lang="de-DE" err="1"/>
              <a:t>configurations</a:t>
            </a:r>
            <a:r>
              <a:rPr lang="de-DE"/>
              <a:t>; </a:t>
            </a:r>
            <a:r>
              <a:rPr lang="de-DE" err="1"/>
              <a:t>and</a:t>
            </a:r>
            <a:r>
              <a:rPr lang="de-DE"/>
              <a:t> </a:t>
            </a:r>
            <a:r>
              <a:rPr lang="de-DE" err="1"/>
              <a:t>implementation</a:t>
            </a:r>
            <a:r>
              <a:rPr lang="de-DE"/>
              <a:t> </a:t>
            </a:r>
            <a:r>
              <a:rPr lang="de-DE" err="1"/>
              <a:t>as</a:t>
            </a:r>
            <a:r>
              <a:rPr lang="de-DE"/>
              <a:t> </a:t>
            </a:r>
            <a:r>
              <a:rPr lang="de-DE" err="1"/>
              <a:t>well</a:t>
            </a:r>
            <a:r>
              <a:rPr lang="de-DE"/>
              <a:t> </a:t>
            </a:r>
            <a:r>
              <a:rPr lang="de-DE" err="1"/>
              <a:t>as</a:t>
            </a:r>
            <a:r>
              <a:rPr lang="de-DE"/>
              <a:t> </a:t>
            </a:r>
            <a:r>
              <a:rPr lang="de-DE" err="1"/>
              <a:t>application</a:t>
            </a:r>
            <a:r>
              <a:rPr lang="de-DE"/>
              <a:t> </a:t>
            </a:r>
            <a:r>
              <a:rPr lang="de-DE" err="1"/>
              <a:t>management</a:t>
            </a:r>
            <a:r>
              <a:rPr lang="de-DE"/>
              <a:t> </a:t>
            </a:r>
            <a:r>
              <a:rPr lang="de-DE" err="1"/>
              <a:t>services</a:t>
            </a:r>
            <a:r>
              <a:rPr lang="de-DE"/>
              <a:t> </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F4E7A476-DA7F-4322-8BCA-084534F10799}" type="slidenum">
              <a:rPr kumimoji="0" lang="en-US"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8607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normAutofit fontScale="92500" lnSpcReduction="20000"/>
          </a:bodyPr>
          <a:lstStyle/>
          <a:p>
            <a:r>
              <a:rPr lang="de-DE"/>
              <a:t>Here </a:t>
            </a:r>
            <a:r>
              <a:rPr lang="de-DE" err="1"/>
              <a:t>we</a:t>
            </a:r>
            <a:r>
              <a:rPr lang="de-DE"/>
              <a:t> </a:t>
            </a:r>
            <a:r>
              <a:rPr lang="de-DE" err="1"/>
              <a:t>can</a:t>
            </a:r>
            <a:r>
              <a:rPr lang="de-DE"/>
              <a:t> </a:t>
            </a:r>
            <a:r>
              <a:rPr lang="de-DE" err="1"/>
              <a:t>see</a:t>
            </a:r>
            <a:r>
              <a:rPr lang="de-DE"/>
              <a:t> </a:t>
            </a:r>
            <a:r>
              <a:rPr lang="de-DE" err="1"/>
              <a:t>the</a:t>
            </a:r>
            <a:r>
              <a:rPr lang="de-DE"/>
              <a:t> </a:t>
            </a:r>
            <a:r>
              <a:rPr lang="de-DE" err="1"/>
              <a:t>main</a:t>
            </a:r>
            <a:r>
              <a:rPr lang="de-DE"/>
              <a:t> </a:t>
            </a:r>
            <a:r>
              <a:rPr lang="de-DE" err="1"/>
              <a:t>differences</a:t>
            </a:r>
            <a:r>
              <a:rPr lang="de-DE"/>
              <a:t> </a:t>
            </a:r>
            <a:r>
              <a:rPr lang="de-DE" err="1"/>
              <a:t>of</a:t>
            </a:r>
            <a:r>
              <a:rPr lang="de-DE"/>
              <a:t> </a:t>
            </a:r>
            <a:r>
              <a:rPr lang="de-DE" err="1"/>
              <a:t>the</a:t>
            </a:r>
            <a:r>
              <a:rPr lang="de-DE"/>
              <a:t> </a:t>
            </a:r>
            <a:r>
              <a:rPr lang="de-DE" err="1"/>
              <a:t>included</a:t>
            </a:r>
            <a:r>
              <a:rPr lang="de-DE"/>
              <a:t> </a:t>
            </a:r>
            <a:r>
              <a:rPr lang="de-DE" err="1"/>
              <a:t>services</a:t>
            </a:r>
            <a:r>
              <a:rPr lang="de-DE"/>
              <a:t> </a:t>
            </a:r>
            <a:r>
              <a:rPr lang="de-DE" err="1"/>
              <a:t>between</a:t>
            </a:r>
            <a:r>
              <a:rPr lang="de-DE"/>
              <a:t> S/4HANA Cloud, </a:t>
            </a:r>
            <a:r>
              <a:rPr lang="de-DE" err="1"/>
              <a:t>extended</a:t>
            </a:r>
            <a:r>
              <a:rPr lang="de-DE"/>
              <a:t> </a:t>
            </a:r>
            <a:r>
              <a:rPr lang="de-DE" err="1"/>
              <a:t>edition</a:t>
            </a:r>
            <a:r>
              <a:rPr lang="de-DE"/>
              <a:t> and S/4HANA, private </a:t>
            </a:r>
            <a:r>
              <a:rPr lang="de-DE" err="1"/>
              <a:t>cloud</a:t>
            </a:r>
            <a:r>
              <a:rPr lang="de-DE"/>
              <a:t> </a:t>
            </a:r>
            <a:r>
              <a:rPr lang="de-DE" err="1"/>
              <a:t>edition</a:t>
            </a:r>
            <a:r>
              <a:rPr lang="de-DE"/>
              <a:t>.</a:t>
            </a:r>
          </a:p>
          <a:p>
            <a:r>
              <a:rPr lang="de-DE">
                <a:cs typeface="Calibri"/>
              </a:rPr>
              <a:t>Blue </a:t>
            </a:r>
            <a:r>
              <a:rPr lang="de-DE" err="1">
                <a:cs typeface="Calibri"/>
              </a:rPr>
              <a:t>boxes</a:t>
            </a:r>
            <a:r>
              <a:rPr lang="de-DE">
                <a:cs typeface="Calibri"/>
              </a:rPr>
              <a:t> </a:t>
            </a:r>
            <a:r>
              <a:rPr lang="de-DE" err="1">
                <a:cs typeface="Calibri"/>
              </a:rPr>
              <a:t>are</a:t>
            </a:r>
            <a:r>
              <a:rPr lang="de-DE">
                <a:cs typeface="Calibri"/>
              </a:rPr>
              <a:t> in </a:t>
            </a:r>
            <a:r>
              <a:rPr lang="de-DE" err="1">
                <a:cs typeface="Calibri"/>
              </a:rPr>
              <a:t>SAP's</a:t>
            </a:r>
            <a:r>
              <a:rPr lang="de-DE">
                <a:cs typeface="Calibri"/>
              </a:rPr>
              <a:t> </a:t>
            </a:r>
            <a:r>
              <a:rPr lang="de-DE" err="1">
                <a:cs typeface="Calibri"/>
              </a:rPr>
              <a:t>responsibility</a:t>
            </a:r>
            <a:r>
              <a:rPr lang="de-DE">
                <a:cs typeface="Calibri"/>
              </a:rPr>
              <a:t>, </a:t>
            </a:r>
            <a:r>
              <a:rPr lang="de-DE" err="1">
                <a:cs typeface="Calibri"/>
              </a:rPr>
              <a:t>amber</a:t>
            </a:r>
            <a:r>
              <a:rPr lang="de-DE">
                <a:cs typeface="Calibri"/>
              </a:rPr>
              <a:t> </a:t>
            </a:r>
            <a:r>
              <a:rPr lang="de-DE" err="1">
                <a:cs typeface="Calibri"/>
              </a:rPr>
              <a:t>boxes</a:t>
            </a:r>
            <a:r>
              <a:rPr lang="de-DE">
                <a:cs typeface="Calibri"/>
              </a:rPr>
              <a:t> in </a:t>
            </a:r>
            <a:r>
              <a:rPr lang="de-DE" err="1">
                <a:cs typeface="Calibri"/>
              </a:rPr>
              <a:t>partner's</a:t>
            </a:r>
            <a:r>
              <a:rPr lang="de-DE">
                <a:cs typeface="Calibri"/>
              </a:rPr>
              <a:t> </a:t>
            </a:r>
            <a:r>
              <a:rPr lang="de-DE" err="1">
                <a:cs typeface="Calibri"/>
              </a:rPr>
              <a:t>or</a:t>
            </a:r>
            <a:r>
              <a:rPr lang="de-DE">
                <a:cs typeface="Calibri"/>
              </a:rPr>
              <a:t> </a:t>
            </a:r>
            <a:r>
              <a:rPr lang="de-DE" err="1">
                <a:cs typeface="Calibri"/>
              </a:rPr>
              <a:t>customer's</a:t>
            </a:r>
            <a:r>
              <a:rPr lang="de-DE">
                <a:cs typeface="Calibri"/>
              </a:rPr>
              <a:t> and </a:t>
            </a:r>
            <a:r>
              <a:rPr lang="de-DE" err="1">
                <a:cs typeface="Calibri"/>
              </a:rPr>
              <a:t>the</a:t>
            </a:r>
            <a:r>
              <a:rPr lang="de-DE">
                <a:cs typeface="Calibri"/>
              </a:rPr>
              <a:t> </a:t>
            </a:r>
            <a:r>
              <a:rPr lang="de-DE" err="1">
                <a:cs typeface="Calibri"/>
              </a:rPr>
              <a:t>boxes</a:t>
            </a:r>
            <a:r>
              <a:rPr lang="de-DE">
                <a:cs typeface="Calibri"/>
              </a:rPr>
              <a:t> </a:t>
            </a:r>
            <a:r>
              <a:rPr lang="de-DE" err="1">
                <a:cs typeface="Calibri"/>
              </a:rPr>
              <a:t>with</a:t>
            </a:r>
            <a:r>
              <a:rPr lang="de-DE">
                <a:cs typeface="Calibri"/>
              </a:rPr>
              <a:t> </a:t>
            </a:r>
            <a:r>
              <a:rPr lang="de-DE" err="1">
                <a:cs typeface="Calibri"/>
              </a:rPr>
              <a:t>color</a:t>
            </a:r>
            <a:r>
              <a:rPr lang="de-DE">
                <a:cs typeface="Calibri"/>
              </a:rPr>
              <a:t> </a:t>
            </a:r>
            <a:r>
              <a:rPr lang="de-DE" err="1">
                <a:cs typeface="Calibri"/>
              </a:rPr>
              <a:t>gradient</a:t>
            </a:r>
            <a:r>
              <a:rPr lang="de-DE">
                <a:cs typeface="Calibri"/>
              </a:rPr>
              <a:t> </a:t>
            </a:r>
            <a:r>
              <a:rPr lang="de-DE" err="1">
                <a:cs typeface="Calibri"/>
              </a:rPr>
              <a:t>shows</a:t>
            </a:r>
            <a:r>
              <a:rPr lang="de-DE">
                <a:cs typeface="Calibri"/>
              </a:rPr>
              <a:t> a </a:t>
            </a:r>
            <a:r>
              <a:rPr lang="de-DE" err="1">
                <a:cs typeface="Calibri"/>
              </a:rPr>
              <a:t>mixed</a:t>
            </a:r>
            <a:r>
              <a:rPr lang="de-DE">
                <a:cs typeface="Calibri"/>
              </a:rPr>
              <a:t> </a:t>
            </a:r>
            <a:r>
              <a:rPr lang="de-DE" err="1">
                <a:cs typeface="Calibri"/>
              </a:rPr>
              <a:t>responsibility</a:t>
            </a:r>
            <a:r>
              <a:rPr lang="de-DE">
                <a:cs typeface="Calibri"/>
              </a:rPr>
              <a:t>.</a:t>
            </a:r>
            <a:endParaRPr lang="de-DE"/>
          </a:p>
          <a:p>
            <a:r>
              <a:rPr lang="de-DE" err="1">
                <a:cs typeface="Calibri"/>
              </a:rPr>
              <a:t>For</a:t>
            </a:r>
            <a:r>
              <a:rPr lang="de-DE">
                <a:cs typeface="Calibri"/>
              </a:rPr>
              <a:t> </a:t>
            </a:r>
            <a:r>
              <a:rPr lang="de-DE" err="1">
                <a:cs typeface="Calibri"/>
              </a:rPr>
              <a:t>example</a:t>
            </a:r>
            <a:r>
              <a:rPr lang="de-DE">
                <a:cs typeface="Calibri"/>
              </a:rPr>
              <a:t>, release upgrade </a:t>
            </a:r>
            <a:r>
              <a:rPr lang="de-DE" err="1">
                <a:cs typeface="Calibri"/>
              </a:rPr>
              <a:t>for</a:t>
            </a:r>
            <a:r>
              <a:rPr lang="de-DE">
                <a:cs typeface="Calibri"/>
              </a:rPr>
              <a:t> private </a:t>
            </a:r>
            <a:r>
              <a:rPr lang="de-DE" err="1">
                <a:cs typeface="Calibri"/>
              </a:rPr>
              <a:t>cloud</a:t>
            </a:r>
            <a:r>
              <a:rPr lang="de-DE">
                <a:cs typeface="Calibri"/>
              </a:rPr>
              <a:t>, </a:t>
            </a:r>
            <a:r>
              <a:rPr lang="de-DE" err="1">
                <a:cs typeface="Calibri"/>
              </a:rPr>
              <a:t>planning</a:t>
            </a:r>
            <a:r>
              <a:rPr lang="de-DE">
                <a:cs typeface="Calibri"/>
              </a:rPr>
              <a:t>, </a:t>
            </a:r>
            <a:r>
              <a:rPr lang="de-DE" err="1">
                <a:cs typeface="Calibri"/>
              </a:rPr>
              <a:t>customer</a:t>
            </a:r>
            <a:r>
              <a:rPr lang="de-DE">
                <a:cs typeface="Calibri"/>
              </a:rPr>
              <a:t> </a:t>
            </a:r>
            <a:r>
              <a:rPr lang="de-DE" err="1">
                <a:cs typeface="Calibri"/>
              </a:rPr>
              <a:t>workshops</a:t>
            </a:r>
            <a:r>
              <a:rPr lang="de-DE">
                <a:cs typeface="Calibri"/>
              </a:rPr>
              <a:t>, </a:t>
            </a:r>
            <a:r>
              <a:rPr lang="de-DE" err="1">
                <a:cs typeface="Calibri"/>
              </a:rPr>
              <a:t>overall</a:t>
            </a:r>
            <a:r>
              <a:rPr lang="de-DE">
                <a:cs typeface="Calibri"/>
              </a:rPr>
              <a:t> </a:t>
            </a:r>
            <a:r>
              <a:rPr lang="de-DE" err="1">
                <a:cs typeface="Calibri"/>
              </a:rPr>
              <a:t>project</a:t>
            </a:r>
            <a:r>
              <a:rPr lang="de-DE">
                <a:cs typeface="Calibri"/>
              </a:rPr>
              <a:t> </a:t>
            </a:r>
            <a:r>
              <a:rPr lang="de-DE" err="1">
                <a:cs typeface="Calibri"/>
              </a:rPr>
              <a:t>management</a:t>
            </a:r>
            <a:r>
              <a:rPr lang="de-DE">
                <a:cs typeface="Calibri"/>
              </a:rPr>
              <a:t>, </a:t>
            </a:r>
            <a:r>
              <a:rPr lang="de-DE" err="1">
                <a:cs typeface="Calibri"/>
              </a:rPr>
              <a:t>functional</a:t>
            </a:r>
            <a:r>
              <a:rPr lang="de-DE">
                <a:cs typeface="Calibri"/>
              </a:rPr>
              <a:t> and </a:t>
            </a:r>
            <a:r>
              <a:rPr lang="de-DE" err="1">
                <a:cs typeface="Calibri"/>
              </a:rPr>
              <a:t>custom</a:t>
            </a:r>
            <a:r>
              <a:rPr lang="de-DE">
                <a:cs typeface="Calibri"/>
              </a:rPr>
              <a:t> code </a:t>
            </a:r>
            <a:r>
              <a:rPr lang="de-DE" err="1">
                <a:cs typeface="Calibri"/>
              </a:rPr>
              <a:t>adoption</a:t>
            </a:r>
            <a:r>
              <a:rPr lang="de-DE">
                <a:cs typeface="Calibri"/>
              </a:rPr>
              <a:t> and </a:t>
            </a:r>
            <a:r>
              <a:rPr lang="de-DE" err="1">
                <a:cs typeface="Calibri"/>
              </a:rPr>
              <a:t>testing</a:t>
            </a:r>
            <a:r>
              <a:rPr lang="de-DE">
                <a:cs typeface="Calibri"/>
              </a:rPr>
              <a:t> </a:t>
            </a:r>
            <a:r>
              <a:rPr lang="de-DE" err="1">
                <a:cs typeface="Calibri"/>
              </a:rPr>
              <a:t>are</a:t>
            </a:r>
            <a:r>
              <a:rPr lang="de-DE">
                <a:cs typeface="Calibri"/>
              </a:rPr>
              <a:t> </a:t>
            </a:r>
            <a:r>
              <a:rPr lang="de-DE" err="1">
                <a:cs typeface="Calibri"/>
              </a:rPr>
              <a:t>with</a:t>
            </a:r>
            <a:r>
              <a:rPr lang="de-DE">
                <a:cs typeface="Calibri"/>
              </a:rPr>
              <a:t> </a:t>
            </a:r>
            <a:r>
              <a:rPr lang="de-DE" err="1">
                <a:cs typeface="Calibri"/>
              </a:rPr>
              <a:t>partner</a:t>
            </a:r>
            <a:r>
              <a:rPr lang="de-DE">
                <a:cs typeface="Calibri"/>
              </a:rPr>
              <a:t> </a:t>
            </a:r>
            <a:r>
              <a:rPr lang="de-DE" err="1">
                <a:cs typeface="Calibri"/>
              </a:rPr>
              <a:t>or</a:t>
            </a:r>
            <a:r>
              <a:rPr lang="de-DE">
                <a:cs typeface="Calibri"/>
              </a:rPr>
              <a:t> </a:t>
            </a:r>
            <a:r>
              <a:rPr lang="de-DE" err="1">
                <a:cs typeface="Calibri"/>
              </a:rPr>
              <a:t>customer</a:t>
            </a:r>
            <a:r>
              <a:rPr lang="de-DE">
                <a:cs typeface="Calibri"/>
              </a:rPr>
              <a:t>, </a:t>
            </a:r>
            <a:r>
              <a:rPr lang="de-DE" err="1">
                <a:cs typeface="Calibri"/>
              </a:rPr>
              <a:t>whereas</a:t>
            </a:r>
            <a:r>
              <a:rPr lang="de-DE">
                <a:cs typeface="Calibri"/>
              </a:rPr>
              <a:t> </a:t>
            </a:r>
            <a:r>
              <a:rPr lang="de-DE" err="1">
                <a:cs typeface="Calibri"/>
              </a:rPr>
              <a:t>the</a:t>
            </a:r>
            <a:r>
              <a:rPr lang="de-DE">
                <a:cs typeface="Calibri"/>
              </a:rPr>
              <a:t> </a:t>
            </a:r>
            <a:r>
              <a:rPr lang="de-DE" err="1">
                <a:cs typeface="Calibri"/>
              </a:rPr>
              <a:t>technical</a:t>
            </a:r>
            <a:r>
              <a:rPr lang="de-DE">
                <a:cs typeface="Calibri"/>
              </a:rPr>
              <a:t> upgrade </a:t>
            </a:r>
            <a:r>
              <a:rPr lang="de-DE" err="1">
                <a:cs typeface="Calibri"/>
              </a:rPr>
              <a:t>itself</a:t>
            </a:r>
            <a:r>
              <a:rPr lang="de-DE">
                <a:cs typeface="Calibri"/>
              </a:rPr>
              <a:t> </a:t>
            </a:r>
            <a:r>
              <a:rPr lang="de-DE" err="1">
                <a:cs typeface="Calibri"/>
              </a:rPr>
              <a:t>is</a:t>
            </a:r>
            <a:r>
              <a:rPr lang="de-DE">
                <a:cs typeface="Calibri"/>
              </a:rPr>
              <a:t> </a:t>
            </a:r>
            <a:r>
              <a:rPr lang="de-DE" err="1">
                <a:cs typeface="Calibri"/>
              </a:rPr>
              <a:t>included</a:t>
            </a:r>
            <a:r>
              <a:rPr lang="de-DE">
                <a:cs typeface="Calibri"/>
              </a:rPr>
              <a:t> in </a:t>
            </a:r>
            <a:r>
              <a:rPr lang="de-DE" err="1">
                <a:cs typeface="Calibri"/>
              </a:rPr>
              <a:t>the</a:t>
            </a:r>
            <a:r>
              <a:rPr lang="de-DE">
                <a:cs typeface="Calibri"/>
              </a:rPr>
              <a:t> </a:t>
            </a:r>
            <a:r>
              <a:rPr lang="de-DE" err="1">
                <a:cs typeface="Calibri"/>
              </a:rPr>
              <a:t>subscription</a:t>
            </a:r>
            <a:r>
              <a:rPr lang="de-DE">
                <a:cs typeface="Calibri"/>
              </a:rPr>
              <a:t> and </a:t>
            </a:r>
            <a:r>
              <a:rPr lang="de-DE" err="1">
                <a:cs typeface="Calibri"/>
              </a:rPr>
              <a:t>can</a:t>
            </a:r>
            <a:r>
              <a:rPr lang="de-DE">
                <a:cs typeface="Calibri"/>
              </a:rPr>
              <a:t> </a:t>
            </a:r>
            <a:r>
              <a:rPr lang="de-DE" err="1">
                <a:cs typeface="Calibri"/>
              </a:rPr>
              <a:t>only</a:t>
            </a:r>
            <a:r>
              <a:rPr lang="de-DE">
                <a:cs typeface="Calibri"/>
              </a:rPr>
              <a:t> </a:t>
            </a:r>
            <a:r>
              <a:rPr lang="de-DE" err="1">
                <a:cs typeface="Calibri"/>
              </a:rPr>
              <a:t>be</a:t>
            </a:r>
            <a:r>
              <a:rPr lang="de-DE">
                <a:cs typeface="Calibri"/>
              </a:rPr>
              <a:t> </a:t>
            </a:r>
            <a:r>
              <a:rPr lang="de-DE" err="1">
                <a:cs typeface="Calibri"/>
              </a:rPr>
              <a:t>done</a:t>
            </a:r>
            <a:r>
              <a:rPr lang="de-DE">
                <a:cs typeface="Calibri"/>
              </a:rPr>
              <a:t> </a:t>
            </a:r>
            <a:r>
              <a:rPr lang="de-DE" err="1">
                <a:cs typeface="Calibri"/>
              </a:rPr>
              <a:t>by</a:t>
            </a:r>
            <a:r>
              <a:rPr lang="de-DE">
                <a:cs typeface="Calibri"/>
              </a:rPr>
              <a:t> SAP.</a:t>
            </a:r>
            <a:endParaRPr lang="de-DE"/>
          </a:p>
          <a:p>
            <a:r>
              <a:rPr lang="de-DE" err="1"/>
              <a:t>You</a:t>
            </a:r>
            <a:r>
              <a:rPr lang="de-DE"/>
              <a:t> </a:t>
            </a:r>
            <a:r>
              <a:rPr lang="de-DE" err="1"/>
              <a:t>have</a:t>
            </a:r>
            <a:r>
              <a:rPr lang="de-DE"/>
              <a:t> </a:t>
            </a:r>
            <a:r>
              <a:rPr lang="de-DE" err="1"/>
              <a:t>to</a:t>
            </a:r>
            <a:r>
              <a:rPr lang="de-DE"/>
              <a:t> </a:t>
            </a:r>
            <a:r>
              <a:rPr lang="de-DE" err="1"/>
              <a:t>understand</a:t>
            </a:r>
            <a:r>
              <a:rPr lang="de-DE"/>
              <a:t> </a:t>
            </a:r>
            <a:r>
              <a:rPr lang="de-DE" err="1"/>
              <a:t>SAP’s</a:t>
            </a:r>
            <a:r>
              <a:rPr lang="de-DE"/>
              <a:t> </a:t>
            </a:r>
            <a:r>
              <a:rPr lang="de-DE" err="1"/>
              <a:t>role</a:t>
            </a:r>
            <a:r>
              <a:rPr lang="de-DE"/>
              <a:t>, </a:t>
            </a:r>
            <a:r>
              <a:rPr lang="de-DE" err="1"/>
              <a:t>which</a:t>
            </a:r>
            <a:r>
              <a:rPr lang="de-DE"/>
              <a:t> </a:t>
            </a:r>
            <a:r>
              <a:rPr lang="de-DE" err="1"/>
              <a:t>is</a:t>
            </a:r>
            <a:r>
              <a:rPr lang="de-DE"/>
              <a:t> in Summary all Technical (</a:t>
            </a:r>
            <a:r>
              <a:rPr lang="de-DE" err="1"/>
              <a:t>basis</a:t>
            </a:r>
            <a:r>
              <a:rPr lang="de-DE"/>
              <a:t>) </a:t>
            </a:r>
            <a:r>
              <a:rPr lang="de-DE" err="1"/>
              <a:t>operations</a:t>
            </a:r>
            <a:r>
              <a:rPr lang="de-DE"/>
              <a:t> </a:t>
            </a:r>
            <a:r>
              <a:rPr lang="de-DE" err="1"/>
              <a:t>as</a:t>
            </a:r>
            <a:r>
              <a:rPr lang="de-DE"/>
              <a:t> </a:t>
            </a:r>
            <a:r>
              <a:rPr lang="de-DE" err="1"/>
              <a:t>well</a:t>
            </a:r>
            <a:r>
              <a:rPr lang="de-DE"/>
              <a:t> </a:t>
            </a:r>
            <a:r>
              <a:rPr lang="de-DE" err="1"/>
              <a:t>as</a:t>
            </a:r>
            <a:r>
              <a:rPr lang="de-DE"/>
              <a:t> </a:t>
            </a:r>
            <a:r>
              <a:rPr lang="de-DE" err="1"/>
              <a:t>technical</a:t>
            </a:r>
            <a:r>
              <a:rPr lang="de-DE"/>
              <a:t> </a:t>
            </a:r>
            <a:r>
              <a:rPr lang="de-DE" err="1"/>
              <a:t>installation</a:t>
            </a:r>
            <a:r>
              <a:rPr lang="de-DE"/>
              <a:t> and </a:t>
            </a:r>
            <a:r>
              <a:rPr lang="de-DE" err="1"/>
              <a:t>some</a:t>
            </a:r>
            <a:r>
              <a:rPr lang="de-DE"/>
              <a:t> </a:t>
            </a:r>
            <a:r>
              <a:rPr lang="de-DE" err="1"/>
              <a:t>basic</a:t>
            </a:r>
            <a:r>
              <a:rPr lang="de-DE"/>
              <a:t> </a:t>
            </a:r>
            <a:r>
              <a:rPr lang="de-DE" err="1"/>
              <a:t>technical</a:t>
            </a:r>
            <a:r>
              <a:rPr lang="de-DE"/>
              <a:t> </a:t>
            </a:r>
            <a:r>
              <a:rPr lang="de-DE" err="1"/>
              <a:t>configuration</a:t>
            </a:r>
            <a:r>
              <a:rPr lang="de-DE"/>
              <a:t> </a:t>
            </a:r>
            <a:r>
              <a:rPr lang="de-DE" err="1"/>
              <a:t>steps</a:t>
            </a:r>
            <a:r>
              <a:rPr lang="de-DE"/>
              <a:t> </a:t>
            </a:r>
            <a:r>
              <a:rPr lang="de-DE" err="1"/>
              <a:t>of</a:t>
            </a:r>
            <a:r>
              <a:rPr lang="de-DE"/>
              <a:t> </a:t>
            </a:r>
            <a:r>
              <a:rPr lang="de-DE" err="1"/>
              <a:t>the</a:t>
            </a:r>
            <a:r>
              <a:rPr lang="de-DE"/>
              <a:t> </a:t>
            </a:r>
            <a:r>
              <a:rPr lang="de-DE" err="1"/>
              <a:t>landscape</a:t>
            </a:r>
            <a:endParaRPr lang="de-DE">
              <a:cs typeface="Calibri"/>
            </a:endParaRPr>
          </a:p>
          <a:p>
            <a:pPr marL="171450" indent="-171450">
              <a:buFont typeface="Wingdings" pitchFamily="2" charset="2"/>
              <a:buChar char="Ø"/>
            </a:pPr>
            <a:r>
              <a:rPr lang="de-DE"/>
              <a:t>Generally (</a:t>
            </a:r>
            <a:r>
              <a:rPr lang="de-DE" err="1"/>
              <a:t>for</a:t>
            </a:r>
            <a:r>
              <a:rPr lang="de-DE"/>
              <a:t> </a:t>
            </a:r>
            <a:r>
              <a:rPr lang="de-DE" err="1"/>
              <a:t>both</a:t>
            </a:r>
            <a:r>
              <a:rPr lang="de-DE"/>
              <a:t> </a:t>
            </a:r>
            <a:r>
              <a:rPr lang="de-DE" err="1"/>
              <a:t>products</a:t>
            </a:r>
            <a:r>
              <a:rPr lang="de-DE"/>
              <a:t>) </a:t>
            </a:r>
            <a:r>
              <a:rPr lang="de-DE" err="1"/>
              <a:t>besides</a:t>
            </a:r>
            <a:r>
              <a:rPr lang="de-DE"/>
              <a:t> </a:t>
            </a:r>
            <a:r>
              <a:rPr lang="de-DE" err="1"/>
              <a:t>the</a:t>
            </a:r>
            <a:r>
              <a:rPr lang="de-DE"/>
              <a:t> initial </a:t>
            </a:r>
            <a:r>
              <a:rPr lang="de-DE" err="1"/>
              <a:t>installation</a:t>
            </a:r>
            <a:r>
              <a:rPr lang="de-DE"/>
              <a:t> </a:t>
            </a:r>
            <a:r>
              <a:rPr lang="de-DE" err="1"/>
              <a:t>activities</a:t>
            </a:r>
            <a:r>
              <a:rPr lang="de-DE"/>
              <a:t>, </a:t>
            </a:r>
            <a:r>
              <a:rPr lang="de-DE" err="1"/>
              <a:t>Included</a:t>
            </a:r>
            <a:r>
              <a:rPr lang="de-DE"/>
              <a:t> </a:t>
            </a:r>
            <a:r>
              <a:rPr lang="de-DE" err="1"/>
              <a:t>Operations</a:t>
            </a:r>
            <a:r>
              <a:rPr lang="de-DE"/>
              <a:t> </a:t>
            </a:r>
            <a:r>
              <a:rPr lang="de-DE" err="1"/>
              <a:t>tasks</a:t>
            </a:r>
            <a:r>
              <a:rPr lang="de-DE"/>
              <a:t> </a:t>
            </a:r>
            <a:r>
              <a:rPr lang="de-DE" err="1"/>
              <a:t>are</a:t>
            </a:r>
            <a:r>
              <a:rPr lang="de-DE"/>
              <a:t> </a:t>
            </a:r>
            <a:r>
              <a:rPr lang="de-DE" err="1"/>
              <a:t>based</a:t>
            </a:r>
            <a:r>
              <a:rPr lang="de-DE"/>
              <a:t> on ITIL </a:t>
            </a:r>
            <a:r>
              <a:rPr lang="de-DE" err="1"/>
              <a:t>service</a:t>
            </a:r>
            <a:r>
              <a:rPr lang="de-DE"/>
              <a:t> </a:t>
            </a:r>
            <a:r>
              <a:rPr lang="de-DE" err="1"/>
              <a:t>management</a:t>
            </a:r>
            <a:r>
              <a:rPr lang="de-DE"/>
              <a:t> </a:t>
            </a:r>
            <a:r>
              <a:rPr lang="de-DE" err="1"/>
              <a:t>standards</a:t>
            </a:r>
            <a:r>
              <a:rPr lang="de-DE"/>
              <a:t> and </a:t>
            </a:r>
            <a:r>
              <a:rPr lang="de-DE" err="1"/>
              <a:t>are</a:t>
            </a:r>
            <a:r>
              <a:rPr lang="de-DE"/>
              <a:t>:</a:t>
            </a:r>
            <a:endParaRPr lang="de-DE">
              <a:cs typeface="Calibri"/>
            </a:endParaRPr>
          </a:p>
          <a:p>
            <a:pPr marL="628650" lvl="1" indent="-171450">
              <a:buFont typeface="Wingdings" pitchFamily="2" charset="2"/>
              <a:buChar char="Ø"/>
            </a:pPr>
            <a:r>
              <a:rPr lang="de-DE" err="1"/>
              <a:t>Recurring</a:t>
            </a:r>
            <a:endParaRPr lang="de-DE"/>
          </a:p>
          <a:p>
            <a:pPr marL="628650" lvl="1" indent="-171450">
              <a:buFont typeface="Wingdings" pitchFamily="2" charset="2"/>
              <a:buChar char="Ø"/>
            </a:pPr>
            <a:r>
              <a:rPr lang="de-DE" err="1"/>
              <a:t>Mainly</a:t>
            </a:r>
            <a:r>
              <a:rPr lang="de-DE"/>
              <a:t> </a:t>
            </a:r>
            <a:r>
              <a:rPr lang="de-DE" err="1"/>
              <a:t>automated</a:t>
            </a:r>
            <a:r>
              <a:rPr lang="de-DE"/>
              <a:t>/semi-</a:t>
            </a:r>
            <a:r>
              <a:rPr lang="de-DE" err="1"/>
              <a:t>automated</a:t>
            </a:r>
            <a:endParaRPr lang="de-DE"/>
          </a:p>
          <a:p>
            <a:pPr marL="628650" lvl="1" indent="-171450">
              <a:buFont typeface="Wingdings" pitchFamily="2" charset="2"/>
              <a:buChar char="Ø"/>
            </a:pPr>
            <a:r>
              <a:rPr lang="de-DE" err="1"/>
              <a:t>Projectable</a:t>
            </a:r>
            <a:endParaRPr lang="de-DE"/>
          </a:p>
          <a:p>
            <a:pPr marL="171450" indent="-171450">
              <a:buFont typeface="Wingdings" pitchFamily="2" charset="2"/>
              <a:buChar char="Ø"/>
            </a:pPr>
            <a:r>
              <a:rPr lang="de-DE" b="1"/>
              <a:t>Not </a:t>
            </a:r>
            <a:r>
              <a:rPr lang="de-DE" b="1" err="1"/>
              <a:t>included</a:t>
            </a:r>
            <a:r>
              <a:rPr lang="de-DE" b="1"/>
              <a:t> </a:t>
            </a:r>
            <a:r>
              <a:rPr lang="de-DE" b="1" err="1"/>
              <a:t>tasks</a:t>
            </a:r>
            <a:r>
              <a:rPr lang="de-DE" b="1"/>
              <a:t>:</a:t>
            </a:r>
            <a:endParaRPr lang="de-DE"/>
          </a:p>
          <a:p>
            <a:pPr marL="628650" lvl="1" indent="-171450">
              <a:buFont typeface="Wingdings" pitchFamily="2" charset="2"/>
              <a:buChar char="Ø"/>
            </a:pPr>
            <a:r>
              <a:rPr lang="de-DE" err="1"/>
              <a:t>typical</a:t>
            </a:r>
            <a:r>
              <a:rPr lang="de-DE"/>
              <a:t> </a:t>
            </a:r>
            <a:r>
              <a:rPr lang="de-DE" err="1"/>
              <a:t>basis</a:t>
            </a:r>
            <a:r>
              <a:rPr lang="de-DE"/>
              <a:t> </a:t>
            </a:r>
            <a:r>
              <a:rPr lang="de-DE" b="1" i="1" err="1"/>
              <a:t>consulting</a:t>
            </a:r>
            <a:r>
              <a:rPr lang="de-DE"/>
              <a:t> </a:t>
            </a:r>
            <a:r>
              <a:rPr lang="de-DE" err="1"/>
              <a:t>tasks</a:t>
            </a:r>
            <a:r>
              <a:rPr lang="de-DE"/>
              <a:t> in an </a:t>
            </a:r>
            <a:r>
              <a:rPr lang="de-DE" err="1"/>
              <a:t>implementation</a:t>
            </a:r>
            <a:r>
              <a:rPr lang="de-DE"/>
              <a:t> </a:t>
            </a:r>
            <a:r>
              <a:rPr lang="de-DE" err="1"/>
              <a:t>project</a:t>
            </a:r>
            <a:r>
              <a:rPr lang="de-DE"/>
              <a:t> (like </a:t>
            </a:r>
            <a:r>
              <a:rPr lang="de-DE" err="1"/>
              <a:t>transport</a:t>
            </a:r>
            <a:r>
              <a:rPr lang="de-DE"/>
              <a:t> </a:t>
            </a:r>
            <a:r>
              <a:rPr lang="de-DE" err="1"/>
              <a:t>concept</a:t>
            </a:r>
            <a:r>
              <a:rPr lang="de-DE"/>
              <a:t>, spool and </a:t>
            </a:r>
            <a:r>
              <a:rPr lang="de-DE" err="1"/>
              <a:t>printing</a:t>
            </a:r>
            <a:r>
              <a:rPr lang="de-DE"/>
              <a:t> </a:t>
            </a:r>
            <a:r>
              <a:rPr lang="de-DE" err="1"/>
              <a:t>concept</a:t>
            </a:r>
            <a:r>
              <a:rPr lang="de-DE"/>
              <a:t> and </a:t>
            </a:r>
            <a:r>
              <a:rPr lang="de-DE" err="1"/>
              <a:t>configuring</a:t>
            </a:r>
            <a:r>
              <a:rPr lang="de-DE"/>
              <a:t> </a:t>
            </a:r>
            <a:r>
              <a:rPr lang="de-DE" err="1"/>
              <a:t>printers</a:t>
            </a:r>
            <a:r>
              <a:rPr lang="de-DE"/>
              <a:t> </a:t>
            </a:r>
            <a:r>
              <a:rPr lang="de-DE" err="1"/>
              <a:t>for</a:t>
            </a:r>
            <a:r>
              <a:rPr lang="de-DE"/>
              <a:t> </a:t>
            </a:r>
            <a:r>
              <a:rPr lang="de-DE" err="1"/>
              <a:t>customer</a:t>
            </a:r>
            <a:r>
              <a:rPr lang="de-DE"/>
              <a:t>, </a:t>
            </a:r>
            <a:r>
              <a:rPr lang="de-DE" err="1"/>
              <a:t>further</a:t>
            </a:r>
            <a:r>
              <a:rPr lang="de-DE"/>
              <a:t> </a:t>
            </a:r>
            <a:r>
              <a:rPr lang="de-DE" err="1"/>
              <a:t>conceptual</a:t>
            </a:r>
            <a:r>
              <a:rPr lang="de-DE"/>
              <a:t> </a:t>
            </a:r>
            <a:r>
              <a:rPr lang="de-DE" err="1"/>
              <a:t>work</a:t>
            </a:r>
            <a:r>
              <a:rPr lang="de-DE"/>
              <a:t> etc.)</a:t>
            </a:r>
            <a:endParaRPr lang="de-DE">
              <a:cs typeface="Calibri"/>
            </a:endParaRPr>
          </a:p>
          <a:p>
            <a:pPr marL="628650" lvl="1" indent="-171450">
              <a:buFont typeface="Wingdings" pitchFamily="2" charset="2"/>
              <a:buChar char="Ø"/>
            </a:pPr>
            <a:r>
              <a:rPr lang="de-DE"/>
              <a:t>Most </a:t>
            </a:r>
            <a:r>
              <a:rPr lang="de-DE" err="1"/>
              <a:t>of</a:t>
            </a:r>
            <a:r>
              <a:rPr lang="de-DE"/>
              <a:t> non-</a:t>
            </a:r>
            <a:r>
              <a:rPr lang="de-DE" err="1"/>
              <a:t>projectable</a:t>
            </a:r>
            <a:r>
              <a:rPr lang="de-DE"/>
              <a:t> </a:t>
            </a:r>
            <a:r>
              <a:rPr lang="de-DE" err="1"/>
              <a:t>or</a:t>
            </a:r>
            <a:r>
              <a:rPr lang="de-DE"/>
              <a:t> premium </a:t>
            </a:r>
            <a:r>
              <a:rPr lang="de-DE" err="1"/>
              <a:t>service</a:t>
            </a:r>
            <a:r>
              <a:rPr lang="de-DE"/>
              <a:t> </a:t>
            </a:r>
            <a:r>
              <a:rPr lang="de-DE" err="1"/>
              <a:t>activities</a:t>
            </a:r>
            <a:r>
              <a:rPr lang="de-DE"/>
              <a:t> (non-</a:t>
            </a:r>
            <a:r>
              <a:rPr lang="de-DE" err="1"/>
              <a:t>recurring</a:t>
            </a:r>
            <a:r>
              <a:rPr lang="de-DE"/>
              <a:t>, e.g. </a:t>
            </a:r>
            <a:r>
              <a:rPr lang="de-DE" err="1"/>
              <a:t>table</a:t>
            </a:r>
            <a:r>
              <a:rPr lang="de-DE"/>
              <a:t> </a:t>
            </a:r>
            <a:r>
              <a:rPr lang="de-DE" err="1"/>
              <a:t>partitioning</a:t>
            </a:r>
            <a:r>
              <a:rPr lang="de-DE"/>
              <a:t>, ad-hoc </a:t>
            </a:r>
            <a:r>
              <a:rPr lang="de-DE" err="1"/>
              <a:t>backups</a:t>
            </a:r>
            <a:r>
              <a:rPr lang="de-DE"/>
              <a:t>, </a:t>
            </a:r>
            <a:r>
              <a:rPr lang="de-DE" err="1"/>
              <a:t>using</a:t>
            </a:r>
            <a:r>
              <a:rPr lang="de-DE"/>
              <a:t> </a:t>
            </a:r>
            <a:r>
              <a:rPr lang="de-DE" err="1"/>
              <a:t>downtime-minimization</a:t>
            </a:r>
            <a:r>
              <a:rPr lang="de-DE"/>
              <a:t> </a:t>
            </a:r>
            <a:r>
              <a:rPr lang="de-DE" err="1"/>
              <a:t>technologies</a:t>
            </a:r>
            <a:r>
              <a:rPr lang="de-DE"/>
              <a:t> at </a:t>
            </a:r>
            <a:r>
              <a:rPr lang="de-DE" err="1"/>
              <a:t>patching</a:t>
            </a:r>
            <a:r>
              <a:rPr lang="de-DE"/>
              <a:t>/</a:t>
            </a:r>
            <a:r>
              <a:rPr lang="de-DE" err="1"/>
              <a:t>updating</a:t>
            </a:r>
            <a:r>
              <a:rPr lang="de-DE"/>
              <a:t>/</a:t>
            </a:r>
            <a:r>
              <a:rPr lang="de-DE" err="1"/>
              <a:t>upgrading</a:t>
            </a:r>
            <a:r>
              <a:rPr lang="de-DE"/>
              <a:t> etc.)</a:t>
            </a:r>
            <a:endParaRPr lang="de-DE">
              <a:cs typeface="Calibri"/>
            </a:endParaRPr>
          </a:p>
          <a:p>
            <a:r>
              <a:rPr lang="de-DE">
                <a:cs typeface="Calibri"/>
              </a:rPr>
              <a:t>The </a:t>
            </a:r>
            <a:r>
              <a:rPr lang="de-DE" err="1">
                <a:cs typeface="Calibri"/>
              </a:rPr>
              <a:t>main</a:t>
            </a:r>
            <a:r>
              <a:rPr lang="de-DE">
                <a:cs typeface="Calibri"/>
              </a:rPr>
              <a:t> </a:t>
            </a:r>
            <a:r>
              <a:rPr lang="de-DE" err="1">
                <a:cs typeface="Calibri"/>
              </a:rPr>
              <a:t>differences</a:t>
            </a:r>
            <a:r>
              <a:rPr lang="de-DE">
                <a:cs typeface="Calibri"/>
              </a:rPr>
              <a:t> </a:t>
            </a:r>
            <a:r>
              <a:rPr lang="de-DE" err="1">
                <a:cs typeface="Calibri"/>
              </a:rPr>
              <a:t>are</a:t>
            </a:r>
            <a:r>
              <a:rPr lang="de-DE">
                <a:cs typeface="Calibri"/>
              </a:rPr>
              <a:t> in </a:t>
            </a:r>
            <a:r>
              <a:rPr lang="de-DE" err="1">
                <a:cs typeface="Calibri"/>
              </a:rPr>
              <a:t>the</a:t>
            </a:r>
            <a:r>
              <a:rPr lang="de-DE">
                <a:cs typeface="Calibri"/>
              </a:rPr>
              <a:t> </a:t>
            </a:r>
            <a:r>
              <a:rPr lang="de-DE" err="1">
                <a:cs typeface="Calibri"/>
              </a:rPr>
              <a:t>implementations</a:t>
            </a:r>
            <a:r>
              <a:rPr lang="de-DE">
                <a:cs typeface="Calibri"/>
              </a:rPr>
              <a:t> </a:t>
            </a:r>
            <a:r>
              <a:rPr lang="de-DE" err="1">
                <a:cs typeface="Calibri"/>
              </a:rPr>
              <a:t>services</a:t>
            </a:r>
            <a:r>
              <a:rPr lang="de-DE">
                <a:cs typeface="Calibri"/>
              </a:rPr>
              <a:t> (</a:t>
            </a:r>
            <a:r>
              <a:rPr lang="de-DE" err="1">
                <a:cs typeface="Calibri"/>
              </a:rPr>
              <a:t>brownfield</a:t>
            </a:r>
            <a:r>
              <a:rPr lang="de-DE">
                <a:cs typeface="Calibri"/>
              </a:rPr>
              <a:t> </a:t>
            </a:r>
            <a:r>
              <a:rPr lang="de-DE" err="1">
                <a:cs typeface="Calibri"/>
              </a:rPr>
              <a:t>allowed</a:t>
            </a:r>
            <a:r>
              <a:rPr lang="de-DE">
                <a:cs typeface="Calibri"/>
              </a:rPr>
              <a:t>) and on </a:t>
            </a:r>
            <a:r>
              <a:rPr lang="de-DE" err="1">
                <a:cs typeface="Calibri"/>
              </a:rPr>
              <a:t>the</a:t>
            </a:r>
            <a:r>
              <a:rPr lang="de-DE">
                <a:cs typeface="Calibri"/>
              </a:rPr>
              <a:t> </a:t>
            </a:r>
            <a:r>
              <a:rPr lang="de-DE" err="1">
                <a:cs typeface="Calibri"/>
              </a:rPr>
              <a:t>application</a:t>
            </a:r>
            <a:r>
              <a:rPr lang="de-DE">
                <a:cs typeface="Calibri"/>
              </a:rPr>
              <a:t> </a:t>
            </a:r>
            <a:r>
              <a:rPr lang="de-DE" err="1">
                <a:cs typeface="Calibri"/>
              </a:rPr>
              <a:t>layer</a:t>
            </a:r>
            <a:r>
              <a:rPr lang="de-DE">
                <a:cs typeface="Calibri"/>
              </a:rPr>
              <a:t> (</a:t>
            </a:r>
            <a:r>
              <a:rPr lang="de-DE" err="1">
                <a:cs typeface="Calibri"/>
              </a:rPr>
              <a:t>partner</a:t>
            </a:r>
            <a:r>
              <a:rPr lang="de-DE">
                <a:cs typeface="Calibri"/>
              </a:rPr>
              <a:t> </a:t>
            </a:r>
            <a:r>
              <a:rPr lang="de-DE" err="1">
                <a:cs typeface="Calibri"/>
              </a:rPr>
              <a:t>first</a:t>
            </a:r>
            <a:r>
              <a:rPr lang="de-DE">
                <a:cs typeface="Calibri"/>
              </a:rPr>
              <a:t> </a:t>
            </a:r>
            <a:r>
              <a:rPr lang="de-DE" err="1">
                <a:cs typeface="Calibri"/>
              </a:rPr>
              <a:t>strategy</a:t>
            </a:r>
            <a:r>
              <a:rPr lang="de-DE">
                <a:cs typeface="Calibri"/>
              </a:rPr>
              <a:t>). Release </a:t>
            </a:r>
            <a:r>
              <a:rPr lang="de-DE" err="1">
                <a:cs typeface="Calibri"/>
              </a:rPr>
              <a:t>upgrades</a:t>
            </a:r>
            <a:r>
              <a:rPr lang="de-DE">
                <a:cs typeface="Calibri"/>
              </a:rPr>
              <a:t> </a:t>
            </a:r>
            <a:r>
              <a:rPr lang="de-DE" err="1">
                <a:cs typeface="Calibri"/>
              </a:rPr>
              <a:t>are</a:t>
            </a:r>
            <a:r>
              <a:rPr lang="de-DE">
                <a:cs typeface="Calibri"/>
              </a:rPr>
              <a:t> </a:t>
            </a:r>
            <a:r>
              <a:rPr lang="de-DE" err="1">
                <a:cs typeface="Calibri"/>
              </a:rPr>
              <a:t>mandatory</a:t>
            </a:r>
            <a:r>
              <a:rPr lang="de-DE">
                <a:cs typeface="Calibri"/>
              </a:rPr>
              <a:t> </a:t>
            </a:r>
            <a:r>
              <a:rPr lang="de-DE" err="1">
                <a:cs typeface="Calibri"/>
              </a:rPr>
              <a:t>for</a:t>
            </a:r>
            <a:r>
              <a:rPr lang="de-DE">
                <a:cs typeface="Calibri"/>
              </a:rPr>
              <a:t> S/4HANA Cloud EX </a:t>
            </a:r>
            <a:r>
              <a:rPr lang="de-DE" err="1">
                <a:cs typeface="Calibri"/>
              </a:rPr>
              <a:t>every</a:t>
            </a:r>
            <a:r>
              <a:rPr lang="de-DE">
                <a:cs typeface="Calibri"/>
              </a:rPr>
              <a:t> 2nd </a:t>
            </a:r>
            <a:r>
              <a:rPr lang="de-DE" err="1">
                <a:cs typeface="Calibri"/>
              </a:rPr>
              <a:t>year</a:t>
            </a:r>
            <a:r>
              <a:rPr lang="de-DE">
                <a:cs typeface="Calibri"/>
              </a:rPr>
              <a:t>, </a:t>
            </a:r>
            <a:r>
              <a:rPr lang="de-DE" err="1">
                <a:cs typeface="Calibri"/>
              </a:rPr>
              <a:t>for</a:t>
            </a:r>
            <a:r>
              <a:rPr lang="de-DE">
                <a:cs typeface="Calibri"/>
              </a:rPr>
              <a:t> S/4HANA, private </a:t>
            </a:r>
            <a:r>
              <a:rPr lang="de-DE" err="1">
                <a:cs typeface="Calibri"/>
              </a:rPr>
              <a:t>cloud</a:t>
            </a:r>
            <a:r>
              <a:rPr lang="de-DE">
                <a:cs typeface="Calibri"/>
              </a:rPr>
              <a:t> </a:t>
            </a:r>
            <a:r>
              <a:rPr lang="de-DE" err="1">
                <a:cs typeface="Calibri"/>
              </a:rPr>
              <a:t>edition</a:t>
            </a:r>
            <a:r>
              <a:rPr lang="de-DE">
                <a:cs typeface="Calibri"/>
              </a:rPr>
              <a:t>, </a:t>
            </a:r>
            <a:r>
              <a:rPr lang="de-DE" err="1">
                <a:cs typeface="Calibri"/>
              </a:rPr>
              <a:t>only</a:t>
            </a:r>
            <a:r>
              <a:rPr lang="de-DE">
                <a:cs typeface="Calibri"/>
              </a:rPr>
              <a:t> </a:t>
            </a:r>
            <a:r>
              <a:rPr lang="de-DE" err="1">
                <a:cs typeface="Calibri"/>
              </a:rPr>
              <a:t>if</a:t>
            </a:r>
            <a:r>
              <a:rPr lang="de-DE">
                <a:cs typeface="Calibri"/>
              </a:rPr>
              <a:t> </a:t>
            </a:r>
            <a:r>
              <a:rPr lang="de-DE" err="1">
                <a:cs typeface="Calibri"/>
              </a:rPr>
              <a:t>the</a:t>
            </a:r>
            <a:r>
              <a:rPr lang="de-DE">
                <a:cs typeface="Calibri"/>
              </a:rPr>
              <a:t> release </a:t>
            </a:r>
            <a:r>
              <a:rPr lang="de-DE" err="1">
                <a:cs typeface="Calibri"/>
              </a:rPr>
              <a:t>runs</a:t>
            </a:r>
            <a:r>
              <a:rPr lang="de-DE">
                <a:cs typeface="Calibri"/>
              </a:rPr>
              <a:t> out </a:t>
            </a:r>
            <a:r>
              <a:rPr lang="de-DE" err="1">
                <a:cs typeface="Calibri"/>
              </a:rPr>
              <a:t>of</a:t>
            </a:r>
            <a:r>
              <a:rPr lang="de-DE">
                <a:cs typeface="Calibri"/>
              </a:rPr>
              <a:t> </a:t>
            </a:r>
            <a:r>
              <a:rPr lang="de-DE" err="1">
                <a:cs typeface="Calibri"/>
              </a:rPr>
              <a:t>mainstream</a:t>
            </a:r>
            <a:r>
              <a:rPr lang="de-DE">
                <a:cs typeface="Calibri"/>
              </a:rPr>
              <a:t> </a:t>
            </a:r>
            <a:r>
              <a:rPr lang="de-DE" err="1">
                <a:cs typeface="Calibri"/>
              </a:rPr>
              <a:t>maintenance</a:t>
            </a:r>
            <a:r>
              <a:rPr lang="de-DE">
                <a:cs typeface="Calibri"/>
              </a:rPr>
              <a:t> (after 5 </a:t>
            </a:r>
            <a:r>
              <a:rPr lang="de-DE" err="1">
                <a:cs typeface="Calibri"/>
              </a:rPr>
              <a:t>years</a:t>
            </a:r>
            <a:r>
              <a:rPr lang="de-DE">
                <a:cs typeface="Calibri"/>
              </a:rPr>
              <a:t>).</a:t>
            </a:r>
          </a:p>
          <a:p>
            <a:endParaRPr lang="de-DE">
              <a:cs typeface="Calibri"/>
            </a:endParaRPr>
          </a:p>
        </p:txBody>
      </p:sp>
    </p:spTree>
    <p:extLst>
      <p:ext uri="{BB962C8B-B14F-4D97-AF65-F5344CB8AC3E}">
        <p14:creationId xmlns:p14="http://schemas.microsoft.com/office/powerpoint/2010/main" val="81678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D8C2C35-2B8A-446E-BEC0-FD36716C29AC}" type="slidenum">
              <a:rPr kumimoji="0" lang="en-US" sz="1800" b="0" i="0" u="none" strike="noStrike" kern="0" cap="none" spc="0" normalizeH="0" baseline="0" noProof="0" smtClean="0">
                <a:ln>
                  <a:noFill/>
                </a:ln>
                <a:solidFill>
                  <a:sysClr val="windowText" lastClr="000000"/>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325438" y="685800"/>
            <a:ext cx="6451600" cy="362902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502312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Before we go into details on governance, let’s have a look on the last step of the sales process, handover to delivery.</a:t>
            </a:r>
          </a:p>
          <a:p>
            <a:r>
              <a:rPr lang="en-US"/>
              <a:t>To be able to deliver the private cloud environment, we need some data from customer. For this, we have a checklist, which will be sent to customer after contract signature.</a:t>
            </a:r>
          </a:p>
          <a:p>
            <a:r>
              <a:rPr lang="en-US"/>
              <a:t>Information is needed within a defined time period, this is communicated with the so called committed delivery date (which is BTW the contract effective date as well).</a:t>
            </a:r>
          </a:p>
          <a:p>
            <a:r>
              <a:rPr lang="en-US"/>
              <a:t>Here you can also support us e.g. with communication with the customer helping him to deliver the correct data in time, or even consult customer and make suggestions.</a:t>
            </a:r>
          </a:p>
        </p:txBody>
      </p:sp>
      <p:sp>
        <p:nvSpPr>
          <p:cNvPr id="4" name="Slide Number Placeholder 3"/>
          <p:cNvSpPr>
            <a:spLocks noGrp="1"/>
          </p:cNvSpPr>
          <p:nvPr>
            <p:ph type="sldNum" sz="quarter" idx="5"/>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16608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20000"/>
          </a:bodyPr>
          <a:lstStyle/>
          <a:p>
            <a:r>
              <a:rPr lang="de-DE" err="1"/>
              <a:t>Let‘s</a:t>
            </a:r>
            <a:r>
              <a:rPr lang="de-DE"/>
              <a:t> </a:t>
            </a:r>
            <a:r>
              <a:rPr lang="de-DE" err="1"/>
              <a:t>go</a:t>
            </a:r>
            <a:r>
              <a:rPr lang="de-DE"/>
              <a:t> </a:t>
            </a:r>
            <a:r>
              <a:rPr lang="de-DE" err="1"/>
              <a:t>into</a:t>
            </a:r>
            <a:r>
              <a:rPr lang="de-DE"/>
              <a:t> </a:t>
            </a:r>
            <a:r>
              <a:rPr lang="de-DE" err="1"/>
              <a:t>some</a:t>
            </a:r>
            <a:r>
              <a:rPr lang="de-DE"/>
              <a:t> </a:t>
            </a:r>
            <a:r>
              <a:rPr lang="de-DE" err="1"/>
              <a:t>more</a:t>
            </a:r>
            <a:r>
              <a:rPr lang="de-DE"/>
              <a:t> </a:t>
            </a:r>
            <a:r>
              <a:rPr lang="de-DE" err="1"/>
              <a:t>details</a:t>
            </a:r>
            <a:r>
              <a:rPr lang="de-DE"/>
              <a:t> on </a:t>
            </a:r>
            <a:r>
              <a:rPr lang="de-DE" err="1"/>
              <a:t>the</a:t>
            </a:r>
            <a:r>
              <a:rPr lang="de-DE"/>
              <a:t> </a:t>
            </a:r>
            <a:r>
              <a:rPr lang="de-DE" err="1"/>
              <a:t>needed</a:t>
            </a:r>
            <a:r>
              <a:rPr lang="de-DE"/>
              <a:t> </a:t>
            </a:r>
            <a:r>
              <a:rPr lang="de-DE" err="1"/>
              <a:t>information</a:t>
            </a:r>
            <a:r>
              <a:rPr lang="de-DE"/>
              <a:t>.</a:t>
            </a:r>
          </a:p>
          <a:p>
            <a:r>
              <a:rPr lang="de-DE"/>
              <a:t>Installation </a:t>
            </a:r>
            <a:r>
              <a:rPr lang="de-DE" err="1"/>
              <a:t>number</a:t>
            </a:r>
            <a:r>
              <a:rPr lang="de-DE"/>
              <a:t> </a:t>
            </a:r>
            <a:r>
              <a:rPr lang="de-DE" err="1"/>
              <a:t>and</a:t>
            </a:r>
            <a:r>
              <a:rPr lang="de-DE"/>
              <a:t> s-user </a:t>
            </a:r>
            <a:r>
              <a:rPr lang="de-DE" err="1"/>
              <a:t>are</a:t>
            </a:r>
            <a:r>
              <a:rPr lang="de-DE"/>
              <a:t> </a:t>
            </a:r>
            <a:r>
              <a:rPr lang="de-DE" err="1"/>
              <a:t>needed</a:t>
            </a:r>
            <a:r>
              <a:rPr lang="de-DE"/>
              <a:t> </a:t>
            </a:r>
            <a:r>
              <a:rPr lang="de-DE" err="1"/>
              <a:t>as</a:t>
            </a:r>
            <a:r>
              <a:rPr lang="de-DE"/>
              <a:t> fast </a:t>
            </a:r>
            <a:r>
              <a:rPr lang="de-DE" err="1"/>
              <a:t>as</a:t>
            </a:r>
            <a:r>
              <a:rPr lang="de-DE"/>
              <a:t> </a:t>
            </a:r>
            <a:r>
              <a:rPr lang="de-DE" err="1"/>
              <a:t>possible</a:t>
            </a:r>
            <a:r>
              <a:rPr lang="de-DE"/>
              <a:t>, </a:t>
            </a:r>
            <a:r>
              <a:rPr lang="de-DE" err="1"/>
              <a:t>as</a:t>
            </a:r>
            <a:r>
              <a:rPr lang="de-DE"/>
              <a:t> </a:t>
            </a:r>
            <a:r>
              <a:rPr lang="de-DE" err="1"/>
              <a:t>this</a:t>
            </a:r>
            <a:r>
              <a:rPr lang="de-DE"/>
              <a:t> </a:t>
            </a:r>
            <a:r>
              <a:rPr lang="de-DE" err="1"/>
              <a:t>information</a:t>
            </a:r>
            <a:r>
              <a:rPr lang="de-DE"/>
              <a:t> </a:t>
            </a:r>
            <a:r>
              <a:rPr lang="de-DE" err="1"/>
              <a:t>is</a:t>
            </a:r>
            <a:r>
              <a:rPr lang="de-DE"/>
              <a:t> </a:t>
            </a:r>
            <a:r>
              <a:rPr lang="de-DE" err="1"/>
              <a:t>needed</a:t>
            </a:r>
            <a:r>
              <a:rPr lang="de-DE"/>
              <a:t> </a:t>
            </a:r>
            <a:r>
              <a:rPr lang="de-DE" err="1"/>
              <a:t>by</a:t>
            </a:r>
            <a:r>
              <a:rPr lang="de-DE"/>
              <a:t> </a:t>
            </a:r>
            <a:r>
              <a:rPr lang="de-DE" err="1"/>
              <a:t>our</a:t>
            </a:r>
            <a:r>
              <a:rPr lang="de-DE"/>
              <a:t> internal </a:t>
            </a:r>
            <a:r>
              <a:rPr lang="de-DE" err="1"/>
              <a:t>tools</a:t>
            </a:r>
            <a:r>
              <a:rPr lang="de-DE"/>
              <a:t> </a:t>
            </a:r>
            <a:r>
              <a:rPr lang="de-DE" err="1"/>
              <a:t>for</a:t>
            </a:r>
            <a:r>
              <a:rPr lang="de-DE"/>
              <a:t> </a:t>
            </a:r>
            <a:r>
              <a:rPr lang="de-DE" err="1"/>
              <a:t>system</a:t>
            </a:r>
            <a:r>
              <a:rPr lang="de-DE"/>
              <a:t> </a:t>
            </a:r>
            <a:r>
              <a:rPr lang="de-DE" err="1"/>
              <a:t>provisioning</a:t>
            </a:r>
            <a:r>
              <a:rPr lang="de-DE"/>
              <a:t>. </a:t>
            </a:r>
            <a:r>
              <a:rPr lang="de-DE" err="1"/>
              <a:t>Furthermore</a:t>
            </a:r>
            <a:r>
              <a:rPr lang="de-DE"/>
              <a:t>, </a:t>
            </a:r>
            <a:r>
              <a:rPr lang="de-DE" err="1"/>
              <a:t>the</a:t>
            </a:r>
            <a:r>
              <a:rPr lang="de-DE"/>
              <a:t> s-user will </a:t>
            </a:r>
            <a:r>
              <a:rPr lang="de-DE" err="1"/>
              <a:t>be</a:t>
            </a:r>
            <a:r>
              <a:rPr lang="de-DE"/>
              <a:t> also </a:t>
            </a:r>
            <a:r>
              <a:rPr lang="de-DE" err="1"/>
              <a:t>used</a:t>
            </a:r>
            <a:r>
              <a:rPr lang="de-DE"/>
              <a:t> </a:t>
            </a:r>
            <a:r>
              <a:rPr lang="de-DE" err="1"/>
              <a:t>later</a:t>
            </a:r>
            <a:r>
              <a:rPr lang="de-DE"/>
              <a:t> </a:t>
            </a:r>
            <a:r>
              <a:rPr lang="de-DE" err="1"/>
              <a:t>for</a:t>
            </a:r>
            <a:r>
              <a:rPr lang="de-DE"/>
              <a:t> ticket </a:t>
            </a:r>
            <a:r>
              <a:rPr lang="de-DE" err="1"/>
              <a:t>handling</a:t>
            </a:r>
            <a:r>
              <a:rPr lang="de-DE"/>
              <a:t>.</a:t>
            </a:r>
          </a:p>
          <a:p>
            <a:r>
              <a:rPr lang="de-DE"/>
              <a:t>SIDs must </a:t>
            </a:r>
            <a:r>
              <a:rPr lang="de-DE" err="1"/>
              <a:t>be</a:t>
            </a:r>
            <a:r>
              <a:rPr lang="de-DE"/>
              <a:t> </a:t>
            </a:r>
            <a:r>
              <a:rPr lang="de-DE" err="1"/>
              <a:t>defined</a:t>
            </a:r>
            <a:r>
              <a:rPr lang="de-DE"/>
              <a:t> all </a:t>
            </a:r>
            <a:r>
              <a:rPr lang="de-DE" err="1"/>
              <a:t>the</a:t>
            </a:r>
            <a:r>
              <a:rPr lang="de-DE"/>
              <a:t> </a:t>
            </a:r>
            <a:r>
              <a:rPr lang="de-DE" err="1"/>
              <a:t>to</a:t>
            </a:r>
            <a:r>
              <a:rPr lang="de-DE"/>
              <a:t> </a:t>
            </a:r>
            <a:r>
              <a:rPr lang="de-DE" err="1"/>
              <a:t>be</a:t>
            </a:r>
            <a:r>
              <a:rPr lang="de-DE"/>
              <a:t> </a:t>
            </a:r>
            <a:r>
              <a:rPr lang="de-DE" err="1"/>
              <a:t>provided</a:t>
            </a:r>
            <a:r>
              <a:rPr lang="de-DE"/>
              <a:t> </a:t>
            </a:r>
            <a:r>
              <a:rPr lang="de-DE" err="1"/>
              <a:t>systems</a:t>
            </a:r>
            <a:r>
              <a:rPr lang="de-DE"/>
              <a:t>, also </a:t>
            </a:r>
            <a:r>
              <a:rPr lang="de-DE" err="1"/>
              <a:t>for</a:t>
            </a:r>
            <a:r>
              <a:rPr lang="de-DE"/>
              <a:t> </a:t>
            </a:r>
            <a:r>
              <a:rPr lang="de-DE" err="1"/>
              <a:t>those</a:t>
            </a:r>
            <a:r>
              <a:rPr lang="de-DE"/>
              <a:t>, </a:t>
            </a:r>
            <a:r>
              <a:rPr lang="de-DE" err="1"/>
              <a:t>which</a:t>
            </a:r>
            <a:r>
              <a:rPr lang="de-DE"/>
              <a:t> </a:t>
            </a:r>
            <a:r>
              <a:rPr lang="de-DE" err="1"/>
              <a:t>technically</a:t>
            </a:r>
            <a:r>
              <a:rPr lang="de-DE"/>
              <a:t> </a:t>
            </a:r>
            <a:r>
              <a:rPr lang="de-DE" err="1"/>
              <a:t>doesn‘t</a:t>
            </a:r>
            <a:r>
              <a:rPr lang="de-DE"/>
              <a:t> </a:t>
            </a:r>
            <a:r>
              <a:rPr lang="de-DE" err="1"/>
              <a:t>need</a:t>
            </a:r>
            <a:r>
              <a:rPr lang="de-DE"/>
              <a:t> </a:t>
            </a:r>
            <a:r>
              <a:rPr lang="de-DE" err="1"/>
              <a:t>any</a:t>
            </a:r>
            <a:r>
              <a:rPr lang="de-DE"/>
              <a:t> (e.g. Cloud Connector) – </a:t>
            </a:r>
            <a:r>
              <a:rPr lang="de-DE" err="1"/>
              <a:t>this</a:t>
            </a:r>
            <a:r>
              <a:rPr lang="de-DE"/>
              <a:t> </a:t>
            </a:r>
            <a:r>
              <a:rPr lang="de-DE" err="1"/>
              <a:t>has</a:t>
            </a:r>
            <a:r>
              <a:rPr lang="de-DE"/>
              <a:t> also </a:t>
            </a:r>
            <a:r>
              <a:rPr lang="de-DE" err="1"/>
              <a:t>to</a:t>
            </a:r>
            <a:r>
              <a:rPr lang="de-DE"/>
              <a:t> do </a:t>
            </a:r>
            <a:r>
              <a:rPr lang="de-DE" err="1"/>
              <a:t>with</a:t>
            </a:r>
            <a:r>
              <a:rPr lang="de-DE"/>
              <a:t> </a:t>
            </a:r>
            <a:r>
              <a:rPr lang="de-DE" err="1"/>
              <a:t>our</a:t>
            </a:r>
            <a:r>
              <a:rPr lang="de-DE"/>
              <a:t> internal </a:t>
            </a:r>
            <a:r>
              <a:rPr lang="de-DE" err="1"/>
              <a:t>systems</a:t>
            </a:r>
            <a:r>
              <a:rPr lang="de-DE"/>
              <a:t> </a:t>
            </a:r>
            <a:r>
              <a:rPr lang="de-DE" err="1"/>
              <a:t>and</a:t>
            </a:r>
            <a:r>
              <a:rPr lang="de-DE"/>
              <a:t> </a:t>
            </a:r>
            <a:r>
              <a:rPr lang="de-DE" err="1"/>
              <a:t>used</a:t>
            </a:r>
            <a:r>
              <a:rPr lang="de-DE"/>
              <a:t> </a:t>
            </a:r>
            <a:r>
              <a:rPr lang="de-DE" err="1"/>
              <a:t>for</a:t>
            </a:r>
            <a:r>
              <a:rPr lang="de-DE"/>
              <a:t> a proper </a:t>
            </a:r>
            <a:r>
              <a:rPr lang="de-DE" err="1"/>
              <a:t>documentation</a:t>
            </a:r>
            <a:r>
              <a:rPr lang="de-DE"/>
              <a:t>. </a:t>
            </a:r>
            <a:r>
              <a:rPr lang="de-DE" err="1"/>
              <a:t>If</a:t>
            </a:r>
            <a:r>
              <a:rPr lang="de-DE"/>
              <a:t> </a:t>
            </a:r>
            <a:r>
              <a:rPr lang="de-DE" err="1"/>
              <a:t>customer</a:t>
            </a:r>
            <a:r>
              <a:rPr lang="de-DE"/>
              <a:t> </a:t>
            </a:r>
            <a:r>
              <a:rPr lang="de-DE" err="1"/>
              <a:t>don‘t</a:t>
            </a:r>
            <a:r>
              <a:rPr lang="de-DE"/>
              <a:t> </a:t>
            </a:r>
            <a:r>
              <a:rPr lang="de-DE" err="1"/>
              <a:t>have</a:t>
            </a:r>
            <a:r>
              <a:rPr lang="de-DE"/>
              <a:t> </a:t>
            </a:r>
            <a:r>
              <a:rPr lang="de-DE" err="1"/>
              <a:t>any</a:t>
            </a:r>
            <a:r>
              <a:rPr lang="de-DE"/>
              <a:t> </a:t>
            </a:r>
            <a:r>
              <a:rPr lang="de-DE" err="1"/>
              <a:t>preferences</a:t>
            </a:r>
            <a:r>
              <a:rPr lang="de-DE"/>
              <a:t>, </a:t>
            </a:r>
            <a:r>
              <a:rPr lang="de-DE" err="1"/>
              <a:t>can</a:t>
            </a:r>
            <a:r>
              <a:rPr lang="de-DE"/>
              <a:t> </a:t>
            </a:r>
            <a:r>
              <a:rPr lang="de-DE" err="1"/>
              <a:t>decide</a:t>
            </a:r>
            <a:r>
              <a:rPr lang="de-DE"/>
              <a:t> </a:t>
            </a:r>
            <a:r>
              <a:rPr lang="de-DE" err="1"/>
              <a:t>to</a:t>
            </a:r>
            <a:r>
              <a:rPr lang="de-DE"/>
              <a:t> </a:t>
            </a:r>
            <a:r>
              <a:rPr lang="de-DE" err="1"/>
              <a:t>use</a:t>
            </a:r>
            <a:r>
              <a:rPr lang="de-DE"/>
              <a:t> </a:t>
            </a:r>
            <a:r>
              <a:rPr lang="de-DE" err="1"/>
              <a:t>predefined</a:t>
            </a:r>
            <a:r>
              <a:rPr lang="de-DE"/>
              <a:t> SIDs </a:t>
            </a:r>
            <a:r>
              <a:rPr lang="de-DE" err="1"/>
              <a:t>as</a:t>
            </a:r>
            <a:r>
              <a:rPr lang="de-DE"/>
              <a:t> </a:t>
            </a:r>
            <a:r>
              <a:rPr lang="de-DE" err="1"/>
              <a:t>well</a:t>
            </a:r>
            <a:r>
              <a:rPr lang="de-DE"/>
              <a:t>.</a:t>
            </a:r>
          </a:p>
          <a:p>
            <a:pPr marL="0" indent="0">
              <a:buFont typeface="Arial" panose="020B0604020202020204" pitchFamily="34" charset="0"/>
              <a:buNone/>
            </a:pPr>
            <a:r>
              <a:rPr lang="en-US"/>
              <a:t>As the </a:t>
            </a:r>
            <a:r>
              <a:rPr lang="en-US" err="1"/>
              <a:t>pce</a:t>
            </a:r>
            <a:r>
              <a:rPr lang="en-US"/>
              <a:t> network will be fully integrated with customer’s on premise network, we need an IP range for the locations (for primary, and in case customer subscribed for disaster recovery services, also for that location) – depending on the infrastructure provider, a /24 or /22 segment is required and an additional /27 range for backup purposes.</a:t>
            </a:r>
          </a:p>
          <a:p>
            <a:pPr marL="0" indent="0">
              <a:buFont typeface="Arial" panose="020B0604020202020204" pitchFamily="34" charset="0"/>
              <a:buNone/>
            </a:pPr>
            <a:r>
              <a:rPr lang="en-US"/>
              <a:t>Based on customer’s choice on WAN, connection details are needed as well – in case of VPN, a separate questionnaire will be provided, in case of MPLS also the transport IP range is needed, in case of SAP Cloud Peering, location, provider, number of 100Mbps packages and potential additional SAP Cloud solutions connected like Ariba, SFSF, hybris or SCP. In case of </a:t>
            </a:r>
            <a:r>
              <a:rPr lang="en-US" err="1"/>
              <a:t>hyperscaler</a:t>
            </a:r>
            <a:r>
              <a:rPr lang="en-US"/>
              <a:t> direct connections, also those information are needed (like details on Microsoft Express Route or on AWS Direct Connect).</a:t>
            </a:r>
          </a:p>
          <a:p>
            <a:pPr marL="0" indent="0">
              <a:buFont typeface="Arial" panose="020B0604020202020204" pitchFamily="34" charset="0"/>
              <a:buNone/>
            </a:pPr>
            <a:r>
              <a:rPr lang="en-US"/>
              <a:t>As mentioned above, the </a:t>
            </a:r>
            <a:r>
              <a:rPr lang="en-US" err="1"/>
              <a:t>pce</a:t>
            </a:r>
            <a:r>
              <a:rPr lang="en-US"/>
              <a:t> network is integrated with customer’s on prem network. For that, also a subdomain in customer’s owned domain is needed, must be a *.</a:t>
            </a:r>
            <a:r>
              <a:rPr lang="en-US" err="1"/>
              <a:t>hec</a:t>
            </a:r>
            <a:r>
              <a:rPr lang="en-US"/>
              <a:t> or *.sap.[customer].* - also, customer’s on premise primary and secondary </a:t>
            </a:r>
            <a:r>
              <a:rPr lang="en-US" err="1"/>
              <a:t>dns</a:t>
            </a:r>
            <a:r>
              <a:rPr lang="en-US"/>
              <a:t> server IP addresses are needed.</a:t>
            </a:r>
          </a:p>
          <a:p>
            <a:pPr marL="0" indent="0">
              <a:buFont typeface="Arial" panose="020B0604020202020204" pitchFamily="34" charset="0"/>
              <a:buNone/>
            </a:pPr>
            <a:r>
              <a:rPr lang="en-US"/>
              <a:t>For communication, we need following customer contact details (name, phone and mail) to ensure a proper collaboration: project manager, SAP basis contact, network expert, </a:t>
            </a:r>
            <a:r>
              <a:rPr lang="en-US" err="1"/>
              <a:t>dns</a:t>
            </a:r>
            <a:r>
              <a:rPr lang="en-US"/>
              <a:t> expert (these two can be one person obviously), migration/transition expert, and last but not least partner/SI contact</a:t>
            </a:r>
          </a:p>
          <a:p>
            <a:endParaRPr lang="de-DE"/>
          </a:p>
          <a:p>
            <a:endParaRPr lang="de-DE"/>
          </a:p>
        </p:txBody>
      </p:sp>
      <p:sp>
        <p:nvSpPr>
          <p:cNvPr id="4" name="Foliennummernplatzhalter 3"/>
          <p:cNvSpPr>
            <a:spLocks noGrp="1"/>
          </p:cNvSpPr>
          <p:nvPr>
            <p:ph type="sldNum" sz="quarter" idx="5"/>
          </p:nvPr>
        </p:nvSpPr>
        <p:spPr/>
        <p:txBody>
          <a:bodyPr/>
          <a:lstStyle/>
          <a:p>
            <a:fld id="{859725B9-35FD-4433-BFD2-EFCB6E49B444}" type="slidenum">
              <a:rPr lang="en-CA" smtClean="0"/>
              <a:t>8</a:t>
            </a:fld>
            <a:endParaRPr lang="en-CA"/>
          </a:p>
        </p:txBody>
      </p:sp>
    </p:spTree>
    <p:extLst>
      <p:ext uri="{BB962C8B-B14F-4D97-AF65-F5344CB8AC3E}">
        <p14:creationId xmlns:p14="http://schemas.microsoft.com/office/powerpoint/2010/main" val="652199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r>
              <a:rPr lang="de-DE" err="1"/>
              <a:t>Have</a:t>
            </a:r>
            <a:r>
              <a:rPr lang="de-DE"/>
              <a:t> a </a:t>
            </a:r>
            <a:r>
              <a:rPr lang="de-DE" err="1"/>
              <a:t>look</a:t>
            </a:r>
            <a:r>
              <a:rPr lang="de-DE"/>
              <a:t> on </a:t>
            </a:r>
            <a:r>
              <a:rPr lang="de-DE" err="1"/>
              <a:t>the</a:t>
            </a:r>
            <a:r>
              <a:rPr lang="de-DE"/>
              <a:t> </a:t>
            </a:r>
            <a:r>
              <a:rPr lang="de-DE" err="1"/>
              <a:t>minimum</a:t>
            </a:r>
            <a:r>
              <a:rPr lang="de-DE"/>
              <a:t> </a:t>
            </a:r>
            <a:r>
              <a:rPr lang="de-DE" err="1"/>
              <a:t>service</a:t>
            </a:r>
            <a:r>
              <a:rPr lang="de-DE"/>
              <a:t> </a:t>
            </a:r>
            <a:r>
              <a:rPr lang="de-DE" err="1"/>
              <a:t>scope</a:t>
            </a:r>
            <a:r>
              <a:rPr lang="de-DE"/>
              <a:t> </a:t>
            </a:r>
            <a:r>
              <a:rPr lang="de-DE" err="1"/>
              <a:t>for</a:t>
            </a:r>
            <a:r>
              <a:rPr lang="de-DE"/>
              <a:t> </a:t>
            </a:r>
            <a:r>
              <a:rPr lang="de-DE" err="1"/>
              <a:t>you</a:t>
            </a:r>
            <a:r>
              <a:rPr lang="de-DE"/>
              <a:t> </a:t>
            </a:r>
            <a:r>
              <a:rPr lang="de-DE" err="1"/>
              <a:t>as</a:t>
            </a:r>
            <a:r>
              <a:rPr lang="de-DE"/>
              <a:t> a </a:t>
            </a:r>
            <a:r>
              <a:rPr lang="de-DE" err="1"/>
              <a:t>partner</a:t>
            </a:r>
            <a:r>
              <a:rPr lang="de-DE"/>
              <a:t>.</a:t>
            </a:r>
          </a:p>
          <a:p>
            <a:r>
              <a:rPr lang="de-DE"/>
              <a:t>As </a:t>
            </a:r>
            <a:r>
              <a:rPr lang="de-DE" err="1"/>
              <a:t>we</a:t>
            </a:r>
            <a:r>
              <a:rPr lang="de-DE"/>
              <a:t> </a:t>
            </a:r>
            <a:r>
              <a:rPr lang="de-DE" err="1"/>
              <a:t>are</a:t>
            </a:r>
            <a:r>
              <a:rPr lang="de-DE"/>
              <a:t> </a:t>
            </a:r>
            <a:r>
              <a:rPr lang="de-DE" err="1"/>
              <a:t>talking</a:t>
            </a:r>
            <a:r>
              <a:rPr lang="de-DE"/>
              <a:t> </a:t>
            </a:r>
            <a:r>
              <a:rPr lang="de-DE" err="1"/>
              <a:t>about</a:t>
            </a:r>
            <a:r>
              <a:rPr lang="de-DE"/>
              <a:t> </a:t>
            </a:r>
            <a:r>
              <a:rPr lang="de-DE" err="1"/>
              <a:t>the</a:t>
            </a:r>
            <a:r>
              <a:rPr lang="de-DE"/>
              <a:t> </a:t>
            </a:r>
            <a:r>
              <a:rPr lang="de-DE" err="1"/>
              <a:t>minimum</a:t>
            </a:r>
            <a:r>
              <a:rPr lang="de-DE"/>
              <a:t> </a:t>
            </a:r>
            <a:r>
              <a:rPr lang="de-DE" err="1"/>
              <a:t>set</a:t>
            </a:r>
            <a:r>
              <a:rPr lang="de-DE"/>
              <a:t> </a:t>
            </a:r>
            <a:r>
              <a:rPr lang="de-DE" err="1"/>
              <a:t>of</a:t>
            </a:r>
            <a:r>
              <a:rPr lang="de-DE"/>
              <a:t> </a:t>
            </a:r>
            <a:r>
              <a:rPr lang="de-DE" err="1"/>
              <a:t>services</a:t>
            </a:r>
            <a:r>
              <a:rPr lang="de-DE"/>
              <a:t> </a:t>
            </a:r>
            <a:r>
              <a:rPr lang="de-DE" err="1"/>
              <a:t>to</a:t>
            </a:r>
            <a:r>
              <a:rPr lang="de-DE"/>
              <a:t> </a:t>
            </a:r>
            <a:r>
              <a:rPr lang="de-DE" err="1"/>
              <a:t>cover</a:t>
            </a:r>
            <a:r>
              <a:rPr lang="de-DE"/>
              <a:t> </a:t>
            </a:r>
            <a:r>
              <a:rPr lang="de-DE" err="1"/>
              <a:t>the</a:t>
            </a:r>
            <a:r>
              <a:rPr lang="de-DE"/>
              <a:t> </a:t>
            </a:r>
            <a:r>
              <a:rPr lang="de-DE" err="1"/>
              <a:t>delta</a:t>
            </a:r>
            <a:r>
              <a:rPr lang="de-DE"/>
              <a:t> </a:t>
            </a:r>
            <a:r>
              <a:rPr lang="de-DE" err="1"/>
              <a:t>between</a:t>
            </a:r>
            <a:r>
              <a:rPr lang="de-DE"/>
              <a:t> S/4HANA Cloud, </a:t>
            </a:r>
            <a:r>
              <a:rPr lang="de-DE" err="1"/>
              <a:t>extended</a:t>
            </a:r>
            <a:r>
              <a:rPr lang="de-DE"/>
              <a:t> </a:t>
            </a:r>
            <a:r>
              <a:rPr lang="de-DE" err="1"/>
              <a:t>edition</a:t>
            </a:r>
            <a:r>
              <a:rPr lang="de-DE"/>
              <a:t> </a:t>
            </a:r>
            <a:r>
              <a:rPr lang="de-DE" err="1"/>
              <a:t>and</a:t>
            </a:r>
            <a:r>
              <a:rPr lang="de-DE"/>
              <a:t> S/4HANA, private </a:t>
            </a:r>
            <a:r>
              <a:rPr lang="de-DE" err="1"/>
              <a:t>cloud</a:t>
            </a:r>
            <a:r>
              <a:rPr lang="de-DE"/>
              <a:t> </a:t>
            </a:r>
            <a:r>
              <a:rPr lang="de-DE" err="1"/>
              <a:t>edition</a:t>
            </a:r>
            <a:r>
              <a:rPr lang="de-DE"/>
              <a:t>, </a:t>
            </a:r>
            <a:r>
              <a:rPr lang="de-DE" err="1"/>
              <a:t>you</a:t>
            </a:r>
            <a:r>
              <a:rPr lang="de-DE"/>
              <a:t> will </a:t>
            </a:r>
            <a:r>
              <a:rPr lang="de-DE" err="1"/>
              <a:t>see</a:t>
            </a:r>
            <a:r>
              <a:rPr lang="de-DE"/>
              <a:t> </a:t>
            </a:r>
            <a:r>
              <a:rPr lang="de-DE" err="1"/>
              <a:t>mostly</a:t>
            </a:r>
            <a:r>
              <a:rPr lang="de-DE"/>
              <a:t> </a:t>
            </a:r>
            <a:r>
              <a:rPr lang="de-DE" err="1"/>
              <a:t>service</a:t>
            </a:r>
            <a:r>
              <a:rPr lang="de-DE"/>
              <a:t> </a:t>
            </a:r>
            <a:r>
              <a:rPr lang="de-DE" err="1"/>
              <a:t>name</a:t>
            </a:r>
            <a:r>
              <a:rPr lang="de-DE"/>
              <a:t> </a:t>
            </a:r>
            <a:r>
              <a:rPr lang="de-DE" err="1"/>
              <a:t>and</a:t>
            </a:r>
            <a:r>
              <a:rPr lang="de-DE"/>
              <a:t> </a:t>
            </a:r>
            <a:r>
              <a:rPr lang="de-DE" err="1"/>
              <a:t>remark</a:t>
            </a:r>
            <a:r>
              <a:rPr lang="de-DE"/>
              <a:t> </a:t>
            </a:r>
            <a:r>
              <a:rPr lang="de-DE" err="1"/>
              <a:t>from</a:t>
            </a:r>
            <a:r>
              <a:rPr lang="de-DE"/>
              <a:t> </a:t>
            </a:r>
            <a:r>
              <a:rPr lang="de-DE" err="1"/>
              <a:t>the</a:t>
            </a:r>
            <a:r>
              <a:rPr lang="de-DE"/>
              <a:t> S/4HANA Cloud, </a:t>
            </a:r>
            <a:r>
              <a:rPr lang="de-DE" err="1"/>
              <a:t>extended</a:t>
            </a:r>
            <a:r>
              <a:rPr lang="de-DE"/>
              <a:t> </a:t>
            </a:r>
            <a:r>
              <a:rPr lang="de-DE" err="1"/>
              <a:t>edition</a:t>
            </a:r>
            <a:r>
              <a:rPr lang="de-DE"/>
              <a:t> </a:t>
            </a:r>
            <a:r>
              <a:rPr lang="de-DE" err="1"/>
              <a:t>supplement</a:t>
            </a:r>
            <a:r>
              <a:rPr lang="de-DE"/>
              <a:t> </a:t>
            </a:r>
            <a:r>
              <a:rPr lang="de-DE" err="1"/>
              <a:t>document</a:t>
            </a:r>
            <a:r>
              <a:rPr lang="de-DE"/>
              <a:t> but </a:t>
            </a:r>
            <a:r>
              <a:rPr lang="de-DE" err="1"/>
              <a:t>connected</a:t>
            </a:r>
            <a:r>
              <a:rPr lang="de-DE"/>
              <a:t> </a:t>
            </a:r>
            <a:r>
              <a:rPr lang="de-DE" err="1"/>
              <a:t>to</a:t>
            </a:r>
            <a:r>
              <a:rPr lang="de-DE"/>
              <a:t> </a:t>
            </a:r>
            <a:r>
              <a:rPr lang="de-DE" err="1"/>
              <a:t>the</a:t>
            </a:r>
            <a:r>
              <a:rPr lang="de-DE"/>
              <a:t> S/4HANA, private </a:t>
            </a:r>
            <a:r>
              <a:rPr lang="de-DE" err="1"/>
              <a:t>cloud</a:t>
            </a:r>
            <a:r>
              <a:rPr lang="de-DE"/>
              <a:t> </a:t>
            </a:r>
            <a:r>
              <a:rPr lang="de-DE" err="1"/>
              <a:t>edition</a:t>
            </a:r>
            <a:r>
              <a:rPr lang="de-DE"/>
              <a:t> </a:t>
            </a:r>
            <a:r>
              <a:rPr lang="de-DE" err="1"/>
              <a:t>equivalent</a:t>
            </a:r>
            <a:r>
              <a:rPr lang="de-DE"/>
              <a:t> R&amp;R </a:t>
            </a:r>
            <a:r>
              <a:rPr lang="de-DE" err="1"/>
              <a:t>entry</a:t>
            </a:r>
            <a:r>
              <a:rPr lang="de-DE"/>
              <a:t> via „Identifier in R&amp;R“ </a:t>
            </a:r>
            <a:r>
              <a:rPr lang="de-DE" err="1"/>
              <a:t>column</a:t>
            </a:r>
            <a:r>
              <a:rPr lang="de-DE"/>
              <a:t>.</a:t>
            </a:r>
          </a:p>
          <a:p>
            <a:r>
              <a:rPr lang="de-DE"/>
              <a:t>So, </a:t>
            </a:r>
            <a:r>
              <a:rPr lang="de-DE" err="1"/>
              <a:t>let‘s</a:t>
            </a:r>
            <a:r>
              <a:rPr lang="de-DE"/>
              <a:t> </a:t>
            </a:r>
            <a:r>
              <a:rPr lang="de-DE" err="1"/>
              <a:t>get</a:t>
            </a:r>
            <a:r>
              <a:rPr lang="de-DE"/>
              <a:t> </a:t>
            </a:r>
            <a:r>
              <a:rPr lang="de-DE" err="1"/>
              <a:t>started</a:t>
            </a:r>
            <a:r>
              <a:rPr lang="de-DE"/>
              <a:t> – </a:t>
            </a:r>
            <a:r>
              <a:rPr lang="de-DE" err="1"/>
              <a:t>following</a:t>
            </a:r>
            <a:r>
              <a:rPr lang="de-DE"/>
              <a:t> </a:t>
            </a:r>
            <a:r>
              <a:rPr lang="de-DE" err="1"/>
              <a:t>services</a:t>
            </a:r>
            <a:r>
              <a:rPr lang="de-DE"/>
              <a:t> </a:t>
            </a:r>
            <a:r>
              <a:rPr lang="de-DE" err="1"/>
              <a:t>should</a:t>
            </a:r>
            <a:r>
              <a:rPr lang="de-DE"/>
              <a:t> </a:t>
            </a:r>
            <a:r>
              <a:rPr lang="de-DE" err="1"/>
              <a:t>you</a:t>
            </a:r>
            <a:r>
              <a:rPr lang="de-DE"/>
              <a:t> </a:t>
            </a:r>
            <a:r>
              <a:rPr lang="de-DE" err="1"/>
              <a:t>offer</a:t>
            </a:r>
            <a:r>
              <a:rPr lang="de-DE"/>
              <a:t> on top </a:t>
            </a:r>
            <a:r>
              <a:rPr lang="de-DE" err="1"/>
              <a:t>of</a:t>
            </a:r>
            <a:r>
              <a:rPr lang="de-DE"/>
              <a:t> S/4HANA, private </a:t>
            </a:r>
            <a:r>
              <a:rPr lang="de-DE" err="1"/>
              <a:t>cloud</a:t>
            </a:r>
            <a:r>
              <a:rPr lang="de-DE"/>
              <a:t> </a:t>
            </a:r>
            <a:r>
              <a:rPr lang="de-DE" err="1"/>
              <a:t>edition</a:t>
            </a:r>
            <a:r>
              <a:rPr lang="de-DE"/>
              <a:t> </a:t>
            </a:r>
            <a:r>
              <a:rPr lang="de-DE" err="1"/>
              <a:t>contract</a:t>
            </a:r>
            <a:r>
              <a:rPr lang="de-DE"/>
              <a:t> </a:t>
            </a:r>
            <a:r>
              <a:rPr lang="de-DE" i="1" err="1"/>
              <a:t>to</a:t>
            </a:r>
            <a:r>
              <a:rPr lang="de-DE" i="1"/>
              <a:t> </a:t>
            </a:r>
            <a:r>
              <a:rPr lang="de-DE" i="1" err="1"/>
              <a:t>fill</a:t>
            </a:r>
            <a:r>
              <a:rPr lang="de-DE" i="1"/>
              <a:t> </a:t>
            </a:r>
            <a:r>
              <a:rPr lang="de-DE" i="1" err="1"/>
              <a:t>the</a:t>
            </a:r>
            <a:r>
              <a:rPr lang="de-DE" i="1"/>
              <a:t> </a:t>
            </a:r>
            <a:r>
              <a:rPr lang="de-DE" i="1" err="1"/>
              <a:t>gap</a:t>
            </a:r>
            <a:r>
              <a:rPr lang="de-DE" i="1"/>
              <a:t> </a:t>
            </a:r>
            <a:r>
              <a:rPr lang="de-DE" i="1" err="1"/>
              <a:t>to</a:t>
            </a:r>
            <a:r>
              <a:rPr lang="de-DE" i="1"/>
              <a:t> </a:t>
            </a:r>
            <a:r>
              <a:rPr lang="de-DE" i="1" err="1"/>
              <a:t>the</a:t>
            </a:r>
            <a:r>
              <a:rPr lang="de-DE" i="1"/>
              <a:t> </a:t>
            </a:r>
            <a:r>
              <a:rPr lang="de-DE" i="1" err="1"/>
              <a:t>service</a:t>
            </a:r>
            <a:r>
              <a:rPr lang="de-DE" i="1"/>
              <a:t> </a:t>
            </a:r>
            <a:r>
              <a:rPr lang="de-DE" i="1" err="1"/>
              <a:t>scope</a:t>
            </a:r>
            <a:r>
              <a:rPr lang="de-DE" i="1"/>
              <a:t> </a:t>
            </a:r>
            <a:r>
              <a:rPr lang="de-DE" err="1"/>
              <a:t>of</a:t>
            </a:r>
            <a:r>
              <a:rPr lang="de-DE"/>
              <a:t> S/4HANA Cloud, </a:t>
            </a:r>
            <a:r>
              <a:rPr lang="de-DE" err="1"/>
              <a:t>extended</a:t>
            </a:r>
            <a:r>
              <a:rPr lang="de-DE"/>
              <a:t> </a:t>
            </a:r>
            <a:r>
              <a:rPr lang="de-DE" err="1"/>
              <a:t>edition</a:t>
            </a:r>
            <a:r>
              <a:rPr lang="de-DE"/>
              <a:t>:</a:t>
            </a:r>
          </a:p>
          <a:p>
            <a:pPr marL="285750" indent="-285750">
              <a:buFontTx/>
              <a:buChar char="-"/>
            </a:pPr>
            <a:r>
              <a:rPr lang="de-DE"/>
              <a:t>Check </a:t>
            </a:r>
            <a:r>
              <a:rPr lang="de-DE" err="1"/>
              <a:t>for</a:t>
            </a:r>
            <a:r>
              <a:rPr lang="de-DE"/>
              <a:t> </a:t>
            </a:r>
            <a:r>
              <a:rPr lang="de-DE" err="1"/>
              <a:t>software</a:t>
            </a:r>
            <a:r>
              <a:rPr lang="de-DE"/>
              <a:t> </a:t>
            </a:r>
            <a:r>
              <a:rPr lang="de-DE" err="1"/>
              <a:t>updates</a:t>
            </a:r>
            <a:r>
              <a:rPr lang="de-DE"/>
              <a:t> (like </a:t>
            </a:r>
            <a:r>
              <a:rPr lang="de-DE" err="1"/>
              <a:t>support</a:t>
            </a:r>
            <a:r>
              <a:rPr lang="de-DE"/>
              <a:t> </a:t>
            </a:r>
            <a:r>
              <a:rPr lang="de-DE" err="1"/>
              <a:t>packs</a:t>
            </a:r>
            <a:r>
              <a:rPr lang="de-DE"/>
              <a:t>, </a:t>
            </a:r>
            <a:r>
              <a:rPr lang="de-DE" err="1"/>
              <a:t>kernel</a:t>
            </a:r>
            <a:r>
              <a:rPr lang="de-DE"/>
              <a:t> </a:t>
            </a:r>
            <a:r>
              <a:rPr lang="de-DE" err="1"/>
              <a:t>updates</a:t>
            </a:r>
            <a:r>
              <a:rPr lang="de-DE"/>
              <a:t>) </a:t>
            </a:r>
            <a:r>
              <a:rPr lang="de-DE" err="1"/>
              <a:t>and</a:t>
            </a:r>
            <a:r>
              <a:rPr lang="de-DE"/>
              <a:t> </a:t>
            </a:r>
            <a:r>
              <a:rPr lang="de-DE" err="1"/>
              <a:t>discuss</a:t>
            </a:r>
            <a:r>
              <a:rPr lang="de-DE"/>
              <a:t> </a:t>
            </a:r>
            <a:r>
              <a:rPr lang="de-DE" err="1"/>
              <a:t>it</a:t>
            </a:r>
            <a:r>
              <a:rPr lang="de-DE"/>
              <a:t> </a:t>
            </a:r>
            <a:r>
              <a:rPr lang="de-DE" err="1"/>
              <a:t>with</a:t>
            </a:r>
            <a:r>
              <a:rPr lang="de-DE"/>
              <a:t> </a:t>
            </a:r>
            <a:r>
              <a:rPr lang="de-DE" err="1"/>
              <a:t>customer</a:t>
            </a:r>
            <a:r>
              <a:rPr lang="de-DE"/>
              <a:t> </a:t>
            </a:r>
            <a:r>
              <a:rPr lang="de-DE" err="1"/>
              <a:t>twice</a:t>
            </a:r>
            <a:r>
              <a:rPr lang="de-DE"/>
              <a:t> per </a:t>
            </a:r>
            <a:r>
              <a:rPr lang="de-DE" err="1"/>
              <a:t>year</a:t>
            </a:r>
            <a:r>
              <a:rPr lang="de-DE"/>
              <a:t> </a:t>
            </a:r>
            <a:r>
              <a:rPr lang="de-DE" err="1"/>
              <a:t>as</a:t>
            </a:r>
            <a:r>
              <a:rPr lang="de-DE"/>
              <a:t> </a:t>
            </a:r>
            <a:r>
              <a:rPr lang="de-DE" err="1"/>
              <a:t>part</a:t>
            </a:r>
            <a:r>
              <a:rPr lang="de-DE"/>
              <a:t> </a:t>
            </a:r>
            <a:r>
              <a:rPr lang="de-DE" err="1"/>
              <a:t>of</a:t>
            </a:r>
            <a:r>
              <a:rPr lang="de-DE"/>
              <a:t> an Early Watch Alert </a:t>
            </a:r>
            <a:r>
              <a:rPr lang="de-DE" err="1"/>
              <a:t>analysis</a:t>
            </a:r>
            <a:endParaRPr lang="de-DE"/>
          </a:p>
          <a:p>
            <a:pPr marL="285750" indent="-285750">
              <a:buFontTx/>
              <a:buChar char="-"/>
            </a:pPr>
            <a:r>
              <a:rPr lang="de-DE" err="1"/>
              <a:t>Implement</a:t>
            </a:r>
            <a:r>
              <a:rPr lang="de-DE"/>
              <a:t> SAP </a:t>
            </a:r>
            <a:r>
              <a:rPr lang="de-DE" err="1"/>
              <a:t>notes</a:t>
            </a:r>
            <a:r>
              <a:rPr lang="de-DE"/>
              <a:t> </a:t>
            </a:r>
            <a:r>
              <a:rPr lang="de-DE" err="1"/>
              <a:t>and</a:t>
            </a:r>
            <a:r>
              <a:rPr lang="de-DE"/>
              <a:t> </a:t>
            </a:r>
            <a:r>
              <a:rPr lang="de-DE" err="1"/>
              <a:t>other</a:t>
            </a:r>
            <a:r>
              <a:rPr lang="de-DE"/>
              <a:t> </a:t>
            </a:r>
            <a:r>
              <a:rPr lang="de-DE" err="1"/>
              <a:t>types</a:t>
            </a:r>
            <a:r>
              <a:rPr lang="de-DE"/>
              <a:t> </a:t>
            </a:r>
            <a:r>
              <a:rPr lang="de-DE" err="1"/>
              <a:t>of</a:t>
            </a:r>
            <a:r>
              <a:rPr lang="de-DE"/>
              <a:t> </a:t>
            </a:r>
            <a:r>
              <a:rPr lang="de-DE" err="1"/>
              <a:t>manual</a:t>
            </a:r>
            <a:r>
              <a:rPr lang="de-DE"/>
              <a:t> </a:t>
            </a:r>
            <a:r>
              <a:rPr lang="de-DE" err="1"/>
              <a:t>corrections</a:t>
            </a:r>
            <a:r>
              <a:rPr lang="de-DE"/>
              <a:t> </a:t>
            </a:r>
            <a:r>
              <a:rPr lang="de-DE" err="1"/>
              <a:t>to</a:t>
            </a:r>
            <a:r>
              <a:rPr lang="de-DE"/>
              <a:t> fix </a:t>
            </a:r>
            <a:r>
              <a:rPr lang="de-DE" err="1"/>
              <a:t>application</a:t>
            </a:r>
            <a:r>
              <a:rPr lang="de-DE"/>
              <a:t> </a:t>
            </a:r>
            <a:r>
              <a:rPr lang="de-DE" err="1"/>
              <a:t>issues</a:t>
            </a:r>
            <a:r>
              <a:rPr lang="de-DE"/>
              <a:t> </a:t>
            </a:r>
            <a:r>
              <a:rPr lang="de-DE" err="1"/>
              <a:t>related</a:t>
            </a:r>
            <a:r>
              <a:rPr lang="de-DE"/>
              <a:t> </a:t>
            </a:r>
            <a:r>
              <a:rPr lang="de-DE" err="1"/>
              <a:t>to</a:t>
            </a:r>
            <a:r>
              <a:rPr lang="de-DE"/>
              <a:t> </a:t>
            </a:r>
            <a:r>
              <a:rPr lang="de-DE" err="1"/>
              <a:t>Fiori</a:t>
            </a:r>
            <a:r>
              <a:rPr lang="de-DE"/>
              <a:t> </a:t>
            </a:r>
            <a:r>
              <a:rPr lang="de-DE" err="1"/>
              <a:t>enablement</a:t>
            </a:r>
            <a:r>
              <a:rPr lang="de-DE"/>
              <a:t>, </a:t>
            </a:r>
            <a:r>
              <a:rPr lang="de-DE" err="1"/>
              <a:t>security</a:t>
            </a:r>
            <a:r>
              <a:rPr lang="de-DE"/>
              <a:t> </a:t>
            </a:r>
            <a:r>
              <a:rPr lang="de-DE" err="1"/>
              <a:t>notes</a:t>
            </a:r>
            <a:r>
              <a:rPr lang="de-DE"/>
              <a:t> </a:t>
            </a:r>
            <a:r>
              <a:rPr lang="de-DE" err="1"/>
              <a:t>and</a:t>
            </a:r>
            <a:r>
              <a:rPr lang="de-DE"/>
              <a:t> </a:t>
            </a:r>
            <a:r>
              <a:rPr lang="de-DE" err="1"/>
              <a:t>feature</a:t>
            </a:r>
            <a:r>
              <a:rPr lang="de-DE"/>
              <a:t> </a:t>
            </a:r>
            <a:r>
              <a:rPr lang="de-DE" err="1"/>
              <a:t>package</a:t>
            </a:r>
            <a:r>
              <a:rPr lang="de-DE"/>
              <a:t>/</a:t>
            </a:r>
            <a:r>
              <a:rPr lang="de-DE" err="1"/>
              <a:t>support</a:t>
            </a:r>
            <a:r>
              <a:rPr lang="de-DE"/>
              <a:t> </a:t>
            </a:r>
            <a:r>
              <a:rPr lang="de-DE" err="1"/>
              <a:t>package</a:t>
            </a:r>
            <a:r>
              <a:rPr lang="de-DE"/>
              <a:t> </a:t>
            </a:r>
            <a:r>
              <a:rPr lang="de-DE" err="1"/>
              <a:t>implementation</a:t>
            </a:r>
            <a:endParaRPr lang="de-DE"/>
          </a:p>
          <a:p>
            <a:pPr marL="285750" indent="-285750">
              <a:buFontTx/>
              <a:buChar char="-"/>
            </a:pPr>
            <a:r>
              <a:rPr lang="de-DE" err="1"/>
              <a:t>you</a:t>
            </a:r>
            <a:r>
              <a:rPr lang="de-DE"/>
              <a:t> </a:t>
            </a:r>
            <a:r>
              <a:rPr lang="de-DE" err="1"/>
              <a:t>should</a:t>
            </a:r>
            <a:r>
              <a:rPr lang="de-DE"/>
              <a:t> </a:t>
            </a:r>
            <a:r>
              <a:rPr lang="de-DE" err="1"/>
              <a:t>offer</a:t>
            </a:r>
            <a:r>
              <a:rPr lang="de-DE"/>
              <a:t> upgrade </a:t>
            </a:r>
            <a:r>
              <a:rPr lang="de-DE" err="1"/>
              <a:t>planning</a:t>
            </a:r>
            <a:r>
              <a:rPr lang="de-DE"/>
              <a:t> </a:t>
            </a:r>
            <a:r>
              <a:rPr lang="de-DE" err="1"/>
              <a:t>and</a:t>
            </a:r>
            <a:r>
              <a:rPr lang="de-DE"/>
              <a:t> </a:t>
            </a:r>
            <a:r>
              <a:rPr lang="de-DE" err="1"/>
              <a:t>coordination</a:t>
            </a:r>
            <a:r>
              <a:rPr lang="de-DE"/>
              <a:t> </a:t>
            </a:r>
            <a:r>
              <a:rPr lang="de-DE" err="1"/>
              <a:t>as</a:t>
            </a:r>
            <a:r>
              <a:rPr lang="de-DE"/>
              <a:t> </a:t>
            </a:r>
            <a:r>
              <a:rPr lang="de-DE" err="1"/>
              <a:t>well</a:t>
            </a:r>
            <a:r>
              <a:rPr lang="de-DE"/>
              <a:t> </a:t>
            </a:r>
            <a:r>
              <a:rPr lang="de-DE" err="1"/>
              <a:t>as</a:t>
            </a:r>
            <a:r>
              <a:rPr lang="de-DE"/>
              <a:t> </a:t>
            </a:r>
            <a:r>
              <a:rPr lang="de-DE" err="1"/>
              <a:t>pre</a:t>
            </a:r>
            <a:r>
              <a:rPr lang="de-DE"/>
              <a:t>- </a:t>
            </a:r>
            <a:r>
              <a:rPr lang="de-DE" err="1"/>
              <a:t>and</a:t>
            </a:r>
            <a:r>
              <a:rPr lang="de-DE"/>
              <a:t> </a:t>
            </a:r>
            <a:r>
              <a:rPr lang="de-DE" err="1"/>
              <a:t>post</a:t>
            </a:r>
            <a:r>
              <a:rPr lang="de-DE"/>
              <a:t> </a:t>
            </a:r>
            <a:r>
              <a:rPr lang="de-DE" err="1"/>
              <a:t>basis</a:t>
            </a:r>
            <a:r>
              <a:rPr lang="de-DE"/>
              <a:t> </a:t>
            </a:r>
            <a:r>
              <a:rPr lang="de-DE" err="1"/>
              <a:t>tasks</a:t>
            </a:r>
            <a:r>
              <a:rPr lang="de-DE"/>
              <a:t> like </a:t>
            </a:r>
            <a:r>
              <a:rPr lang="de-DE" err="1"/>
              <a:t>simplification</a:t>
            </a:r>
            <a:r>
              <a:rPr lang="de-DE"/>
              <a:t> item check, </a:t>
            </a:r>
            <a:r>
              <a:rPr lang="de-DE" err="1"/>
              <a:t>object</a:t>
            </a:r>
            <a:r>
              <a:rPr lang="de-DE"/>
              <a:t> </a:t>
            </a:r>
            <a:r>
              <a:rPr lang="de-DE" err="1"/>
              <a:t>unlock</a:t>
            </a:r>
            <a:r>
              <a:rPr lang="de-DE"/>
              <a:t>, SPAU </a:t>
            </a:r>
            <a:r>
              <a:rPr lang="de-DE" err="1"/>
              <a:t>and</a:t>
            </a:r>
            <a:r>
              <a:rPr lang="de-DE"/>
              <a:t> SPDD etc. </a:t>
            </a:r>
            <a:r>
              <a:rPr lang="de-DE" err="1"/>
              <a:t>as</a:t>
            </a:r>
            <a:r>
              <a:rPr lang="de-DE"/>
              <a:t> </a:t>
            </a:r>
            <a:r>
              <a:rPr lang="de-DE" err="1"/>
              <a:t>customer</a:t>
            </a:r>
            <a:r>
              <a:rPr lang="de-DE"/>
              <a:t> </a:t>
            </a:r>
            <a:r>
              <a:rPr lang="de-DE" err="1"/>
              <a:t>is</a:t>
            </a:r>
            <a:r>
              <a:rPr lang="de-DE"/>
              <a:t> </a:t>
            </a:r>
            <a:r>
              <a:rPr lang="de-DE" err="1"/>
              <a:t>entitled</a:t>
            </a:r>
            <a:r>
              <a:rPr lang="de-DE"/>
              <a:t> </a:t>
            </a:r>
            <a:r>
              <a:rPr lang="de-DE" err="1"/>
              <a:t>for</a:t>
            </a:r>
            <a:r>
              <a:rPr lang="de-DE"/>
              <a:t> a </a:t>
            </a:r>
            <a:r>
              <a:rPr lang="de-DE" err="1"/>
              <a:t>yearly</a:t>
            </a:r>
            <a:r>
              <a:rPr lang="de-DE"/>
              <a:t> </a:t>
            </a:r>
            <a:r>
              <a:rPr lang="de-DE" err="1"/>
              <a:t>technical</a:t>
            </a:r>
            <a:r>
              <a:rPr lang="de-DE"/>
              <a:t> </a:t>
            </a:r>
            <a:r>
              <a:rPr lang="de-DE" err="1"/>
              <a:t>version</a:t>
            </a:r>
            <a:r>
              <a:rPr lang="de-DE"/>
              <a:t> upgrade (just </a:t>
            </a:r>
            <a:r>
              <a:rPr lang="de-DE" err="1"/>
              <a:t>to</a:t>
            </a:r>
            <a:r>
              <a:rPr lang="de-DE"/>
              <a:t> </a:t>
            </a:r>
            <a:r>
              <a:rPr lang="de-DE" err="1"/>
              <a:t>remind</a:t>
            </a:r>
            <a:r>
              <a:rPr lang="de-DE"/>
              <a:t>: </a:t>
            </a:r>
            <a:r>
              <a:rPr lang="de-DE" err="1"/>
              <a:t>it</a:t>
            </a:r>
            <a:r>
              <a:rPr lang="de-DE"/>
              <a:t> </a:t>
            </a:r>
            <a:r>
              <a:rPr lang="de-DE" err="1"/>
              <a:t>is</a:t>
            </a:r>
            <a:r>
              <a:rPr lang="de-DE"/>
              <a:t> an </a:t>
            </a:r>
            <a:r>
              <a:rPr lang="de-DE" err="1"/>
              <a:t>entitlement</a:t>
            </a:r>
            <a:r>
              <a:rPr lang="de-DE"/>
              <a:t>, not </a:t>
            </a:r>
            <a:r>
              <a:rPr lang="de-DE" err="1"/>
              <a:t>mandatory</a:t>
            </a:r>
            <a:r>
              <a:rPr lang="de-DE"/>
              <a:t> – </a:t>
            </a:r>
            <a:r>
              <a:rPr lang="de-DE" err="1"/>
              <a:t>customer</a:t>
            </a:r>
            <a:r>
              <a:rPr lang="de-DE"/>
              <a:t> must upgrade </a:t>
            </a:r>
            <a:r>
              <a:rPr lang="de-DE" err="1"/>
              <a:t>the</a:t>
            </a:r>
            <a:r>
              <a:rPr lang="de-DE"/>
              <a:t> </a:t>
            </a:r>
            <a:r>
              <a:rPr lang="de-DE" err="1"/>
              <a:t>system</a:t>
            </a:r>
            <a:r>
              <a:rPr lang="de-DE"/>
              <a:t> </a:t>
            </a:r>
            <a:r>
              <a:rPr lang="de-DE" err="1"/>
              <a:t>if</a:t>
            </a:r>
            <a:r>
              <a:rPr lang="de-DE"/>
              <a:t> </a:t>
            </a:r>
            <a:r>
              <a:rPr lang="de-DE" err="1"/>
              <a:t>the</a:t>
            </a:r>
            <a:r>
              <a:rPr lang="de-DE"/>
              <a:t> </a:t>
            </a:r>
            <a:r>
              <a:rPr lang="de-DE" err="1"/>
              <a:t>used</a:t>
            </a:r>
            <a:r>
              <a:rPr lang="de-DE"/>
              <a:t> </a:t>
            </a:r>
            <a:r>
              <a:rPr lang="de-DE" err="1"/>
              <a:t>version</a:t>
            </a:r>
            <a:r>
              <a:rPr lang="de-DE"/>
              <a:t> </a:t>
            </a:r>
            <a:r>
              <a:rPr lang="de-DE" err="1"/>
              <a:t>is</a:t>
            </a:r>
            <a:r>
              <a:rPr lang="de-DE"/>
              <a:t> </a:t>
            </a:r>
            <a:r>
              <a:rPr lang="de-DE" err="1"/>
              <a:t>about</a:t>
            </a:r>
            <a:r>
              <a:rPr lang="de-DE"/>
              <a:t> </a:t>
            </a:r>
            <a:r>
              <a:rPr lang="de-DE" err="1"/>
              <a:t>to</a:t>
            </a:r>
            <a:r>
              <a:rPr lang="de-DE"/>
              <a:t> </a:t>
            </a:r>
            <a:r>
              <a:rPr lang="de-DE" err="1"/>
              <a:t>running</a:t>
            </a:r>
            <a:r>
              <a:rPr lang="de-DE"/>
              <a:t> out </a:t>
            </a:r>
            <a:r>
              <a:rPr lang="de-DE" err="1"/>
              <a:t>of</a:t>
            </a:r>
            <a:r>
              <a:rPr lang="de-DE"/>
              <a:t> </a:t>
            </a:r>
            <a:r>
              <a:rPr lang="de-DE" err="1"/>
              <a:t>mainstream</a:t>
            </a:r>
            <a:r>
              <a:rPr lang="de-DE"/>
              <a:t> </a:t>
            </a:r>
            <a:r>
              <a:rPr lang="de-DE" err="1"/>
              <a:t>maintenance</a:t>
            </a:r>
            <a:r>
              <a:rPr lang="de-DE"/>
              <a:t>!)</a:t>
            </a:r>
          </a:p>
        </p:txBody>
      </p:sp>
      <p:sp>
        <p:nvSpPr>
          <p:cNvPr id="4" name="Foliennummernplatzhalter 3"/>
          <p:cNvSpPr>
            <a:spLocks noGrp="1"/>
          </p:cNvSpPr>
          <p:nvPr>
            <p:ph type="sldNum" sz="quarter" idx="5"/>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8311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de-DE" sz="1400"/>
              <a:t>Also </a:t>
            </a:r>
            <a:r>
              <a:rPr lang="de-DE" sz="1400" err="1"/>
              <a:t>referring</a:t>
            </a:r>
            <a:r>
              <a:rPr lang="de-DE" sz="1400"/>
              <a:t> </a:t>
            </a:r>
            <a:r>
              <a:rPr lang="de-DE" sz="1400" err="1"/>
              <a:t>to</a:t>
            </a:r>
            <a:r>
              <a:rPr lang="de-DE" sz="1400"/>
              <a:t> </a:t>
            </a:r>
            <a:r>
              <a:rPr lang="de-DE" sz="1400" err="1"/>
              <a:t>the</a:t>
            </a:r>
            <a:r>
              <a:rPr lang="de-DE" sz="1400"/>
              <a:t> </a:t>
            </a:r>
            <a:r>
              <a:rPr lang="de-DE" sz="1400" err="1"/>
              <a:t>entitlement</a:t>
            </a:r>
            <a:r>
              <a:rPr lang="de-DE" sz="1400"/>
              <a:t>, a </a:t>
            </a:r>
            <a:r>
              <a:rPr lang="de-DE" sz="1400" err="1"/>
              <a:t>yearly</a:t>
            </a:r>
            <a:r>
              <a:rPr lang="de-DE" sz="1400"/>
              <a:t> </a:t>
            </a:r>
            <a:r>
              <a:rPr lang="de-DE" sz="1400" err="1"/>
              <a:t>Execution</a:t>
            </a:r>
            <a:r>
              <a:rPr lang="de-DE" sz="1400"/>
              <a:t> </a:t>
            </a:r>
            <a:r>
              <a:rPr lang="de-DE" sz="1400" err="1"/>
              <a:t>of</a:t>
            </a:r>
            <a:r>
              <a:rPr lang="de-DE" sz="1400"/>
              <a:t> </a:t>
            </a:r>
            <a:r>
              <a:rPr lang="de-DE" sz="1400" err="1"/>
              <a:t>application</a:t>
            </a:r>
            <a:r>
              <a:rPr lang="de-DE" sz="1400"/>
              <a:t> </a:t>
            </a:r>
            <a:r>
              <a:rPr lang="de-DE" sz="1400" err="1"/>
              <a:t>related</a:t>
            </a:r>
            <a:r>
              <a:rPr lang="de-DE" sz="1400"/>
              <a:t> </a:t>
            </a:r>
            <a:r>
              <a:rPr lang="de-DE" sz="1400" err="1"/>
              <a:t>technical</a:t>
            </a:r>
            <a:r>
              <a:rPr lang="de-DE" sz="1400"/>
              <a:t> </a:t>
            </a:r>
            <a:r>
              <a:rPr lang="de-DE" sz="1400" err="1"/>
              <a:t>tasks</a:t>
            </a:r>
            <a:r>
              <a:rPr lang="de-DE" sz="1400"/>
              <a:t> </a:t>
            </a:r>
            <a:r>
              <a:rPr lang="de-DE" sz="1400" err="1"/>
              <a:t>as</a:t>
            </a:r>
            <a:r>
              <a:rPr lang="de-DE" sz="1400"/>
              <a:t> </a:t>
            </a:r>
            <a:r>
              <a:rPr lang="de-DE" sz="1400" err="1"/>
              <a:t>part</a:t>
            </a:r>
            <a:r>
              <a:rPr lang="de-DE" sz="1400"/>
              <a:t> </a:t>
            </a:r>
            <a:r>
              <a:rPr lang="de-DE" sz="1400" err="1"/>
              <a:t>of</a:t>
            </a:r>
            <a:r>
              <a:rPr lang="de-DE" sz="1400"/>
              <a:t> Release </a:t>
            </a:r>
            <a:r>
              <a:rPr lang="de-DE" sz="1400" err="1"/>
              <a:t>and</a:t>
            </a:r>
            <a:r>
              <a:rPr lang="de-DE" sz="1400"/>
              <a:t> Change Management </a:t>
            </a:r>
            <a:r>
              <a:rPr lang="de-DE" sz="1400" err="1"/>
              <a:t>should</a:t>
            </a:r>
            <a:r>
              <a:rPr lang="de-DE" sz="1400"/>
              <a:t> </a:t>
            </a:r>
            <a:r>
              <a:rPr lang="de-DE" sz="1400" err="1"/>
              <a:t>be</a:t>
            </a:r>
            <a:r>
              <a:rPr lang="de-DE" sz="1400"/>
              <a:t> </a:t>
            </a:r>
            <a:r>
              <a:rPr lang="de-DE" sz="1400" err="1"/>
              <a:t>offered</a:t>
            </a:r>
            <a:r>
              <a:rPr lang="de-DE" sz="1400"/>
              <a:t> (e.g. </a:t>
            </a:r>
            <a:r>
              <a:rPr lang="de-DE" sz="1400" err="1"/>
              <a:t>application</a:t>
            </a:r>
            <a:r>
              <a:rPr lang="de-DE" sz="1400"/>
              <a:t> </a:t>
            </a:r>
            <a:r>
              <a:rPr lang="de-DE" sz="1400" err="1"/>
              <a:t>testing</a:t>
            </a:r>
            <a:r>
              <a:rPr lang="de-DE" sz="1400"/>
              <a:t>, </a:t>
            </a:r>
            <a:r>
              <a:rPr lang="de-DE" sz="1400" err="1"/>
              <a:t>adjustments</a:t>
            </a:r>
            <a:r>
              <a:rPr lang="de-DE" sz="1400"/>
              <a:t>, </a:t>
            </a:r>
            <a:r>
              <a:rPr lang="de-DE" sz="1400" err="1"/>
              <a:t>content</a:t>
            </a:r>
            <a:r>
              <a:rPr lang="de-DE" sz="1400"/>
              <a:t>/</a:t>
            </a:r>
            <a:r>
              <a:rPr lang="de-DE" sz="1400" err="1"/>
              <a:t>functional</a:t>
            </a:r>
            <a:r>
              <a:rPr lang="de-DE" sz="1400"/>
              <a:t> </a:t>
            </a:r>
            <a:r>
              <a:rPr lang="de-DE" sz="1400" err="1"/>
              <a:t>activation</a:t>
            </a:r>
            <a:r>
              <a:rPr lang="de-DE" sz="1400"/>
              <a:t>).</a:t>
            </a:r>
          </a:p>
          <a:p>
            <a:pPr marL="0" marR="0" lvl="0" indent="0" algn="l" defTabSz="1088776" rtl="0" eaLnBrk="1" fontAlgn="auto" latinLnBrk="0" hangingPunct="1">
              <a:lnSpc>
                <a:spcPct val="100000"/>
              </a:lnSpc>
              <a:spcBef>
                <a:spcPts val="0"/>
              </a:spcBef>
              <a:spcAft>
                <a:spcPts val="0"/>
              </a:spcAft>
              <a:buClrTx/>
              <a:buSzTx/>
              <a:buFontTx/>
              <a:buNone/>
              <a:tabLst/>
              <a:defRPr/>
            </a:pPr>
            <a:r>
              <a:rPr lang="de-DE" sz="1400"/>
              <a:t>A </a:t>
            </a:r>
            <a:r>
              <a:rPr lang="de-DE" sz="1400" err="1"/>
              <a:t>yearly</a:t>
            </a:r>
            <a:r>
              <a:rPr lang="de-DE" sz="1400"/>
              <a:t> remote </a:t>
            </a:r>
            <a:r>
              <a:rPr lang="de-DE" sz="1400" err="1"/>
              <a:t>innovation</a:t>
            </a:r>
            <a:r>
              <a:rPr lang="de-DE" sz="1400"/>
              <a:t> </a:t>
            </a:r>
            <a:r>
              <a:rPr lang="de-DE" sz="1400" err="1"/>
              <a:t>workshop</a:t>
            </a:r>
            <a:r>
              <a:rPr lang="de-DE" sz="1400"/>
              <a:t> </a:t>
            </a:r>
            <a:r>
              <a:rPr lang="de-DE" sz="1400" err="1"/>
              <a:t>for</a:t>
            </a:r>
            <a:r>
              <a:rPr lang="de-DE" sz="1400"/>
              <a:t> </a:t>
            </a:r>
            <a:r>
              <a:rPr lang="de-DE" sz="1400" err="1"/>
              <a:t>software</a:t>
            </a:r>
            <a:r>
              <a:rPr lang="de-DE" sz="1400"/>
              <a:t> </a:t>
            </a:r>
            <a:r>
              <a:rPr lang="de-DE" sz="1400" err="1"/>
              <a:t>version</a:t>
            </a:r>
            <a:r>
              <a:rPr lang="de-DE" sz="1400"/>
              <a:t> </a:t>
            </a:r>
            <a:r>
              <a:rPr lang="de-DE" sz="1400" err="1"/>
              <a:t>validation</a:t>
            </a:r>
            <a:r>
              <a:rPr lang="de-DE" sz="1400"/>
              <a:t> </a:t>
            </a:r>
            <a:r>
              <a:rPr lang="de-DE" sz="1400" err="1"/>
              <a:t>assists</a:t>
            </a:r>
            <a:r>
              <a:rPr lang="de-DE" sz="1400"/>
              <a:t> </a:t>
            </a:r>
            <a:r>
              <a:rPr lang="de-DE" sz="1400" err="1"/>
              <a:t>with</a:t>
            </a:r>
            <a:r>
              <a:rPr lang="de-DE" sz="1400"/>
              <a:t> proper </a:t>
            </a:r>
            <a:r>
              <a:rPr lang="de-DE" sz="1400" err="1"/>
              <a:t>planning</a:t>
            </a:r>
            <a:r>
              <a:rPr lang="de-DE" sz="1400"/>
              <a:t> </a:t>
            </a:r>
            <a:r>
              <a:rPr lang="de-DE" sz="1400" err="1"/>
              <a:t>of</a:t>
            </a:r>
            <a:r>
              <a:rPr lang="de-DE" sz="1400"/>
              <a:t> an SAP S/4HANA, private </a:t>
            </a:r>
            <a:r>
              <a:rPr lang="de-DE" sz="1400" err="1"/>
              <a:t>cloud</a:t>
            </a:r>
            <a:r>
              <a:rPr lang="de-DE" sz="1400"/>
              <a:t> </a:t>
            </a:r>
            <a:r>
              <a:rPr lang="de-DE" sz="1400" err="1"/>
              <a:t>edition</a:t>
            </a:r>
            <a:r>
              <a:rPr lang="de-DE" sz="1400"/>
              <a:t> </a:t>
            </a:r>
            <a:r>
              <a:rPr lang="de-DE" sz="1400" err="1"/>
              <a:t>version</a:t>
            </a:r>
            <a:r>
              <a:rPr lang="de-DE" sz="1400"/>
              <a:t> upgrade </a:t>
            </a:r>
            <a:r>
              <a:rPr lang="de-DE" sz="1400" err="1"/>
              <a:t>strategy</a:t>
            </a:r>
            <a:r>
              <a:rPr lang="de-DE" sz="1400"/>
              <a:t>.</a:t>
            </a:r>
          </a:p>
          <a:p>
            <a:endParaRPr lang="de-DE"/>
          </a:p>
        </p:txBody>
      </p:sp>
      <p:sp>
        <p:nvSpPr>
          <p:cNvPr id="4" name="Foliennummernplatzhalter 3"/>
          <p:cNvSpPr>
            <a:spLocks noGrp="1"/>
          </p:cNvSpPr>
          <p:nvPr>
            <p:ph type="sldNum" sz="quarter" idx="5"/>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681021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9255" y="6217668"/>
            <a:ext cx="1963635" cy="360000"/>
          </a:xfrm>
          <a:prstGeom prst="rect">
            <a:avLst/>
          </a:prstGeom>
        </p:spPr>
      </p:pic>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a:t>
            </a:r>
            <a:r>
              <a:rPr lang="en-US"/>
              <a:t>or pictogram</a:t>
            </a:r>
            <a:endParaRPr lang="en-US"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a:t>
            </a:r>
            <a:r>
              <a:rPr lang="en-US"/>
              <a:t>or pictogram</a:t>
            </a:r>
            <a:endParaRPr lang="en-US"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a:t>
            </a:r>
            <a:r>
              <a:rPr lang="en-US"/>
              <a:t>or pictogram</a:t>
            </a:r>
            <a:endParaRPr lang="en-US"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a:t>
            </a:r>
            <a:r>
              <a:rPr lang="en-US"/>
              <a:t>or pictogram</a:t>
            </a:r>
            <a:endParaRPr lang="en-US"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a:t>
            </a:r>
            <a:r>
              <a:rPr lang="en-US"/>
              <a:t>or pictogram</a:t>
            </a:r>
            <a:endParaRPr lang="en-US"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a:t>
            </a:r>
            <a:r>
              <a:rPr lang="en-US"/>
              <a:t>or pictogram</a:t>
            </a:r>
            <a:endParaRPr lang="en-US"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a:t>
            </a:r>
            <a:r>
              <a:rPr lang="en-US"/>
              <a:t>or pictogram</a:t>
            </a:r>
            <a:endParaRPr lang="en-US"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a:t>
            </a:r>
            <a:r>
              <a:rPr lang="en-US"/>
              <a:t>or pictogram</a:t>
            </a:r>
            <a:endParaRPr lang="en-US"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a:t>
            </a:r>
            <a:r>
              <a:rPr lang="en-US"/>
              <a:t>or pictogram</a:t>
            </a:r>
            <a:endParaRPr lang="en-US"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image</a:t>
            </a:r>
            <a:endParaRPr lang="en-US" dirty="0"/>
          </a:p>
        </p:txBody>
      </p:sp>
    </p:spTree>
    <p:extLst>
      <p:ext uri="{BB962C8B-B14F-4D97-AF65-F5344CB8AC3E}">
        <p14:creationId xmlns:p14="http://schemas.microsoft.com/office/powerpoint/2010/main" val="413979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t>
            </a:r>
            <a:r>
              <a:rPr lang="en-US"/>
              <a:t>add screenshot</a:t>
            </a:r>
            <a:endParaRPr lang="en-US"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a:t>
            </a:r>
            <a:r>
              <a:rPr lang="en-US" sz="3600"/>
              <a:t>Here.</a:t>
            </a:r>
            <a:endParaRPr lang="en-US" sz="3600" kern="0" dirty="0">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a:t>
            </a:r>
            <a:r>
              <a:rPr lang="en-US"/>
              <a:t>you.</a:t>
            </a:r>
            <a:endParaRPr lang="en-US"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en-US"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D03BED7D-4C1C-D348-B7EC-3275C42250B4}"/>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2257487" y="1749959"/>
            <a:ext cx="361809" cy="361809"/>
          </a:xfrm>
          <a:prstGeom prst="rect">
            <a:avLst/>
          </a:prstGeom>
        </p:spPr>
      </p:pic>
      <p:pic>
        <p:nvPicPr>
          <p:cNvPr id="11" name="YouTube icon with link">
            <a:hlinkClick r:id="rId7"/>
            <a:extLst>
              <a:ext uri="{FF2B5EF4-FFF2-40B4-BE49-F238E27FC236}">
                <a16:creationId xmlns:a16="http://schemas.microsoft.com/office/drawing/2014/main" id="{4550E8CF-5571-DB45-85AB-8ACD63D7F0D9}"/>
              </a:ext>
            </a:extLst>
          </p:cNvPr>
          <p:cNvPicPr>
            <a:picLocks noChangeAspect="1"/>
          </p:cNvPicPr>
          <p:nvPr userDrawn="1"/>
        </p:nvPicPr>
        <p:blipFill>
          <a:blip r:embed="rId8" cstate="screen">
            <a:extLst>
              <a:ext uri="{28A0092B-C50C-407E-A947-70E740481C1C}">
                <a14:useLocalDpi xmlns:a14="http://schemas.microsoft.com/office/drawing/2010/main"/>
              </a:ext>
            </a:extLst>
          </a:blip>
          <a:srcRect/>
          <a:stretch/>
        </p:blipFill>
        <p:spPr>
          <a:xfrm>
            <a:off x="1666951" y="1749063"/>
            <a:ext cx="363600" cy="363600"/>
          </a:xfrm>
          <a:prstGeom prst="rect">
            <a:avLst/>
          </a:prstGeom>
        </p:spPr>
      </p:pic>
      <p:pic>
        <p:nvPicPr>
          <p:cNvPr id="12" name="Twitter icon with link">
            <a:hlinkClick r:id="rId9" tooltip="https://twitter.com/sap"/>
            <a:extLst>
              <a:ext uri="{FF2B5EF4-FFF2-40B4-BE49-F238E27FC236}">
                <a16:creationId xmlns:a16="http://schemas.microsoft.com/office/drawing/2014/main" id="{3A3DEA53-744B-5D49-B9C4-B3DD2B6F8890}"/>
              </a:ext>
            </a:extLst>
          </p:cNvPr>
          <p:cNvPicPr>
            <a:picLocks noChangeAspect="1"/>
          </p:cNvPicPr>
          <p:nvPr userDrawn="1"/>
        </p:nvPicPr>
        <p:blipFill>
          <a:blip r:embed="rId10" cstate="screen">
            <a:extLst>
              <a:ext uri="{28A0092B-C50C-407E-A947-70E740481C1C}">
                <a14:useLocalDpi xmlns:a14="http://schemas.microsoft.com/office/drawing/2010/main"/>
              </a:ext>
            </a:extLst>
          </a:blip>
          <a:srcRect/>
          <a:stretch/>
        </p:blipFill>
        <p:spPr>
          <a:xfrm>
            <a:off x="1078206" y="1749959"/>
            <a:ext cx="361809" cy="361809"/>
          </a:xfrm>
          <a:prstGeom prst="rect">
            <a:avLst/>
          </a:prstGeom>
        </p:spPr>
      </p:pic>
      <p:pic>
        <p:nvPicPr>
          <p:cNvPr id="13" name="Facebook icon with link">
            <a:hlinkClick r:id="rId11"/>
            <a:extLst>
              <a:ext uri="{FF2B5EF4-FFF2-40B4-BE49-F238E27FC236}">
                <a16:creationId xmlns:a16="http://schemas.microsoft.com/office/drawing/2014/main" id="{0574D7D9-99A0-C642-8DCC-BBDFBACB0C47}"/>
              </a:ext>
            </a:extLst>
          </p:cNvPr>
          <p:cNvPicPr>
            <a:picLocks noChangeAspect="1"/>
          </p:cNvPicPr>
          <p:nvPr userDrawn="1"/>
        </p:nvPicPr>
        <p:blipFill>
          <a:blip r:embed="rId12" cstate="screen">
            <a:extLst>
              <a:ext uri="{28A0092B-C50C-407E-A947-70E740481C1C}">
                <a14:useLocalDpi xmlns:a14="http://schemas.microsoft.com/office/drawing/2010/main"/>
              </a:ext>
            </a:extLst>
          </a:blip>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en-US" sz="800" b="0" noProof="0" dirty="0" err="1"/>
              <a:t>oder</a:t>
            </a:r>
            <a:r>
              <a:rPr lang="en-US" sz="800" b="0" noProof="0" dirty="0"/>
              <a:t> </a:t>
            </a:r>
            <a:r>
              <a:rPr lang="en-US" sz="800" b="0" noProof="0" dirty="0" err="1"/>
              <a:t>ein</a:t>
            </a:r>
            <a:r>
              <a:rPr lang="en-US" sz="800" b="0" noProof="0" dirty="0"/>
              <a:t> SAP-</a:t>
            </a:r>
            <a:r>
              <a:rPr lang="en-US" sz="800" b="0" noProof="0" dirty="0" err="1"/>
              <a:t>Konzernunternehmen</a:t>
            </a:r>
            <a:r>
              <a:rPr lang="en-US" sz="800" b="0" noProof="0" dirty="0"/>
              <a:t>. </a:t>
            </a:r>
            <a:r>
              <a:rPr lang="en-US" sz="800" b="0" noProof="0" dirty="0" err="1"/>
              <a:t>Alle</a:t>
            </a:r>
            <a:r>
              <a:rPr lang="en-US" sz="800" b="0" noProof="0" dirty="0"/>
              <a:t> </a:t>
            </a:r>
            <a:r>
              <a:rPr lang="en-US" sz="800" b="0" noProof="0" dirty="0" err="1"/>
              <a:t>Rechte</a:t>
            </a:r>
            <a:r>
              <a:rPr lang="en-US" sz="800" b="0" noProof="0" dirty="0"/>
              <a:t> </a:t>
            </a:r>
            <a:r>
              <a:rPr lang="en-US" sz="800" b="0" noProof="0" dirty="0" err="1"/>
              <a:t>vorbehalten</a:t>
            </a:r>
            <a:r>
              <a:rPr lang="en-US" sz="800" b="0" noProof="0" dirty="0"/>
              <a:t>.</a:t>
            </a:r>
            <a:endParaRPr lang="en-US" sz="800" kern="0" dirty="0">
              <a:ea typeface="Arial Unicode MS" pitchFamily="34" charset="-128"/>
              <a:cs typeface="Arial Unicode MS" pitchFamily="34" charset="-128"/>
            </a:endParaRPr>
          </a:p>
          <a:p>
            <a:pPr>
              <a:spcBef>
                <a:spcPts val="600"/>
              </a:spcBef>
            </a:pPr>
            <a:r>
              <a:rPr lang="en-US" sz="800" kern="1200" noProof="0" dirty="0" err="1">
                <a:solidFill>
                  <a:schemeClr val="tx1"/>
                </a:solidFill>
                <a:effectLst/>
                <a:latin typeface="Arial"/>
                <a:ea typeface="+mn-ea"/>
                <a:cs typeface="+mn-cs"/>
              </a:rPr>
              <a:t>Weitergabe</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Vervielfältigung</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dieser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Publikation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von </a:t>
            </a:r>
            <a:r>
              <a:rPr lang="en-US" sz="800" kern="1200" noProof="0" dirty="0" err="1">
                <a:solidFill>
                  <a:schemeClr val="tx1"/>
                </a:solidFill>
                <a:effectLst/>
                <a:latin typeface="Arial"/>
                <a:ea typeface="+mn-ea"/>
                <a:cs typeface="+mn-cs"/>
              </a:rPr>
              <a:t>Teilen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daraus</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sind</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welchem</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Zweck</a:t>
            </a:r>
            <a:r>
              <a:rPr lang="en-US" sz="800" kern="1200" noProof="0" dirty="0">
                <a:solidFill>
                  <a:schemeClr val="tx1"/>
                </a:solidFill>
                <a:effectLst/>
                <a:latin typeface="Arial"/>
                <a:ea typeface="+mn-ea"/>
                <a:cs typeface="+mn-cs"/>
              </a:rPr>
              <a:t> und in </a:t>
            </a:r>
            <a:r>
              <a:rPr lang="en-US" sz="800" kern="1200" noProof="0" dirty="0" err="1">
                <a:solidFill>
                  <a:schemeClr val="tx1"/>
                </a:solidFill>
                <a:effectLst/>
                <a:latin typeface="Arial"/>
                <a:ea typeface="+mn-ea"/>
                <a:cs typeface="+mn-cs"/>
              </a:rPr>
              <a:t>welcher</a:t>
            </a:r>
            <a:r>
              <a:rPr lang="en-US" sz="800" kern="1200" noProof="0" dirty="0">
                <a:solidFill>
                  <a:schemeClr val="tx1"/>
                </a:solidFill>
                <a:effectLst/>
                <a:latin typeface="Arial"/>
                <a:ea typeface="+mn-ea"/>
                <a:cs typeface="+mn-cs"/>
              </a:rPr>
              <a:t> Form </a:t>
            </a:r>
            <a:r>
              <a:rPr lang="en-US" sz="800" kern="1200" noProof="0" dirty="0" err="1">
                <a:solidFill>
                  <a:schemeClr val="tx1"/>
                </a:solidFill>
                <a:effectLst/>
                <a:latin typeface="Arial"/>
                <a:ea typeface="+mn-ea"/>
                <a:cs typeface="+mn-cs"/>
              </a:rPr>
              <a:t>auch</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immer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ohne</a:t>
            </a:r>
            <a:r>
              <a:rPr lang="en-US" sz="800" kern="1200" noProof="0" dirty="0">
                <a:solidFill>
                  <a:schemeClr val="tx1"/>
                </a:solidFill>
                <a:effectLst/>
                <a:latin typeface="Arial"/>
                <a:ea typeface="+mn-ea"/>
                <a:cs typeface="+mn-cs"/>
              </a:rPr>
              <a:t> die </a:t>
            </a:r>
            <a:r>
              <a:rPr lang="en-US" sz="800" kern="1200" noProof="0" dirty="0" err="1">
                <a:solidFill>
                  <a:schemeClr val="tx1"/>
                </a:solidFill>
                <a:effectLst/>
                <a:latin typeface="Arial"/>
                <a:ea typeface="+mn-ea"/>
                <a:cs typeface="+mn-cs"/>
              </a:rPr>
              <a:t>ausdrückliche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schriftliche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Genehmigung</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durch</a:t>
            </a:r>
            <a:r>
              <a:rPr lang="en-US" sz="800" kern="1200" noProof="0" dirty="0">
                <a:solidFill>
                  <a:schemeClr val="tx1"/>
                </a:solidFill>
                <a:effectLst/>
                <a:latin typeface="Arial"/>
                <a:ea typeface="+mn-ea"/>
                <a:cs typeface="+mn-cs"/>
              </a:rPr>
              <a:t>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ein</a:t>
            </a:r>
            <a:r>
              <a:rPr lang="en-US" sz="800" kern="1200" noProof="0" dirty="0">
                <a:solidFill>
                  <a:schemeClr val="tx1"/>
                </a:solidFill>
                <a:effectLst/>
                <a:latin typeface="Arial"/>
                <a:ea typeface="+mn-ea"/>
                <a:cs typeface="+mn-cs"/>
              </a:rPr>
              <a:t> SAP-</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nicht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gestattet</a:t>
            </a:r>
            <a:r>
              <a:rPr lang="en-US" sz="800" kern="1200" noProof="0" dirty="0">
                <a:solidFill>
                  <a:schemeClr val="tx1"/>
                </a:solidFill>
                <a:effectLst/>
                <a:latin typeface="Arial"/>
                <a:ea typeface="+mn-ea"/>
                <a:cs typeface="+mn-cs"/>
              </a:rPr>
              <a:t>.</a:t>
            </a:r>
          </a:p>
          <a:p>
            <a:pPr>
              <a:spcBef>
                <a:spcPts val="600"/>
              </a:spcBef>
            </a:pPr>
            <a:r>
              <a:rPr lang="en-US" sz="800" kern="1200" noProof="0" dirty="0">
                <a:solidFill>
                  <a:schemeClr val="tx1"/>
                </a:solidFill>
                <a:effectLst/>
                <a:latin typeface="Arial"/>
                <a:ea typeface="+mn-ea"/>
                <a:cs typeface="+mn-cs"/>
              </a:rPr>
              <a:t>In </a:t>
            </a:r>
            <a:r>
              <a:rPr lang="en-US" sz="800" kern="1200" noProof="0" dirty="0" err="1">
                <a:solidFill>
                  <a:schemeClr val="tx1"/>
                </a:solidFill>
                <a:effectLst/>
                <a:latin typeface="Arial"/>
                <a:ea typeface="+mn-ea"/>
                <a:cs typeface="+mn-cs"/>
              </a:rPr>
              <a:t>dieser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Publikation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enthaltene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Informationen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können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ohne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vorherige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Ankündigung</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geändert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werden</a:t>
            </a:r>
            <a:r>
              <a:rPr lang="en-US" sz="800" kern="1200" noProof="0" dirty="0">
                <a:solidFill>
                  <a:schemeClr val="tx1"/>
                </a:solidFill>
                <a:effectLst/>
                <a:latin typeface="Arial"/>
                <a:ea typeface="+mn-ea"/>
                <a:cs typeface="+mn-cs"/>
              </a:rPr>
              <a:t>. Die von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deren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Vertriebsfirmen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angebotenen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Softwareprodukte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können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Softwarekomponenten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auch</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anderer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Softwarehersteller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enthalten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Produkte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können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länderspezifische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Unterschiede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aufweisen</a:t>
            </a:r>
            <a:r>
              <a:rPr lang="en-US" sz="800" kern="1200" noProof="0" dirty="0">
                <a:solidFill>
                  <a:schemeClr val="tx1"/>
                </a:solidFill>
                <a:effectLst/>
                <a:latin typeface="Arial"/>
                <a:ea typeface="+mn-ea"/>
                <a:cs typeface="+mn-cs"/>
              </a:rPr>
              <a:t>.</a:t>
            </a:r>
          </a:p>
          <a:p>
            <a:pPr>
              <a:spcBef>
                <a:spcPts val="600"/>
              </a:spcBef>
            </a:pPr>
            <a:r>
              <a:rPr lang="en-US" sz="800" kern="1200" noProof="0" dirty="0">
                <a:solidFill>
                  <a:schemeClr val="tx1"/>
                </a:solidFill>
                <a:effectLst/>
                <a:latin typeface="Arial"/>
                <a:ea typeface="+mn-ea"/>
                <a:cs typeface="+mn-cs"/>
              </a:rPr>
              <a:t>Die </a:t>
            </a:r>
            <a:r>
              <a:rPr lang="en-US" sz="800" kern="1200" noProof="0" dirty="0" err="1">
                <a:solidFill>
                  <a:schemeClr val="tx1"/>
                </a:solidFill>
                <a:effectLst/>
                <a:latin typeface="Arial"/>
                <a:ea typeface="+mn-ea"/>
                <a:cs typeface="+mn-cs"/>
              </a:rPr>
              <a:t>vorliegenden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Unterlagen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werden</a:t>
            </a:r>
            <a:r>
              <a:rPr lang="en-US" sz="800" kern="1200" noProof="0" dirty="0">
                <a:solidFill>
                  <a:schemeClr val="tx1"/>
                </a:solidFill>
                <a:effectLst/>
                <a:latin typeface="Arial"/>
                <a:ea typeface="+mn-ea"/>
                <a:cs typeface="+mn-cs"/>
              </a:rPr>
              <a:t> von der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einem</a:t>
            </a:r>
            <a:r>
              <a:rPr lang="en-US" sz="800" kern="1200" noProof="0" dirty="0">
                <a:solidFill>
                  <a:schemeClr val="tx1"/>
                </a:solidFill>
                <a:effectLst/>
                <a:latin typeface="Arial"/>
                <a:ea typeface="+mn-ea"/>
                <a:cs typeface="+mn-cs"/>
              </a:rPr>
              <a:t> SAP-</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bereitgestellt</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dienen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ausschließlich</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Informationszwecken</a:t>
            </a:r>
            <a:r>
              <a:rPr lang="en-US" sz="800" kern="1200" noProof="0" dirty="0">
                <a:solidFill>
                  <a:schemeClr val="tx1"/>
                </a:solidFill>
                <a:effectLst/>
                <a:latin typeface="Arial"/>
                <a:ea typeface="+mn-ea"/>
                <a:cs typeface="+mn-cs"/>
              </a:rPr>
              <a:t>. Die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ihre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übernehmen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keinerlei</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Haftung</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Gewährleistung</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für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Fehler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Unvollständigkeiten</a:t>
            </a:r>
            <a:r>
              <a:rPr lang="en-US" sz="800" kern="1200" noProof="0" dirty="0">
                <a:solidFill>
                  <a:schemeClr val="tx1"/>
                </a:solidFill>
                <a:effectLst/>
                <a:latin typeface="Arial"/>
                <a:ea typeface="+mn-ea"/>
                <a:cs typeface="+mn-cs"/>
              </a:rPr>
              <a:t> in </a:t>
            </a:r>
            <a:r>
              <a:rPr lang="en-US" sz="800" kern="1200" noProof="0" dirty="0" err="1">
                <a:solidFill>
                  <a:schemeClr val="tx1"/>
                </a:solidFill>
                <a:effectLst/>
                <a:latin typeface="Arial"/>
                <a:ea typeface="+mn-ea"/>
                <a:cs typeface="+mn-cs"/>
              </a:rPr>
              <a:t>dieser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Publikation</a:t>
            </a:r>
            <a:r>
              <a:rPr lang="en-US" sz="800" kern="1200" noProof="0" dirty="0">
                <a:solidFill>
                  <a:schemeClr val="tx1"/>
                </a:solidFill>
                <a:effectLst/>
                <a:latin typeface="Arial"/>
                <a:ea typeface="+mn-ea"/>
                <a:cs typeface="+mn-cs"/>
              </a:rPr>
              <a:t>. Die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ein</a:t>
            </a:r>
            <a:r>
              <a:rPr lang="en-US" sz="800" kern="1200" noProof="0" dirty="0">
                <a:solidFill>
                  <a:schemeClr val="tx1"/>
                </a:solidFill>
                <a:effectLst/>
                <a:latin typeface="Arial"/>
                <a:ea typeface="+mn-ea"/>
                <a:cs typeface="+mn-cs"/>
              </a:rPr>
              <a:t> SAP-</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steht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lediglich</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für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Produkte</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Dienstleistungen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nach</a:t>
            </a:r>
            <a:r>
              <a:rPr lang="en-US" sz="800" kern="1200" noProof="0" dirty="0">
                <a:solidFill>
                  <a:schemeClr val="tx1"/>
                </a:solidFill>
                <a:effectLst/>
                <a:latin typeface="Arial"/>
                <a:ea typeface="+mn-ea"/>
                <a:cs typeface="+mn-cs"/>
              </a:rPr>
              <a:t> der </a:t>
            </a:r>
            <a:r>
              <a:rPr lang="en-US" sz="800" kern="1200" noProof="0" dirty="0" err="1">
                <a:solidFill>
                  <a:schemeClr val="tx1"/>
                </a:solidFill>
                <a:effectLst/>
                <a:latin typeface="Arial"/>
                <a:ea typeface="+mn-ea"/>
                <a:cs typeface="+mn-cs"/>
              </a:rPr>
              <a:t>Maßgabe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ein</a:t>
            </a:r>
            <a:r>
              <a:rPr lang="en-US" sz="800" kern="1200" noProof="0" dirty="0">
                <a:solidFill>
                  <a:schemeClr val="tx1"/>
                </a:solidFill>
                <a:effectLst/>
                <a:latin typeface="Arial"/>
                <a:ea typeface="+mn-ea"/>
                <a:cs typeface="+mn-cs"/>
              </a:rPr>
              <a:t>, die in der </a:t>
            </a:r>
            <a:r>
              <a:rPr lang="en-US" sz="800" kern="1200" noProof="0" dirty="0" err="1">
                <a:solidFill>
                  <a:schemeClr val="tx1"/>
                </a:solidFill>
                <a:effectLst/>
                <a:latin typeface="Arial"/>
                <a:ea typeface="+mn-ea"/>
                <a:cs typeface="+mn-cs"/>
              </a:rPr>
              <a:t>Vereinbarung</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über</a:t>
            </a:r>
            <a:r>
              <a:rPr lang="en-US" sz="800" kern="1200" noProof="0" dirty="0">
                <a:solidFill>
                  <a:schemeClr val="tx1"/>
                </a:solidFill>
                <a:effectLst/>
                <a:latin typeface="Arial"/>
                <a:ea typeface="+mn-ea"/>
                <a:cs typeface="+mn-cs"/>
              </a:rPr>
              <a:t> die </a:t>
            </a:r>
            <a:r>
              <a:rPr lang="en-US" sz="800" kern="1200" noProof="0" dirty="0" err="1">
                <a:solidFill>
                  <a:schemeClr val="tx1"/>
                </a:solidFill>
                <a:effectLst/>
                <a:latin typeface="Arial"/>
                <a:ea typeface="+mn-ea"/>
                <a:cs typeface="+mn-cs"/>
              </a:rPr>
              <a:t>jeweiligen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Produkte</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Dienstleistungen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ausdrücklich</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geregelt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ist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Keine</a:t>
            </a:r>
            <a:r>
              <a:rPr lang="en-US" sz="800" kern="1200" noProof="0" dirty="0">
                <a:solidFill>
                  <a:schemeClr val="tx1"/>
                </a:solidFill>
                <a:effectLst/>
                <a:latin typeface="Arial"/>
                <a:ea typeface="+mn-ea"/>
                <a:cs typeface="+mn-cs"/>
              </a:rPr>
              <a:t> der </a:t>
            </a:r>
            <a:r>
              <a:rPr lang="en-US" sz="800" kern="1200" noProof="0" dirty="0" err="1">
                <a:solidFill>
                  <a:schemeClr val="tx1"/>
                </a:solidFill>
                <a:effectLst/>
                <a:latin typeface="Arial"/>
                <a:ea typeface="+mn-ea"/>
                <a:cs typeface="+mn-cs"/>
              </a:rPr>
              <a:t>hierin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enthaltenen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Informationen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ist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als</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zusätzliche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Garantie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interpretieren</a:t>
            </a:r>
            <a:r>
              <a:rPr lang="en-US" sz="800" kern="1200" noProof="0" dirty="0">
                <a:solidFill>
                  <a:schemeClr val="tx1"/>
                </a:solidFill>
                <a:effectLst/>
                <a:latin typeface="Arial"/>
                <a:ea typeface="+mn-ea"/>
                <a:cs typeface="+mn-cs"/>
              </a:rPr>
              <a:t>. </a:t>
            </a:r>
          </a:p>
          <a:p>
            <a:pPr>
              <a:spcBef>
                <a:spcPts val="600"/>
              </a:spcBef>
            </a:pPr>
            <a:r>
              <a:rPr lang="en-US" sz="800" kern="1200" noProof="0" dirty="0" err="1">
                <a:solidFill>
                  <a:schemeClr val="tx1"/>
                </a:solidFill>
                <a:effectLst/>
                <a:latin typeface="Arial"/>
                <a:ea typeface="+mn-ea"/>
                <a:cs typeface="+mn-cs"/>
              </a:rPr>
              <a:t>Insbesondere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sind</a:t>
            </a:r>
            <a:r>
              <a:rPr lang="en-US" sz="800" kern="1200" noProof="0" dirty="0">
                <a:solidFill>
                  <a:schemeClr val="tx1"/>
                </a:solidFill>
                <a:effectLst/>
                <a:latin typeface="Arial"/>
                <a:ea typeface="+mn-ea"/>
                <a:cs typeface="+mn-cs"/>
              </a:rPr>
              <a:t> die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ihre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in </a:t>
            </a:r>
            <a:r>
              <a:rPr lang="en-US" sz="800" kern="1200" noProof="0" dirty="0" err="1">
                <a:solidFill>
                  <a:schemeClr val="tx1"/>
                </a:solidFill>
                <a:effectLst/>
                <a:latin typeface="Arial"/>
                <a:ea typeface="+mn-ea"/>
                <a:cs typeface="+mn-cs"/>
              </a:rPr>
              <a:t>keiner</a:t>
            </a:r>
            <a:r>
              <a:rPr lang="en-US" sz="800" kern="1200" noProof="0" dirty="0">
                <a:solidFill>
                  <a:schemeClr val="tx1"/>
                </a:solidFill>
                <a:effectLst/>
                <a:latin typeface="Arial"/>
                <a:ea typeface="+mn-ea"/>
                <a:cs typeface="+mn-cs"/>
              </a:rPr>
              <a:t> Weise </a:t>
            </a:r>
            <a:r>
              <a:rPr lang="en-US" sz="800" kern="1200" noProof="0" dirty="0" err="1">
                <a:solidFill>
                  <a:schemeClr val="tx1"/>
                </a:solidFill>
                <a:effectLst/>
                <a:latin typeface="Arial"/>
                <a:ea typeface="+mn-ea"/>
                <a:cs typeface="+mn-cs"/>
              </a:rPr>
              <a:t>verpflichtet</a:t>
            </a:r>
            <a:r>
              <a:rPr lang="en-US" sz="800" kern="1200" noProof="0" dirty="0">
                <a:solidFill>
                  <a:schemeClr val="tx1"/>
                </a:solidFill>
                <a:effectLst/>
                <a:latin typeface="Arial"/>
                <a:ea typeface="+mn-ea"/>
                <a:cs typeface="+mn-cs"/>
              </a:rPr>
              <a:t>, in </a:t>
            </a:r>
            <a:r>
              <a:rPr lang="en-US" sz="800" kern="1200" noProof="0" dirty="0" err="1">
                <a:solidFill>
                  <a:schemeClr val="tx1"/>
                </a:solidFill>
                <a:effectLst/>
                <a:latin typeface="Arial"/>
                <a:ea typeface="+mn-ea"/>
                <a:cs typeface="+mn-cs"/>
              </a:rPr>
              <a:t>dieser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Publikation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einer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zugehörigen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Präsentation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dargestellte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Geschäftsabläufe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verfolgen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hierin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wiedergegebene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Funktionen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entwickeln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veröffentlichen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Diese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Publikation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eine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zugehörige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Präsentation</a:t>
            </a:r>
            <a:r>
              <a:rPr lang="en-US" sz="800" kern="1200" noProof="0" dirty="0">
                <a:solidFill>
                  <a:schemeClr val="tx1"/>
                </a:solidFill>
                <a:effectLst/>
                <a:latin typeface="Arial"/>
                <a:ea typeface="+mn-ea"/>
                <a:cs typeface="+mn-cs"/>
              </a:rPr>
              <a:t>, die </a:t>
            </a:r>
            <a:r>
              <a:rPr lang="en-US" sz="800" kern="1200" noProof="0" dirty="0" err="1">
                <a:solidFill>
                  <a:schemeClr val="tx1"/>
                </a:solidFill>
                <a:effectLst/>
                <a:latin typeface="Arial"/>
                <a:ea typeface="+mn-ea"/>
                <a:cs typeface="+mn-cs"/>
              </a:rPr>
              <a:t>Strategie</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etwaige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künftige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Entwicklungen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Produkte</a:t>
            </a:r>
            <a:r>
              <a:rPr lang="en-US" sz="800" kern="1200" noProof="0" dirty="0">
                <a:solidFill>
                  <a:schemeClr val="tx1"/>
                </a:solidFill>
                <a:effectLst/>
                <a:latin typeface="Arial"/>
                <a:ea typeface="+mn-ea"/>
                <a:cs typeface="+mn-cs"/>
              </a:rPr>
              <a:t> und/</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Plattformen</a:t>
            </a:r>
            <a:r>
              <a:rPr lang="en-US" sz="800" kern="1200" noProof="0" dirty="0">
                <a:solidFill>
                  <a:schemeClr val="tx1"/>
                </a:solidFill>
                <a:effectLst/>
                <a:latin typeface="Arial"/>
                <a:ea typeface="+mn-ea"/>
                <a:cs typeface="+mn-cs"/>
              </a:rPr>
              <a:t> der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ihrer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können</a:t>
            </a:r>
            <a:r>
              <a:rPr lang="en-US" sz="800" kern="1200" noProof="0" dirty="0">
                <a:solidFill>
                  <a:schemeClr val="tx1"/>
                </a:solidFill>
                <a:effectLst/>
                <a:latin typeface="Arial"/>
                <a:ea typeface="+mn-ea"/>
                <a:cs typeface="+mn-cs"/>
              </a:rPr>
              <a:t> von der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ihren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jederzeit</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ohne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Angabe</a:t>
            </a:r>
            <a:r>
              <a:rPr lang="en-US" sz="800" kern="1200" noProof="0" dirty="0">
                <a:solidFill>
                  <a:schemeClr val="tx1"/>
                </a:solidFill>
                <a:effectLst/>
                <a:latin typeface="Arial"/>
                <a:ea typeface="+mn-ea"/>
                <a:cs typeface="+mn-cs"/>
              </a:rPr>
              <a:t> von </a:t>
            </a:r>
            <a:r>
              <a:rPr lang="en-US" sz="800" kern="1200" noProof="0" dirty="0" err="1">
                <a:solidFill>
                  <a:schemeClr val="tx1"/>
                </a:solidFill>
                <a:effectLst/>
                <a:latin typeface="Arial"/>
                <a:ea typeface="+mn-ea"/>
                <a:cs typeface="+mn-cs"/>
              </a:rPr>
              <a:t>Gründen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unangekündigt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geändert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werden</a:t>
            </a:r>
            <a:r>
              <a:rPr lang="en-US" sz="800" kern="1200" noProof="0" dirty="0">
                <a:solidFill>
                  <a:schemeClr val="tx1"/>
                </a:solidFill>
                <a:effectLst/>
                <a:latin typeface="Arial"/>
                <a:ea typeface="+mn-ea"/>
                <a:cs typeface="+mn-cs"/>
              </a:rPr>
              <a:t>. Die in </a:t>
            </a:r>
            <a:r>
              <a:rPr lang="en-US" sz="800" kern="1200" noProof="0" dirty="0" err="1">
                <a:solidFill>
                  <a:schemeClr val="tx1"/>
                </a:solidFill>
                <a:effectLst/>
                <a:latin typeface="Arial"/>
                <a:ea typeface="+mn-ea"/>
                <a:cs typeface="+mn-cs"/>
              </a:rPr>
              <a:t>dieser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Publikation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enthaltenen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Informationen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stellen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keine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Zusage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kein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Versprechen</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keine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rechtliche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Verpflichtung</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Lieferung</a:t>
            </a:r>
            <a:r>
              <a:rPr lang="en-US" sz="800" kern="1200" noProof="0" dirty="0">
                <a:solidFill>
                  <a:schemeClr val="tx1"/>
                </a:solidFill>
                <a:effectLst/>
                <a:latin typeface="Arial"/>
                <a:ea typeface="+mn-ea"/>
                <a:cs typeface="+mn-cs"/>
              </a:rPr>
              <a:t> von Material, Code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Funktionen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dar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Sämtliche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vorausschauenden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Aussagen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unterliegen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unterschiedlichen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Risiken</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Unsicherheiten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durch</a:t>
            </a:r>
            <a:r>
              <a:rPr lang="en-US" sz="800" kern="1200" noProof="0" dirty="0">
                <a:solidFill>
                  <a:schemeClr val="tx1"/>
                </a:solidFill>
                <a:effectLst/>
                <a:latin typeface="Arial"/>
                <a:ea typeface="+mn-ea"/>
                <a:cs typeface="+mn-cs"/>
              </a:rPr>
              <a:t> die </a:t>
            </a:r>
            <a:r>
              <a:rPr lang="en-US" sz="800" kern="1200" noProof="0" dirty="0" err="1">
                <a:solidFill>
                  <a:schemeClr val="tx1"/>
                </a:solidFill>
                <a:effectLst/>
                <a:latin typeface="Arial"/>
                <a:ea typeface="+mn-ea"/>
                <a:cs typeface="+mn-cs"/>
              </a:rPr>
              <a:t>die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tatsächlichen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Ergebnisse</a:t>
            </a:r>
            <a:r>
              <a:rPr lang="en-US" sz="800" kern="1200" noProof="0" dirty="0">
                <a:solidFill>
                  <a:schemeClr val="tx1"/>
                </a:solidFill>
                <a:effectLst/>
                <a:latin typeface="Arial"/>
                <a:ea typeface="+mn-ea"/>
                <a:cs typeface="+mn-cs"/>
              </a:rPr>
              <a:t> von den </a:t>
            </a:r>
            <a:r>
              <a:rPr lang="en-US" sz="800" kern="1200" noProof="0" dirty="0" err="1">
                <a:solidFill>
                  <a:schemeClr val="tx1"/>
                </a:solidFill>
                <a:effectLst/>
                <a:latin typeface="Arial"/>
                <a:ea typeface="+mn-ea"/>
                <a:cs typeface="+mn-cs"/>
              </a:rPr>
              <a:t>Erwartungen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abweichen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können</a:t>
            </a:r>
            <a:r>
              <a:rPr lang="en-US" sz="800" kern="1200" noProof="0" dirty="0">
                <a:solidFill>
                  <a:schemeClr val="tx1"/>
                </a:solidFill>
                <a:effectLst/>
                <a:latin typeface="Arial"/>
                <a:ea typeface="+mn-ea"/>
                <a:cs typeface="+mn-cs"/>
              </a:rPr>
              <a:t>. Dem </a:t>
            </a:r>
            <a:r>
              <a:rPr lang="en-US" sz="800" kern="1200" noProof="0" dirty="0" err="1">
                <a:solidFill>
                  <a:schemeClr val="tx1"/>
                </a:solidFill>
                <a:effectLst/>
                <a:latin typeface="Arial"/>
                <a:ea typeface="+mn-ea"/>
                <a:cs typeface="+mn-cs"/>
              </a:rPr>
              <a:t>Leser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wird</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empfohlen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diesen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vorausschauenden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Aussagen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kein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übertriebenes</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Vertrauen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schenken</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sich</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bei</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Kaufentscheidungen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nicht</a:t>
            </a:r>
            <a:r>
              <a:rPr lang="en-US" sz="800" kern="1200" noProof="0" dirty="0">
                <a:solidFill>
                  <a:schemeClr val="tx1"/>
                </a:solidFill>
                <a:effectLst/>
                <a:latin typeface="Arial"/>
                <a:ea typeface="+mn-ea"/>
                <a:cs typeface="+mn-cs"/>
              </a:rPr>
              <a:t> auf </a:t>
            </a:r>
            <a:r>
              <a:rPr lang="en-US" sz="800" kern="1200" noProof="0" dirty="0" err="1">
                <a:solidFill>
                  <a:schemeClr val="tx1"/>
                </a:solidFill>
                <a:effectLst/>
                <a:latin typeface="Arial"/>
                <a:ea typeface="+mn-ea"/>
                <a:cs typeface="+mn-cs"/>
              </a:rPr>
              <a:t>sie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stützen</a:t>
            </a:r>
            <a:r>
              <a:rPr lang="en-US" sz="800" kern="1200" noProof="0" dirty="0">
                <a:solidFill>
                  <a:schemeClr val="tx1"/>
                </a:solidFill>
                <a:effectLst/>
                <a:latin typeface="Arial"/>
                <a:ea typeface="+mn-ea"/>
                <a:cs typeface="+mn-cs"/>
              </a:rPr>
              <a:t>.</a:t>
            </a:r>
          </a:p>
          <a:p>
            <a:pPr>
              <a:spcBef>
                <a:spcPts val="600"/>
              </a:spcBef>
            </a:pPr>
            <a:r>
              <a:rPr lang="en-US" sz="800" kern="1200" noProof="0" dirty="0">
                <a:solidFill>
                  <a:schemeClr val="tx1"/>
                </a:solidFill>
                <a:effectLst/>
                <a:latin typeface="Arial"/>
                <a:ea typeface="+mn-ea"/>
                <a:cs typeface="+mn-cs"/>
              </a:rPr>
              <a:t>SAP und </a:t>
            </a:r>
            <a:r>
              <a:rPr lang="en-US" sz="800" kern="1200" noProof="0" dirty="0" err="1">
                <a:solidFill>
                  <a:schemeClr val="tx1"/>
                </a:solidFill>
                <a:effectLst/>
                <a:latin typeface="Arial"/>
                <a:ea typeface="+mn-ea"/>
                <a:cs typeface="+mn-cs"/>
              </a:rPr>
              <a:t>andere</a:t>
            </a:r>
            <a:r>
              <a:rPr lang="en-US" sz="800" kern="1200" noProof="0" dirty="0">
                <a:solidFill>
                  <a:schemeClr val="tx1"/>
                </a:solidFill>
                <a:effectLst/>
                <a:latin typeface="Arial"/>
                <a:ea typeface="+mn-ea"/>
                <a:cs typeface="+mn-cs"/>
              </a:rPr>
              <a:t> in </a:t>
            </a:r>
            <a:r>
              <a:rPr lang="en-US" sz="800" kern="1200" noProof="0" dirty="0" err="1">
                <a:solidFill>
                  <a:schemeClr val="tx1"/>
                </a:solidFill>
                <a:effectLst/>
                <a:latin typeface="Arial"/>
                <a:ea typeface="+mn-ea"/>
                <a:cs typeface="+mn-cs"/>
              </a:rPr>
              <a:t>diesem</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Dokument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erwähnte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Produkte</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Dienstleistungen</a:t>
            </a:r>
            <a:r>
              <a:rPr lang="en-US" sz="800" kern="1200" noProof="0" dirty="0">
                <a:solidFill>
                  <a:schemeClr val="tx1"/>
                </a:solidFill>
                <a:effectLst/>
                <a:latin typeface="Arial"/>
                <a:ea typeface="+mn-ea"/>
                <a:cs typeface="+mn-cs"/>
              </a:rPr>
              <a:t> von SAP </a:t>
            </a:r>
            <a:r>
              <a:rPr lang="en-US" sz="800" kern="1200" noProof="0" dirty="0" err="1">
                <a:solidFill>
                  <a:schemeClr val="tx1"/>
                </a:solidFill>
                <a:effectLst/>
                <a:latin typeface="Arial"/>
                <a:ea typeface="+mn-ea"/>
                <a:cs typeface="+mn-cs"/>
              </a:rPr>
              <a:t>sowie</a:t>
            </a:r>
            <a:r>
              <a:rPr lang="en-US" sz="800" kern="1200" noProof="0" dirty="0">
                <a:solidFill>
                  <a:schemeClr val="tx1"/>
                </a:solidFill>
                <a:effectLst/>
                <a:latin typeface="Arial"/>
                <a:ea typeface="+mn-ea"/>
                <a:cs typeface="+mn-cs"/>
              </a:rPr>
              <a:t> die </a:t>
            </a:r>
            <a:r>
              <a:rPr lang="en-US" sz="800" kern="1200" noProof="0" dirty="0" err="1">
                <a:solidFill>
                  <a:schemeClr val="tx1"/>
                </a:solidFill>
                <a:effectLst/>
                <a:latin typeface="Arial"/>
                <a:ea typeface="+mn-ea"/>
                <a:cs typeface="+mn-cs"/>
              </a:rPr>
              <a:t>dazugehörigen</a:t>
            </a:r>
            <a:r>
              <a:rPr lang="en-US" sz="800" kern="1200" noProof="0" dirty="0">
                <a:solidFill>
                  <a:schemeClr val="tx1"/>
                </a:solidFill>
                <a:effectLst/>
                <a:latin typeface="Arial"/>
                <a:ea typeface="+mn-ea"/>
                <a:cs typeface="+mn-cs"/>
              </a:rPr>
              <a:t> Logos </a:t>
            </a:r>
            <a:r>
              <a:rPr lang="en-US" sz="800" kern="1200" noProof="0" dirty="0" err="1">
                <a:solidFill>
                  <a:schemeClr val="tx1"/>
                </a:solidFill>
                <a:effectLst/>
                <a:latin typeface="Arial"/>
                <a:ea typeface="+mn-ea"/>
                <a:cs typeface="+mn-cs"/>
              </a:rPr>
              <a:t>sind</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Marken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eingetragene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Marken</a:t>
            </a:r>
            <a:r>
              <a:rPr lang="en-US" sz="800" kern="1200" noProof="0" dirty="0">
                <a:solidFill>
                  <a:schemeClr val="tx1"/>
                </a:solidFill>
                <a:effectLst/>
                <a:latin typeface="Arial"/>
                <a:ea typeface="+mn-ea"/>
                <a:cs typeface="+mn-cs"/>
              </a:rPr>
              <a:t> der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von </a:t>
            </a:r>
            <a:r>
              <a:rPr lang="en-US" sz="800" kern="1200" noProof="0" dirty="0" err="1">
                <a:solidFill>
                  <a:schemeClr val="tx1"/>
                </a:solidFill>
                <a:effectLst/>
                <a:latin typeface="Arial"/>
                <a:ea typeface="+mn-ea"/>
                <a:cs typeface="+mn-cs"/>
              </a:rPr>
              <a:t>einem</a:t>
            </a:r>
            <a:r>
              <a:rPr lang="en-US" sz="800" kern="1200" noProof="0" dirty="0">
                <a:solidFill>
                  <a:schemeClr val="tx1"/>
                </a:solidFill>
                <a:effectLst/>
                <a:latin typeface="Arial"/>
                <a:ea typeface="+mn-ea"/>
                <a:cs typeface="+mn-cs"/>
              </a:rPr>
              <a:t> SAP-</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in Deutschland und </a:t>
            </a:r>
            <a:r>
              <a:rPr lang="en-US" sz="800" kern="1200" noProof="0" dirty="0" err="1">
                <a:solidFill>
                  <a:schemeClr val="tx1"/>
                </a:solidFill>
                <a:effectLst/>
                <a:latin typeface="Arial"/>
                <a:ea typeface="+mn-ea"/>
                <a:cs typeface="+mn-cs"/>
              </a:rPr>
              <a:t>verschiedenen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anderen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Ländern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weltweit</a:t>
            </a:r>
            <a:r>
              <a:rPr lang="en-US" sz="800" kern="1200" noProof="0" dirty="0">
                <a:solidFill>
                  <a:schemeClr val="tx1"/>
                </a:solidFill>
                <a:effectLst/>
                <a:latin typeface="Arial"/>
                <a:ea typeface="+mn-ea"/>
                <a:cs typeface="+mn-cs"/>
              </a:rPr>
              <a:t>.</a:t>
            </a:r>
            <a:r>
              <a:rPr lang="en-US" sz="800" kern="1200" baseline="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Alle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anderen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Namen</a:t>
            </a:r>
            <a:r>
              <a:rPr lang="en-US" sz="800" kern="1200" noProof="0" dirty="0">
                <a:solidFill>
                  <a:schemeClr val="tx1"/>
                </a:solidFill>
                <a:effectLst/>
                <a:latin typeface="Arial"/>
                <a:ea typeface="+mn-ea"/>
                <a:cs typeface="+mn-cs"/>
              </a:rPr>
              <a:t> von </a:t>
            </a:r>
            <a:r>
              <a:rPr lang="en-US" sz="800" kern="1200" noProof="0" dirty="0" err="1">
                <a:solidFill>
                  <a:schemeClr val="tx1"/>
                </a:solidFill>
                <a:effectLst/>
                <a:latin typeface="Arial"/>
                <a:ea typeface="+mn-ea"/>
                <a:cs typeface="+mn-cs"/>
              </a:rPr>
              <a:t>Produkten</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Dienstleistungen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sind</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Marken</a:t>
            </a:r>
            <a:r>
              <a:rPr lang="en-US" sz="800" kern="1200" noProof="0" dirty="0">
                <a:solidFill>
                  <a:schemeClr val="tx1"/>
                </a:solidFill>
                <a:effectLst/>
                <a:latin typeface="Arial"/>
                <a:ea typeface="+mn-ea"/>
                <a:cs typeface="+mn-cs"/>
              </a:rPr>
              <a:t> der </a:t>
            </a:r>
            <a:r>
              <a:rPr lang="en-US" sz="800" kern="1200" noProof="0" dirty="0" err="1">
                <a:solidFill>
                  <a:schemeClr val="tx1"/>
                </a:solidFill>
                <a:effectLst/>
                <a:latin typeface="Arial"/>
                <a:ea typeface="+mn-ea"/>
                <a:cs typeface="+mn-cs"/>
              </a:rPr>
              <a:t>jeweiligen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Firmen</a:t>
            </a:r>
            <a:r>
              <a:rPr lang="en-US" sz="800" kern="1200" noProof="0" dirty="0">
                <a:solidFill>
                  <a:schemeClr val="tx1"/>
                </a:solidFill>
                <a:effectLst/>
                <a:latin typeface="Arial"/>
                <a:ea typeface="+mn-ea"/>
                <a:cs typeface="+mn-cs"/>
              </a:rPr>
              <a:t>. </a:t>
            </a:r>
          </a:p>
          <a:p>
            <a:pPr>
              <a:spcBef>
                <a:spcPts val="600"/>
              </a:spcBef>
            </a:pPr>
            <a:r>
              <a:rPr lang="en-US" sz="800" kern="1200" noProof="0" dirty="0" err="1">
                <a:solidFill>
                  <a:schemeClr val="tx1"/>
                </a:solidFill>
                <a:effectLst/>
                <a:latin typeface="Arial"/>
                <a:ea typeface="+mn-ea"/>
                <a:cs typeface="+mn-cs"/>
              </a:rPr>
              <a:t>Zusätzliche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Informationen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Marke</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Vermerke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finden</a:t>
            </a:r>
            <a:r>
              <a:rPr lang="en-US" sz="800" kern="1200" noProof="0" dirty="0">
                <a:solidFill>
                  <a:schemeClr val="tx1"/>
                </a:solidFill>
                <a:effectLst/>
                <a:latin typeface="Arial"/>
                <a:ea typeface="+mn-ea"/>
                <a:cs typeface="+mn-cs"/>
              </a:rPr>
              <a:t> Sie auf der </a:t>
            </a:r>
            <a:r>
              <a:rPr lang="en-US" sz="800" kern="1200" noProof="0" dirty="0" err="1">
                <a:solidFill>
                  <a:schemeClr val="tx1"/>
                </a:solidFill>
                <a:effectLst/>
                <a:latin typeface="Arial"/>
                <a:ea typeface="+mn-ea"/>
                <a:cs typeface="+mn-cs"/>
              </a:rPr>
              <a:t>Seite</a:t>
            </a:r>
            <a:r>
              <a:rPr lang="en-US" sz="800" kern="1200" noProof="0" dirty="0">
                <a:solidFill>
                  <a:schemeClr val="tx1"/>
                </a:solidFill>
                <a:effectLst/>
                <a:latin typeface="Arial"/>
                <a:ea typeface="+mn-ea"/>
                <a:cs typeface="+mn-cs"/>
              </a:rPr>
              <a:t> </a:t>
            </a:r>
            <a:r>
              <a:rPr lang="en-US" sz="800" kern="1200" noProof="0" dirty="0">
                <a:solidFill>
                  <a:schemeClr val="tx1"/>
                </a:solidFill>
                <a:effectLst/>
                <a:latin typeface="Arial"/>
                <a:ea typeface="+mn-ea"/>
                <a:cs typeface="+mn-cs"/>
                <a:hlinkClick r:id="rId4"/>
              </a:rPr>
              <a:t>www.sap.com/corporate/de/legal/copyright.html</a:t>
            </a:r>
            <a:r>
              <a:rPr lang="en-US" sz="800" kern="1200" noProof="0" dirty="0">
                <a:solidFill>
                  <a:schemeClr val="tx1"/>
                </a:solidFill>
                <a:effectLst/>
                <a:latin typeface="Arial"/>
                <a:ea typeface="+mn-ea"/>
                <a:cs typeface="+mn-cs"/>
              </a:rPr>
              <a:t>.</a:t>
            </a:r>
          </a:p>
        </p:txBody>
      </p:sp>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noProof="0" dirty="0">
                <a:solidFill>
                  <a:schemeClr val="tx1"/>
                </a:solidFill>
                <a:latin typeface="Arial"/>
                <a:ea typeface="Arial Unicode MS" panose="020B0604020202020204" pitchFamily="34" charset="-128"/>
                <a:cs typeface="+mn-cs"/>
              </a:rPr>
              <a:t>SAP </a:t>
            </a:r>
            <a:r>
              <a:rPr lang="en-US" sz="1100" b="0" kern="1200" noProof="0" dirty="0" err="1">
                <a:solidFill>
                  <a:schemeClr val="tx1"/>
                </a:solidFill>
                <a:latin typeface="Arial"/>
                <a:ea typeface="Arial Unicode MS" panose="020B0604020202020204" pitchFamily="34" charset="-128"/>
                <a:cs typeface="+mn-cs"/>
              </a:rPr>
              <a:t>folgen</a:t>
            </a:r>
            <a:r>
              <a:rPr lang="en-US" sz="1100" b="0" kern="1200" noProof="0" dirty="0">
                <a:solidFill>
                  <a:schemeClr val="tx1"/>
                </a:solidFill>
                <a:latin typeface="Arial"/>
                <a:ea typeface="Arial Unicode MS" panose="020B0604020202020204" pitchFamily="34" charset="-128"/>
                <a:cs typeface="+mn-cs"/>
              </a:rPr>
              <a:t> auf</a:t>
            </a:r>
          </a:p>
        </p:txBody>
      </p:sp>
      <p:pic>
        <p:nvPicPr>
          <p:cNvPr id="10" name="Linkedin icon with link">
            <a:hlinkClick r:id="rId5"/>
            <a:extLst>
              <a:ext uri="{FF2B5EF4-FFF2-40B4-BE49-F238E27FC236}">
                <a16:creationId xmlns:a16="http://schemas.microsoft.com/office/drawing/2014/main" id="{7D1F0187-E2B3-E84B-B66C-2F4329298216}"/>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2257487" y="1749959"/>
            <a:ext cx="361809" cy="361809"/>
          </a:xfrm>
          <a:prstGeom prst="rect">
            <a:avLst/>
          </a:prstGeom>
        </p:spPr>
      </p:pic>
      <p:pic>
        <p:nvPicPr>
          <p:cNvPr id="12" name="YouTube icon with link">
            <a:hlinkClick r:id="rId7"/>
            <a:extLst>
              <a:ext uri="{FF2B5EF4-FFF2-40B4-BE49-F238E27FC236}">
                <a16:creationId xmlns:a16="http://schemas.microsoft.com/office/drawing/2014/main" id="{E3EFD77E-732B-3042-869E-DD34D616C8DC}"/>
              </a:ext>
            </a:extLst>
          </p:cNvPr>
          <p:cNvPicPr>
            <a:picLocks noChangeAspect="1"/>
          </p:cNvPicPr>
          <p:nvPr userDrawn="1"/>
        </p:nvPicPr>
        <p:blipFill>
          <a:blip r:embed="rId8" cstate="screen">
            <a:extLst>
              <a:ext uri="{28A0092B-C50C-407E-A947-70E740481C1C}">
                <a14:useLocalDpi xmlns:a14="http://schemas.microsoft.com/office/drawing/2010/main"/>
              </a:ext>
            </a:extLst>
          </a:blip>
          <a:srcRect/>
          <a:stretch/>
        </p:blipFill>
        <p:spPr>
          <a:xfrm>
            <a:off x="1666951" y="1749063"/>
            <a:ext cx="363600" cy="363600"/>
          </a:xfrm>
          <a:prstGeom prst="rect">
            <a:avLst/>
          </a:prstGeom>
        </p:spPr>
      </p:pic>
      <p:pic>
        <p:nvPicPr>
          <p:cNvPr id="13" name="Twitter icon with link">
            <a:hlinkClick r:id="rId9" tooltip="https://twitter.com/sap"/>
            <a:extLst>
              <a:ext uri="{FF2B5EF4-FFF2-40B4-BE49-F238E27FC236}">
                <a16:creationId xmlns:a16="http://schemas.microsoft.com/office/drawing/2014/main" id="{F964F380-9DA3-B140-A34E-13AB1317334E}"/>
              </a:ext>
            </a:extLst>
          </p:cNvPr>
          <p:cNvPicPr>
            <a:picLocks noChangeAspect="1"/>
          </p:cNvPicPr>
          <p:nvPr userDrawn="1"/>
        </p:nvPicPr>
        <p:blipFill>
          <a:blip r:embed="rId10" cstate="screen">
            <a:extLst>
              <a:ext uri="{28A0092B-C50C-407E-A947-70E740481C1C}">
                <a14:useLocalDpi xmlns:a14="http://schemas.microsoft.com/office/drawing/2010/main"/>
              </a:ext>
            </a:extLst>
          </a:blip>
          <a:srcRect/>
          <a:stretch/>
        </p:blipFill>
        <p:spPr>
          <a:xfrm>
            <a:off x="1078206" y="1749959"/>
            <a:ext cx="361809" cy="361809"/>
          </a:xfrm>
          <a:prstGeom prst="rect">
            <a:avLst/>
          </a:prstGeom>
        </p:spPr>
      </p:pic>
      <p:pic>
        <p:nvPicPr>
          <p:cNvPr id="14" name="Facebook icon with link">
            <a:hlinkClick r:id="rId11"/>
            <a:extLst>
              <a:ext uri="{FF2B5EF4-FFF2-40B4-BE49-F238E27FC236}">
                <a16:creationId xmlns:a16="http://schemas.microsoft.com/office/drawing/2014/main" id="{2F0BB96A-1F55-4D49-8BC7-DCE332FFA2FB}"/>
              </a:ext>
            </a:extLst>
          </p:cNvPr>
          <p:cNvPicPr>
            <a:picLocks noChangeAspect="1"/>
          </p:cNvPicPr>
          <p:nvPr userDrawn="1"/>
        </p:nvPicPr>
        <p:blipFill>
          <a:blip r:embed="rId12" cstate="screen">
            <a:extLst>
              <a:ext uri="{28A0092B-C50C-407E-A947-70E740481C1C}">
                <a14:useLocalDpi xmlns:a14="http://schemas.microsoft.com/office/drawing/2010/main"/>
              </a:ext>
            </a:extLst>
          </a:blip>
          <a:srcRect/>
          <a:stretch/>
        </p:blipFill>
        <p:spPr>
          <a:xfrm>
            <a:off x="487670" y="1749063"/>
            <a:ext cx="363600" cy="363600"/>
          </a:xfrm>
          <a:prstGeom prst="rect">
            <a:avLst/>
          </a:prstGeom>
        </p:spPr>
      </p:pic>
    </p:spTree>
    <p:extLst>
      <p:ext uri="{BB962C8B-B14F-4D97-AF65-F5344CB8AC3E}">
        <p14:creationId xmlns:p14="http://schemas.microsoft.com/office/powerpoint/2010/main" val="191186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Nur Titel">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74453543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dirty="0"/>
              <a:t>Click icon to </a:t>
            </a:r>
            <a:r>
              <a:rPr lang="en-US"/>
              <a:t>add picture</a:t>
            </a:r>
            <a:endParaRPr lang="en-US"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a:t>
            </a:r>
            <a:r>
              <a:rPr lang="en-US" sz="3600"/>
              <a:t>Here.</a:t>
            </a:r>
            <a:endParaRPr lang="en-US" sz="3600" kern="0" dirty="0">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en-US"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44082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CUSTOMER</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err="1">
                <a:solidFill>
                  <a:schemeClr val="tx1"/>
                </a:solidFill>
                <a:latin typeface="Arial"/>
                <a:ea typeface="Arial Unicode MS"/>
                <a:cs typeface="Arial Unicode MS" pitchFamily="34" charset="-128"/>
                <a:sym typeface="Arial"/>
              </a:rPr>
              <a:t>ǀ</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 id="2147483799"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2020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sap.com/about/agreements/policies/hec-services.html"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hyperlink" Target="https://www.sap.com/about/agreements/policies/cloud-service-specifications.html?pdf-asset=f00bff09-b47d-0010-87a3-c30de2ffd8ff&amp;page=1&amp;tag=language:english" TargetMode="External"/><Relationship Id="rId5" Type="http://schemas.openxmlformats.org/officeDocument/2006/relationships/hyperlink" Target="https://www.sap.com/products/s4hana-erp/features/cloud-release.html?btp=857b615b-905c-4641-a80c-21da4ca62a1f"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hyperlink" Target="https://www.sap.com/about/agreements/policies/cloud-service-specifications.html?pdf-asset=f00bff09-b47d-0010-87a3-c30de2ffd8ff&amp;page=1&amp;tag=language:english"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www.sap.com/about/agreements/policies/hec-services.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hyperlink" Target="https://www.sap.com/about/agreements/policies/hec-services.html" TargetMode="External"/><Relationship Id="rId4" Type="http://schemas.openxmlformats.org/officeDocument/2006/relationships/hyperlink" Target="https://www.sap.com/about/agreements/policies/cloud-service-specifications.html?pdf-asset=f00bff09-b47d-0010-87a3-c30de2ffd8ff&amp;page=1&amp;tag=language:englis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2.xml"/><Relationship Id="rId7" Type="http://schemas.openxmlformats.org/officeDocument/2006/relationships/image" Target="../media/image9.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6.xml"/><Relationship Id="rId4"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hyperlink" Target="https://www.sap.com/about/agreements/policies/cloud-service-specifications.html?pdf-asset=f00bff09-b47d-0010-87a3-c30de2ffd8ff&amp;page=1&amp;tag=language:english"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hyperlink" Target="https://www.sap.com/about/agreements/policies/hec-service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8E3121E-9566-324D-91BD-E15AAA3B84A2}"/>
              </a:ext>
            </a:extLst>
          </p:cNvPr>
          <p:cNvSpPr>
            <a:spLocks noGrp="1"/>
          </p:cNvSpPr>
          <p:nvPr>
            <p:ph type="subTitle" idx="1"/>
          </p:nvPr>
        </p:nvSpPr>
        <p:spPr/>
        <p:txBody>
          <a:bodyPr/>
          <a:lstStyle/>
          <a:p>
            <a:r>
              <a:rPr lang="en-US" dirty="0"/>
              <a:t>S/4HANA GTM &amp; Solution Management</a:t>
            </a:r>
          </a:p>
        </p:txBody>
      </p:sp>
      <p:sp>
        <p:nvSpPr>
          <p:cNvPr id="3" name="Title 2">
            <a:extLst>
              <a:ext uri="{FF2B5EF4-FFF2-40B4-BE49-F238E27FC236}">
                <a16:creationId xmlns:a16="http://schemas.microsoft.com/office/drawing/2014/main" id="{B5B4A4CF-46A7-454C-9542-D8144DBF80A7}"/>
              </a:ext>
            </a:extLst>
          </p:cNvPr>
          <p:cNvSpPr>
            <a:spLocks noGrp="1"/>
          </p:cNvSpPr>
          <p:nvPr>
            <p:ph type="title"/>
          </p:nvPr>
        </p:nvSpPr>
        <p:spPr/>
        <p:txBody>
          <a:bodyPr/>
          <a:lstStyle/>
          <a:p>
            <a:r>
              <a:rPr lang="en-US" dirty="0"/>
              <a:t>SAP S/4HANA, </a:t>
            </a:r>
            <a:r>
              <a:rPr lang="en-US" dirty="0">
                <a:solidFill>
                  <a:schemeClr val="accent1"/>
                </a:solidFill>
              </a:rPr>
              <a:t>Private Cloud Edition</a:t>
            </a:r>
            <a:br>
              <a:rPr lang="en-US" dirty="0">
                <a:solidFill>
                  <a:schemeClr val="accent1"/>
                </a:solidFill>
              </a:rPr>
            </a:br>
            <a:r>
              <a:rPr lang="en-US" sz="2800" dirty="0"/>
              <a:t>Roles &amp; Responsibilities Summary</a:t>
            </a:r>
            <a:endParaRPr lang="en-US" dirty="0"/>
          </a:p>
        </p:txBody>
      </p:sp>
      <p:pic>
        <p:nvPicPr>
          <p:cNvPr id="8" name="Picture 7">
            <a:extLst>
              <a:ext uri="{FF2B5EF4-FFF2-40B4-BE49-F238E27FC236}">
                <a16:creationId xmlns:a16="http://schemas.microsoft.com/office/drawing/2014/main" id="{01662B65-F983-B24B-8072-F38B6898C24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0" y="0"/>
            <a:ext cx="12195175" cy="3430006"/>
          </a:xfrm>
          <a:prstGeom prst="rect">
            <a:avLst/>
          </a:prstGeom>
        </p:spPr>
      </p:pic>
    </p:spTree>
    <p:extLst>
      <p:ext uri="{BB962C8B-B14F-4D97-AF65-F5344CB8AC3E}">
        <p14:creationId xmlns:p14="http://schemas.microsoft.com/office/powerpoint/2010/main" val="75099499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a:extLst>
              <a:ext uri="{FF2B5EF4-FFF2-40B4-BE49-F238E27FC236}">
                <a16:creationId xmlns:a16="http://schemas.microsoft.com/office/drawing/2014/main" id="{A317B02A-AFF4-C342-BEF5-2D0E0F578A59}"/>
              </a:ext>
            </a:extLst>
          </p:cNvPr>
          <p:cNvGraphicFramePr>
            <a:graphicFrameLocks noGrp="1"/>
          </p:cNvGraphicFramePr>
          <p:nvPr/>
        </p:nvGraphicFramePr>
        <p:xfrm>
          <a:off x="505459" y="1620472"/>
          <a:ext cx="11183563" cy="4095953"/>
        </p:xfrm>
        <a:graphic>
          <a:graphicData uri="http://schemas.openxmlformats.org/drawingml/2006/table">
            <a:tbl>
              <a:tblPr firstRow="1" bandRow="1">
                <a:tableStyleId>{3C2FFA5D-87B4-456A-9821-1D502468CF0F}</a:tableStyleId>
              </a:tblPr>
              <a:tblGrid>
                <a:gridCol w="4612367">
                  <a:extLst>
                    <a:ext uri="{9D8B030D-6E8A-4147-A177-3AD203B41FA5}">
                      <a16:colId xmlns:a16="http://schemas.microsoft.com/office/drawing/2014/main" val="237905546"/>
                    </a:ext>
                  </a:extLst>
                </a:gridCol>
                <a:gridCol w="4840180">
                  <a:extLst>
                    <a:ext uri="{9D8B030D-6E8A-4147-A177-3AD203B41FA5}">
                      <a16:colId xmlns:a16="http://schemas.microsoft.com/office/drawing/2014/main" val="3668165208"/>
                    </a:ext>
                  </a:extLst>
                </a:gridCol>
                <a:gridCol w="1731016">
                  <a:extLst>
                    <a:ext uri="{9D8B030D-6E8A-4147-A177-3AD203B41FA5}">
                      <a16:colId xmlns:a16="http://schemas.microsoft.com/office/drawing/2014/main" val="414295634"/>
                    </a:ext>
                  </a:extLst>
                </a:gridCol>
              </a:tblGrid>
              <a:tr h="370743">
                <a:tc>
                  <a:txBody>
                    <a:bodyPr/>
                    <a:lstStyle/>
                    <a:p>
                      <a:r>
                        <a:rPr lang="de-DE" sz="1500"/>
                        <a:t>Service</a:t>
                      </a:r>
                    </a:p>
                  </a:txBody>
                  <a:tcPr marL="91416" marR="91416" marT="45708" marB="45708"/>
                </a:tc>
                <a:tc>
                  <a:txBody>
                    <a:bodyPr/>
                    <a:lstStyle/>
                    <a:p>
                      <a:r>
                        <a:rPr lang="de-DE" sz="1500" err="1"/>
                        <a:t>Remark</a:t>
                      </a:r>
                      <a:endParaRPr lang="de-DE" sz="1500"/>
                    </a:p>
                  </a:txBody>
                  <a:tcPr marL="91416" marR="91416" marT="45708" marB="45708"/>
                </a:tc>
                <a:tc>
                  <a:txBody>
                    <a:bodyPr/>
                    <a:lstStyle/>
                    <a:p>
                      <a:r>
                        <a:rPr lang="de-DE" sz="1500"/>
                        <a:t>Identifier in R&amp;R</a:t>
                      </a:r>
                    </a:p>
                  </a:txBody>
                  <a:tcPr marL="91416" marR="91416" marT="45708" marB="45708"/>
                </a:tc>
                <a:extLst>
                  <a:ext uri="{0D108BD9-81ED-4DB2-BD59-A6C34878D82A}">
                    <a16:rowId xmlns:a16="http://schemas.microsoft.com/office/drawing/2014/main" val="1561065575"/>
                  </a:ext>
                </a:extLst>
              </a:tr>
              <a:tr h="2689160">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de-DE" sz="1500"/>
                        <a:t>Execute </a:t>
                      </a:r>
                      <a:r>
                        <a:rPr lang="de-DE" sz="1500" err="1"/>
                        <a:t>application</a:t>
                      </a:r>
                      <a:r>
                        <a:rPr lang="de-DE" sz="1500"/>
                        <a:t> </a:t>
                      </a:r>
                      <a:r>
                        <a:rPr lang="de-DE" sz="1500" err="1"/>
                        <a:t>related</a:t>
                      </a:r>
                      <a:r>
                        <a:rPr lang="de-DE" sz="1500"/>
                        <a:t> </a:t>
                      </a:r>
                      <a:r>
                        <a:rPr lang="de-DE" sz="1500" err="1"/>
                        <a:t>technical</a:t>
                      </a:r>
                      <a:r>
                        <a:rPr lang="de-DE" sz="1500"/>
                        <a:t> </a:t>
                      </a:r>
                      <a:r>
                        <a:rPr lang="de-DE" sz="1500" err="1"/>
                        <a:t>tasks</a:t>
                      </a:r>
                      <a:r>
                        <a:rPr lang="de-DE" sz="1500"/>
                        <a:t> </a:t>
                      </a:r>
                      <a:r>
                        <a:rPr lang="de-DE" sz="1500" err="1"/>
                        <a:t>as</a:t>
                      </a:r>
                      <a:r>
                        <a:rPr lang="de-DE" sz="1500"/>
                        <a:t> </a:t>
                      </a:r>
                      <a:r>
                        <a:rPr lang="de-DE" sz="1500" err="1"/>
                        <a:t>part</a:t>
                      </a:r>
                      <a:r>
                        <a:rPr lang="de-DE" sz="1500"/>
                        <a:t> </a:t>
                      </a:r>
                      <a:r>
                        <a:rPr lang="de-DE" sz="1500" err="1"/>
                        <a:t>of</a:t>
                      </a:r>
                      <a:r>
                        <a:rPr lang="de-DE" sz="1500"/>
                        <a:t> Release </a:t>
                      </a:r>
                      <a:r>
                        <a:rPr lang="de-DE" sz="1500" err="1"/>
                        <a:t>and</a:t>
                      </a:r>
                      <a:r>
                        <a:rPr lang="de-DE" sz="1500"/>
                        <a:t> Change Management (e.g. </a:t>
                      </a:r>
                      <a:r>
                        <a:rPr lang="de-DE" sz="1500" err="1"/>
                        <a:t>application</a:t>
                      </a:r>
                      <a:r>
                        <a:rPr lang="de-DE" sz="1500"/>
                        <a:t> </a:t>
                      </a:r>
                      <a:r>
                        <a:rPr lang="de-DE" sz="1500" err="1"/>
                        <a:t>testing</a:t>
                      </a:r>
                      <a:r>
                        <a:rPr lang="de-DE" sz="1500"/>
                        <a:t>, </a:t>
                      </a:r>
                      <a:r>
                        <a:rPr lang="de-DE" sz="1500" err="1"/>
                        <a:t>adjustments</a:t>
                      </a:r>
                      <a:r>
                        <a:rPr lang="de-DE" sz="1500"/>
                        <a:t>, </a:t>
                      </a:r>
                      <a:r>
                        <a:rPr lang="de-DE" sz="1500" err="1"/>
                        <a:t>content</a:t>
                      </a:r>
                      <a:r>
                        <a:rPr lang="de-DE" sz="1500"/>
                        <a:t>/</a:t>
                      </a:r>
                      <a:r>
                        <a:rPr lang="de-DE" sz="1500" err="1"/>
                        <a:t>functional</a:t>
                      </a:r>
                      <a:r>
                        <a:rPr lang="de-DE" sz="1500"/>
                        <a:t> </a:t>
                      </a:r>
                      <a:r>
                        <a:rPr lang="de-DE" sz="1500" err="1"/>
                        <a:t>activation</a:t>
                      </a:r>
                      <a:r>
                        <a:rPr lang="de-DE" sz="1500"/>
                        <a:t>)</a:t>
                      </a: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de-DE" sz="1500" err="1"/>
                        <a:t>For</a:t>
                      </a:r>
                      <a:r>
                        <a:rPr lang="de-DE" sz="1500"/>
                        <a:t> FPS/SPS </a:t>
                      </a:r>
                      <a:r>
                        <a:rPr lang="de-DE" sz="1500" err="1"/>
                        <a:t>implementation</a:t>
                      </a:r>
                      <a:r>
                        <a:rPr lang="de-DE" sz="1500"/>
                        <a:t> </a:t>
                      </a:r>
                      <a:r>
                        <a:rPr lang="de-DE" sz="1500" err="1"/>
                        <a:t>for</a:t>
                      </a:r>
                      <a:r>
                        <a:rPr lang="de-DE" sz="1500"/>
                        <a:t> SAP NetWeaver </a:t>
                      </a:r>
                      <a:r>
                        <a:rPr lang="de-DE" sz="1500" err="1"/>
                        <a:t>based</a:t>
                      </a:r>
                      <a:r>
                        <a:rPr lang="de-DE" sz="1500"/>
                        <a:t> </a:t>
                      </a:r>
                      <a:r>
                        <a:rPr lang="de-DE" sz="1500" err="1"/>
                        <a:t>systems</a:t>
                      </a:r>
                      <a:r>
                        <a:rPr lang="de-DE" sz="1500"/>
                        <a:t> </a:t>
                      </a:r>
                      <a:r>
                        <a:rPr lang="de-DE" sz="1500" err="1"/>
                        <a:t>only</a:t>
                      </a:r>
                      <a:r>
                        <a:rPr lang="de-DE" sz="1500"/>
                        <a:t>. </a:t>
                      </a:r>
                      <a:r>
                        <a:rPr lang="de-DE" sz="1500" err="1"/>
                        <a:t>Limitied</a:t>
                      </a:r>
                      <a:r>
                        <a:rPr lang="de-DE" sz="1500"/>
                        <a:t> </a:t>
                      </a:r>
                      <a:r>
                        <a:rPr lang="de-DE" sz="1500" err="1"/>
                        <a:t>to</a:t>
                      </a:r>
                      <a:r>
                        <a:rPr lang="de-DE" sz="1500"/>
                        <a:t> </a:t>
                      </a:r>
                      <a:r>
                        <a:rPr lang="de-DE" sz="1500" err="1"/>
                        <a:t>one</a:t>
                      </a:r>
                      <a:r>
                        <a:rPr lang="de-DE" sz="1500"/>
                        <a:t> (1) SPS </a:t>
                      </a:r>
                      <a:r>
                        <a:rPr lang="de-DE" sz="1500" err="1"/>
                        <a:t>or</a:t>
                      </a:r>
                      <a:r>
                        <a:rPr lang="de-DE" sz="1500"/>
                        <a:t> FPS update </a:t>
                      </a:r>
                      <a:r>
                        <a:rPr lang="de-DE" sz="1500" err="1"/>
                        <a:t>and</a:t>
                      </a:r>
                      <a:r>
                        <a:rPr lang="de-DE" sz="1500"/>
                        <a:t> </a:t>
                      </a:r>
                      <a:r>
                        <a:rPr lang="de-DE" sz="1500" err="1"/>
                        <a:t>to</a:t>
                      </a:r>
                      <a:r>
                        <a:rPr lang="de-DE" sz="1500"/>
                        <a:t> </a:t>
                      </a:r>
                      <a:r>
                        <a:rPr lang="de-DE" sz="1500" err="1"/>
                        <a:t>one</a:t>
                      </a:r>
                      <a:r>
                        <a:rPr lang="de-DE" sz="1500"/>
                        <a:t> </a:t>
                      </a:r>
                      <a:r>
                        <a:rPr lang="de-DE" sz="1500" err="1"/>
                        <a:t>version</a:t>
                      </a:r>
                      <a:r>
                        <a:rPr lang="de-DE" sz="1500"/>
                        <a:t> upgrade per </a:t>
                      </a:r>
                      <a:r>
                        <a:rPr lang="de-DE" sz="1500" err="1"/>
                        <a:t>year</a:t>
                      </a:r>
                      <a:r>
                        <a:rPr lang="de-DE" sz="1500"/>
                        <a:t>. Limited </a:t>
                      </a:r>
                      <a:r>
                        <a:rPr lang="de-DE" sz="1500" err="1"/>
                        <a:t>to</a:t>
                      </a:r>
                      <a:r>
                        <a:rPr lang="de-DE" sz="1500"/>
                        <a:t> </a:t>
                      </a:r>
                      <a:r>
                        <a:rPr lang="de-DE" sz="1500" err="1"/>
                        <a:t>execution</a:t>
                      </a:r>
                      <a:r>
                        <a:rPr lang="de-DE" sz="1500"/>
                        <a:t> </a:t>
                      </a:r>
                      <a:r>
                        <a:rPr lang="de-DE" sz="1500" err="1"/>
                        <a:t>of</a:t>
                      </a:r>
                      <a:r>
                        <a:rPr lang="de-DE" sz="1500"/>
                        <a:t> </a:t>
                      </a:r>
                      <a:r>
                        <a:rPr lang="de-DE" sz="1500" err="1"/>
                        <a:t>adjustment</a:t>
                      </a:r>
                      <a:r>
                        <a:rPr lang="de-DE" sz="1500"/>
                        <a:t> in SPDD/SPAU </a:t>
                      </a:r>
                      <a:r>
                        <a:rPr lang="de-DE" sz="1500" err="1"/>
                        <a:t>for</a:t>
                      </a:r>
                      <a:r>
                        <a:rPr lang="de-DE" sz="1500"/>
                        <a:t> SAP </a:t>
                      </a:r>
                      <a:r>
                        <a:rPr lang="de-DE" sz="1500" err="1"/>
                        <a:t>objects</a:t>
                      </a:r>
                      <a:r>
                        <a:rPr lang="de-DE" sz="1500"/>
                        <a:t>. Customer </a:t>
                      </a:r>
                      <a:r>
                        <a:rPr lang="de-DE" sz="1500" err="1"/>
                        <a:t>objects</a:t>
                      </a:r>
                      <a:r>
                        <a:rPr lang="de-DE" sz="1500"/>
                        <a:t> in SPDD/SPAU </a:t>
                      </a:r>
                      <a:r>
                        <a:rPr lang="de-DE" sz="1500" err="1"/>
                        <a:t>require</a:t>
                      </a:r>
                      <a:r>
                        <a:rPr lang="de-DE" sz="1500"/>
                        <a:t> </a:t>
                      </a:r>
                      <a:r>
                        <a:rPr lang="de-DE" sz="1500" err="1"/>
                        <a:t>customers</a:t>
                      </a:r>
                      <a:r>
                        <a:rPr lang="de-DE" sz="1500"/>
                        <a:t> </a:t>
                      </a:r>
                      <a:r>
                        <a:rPr lang="de-DE" sz="1500" err="1"/>
                        <a:t>decision</a:t>
                      </a:r>
                      <a:r>
                        <a:rPr lang="de-DE" sz="1500"/>
                        <a:t> </a:t>
                      </a:r>
                      <a:r>
                        <a:rPr lang="de-DE" sz="1500" err="1"/>
                        <a:t>during</a:t>
                      </a:r>
                      <a:r>
                        <a:rPr lang="de-DE" sz="1500"/>
                        <a:t> </a:t>
                      </a:r>
                      <a:r>
                        <a:rPr lang="de-DE" sz="1500" err="1"/>
                        <a:t>execution</a:t>
                      </a:r>
                      <a:r>
                        <a:rPr lang="de-DE" sz="1500"/>
                        <a:t>. </a:t>
                      </a:r>
                      <a:r>
                        <a:rPr lang="de-DE" sz="1500" err="1"/>
                        <a:t>Application</a:t>
                      </a:r>
                      <a:r>
                        <a:rPr lang="de-DE" sz="1500"/>
                        <a:t>, </a:t>
                      </a:r>
                      <a:r>
                        <a:rPr lang="de-DE" sz="1500" err="1"/>
                        <a:t>integration</a:t>
                      </a:r>
                      <a:r>
                        <a:rPr lang="de-DE" sz="1500"/>
                        <a:t> </a:t>
                      </a:r>
                      <a:r>
                        <a:rPr lang="de-DE" sz="1500" err="1"/>
                        <a:t>acceptance</a:t>
                      </a:r>
                      <a:r>
                        <a:rPr lang="de-DE" sz="1500"/>
                        <a:t> </a:t>
                      </a:r>
                      <a:r>
                        <a:rPr lang="de-DE" sz="1500" err="1"/>
                        <a:t>as</a:t>
                      </a:r>
                      <a:r>
                        <a:rPr lang="de-DE" sz="1500"/>
                        <a:t> </a:t>
                      </a:r>
                      <a:r>
                        <a:rPr lang="de-DE" sz="1500" err="1"/>
                        <a:t>well</a:t>
                      </a:r>
                      <a:r>
                        <a:rPr lang="de-DE" sz="1500"/>
                        <a:t> </a:t>
                      </a:r>
                      <a:r>
                        <a:rPr lang="de-DE" sz="1500" err="1"/>
                        <a:t>as</a:t>
                      </a:r>
                      <a:r>
                        <a:rPr lang="de-DE" sz="1500"/>
                        <a:t> </a:t>
                      </a:r>
                      <a:r>
                        <a:rPr lang="de-DE" sz="1500" err="1"/>
                        <a:t>regression</a:t>
                      </a:r>
                      <a:r>
                        <a:rPr lang="de-DE" sz="1500"/>
                        <a:t> </a:t>
                      </a:r>
                      <a:r>
                        <a:rPr lang="de-DE" sz="1500" err="1"/>
                        <a:t>testing</a:t>
                      </a:r>
                      <a:r>
                        <a:rPr lang="de-DE" sz="1500"/>
                        <a:t>, </a:t>
                      </a:r>
                      <a:r>
                        <a:rPr lang="de-DE" sz="1500" err="1"/>
                        <a:t>adjustments</a:t>
                      </a:r>
                      <a:r>
                        <a:rPr lang="de-DE" sz="1500"/>
                        <a:t> </a:t>
                      </a:r>
                      <a:r>
                        <a:rPr lang="de-DE" sz="1500" err="1"/>
                        <a:t>of</a:t>
                      </a:r>
                      <a:r>
                        <a:rPr lang="de-DE" sz="1500"/>
                        <a:t> </a:t>
                      </a:r>
                      <a:r>
                        <a:rPr lang="de-DE" sz="1500" err="1"/>
                        <a:t>implemented</a:t>
                      </a:r>
                      <a:r>
                        <a:rPr lang="de-DE" sz="1500"/>
                        <a:t> </a:t>
                      </a:r>
                      <a:r>
                        <a:rPr lang="de-DE" sz="1500" err="1"/>
                        <a:t>processes</a:t>
                      </a:r>
                      <a:r>
                        <a:rPr lang="de-DE" sz="1500"/>
                        <a:t>, </a:t>
                      </a:r>
                      <a:r>
                        <a:rPr lang="de-DE" sz="1500" err="1"/>
                        <a:t>UI's</a:t>
                      </a:r>
                      <a:r>
                        <a:rPr lang="de-DE" sz="1500"/>
                        <a:t> </a:t>
                      </a:r>
                      <a:r>
                        <a:rPr lang="de-DE" sz="1500" err="1"/>
                        <a:t>and</a:t>
                      </a:r>
                      <a:r>
                        <a:rPr lang="de-DE" sz="1500"/>
                        <a:t> </a:t>
                      </a:r>
                      <a:r>
                        <a:rPr lang="de-DE" sz="1500" err="1"/>
                        <a:t>integrations</a:t>
                      </a:r>
                      <a:r>
                        <a:rPr lang="de-DE" sz="1500"/>
                        <a:t> </a:t>
                      </a:r>
                      <a:r>
                        <a:rPr lang="de-DE" sz="1500" err="1"/>
                        <a:t>and</a:t>
                      </a:r>
                      <a:r>
                        <a:rPr lang="de-DE" sz="1500"/>
                        <a:t> </a:t>
                      </a:r>
                      <a:r>
                        <a:rPr lang="de-DE" sz="1500" err="1"/>
                        <a:t>release</a:t>
                      </a:r>
                      <a:r>
                        <a:rPr lang="de-DE" sz="1500"/>
                        <a:t> </a:t>
                      </a:r>
                      <a:r>
                        <a:rPr lang="de-DE" sz="1500" err="1"/>
                        <a:t>approval</a:t>
                      </a:r>
                      <a:r>
                        <a:rPr lang="de-DE" sz="1500"/>
                        <a:t> </a:t>
                      </a:r>
                      <a:r>
                        <a:rPr lang="de-DE" sz="1500" err="1"/>
                        <a:t>for</a:t>
                      </a:r>
                      <a:r>
                        <a:rPr lang="de-DE" sz="1500"/>
                        <a:t> </a:t>
                      </a:r>
                      <a:r>
                        <a:rPr lang="de-DE" sz="1500" err="1"/>
                        <a:t>transport</a:t>
                      </a:r>
                      <a:r>
                        <a:rPr lang="de-DE" sz="1500"/>
                        <a:t> </a:t>
                      </a:r>
                      <a:r>
                        <a:rPr lang="de-DE" sz="1500" err="1"/>
                        <a:t>remains</a:t>
                      </a:r>
                      <a:r>
                        <a:rPr lang="de-DE" sz="1500"/>
                        <a:t> </a:t>
                      </a:r>
                      <a:r>
                        <a:rPr lang="de-DE" sz="1500" err="1"/>
                        <a:t>customer</a:t>
                      </a:r>
                      <a:r>
                        <a:rPr lang="de-DE" sz="1500"/>
                        <a:t> </a:t>
                      </a:r>
                      <a:r>
                        <a:rPr lang="de-DE" sz="1500" err="1"/>
                        <a:t>responsibility</a:t>
                      </a:r>
                      <a:r>
                        <a:rPr lang="de-DE" sz="1500"/>
                        <a:t> </a:t>
                      </a:r>
                      <a:r>
                        <a:rPr lang="de-DE" sz="1500" err="1"/>
                        <a:t>or</a:t>
                      </a:r>
                      <a:r>
                        <a:rPr lang="de-DE" sz="1500"/>
                        <a:t> separate </a:t>
                      </a:r>
                      <a:r>
                        <a:rPr lang="de-DE" sz="1500" err="1"/>
                        <a:t>project</a:t>
                      </a:r>
                      <a:r>
                        <a:rPr lang="de-DE" sz="1500"/>
                        <a:t> </a:t>
                      </a:r>
                      <a:r>
                        <a:rPr lang="de-DE" sz="1500" err="1"/>
                        <a:t>tasks</a:t>
                      </a:r>
                      <a:r>
                        <a:rPr lang="de-DE" sz="1500"/>
                        <a:t> </a:t>
                      </a:r>
                      <a:r>
                        <a:rPr lang="de-DE" sz="1500" err="1"/>
                        <a:t>for</a:t>
                      </a:r>
                      <a:r>
                        <a:rPr lang="de-DE" sz="1500"/>
                        <a:t> </a:t>
                      </a:r>
                      <a:r>
                        <a:rPr lang="de-DE" sz="1500" err="1"/>
                        <a:t>the</a:t>
                      </a:r>
                      <a:r>
                        <a:rPr lang="de-DE" sz="1500"/>
                        <a:t> </a:t>
                      </a:r>
                      <a:r>
                        <a:rPr lang="de-DE" sz="1500" err="1"/>
                        <a:t>partner</a:t>
                      </a:r>
                      <a:r>
                        <a:rPr lang="de-DE" sz="1500"/>
                        <a:t>.</a:t>
                      </a:r>
                    </a:p>
                  </a:txBody>
                  <a:tcPr marL="91416" marR="91416" marT="45708" marB="45708"/>
                </a:tc>
                <a:tc>
                  <a:txBody>
                    <a:bodyPr/>
                    <a:lstStyle/>
                    <a:p>
                      <a:r>
                        <a:rPr lang="de-DE" sz="1500"/>
                        <a:t>BASIC_1.5.08</a:t>
                      </a:r>
                    </a:p>
                  </a:txBody>
                  <a:tcPr marL="91416" marR="91416" marT="45708" marB="45708"/>
                </a:tc>
                <a:extLst>
                  <a:ext uri="{0D108BD9-81ED-4DB2-BD59-A6C34878D82A}">
                    <a16:rowId xmlns:a16="http://schemas.microsoft.com/office/drawing/2014/main" val="3576767750"/>
                  </a:ext>
                </a:extLst>
              </a:tr>
              <a:tr h="1036050">
                <a:tc>
                  <a:txBody>
                    <a:bodyPr/>
                    <a:lstStyle/>
                    <a:p>
                      <a:r>
                        <a:rPr lang="de-DE" sz="1500"/>
                        <a:t>Innovation </a:t>
                      </a:r>
                      <a:r>
                        <a:rPr lang="de-DE" sz="1500" err="1"/>
                        <a:t>workshop</a:t>
                      </a:r>
                      <a:r>
                        <a:rPr lang="de-DE" sz="1500"/>
                        <a:t> </a:t>
                      </a:r>
                      <a:r>
                        <a:rPr lang="de-DE" sz="1500" err="1"/>
                        <a:t>for</a:t>
                      </a:r>
                      <a:r>
                        <a:rPr lang="de-DE" sz="1500"/>
                        <a:t> </a:t>
                      </a:r>
                      <a:r>
                        <a:rPr lang="de-DE" sz="1500" err="1"/>
                        <a:t>software</a:t>
                      </a:r>
                      <a:r>
                        <a:rPr lang="de-DE" sz="1500"/>
                        <a:t> </a:t>
                      </a:r>
                      <a:r>
                        <a:rPr lang="de-DE" sz="1500" err="1"/>
                        <a:t>version</a:t>
                      </a:r>
                      <a:r>
                        <a:rPr lang="de-DE" sz="1500"/>
                        <a:t> </a:t>
                      </a:r>
                      <a:r>
                        <a:rPr lang="de-DE" sz="1500" err="1"/>
                        <a:t>validation</a:t>
                      </a:r>
                      <a:endParaRPr lang="de-DE" sz="1500"/>
                    </a:p>
                  </a:txBody>
                  <a:tcPr marL="91416" marR="91416" marT="45708" marB="45708"/>
                </a:tc>
                <a:tc>
                  <a:txBody>
                    <a:bodyPr/>
                    <a:lstStyle/>
                    <a:p>
                      <a:r>
                        <a:rPr lang="de-DE" sz="1500" err="1"/>
                        <a:t>one</a:t>
                      </a:r>
                      <a:r>
                        <a:rPr lang="de-DE" sz="1500"/>
                        <a:t> (1) </a:t>
                      </a:r>
                      <a:r>
                        <a:rPr lang="de-DE" sz="1500" err="1"/>
                        <a:t>workshop</a:t>
                      </a:r>
                      <a:r>
                        <a:rPr lang="de-DE" sz="1500"/>
                        <a:t> per </a:t>
                      </a:r>
                      <a:r>
                        <a:rPr lang="de-DE" sz="1500" err="1"/>
                        <a:t>year</a:t>
                      </a:r>
                      <a:r>
                        <a:rPr lang="de-DE" sz="1500"/>
                        <a:t> on a remote </a:t>
                      </a:r>
                      <a:r>
                        <a:rPr lang="de-DE" sz="1500" err="1"/>
                        <a:t>delivery</a:t>
                      </a:r>
                      <a:r>
                        <a:rPr lang="de-DE" sz="1500"/>
                        <a:t> </a:t>
                      </a:r>
                      <a:r>
                        <a:rPr lang="de-DE" sz="1500" err="1"/>
                        <a:t>basis</a:t>
                      </a:r>
                      <a:r>
                        <a:rPr lang="de-DE" sz="1500"/>
                        <a:t>. The Innovation </a:t>
                      </a:r>
                      <a:r>
                        <a:rPr lang="de-DE" sz="1500" err="1"/>
                        <a:t>workshop</a:t>
                      </a:r>
                      <a:r>
                        <a:rPr lang="de-DE" sz="1500"/>
                        <a:t> </a:t>
                      </a:r>
                      <a:r>
                        <a:rPr lang="de-DE" sz="1500" err="1"/>
                        <a:t>assists</a:t>
                      </a:r>
                      <a:r>
                        <a:rPr lang="de-DE" sz="1500"/>
                        <a:t> </a:t>
                      </a:r>
                      <a:r>
                        <a:rPr lang="de-DE" sz="1500" err="1"/>
                        <a:t>with</a:t>
                      </a:r>
                      <a:r>
                        <a:rPr lang="de-DE" sz="1500"/>
                        <a:t> proper </a:t>
                      </a:r>
                      <a:r>
                        <a:rPr lang="de-DE" sz="1500" err="1"/>
                        <a:t>planning</a:t>
                      </a:r>
                      <a:r>
                        <a:rPr lang="de-DE" sz="1500"/>
                        <a:t> </a:t>
                      </a:r>
                      <a:r>
                        <a:rPr lang="de-DE" sz="1500" err="1"/>
                        <a:t>of</a:t>
                      </a:r>
                      <a:r>
                        <a:rPr lang="de-DE" sz="1500"/>
                        <a:t> an SAP S/4HANA, private </a:t>
                      </a:r>
                      <a:r>
                        <a:rPr lang="de-DE" sz="1500" err="1"/>
                        <a:t>cloud</a:t>
                      </a:r>
                      <a:r>
                        <a:rPr lang="de-DE" sz="1500"/>
                        <a:t> </a:t>
                      </a:r>
                      <a:r>
                        <a:rPr lang="de-DE" sz="1500" err="1"/>
                        <a:t>edition</a:t>
                      </a:r>
                      <a:r>
                        <a:rPr lang="de-DE" sz="1500"/>
                        <a:t> </a:t>
                      </a:r>
                      <a:r>
                        <a:rPr lang="de-DE" sz="1500" err="1"/>
                        <a:t>version</a:t>
                      </a:r>
                      <a:r>
                        <a:rPr lang="de-DE" sz="1500"/>
                        <a:t> upgrade.</a:t>
                      </a:r>
                    </a:p>
                  </a:txBody>
                  <a:tcPr marL="91416" marR="91416" marT="45708" marB="45708"/>
                </a:tc>
                <a:tc>
                  <a:txBody>
                    <a:bodyPr/>
                    <a:lstStyle/>
                    <a:p>
                      <a:r>
                        <a:rPr lang="de-DE" sz="1500"/>
                        <a:t>CAS_1.2.09_EX</a:t>
                      </a:r>
                    </a:p>
                  </a:txBody>
                  <a:tcPr marL="91416" marR="91416" marT="45708" marB="45708"/>
                </a:tc>
                <a:extLst>
                  <a:ext uri="{0D108BD9-81ED-4DB2-BD59-A6C34878D82A}">
                    <a16:rowId xmlns:a16="http://schemas.microsoft.com/office/drawing/2014/main" val="4204480243"/>
                  </a:ext>
                </a:extLst>
              </a:tr>
            </a:tbl>
          </a:graphicData>
        </a:graphic>
      </p:graphicFrame>
      <p:sp>
        <p:nvSpPr>
          <p:cNvPr id="6" name="Titel 2">
            <a:extLst>
              <a:ext uri="{FF2B5EF4-FFF2-40B4-BE49-F238E27FC236}">
                <a16:creationId xmlns:a16="http://schemas.microsoft.com/office/drawing/2014/main" id="{95548D8B-57F6-4EEF-9AFC-73A099D252E5}"/>
              </a:ext>
            </a:extLst>
          </p:cNvPr>
          <p:cNvSpPr txBox="1">
            <a:spLocks/>
          </p:cNvSpPr>
          <p:nvPr/>
        </p:nvSpPr>
        <p:spPr bwMode="black">
          <a:xfrm>
            <a:off x="239032" y="374166"/>
            <a:ext cx="11954556" cy="676980"/>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defTabSz="1088231"/>
            <a:r>
              <a:rPr lang="de-DE" sz="2399" dirty="0">
                <a:solidFill>
                  <a:srgbClr val="000000"/>
                </a:solidFill>
                <a:latin typeface="Arial"/>
              </a:rPr>
              <a:t>S/4HANA, </a:t>
            </a:r>
            <a:r>
              <a:rPr lang="de-DE" sz="2399" dirty="0">
                <a:solidFill>
                  <a:srgbClr val="F0AB00"/>
                </a:solidFill>
                <a:latin typeface="Arial"/>
              </a:rPr>
              <a:t>private </a:t>
            </a:r>
            <a:r>
              <a:rPr lang="de-DE" sz="2399" dirty="0" err="1">
                <a:solidFill>
                  <a:srgbClr val="F0AB00"/>
                </a:solidFill>
                <a:latin typeface="Arial"/>
              </a:rPr>
              <a:t>cloud</a:t>
            </a:r>
            <a:r>
              <a:rPr lang="de-DE" sz="2399" dirty="0">
                <a:solidFill>
                  <a:srgbClr val="F0AB00"/>
                </a:solidFill>
                <a:latin typeface="Arial"/>
              </a:rPr>
              <a:t> </a:t>
            </a:r>
            <a:r>
              <a:rPr lang="de-DE" sz="2399" dirty="0" err="1">
                <a:solidFill>
                  <a:srgbClr val="F0AB00"/>
                </a:solidFill>
                <a:latin typeface="Arial"/>
              </a:rPr>
              <a:t>edition</a:t>
            </a:r>
            <a:br>
              <a:rPr lang="de-DE" sz="2399" dirty="0">
                <a:solidFill>
                  <a:srgbClr val="000000"/>
                </a:solidFill>
                <a:latin typeface="Arial"/>
              </a:rPr>
            </a:br>
            <a:r>
              <a:rPr lang="de-DE" sz="2000" dirty="0"/>
              <a:t>Additional Services </a:t>
            </a:r>
            <a:r>
              <a:rPr lang="de-DE" sz="2000" u="sng" dirty="0"/>
              <a:t>for Customer and/</a:t>
            </a:r>
            <a:r>
              <a:rPr lang="de-DE" sz="2000" u="sng" dirty="0" err="1"/>
              <a:t>or</a:t>
            </a:r>
            <a:r>
              <a:rPr lang="de-DE" sz="2000" u="sng" dirty="0"/>
              <a:t> Partners</a:t>
            </a:r>
            <a:r>
              <a:rPr lang="de-DE" sz="2000" dirty="0"/>
              <a:t> 2/5</a:t>
            </a:r>
            <a:endParaRPr lang="de-DE" sz="2000" dirty="0">
              <a:solidFill>
                <a:srgbClr val="F0AB00"/>
              </a:solidFill>
              <a:latin typeface="Arial"/>
            </a:endParaRPr>
          </a:p>
        </p:txBody>
      </p:sp>
    </p:spTree>
    <p:extLst>
      <p:ext uri="{BB962C8B-B14F-4D97-AF65-F5344CB8AC3E}">
        <p14:creationId xmlns:p14="http://schemas.microsoft.com/office/powerpoint/2010/main" val="143812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a:extLst>
              <a:ext uri="{FF2B5EF4-FFF2-40B4-BE49-F238E27FC236}">
                <a16:creationId xmlns:a16="http://schemas.microsoft.com/office/drawing/2014/main" id="{A317B02A-AFF4-C342-BEF5-2D0E0F578A59}"/>
              </a:ext>
            </a:extLst>
          </p:cNvPr>
          <p:cNvGraphicFramePr>
            <a:graphicFrameLocks noGrp="1"/>
          </p:cNvGraphicFramePr>
          <p:nvPr/>
        </p:nvGraphicFramePr>
        <p:xfrm>
          <a:off x="505459" y="1620471"/>
          <a:ext cx="11183563" cy="4278786"/>
        </p:xfrm>
        <a:graphic>
          <a:graphicData uri="http://schemas.openxmlformats.org/drawingml/2006/table">
            <a:tbl>
              <a:tblPr firstRow="1" bandRow="1">
                <a:tableStyleId>{3C2FFA5D-87B4-456A-9821-1D502468CF0F}</a:tableStyleId>
              </a:tblPr>
              <a:tblGrid>
                <a:gridCol w="4612367">
                  <a:extLst>
                    <a:ext uri="{9D8B030D-6E8A-4147-A177-3AD203B41FA5}">
                      <a16:colId xmlns:a16="http://schemas.microsoft.com/office/drawing/2014/main" val="237905546"/>
                    </a:ext>
                  </a:extLst>
                </a:gridCol>
                <a:gridCol w="4846804">
                  <a:extLst>
                    <a:ext uri="{9D8B030D-6E8A-4147-A177-3AD203B41FA5}">
                      <a16:colId xmlns:a16="http://schemas.microsoft.com/office/drawing/2014/main" val="3668165208"/>
                    </a:ext>
                  </a:extLst>
                </a:gridCol>
                <a:gridCol w="1724392">
                  <a:extLst>
                    <a:ext uri="{9D8B030D-6E8A-4147-A177-3AD203B41FA5}">
                      <a16:colId xmlns:a16="http://schemas.microsoft.com/office/drawing/2014/main" val="414295634"/>
                    </a:ext>
                  </a:extLst>
                </a:gridCol>
              </a:tblGrid>
              <a:tr h="370743">
                <a:tc>
                  <a:txBody>
                    <a:bodyPr/>
                    <a:lstStyle/>
                    <a:p>
                      <a:r>
                        <a:rPr lang="de-DE" sz="1500"/>
                        <a:t>Service</a:t>
                      </a:r>
                    </a:p>
                  </a:txBody>
                  <a:tcPr marL="91416" marR="91416" marT="45708" marB="45708"/>
                </a:tc>
                <a:tc>
                  <a:txBody>
                    <a:bodyPr/>
                    <a:lstStyle/>
                    <a:p>
                      <a:r>
                        <a:rPr lang="de-DE" sz="1500" err="1"/>
                        <a:t>Remark</a:t>
                      </a:r>
                      <a:endParaRPr lang="de-DE" sz="1500"/>
                    </a:p>
                  </a:txBody>
                  <a:tcPr marL="91416" marR="91416" marT="45708" marB="45708"/>
                </a:tc>
                <a:tc>
                  <a:txBody>
                    <a:bodyPr/>
                    <a:lstStyle/>
                    <a:p>
                      <a:r>
                        <a:rPr lang="de-DE" sz="1500"/>
                        <a:t>Identifier in R&amp;R</a:t>
                      </a:r>
                    </a:p>
                  </a:txBody>
                  <a:tcPr marL="91416" marR="91416" marT="45708" marB="45708"/>
                </a:tc>
                <a:extLst>
                  <a:ext uri="{0D108BD9-81ED-4DB2-BD59-A6C34878D82A}">
                    <a16:rowId xmlns:a16="http://schemas.microsoft.com/office/drawing/2014/main" val="1561065575"/>
                  </a:ext>
                </a:extLst>
              </a:tr>
              <a:tr h="1036050">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de-DE" sz="1500"/>
                        <a:t>Analysis </a:t>
                      </a:r>
                      <a:r>
                        <a:rPr lang="de-DE" sz="1500" err="1"/>
                        <a:t>of</a:t>
                      </a:r>
                      <a:r>
                        <a:rPr lang="de-DE" sz="1500"/>
                        <a:t> </a:t>
                      </a:r>
                      <a:r>
                        <a:rPr lang="de-DE" sz="1500" err="1"/>
                        <a:t>EarlyWatch</a:t>
                      </a:r>
                      <a:r>
                        <a:rPr lang="de-DE" sz="1500"/>
                        <a:t> Alert </a:t>
                      </a:r>
                      <a:r>
                        <a:rPr lang="de-DE" sz="1500" err="1"/>
                        <a:t>reports</a:t>
                      </a:r>
                      <a:r>
                        <a:rPr lang="de-DE" sz="1500"/>
                        <a:t> </a:t>
                      </a:r>
                      <a:r>
                        <a:rPr lang="de-DE" sz="1500" err="1"/>
                        <a:t>for</a:t>
                      </a:r>
                      <a:r>
                        <a:rPr lang="de-DE" sz="1500"/>
                        <a:t> </a:t>
                      </a:r>
                      <a:r>
                        <a:rPr lang="de-DE" sz="1500" err="1"/>
                        <a:t>systems</a:t>
                      </a:r>
                      <a:r>
                        <a:rPr lang="de-DE" sz="1500"/>
                        <a:t> </a:t>
                      </a:r>
                      <a:r>
                        <a:rPr lang="de-DE" sz="1500" err="1"/>
                        <a:t>operated</a:t>
                      </a:r>
                      <a:r>
                        <a:rPr lang="de-DE" sz="1500"/>
                        <a:t> in </a:t>
                      </a:r>
                      <a:r>
                        <a:rPr lang="de-DE" sz="1500" err="1"/>
                        <a:t>cloud</a:t>
                      </a:r>
                      <a:r>
                        <a:rPr lang="de-DE" sz="1500"/>
                        <a:t>. </a:t>
                      </a:r>
                      <a:r>
                        <a:rPr lang="de-DE" sz="1500" err="1"/>
                        <a:t>Provide</a:t>
                      </a:r>
                      <a:r>
                        <a:rPr lang="de-DE" sz="1500"/>
                        <a:t> </a:t>
                      </a:r>
                      <a:r>
                        <a:rPr lang="de-DE" sz="1500" err="1"/>
                        <a:t>recommendations</a:t>
                      </a:r>
                      <a:r>
                        <a:rPr lang="de-DE" sz="1500"/>
                        <a:t> </a:t>
                      </a:r>
                      <a:r>
                        <a:rPr lang="de-DE" sz="1500" err="1"/>
                        <a:t>for</a:t>
                      </a:r>
                      <a:r>
                        <a:rPr lang="de-DE" sz="1500"/>
                        <a:t> </a:t>
                      </a:r>
                      <a:r>
                        <a:rPr lang="de-DE" sz="1500" err="1"/>
                        <a:t>changes</a:t>
                      </a:r>
                      <a:r>
                        <a:rPr lang="de-DE" sz="1500"/>
                        <a:t> </a:t>
                      </a:r>
                      <a:r>
                        <a:rPr lang="de-DE" sz="1500" err="1"/>
                        <a:t>related</a:t>
                      </a:r>
                      <a:r>
                        <a:rPr lang="de-DE" sz="1500"/>
                        <a:t> </a:t>
                      </a:r>
                      <a:r>
                        <a:rPr lang="de-DE" sz="1500" err="1"/>
                        <a:t>to</a:t>
                      </a:r>
                      <a:r>
                        <a:rPr lang="de-DE" sz="1500"/>
                        <a:t> SAP </a:t>
                      </a:r>
                      <a:r>
                        <a:rPr lang="de-DE" sz="1500" err="1"/>
                        <a:t>application</a:t>
                      </a:r>
                      <a:r>
                        <a:rPr lang="de-DE" sz="1500"/>
                        <a:t> (outside </a:t>
                      </a:r>
                      <a:r>
                        <a:rPr lang="de-DE" sz="1500" err="1"/>
                        <a:t>technical</a:t>
                      </a:r>
                      <a:r>
                        <a:rPr lang="de-DE" sz="1500"/>
                        <a:t> </a:t>
                      </a:r>
                      <a:r>
                        <a:rPr lang="de-DE" sz="1500" err="1"/>
                        <a:t>operations</a:t>
                      </a:r>
                      <a:r>
                        <a:rPr lang="de-DE" sz="1500"/>
                        <a:t> </a:t>
                      </a:r>
                      <a:r>
                        <a:rPr lang="de-DE" sz="1500" err="1"/>
                        <a:t>scope</a:t>
                      </a:r>
                      <a:r>
                        <a:rPr lang="de-DE" sz="1500"/>
                        <a:t> </a:t>
                      </a:r>
                      <a:r>
                        <a:rPr lang="de-DE" sz="1500" err="1"/>
                        <a:t>of</a:t>
                      </a:r>
                      <a:r>
                        <a:rPr lang="de-DE" sz="1500"/>
                        <a:t> </a:t>
                      </a:r>
                      <a:r>
                        <a:rPr lang="de-DE" sz="1500" err="1"/>
                        <a:t>standard</a:t>
                      </a:r>
                      <a:r>
                        <a:rPr lang="de-DE" sz="1500"/>
                        <a:t> </a:t>
                      </a:r>
                      <a:r>
                        <a:rPr lang="de-DE" sz="1500" err="1"/>
                        <a:t>service</a:t>
                      </a:r>
                      <a:r>
                        <a:rPr lang="de-DE" sz="1500"/>
                        <a:t>)</a:t>
                      </a: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de-DE" sz="1500" err="1"/>
                        <a:t>Performed</a:t>
                      </a:r>
                      <a:r>
                        <a:rPr lang="de-DE" sz="1500"/>
                        <a:t> </a:t>
                      </a:r>
                      <a:r>
                        <a:rPr lang="de-DE" sz="1500" err="1"/>
                        <a:t>only</a:t>
                      </a:r>
                      <a:r>
                        <a:rPr lang="de-DE" sz="1500"/>
                        <a:t> </a:t>
                      </a:r>
                      <a:r>
                        <a:rPr lang="de-DE" sz="1500" err="1"/>
                        <a:t>for</a:t>
                      </a:r>
                      <a:r>
                        <a:rPr lang="de-DE" sz="1500"/>
                        <a:t> </a:t>
                      </a:r>
                      <a:r>
                        <a:rPr lang="de-DE" sz="1500" err="1"/>
                        <a:t>productive</a:t>
                      </a:r>
                      <a:r>
                        <a:rPr lang="de-DE" sz="1500"/>
                        <a:t> </a:t>
                      </a:r>
                      <a:r>
                        <a:rPr lang="de-DE" sz="1500" err="1"/>
                        <a:t>systems</a:t>
                      </a:r>
                      <a:r>
                        <a:rPr lang="de-DE" sz="1500"/>
                        <a:t>, </a:t>
                      </a:r>
                      <a:r>
                        <a:rPr lang="de-DE" sz="1500" err="1"/>
                        <a:t>twice</a:t>
                      </a:r>
                      <a:r>
                        <a:rPr lang="de-DE" sz="1500"/>
                        <a:t> (2) per </a:t>
                      </a:r>
                      <a:r>
                        <a:rPr lang="de-DE" sz="1500" err="1"/>
                        <a:t>year</a:t>
                      </a:r>
                      <a:r>
                        <a:rPr lang="de-DE" sz="1500"/>
                        <a:t>, </a:t>
                      </a:r>
                      <a:r>
                        <a:rPr lang="de-DE" sz="1500" err="1"/>
                        <a:t>as</a:t>
                      </a:r>
                      <a:r>
                        <a:rPr lang="de-DE" sz="1500"/>
                        <a:t> </a:t>
                      </a:r>
                      <a:r>
                        <a:rPr lang="de-DE" sz="1500" err="1"/>
                        <a:t>part</a:t>
                      </a:r>
                      <a:r>
                        <a:rPr lang="de-DE" sz="1500"/>
                        <a:t> </a:t>
                      </a:r>
                      <a:r>
                        <a:rPr lang="de-DE" sz="1500" err="1"/>
                        <a:t>of</a:t>
                      </a:r>
                      <a:r>
                        <a:rPr lang="de-DE" sz="1500"/>
                        <a:t> </a:t>
                      </a:r>
                      <a:r>
                        <a:rPr lang="de-DE" sz="1500" err="1"/>
                        <a:t>EarlyWatch</a:t>
                      </a:r>
                      <a:r>
                        <a:rPr lang="de-DE" sz="1500"/>
                        <a:t> Analysis</a:t>
                      </a:r>
                    </a:p>
                  </a:txBody>
                  <a:tcPr marL="91416" marR="91416" marT="45708" marB="45708"/>
                </a:tc>
                <a:tc>
                  <a:txBody>
                    <a:bodyPr/>
                    <a:lstStyle/>
                    <a:p>
                      <a:r>
                        <a:rPr lang="de-DE" sz="1500"/>
                        <a:t>BASIC_1.7.09</a:t>
                      </a:r>
                    </a:p>
                  </a:txBody>
                  <a:tcPr marL="91416" marR="91416" marT="45708" marB="45708"/>
                </a:tc>
                <a:extLst>
                  <a:ext uri="{0D108BD9-81ED-4DB2-BD59-A6C34878D82A}">
                    <a16:rowId xmlns:a16="http://schemas.microsoft.com/office/drawing/2014/main" val="3576767750"/>
                  </a:ext>
                </a:extLst>
              </a:tr>
              <a:tr h="799892">
                <a:tc>
                  <a:txBody>
                    <a:bodyPr/>
                    <a:lstStyle/>
                    <a:p>
                      <a:r>
                        <a:rPr lang="de-DE" sz="1500" err="1"/>
                        <a:t>Regularly</a:t>
                      </a:r>
                      <a:r>
                        <a:rPr lang="de-DE" sz="1500"/>
                        <a:t> check fastest </a:t>
                      </a:r>
                      <a:r>
                        <a:rPr lang="de-DE" sz="1500" err="1"/>
                        <a:t>growing</a:t>
                      </a:r>
                      <a:r>
                        <a:rPr lang="de-DE" sz="1500"/>
                        <a:t> </a:t>
                      </a:r>
                      <a:r>
                        <a:rPr lang="de-DE" sz="1500" err="1"/>
                        <a:t>tables</a:t>
                      </a:r>
                      <a:r>
                        <a:rPr lang="de-DE" sz="1500"/>
                        <a:t> in </a:t>
                      </a:r>
                      <a:r>
                        <a:rPr lang="de-DE" sz="1500" err="1"/>
                        <a:t>the</a:t>
                      </a:r>
                      <a:r>
                        <a:rPr lang="de-DE" sz="1500"/>
                        <a:t> SAP </a:t>
                      </a:r>
                      <a:r>
                        <a:rPr lang="de-DE" sz="1500" err="1"/>
                        <a:t>system</a:t>
                      </a:r>
                      <a:r>
                        <a:rPr lang="de-DE" sz="1500"/>
                        <a:t> </a:t>
                      </a:r>
                      <a:r>
                        <a:rPr lang="de-DE" sz="1500" err="1"/>
                        <a:t>and</a:t>
                      </a:r>
                      <a:r>
                        <a:rPr lang="de-DE" sz="1500"/>
                        <a:t> </a:t>
                      </a:r>
                      <a:r>
                        <a:rPr lang="de-DE" sz="1500" err="1"/>
                        <a:t>provide</a:t>
                      </a:r>
                      <a:r>
                        <a:rPr lang="de-DE" sz="1500"/>
                        <a:t> </a:t>
                      </a:r>
                      <a:r>
                        <a:rPr lang="de-DE" sz="1500" err="1"/>
                        <a:t>recommendations</a:t>
                      </a:r>
                      <a:r>
                        <a:rPr lang="de-DE" sz="1500"/>
                        <a:t> </a:t>
                      </a:r>
                      <a:r>
                        <a:rPr lang="de-DE" sz="1500" err="1"/>
                        <a:t>for</a:t>
                      </a:r>
                      <a:r>
                        <a:rPr lang="de-DE" sz="1500"/>
                        <a:t> </a:t>
                      </a:r>
                      <a:r>
                        <a:rPr lang="de-DE" sz="1500" err="1"/>
                        <a:t>archiving</a:t>
                      </a:r>
                      <a:r>
                        <a:rPr lang="de-DE" sz="1500"/>
                        <a:t> </a:t>
                      </a:r>
                      <a:r>
                        <a:rPr lang="de-DE" sz="1500" err="1"/>
                        <a:t>or</a:t>
                      </a:r>
                      <a:r>
                        <a:rPr lang="de-DE" sz="1500"/>
                        <a:t> </a:t>
                      </a:r>
                      <a:r>
                        <a:rPr lang="de-DE" sz="1500" err="1"/>
                        <a:t>reorganization</a:t>
                      </a:r>
                      <a:endParaRPr lang="de-DE" sz="1500"/>
                    </a:p>
                  </a:txBody>
                  <a:tcPr marL="91416" marR="91416" marT="45708" marB="45708"/>
                </a:tc>
                <a:tc>
                  <a:txBody>
                    <a:bodyPr/>
                    <a:lstStyle/>
                    <a:p>
                      <a:r>
                        <a:rPr lang="de-DE" sz="1500" err="1"/>
                        <a:t>Twice</a:t>
                      </a:r>
                      <a:r>
                        <a:rPr lang="de-DE" sz="1500"/>
                        <a:t> (2) per </a:t>
                      </a:r>
                      <a:r>
                        <a:rPr lang="de-DE" sz="1500" err="1"/>
                        <a:t>year</a:t>
                      </a:r>
                      <a:r>
                        <a:rPr lang="de-DE" sz="1500"/>
                        <a:t>, </a:t>
                      </a:r>
                      <a:r>
                        <a:rPr lang="de-DE" sz="1500" err="1"/>
                        <a:t>as</a:t>
                      </a:r>
                      <a:r>
                        <a:rPr lang="de-DE" sz="1500"/>
                        <a:t> </a:t>
                      </a:r>
                      <a:r>
                        <a:rPr lang="de-DE" sz="1500" err="1"/>
                        <a:t>part</a:t>
                      </a:r>
                      <a:r>
                        <a:rPr lang="de-DE" sz="1500"/>
                        <a:t> </a:t>
                      </a:r>
                      <a:r>
                        <a:rPr lang="de-DE" sz="1500" err="1"/>
                        <a:t>of</a:t>
                      </a:r>
                      <a:r>
                        <a:rPr lang="de-DE" sz="1500"/>
                        <a:t> </a:t>
                      </a:r>
                      <a:r>
                        <a:rPr lang="de-DE" sz="1500" err="1"/>
                        <a:t>EarlyWatch</a:t>
                      </a:r>
                      <a:r>
                        <a:rPr lang="de-DE" sz="1500"/>
                        <a:t> Alert </a:t>
                      </a:r>
                      <a:r>
                        <a:rPr lang="de-DE" sz="1500" err="1"/>
                        <a:t>analysis</a:t>
                      </a:r>
                      <a:r>
                        <a:rPr lang="de-DE" sz="1500"/>
                        <a:t>.</a:t>
                      </a:r>
                    </a:p>
                  </a:txBody>
                  <a:tcPr marL="91416" marR="91416" marT="45708" marB="45708"/>
                </a:tc>
                <a:tc>
                  <a:txBody>
                    <a:bodyPr/>
                    <a:lstStyle/>
                    <a:p>
                      <a:r>
                        <a:rPr lang="de-DE" sz="1500"/>
                        <a:t>TO_NWABAP_1.1.25</a:t>
                      </a:r>
                    </a:p>
                  </a:txBody>
                  <a:tcPr marL="91416" marR="91416" marT="45708" marB="45708"/>
                </a:tc>
                <a:extLst>
                  <a:ext uri="{0D108BD9-81ED-4DB2-BD59-A6C34878D82A}">
                    <a16:rowId xmlns:a16="http://schemas.microsoft.com/office/drawing/2014/main" val="4204480243"/>
                  </a:ext>
                </a:extLst>
              </a:tr>
              <a:tr h="799892">
                <a:tc>
                  <a:txBody>
                    <a:bodyPr/>
                    <a:lstStyle/>
                    <a:p>
                      <a:r>
                        <a:rPr lang="de-DE" sz="1500"/>
                        <a:t>Create RFC </a:t>
                      </a:r>
                      <a:r>
                        <a:rPr lang="de-DE" sz="1500" err="1"/>
                        <a:t>connections</a:t>
                      </a:r>
                      <a:r>
                        <a:rPr lang="de-DE" sz="1500"/>
                        <a:t> </a:t>
                      </a:r>
                      <a:r>
                        <a:rPr lang="de-DE" sz="1500" err="1"/>
                        <a:t>within</a:t>
                      </a:r>
                      <a:r>
                        <a:rPr lang="de-DE" sz="1500"/>
                        <a:t> </a:t>
                      </a:r>
                      <a:r>
                        <a:rPr lang="de-DE" sz="1500" err="1"/>
                        <a:t>the</a:t>
                      </a:r>
                      <a:r>
                        <a:rPr lang="de-DE" sz="1500"/>
                        <a:t> SAP S/4HANA, private </a:t>
                      </a:r>
                      <a:r>
                        <a:rPr lang="de-DE" sz="1500" err="1"/>
                        <a:t>cloud</a:t>
                      </a:r>
                      <a:r>
                        <a:rPr lang="de-DE" sz="1500"/>
                        <a:t> </a:t>
                      </a:r>
                      <a:r>
                        <a:rPr lang="de-DE" sz="1500" err="1"/>
                        <a:t>edition</a:t>
                      </a:r>
                      <a:r>
                        <a:rPr lang="de-DE" sz="1500"/>
                        <a:t> </a:t>
                      </a:r>
                      <a:r>
                        <a:rPr lang="de-DE" sz="1500" err="1"/>
                        <a:t>solution</a:t>
                      </a:r>
                      <a:r>
                        <a:rPr lang="de-DE" sz="1500"/>
                        <a:t> </a:t>
                      </a:r>
                      <a:r>
                        <a:rPr lang="de-DE" sz="1500" err="1"/>
                        <a:t>landscape</a:t>
                      </a:r>
                      <a:r>
                        <a:rPr lang="de-DE" sz="1500"/>
                        <a:t> (</a:t>
                      </a:r>
                      <a:r>
                        <a:rPr lang="de-DE" sz="1500" err="1"/>
                        <a:t>Fiori</a:t>
                      </a:r>
                      <a:r>
                        <a:rPr lang="de-DE" sz="1500"/>
                        <a:t>, </a:t>
                      </a:r>
                      <a:r>
                        <a:rPr lang="de-DE" sz="1500" err="1"/>
                        <a:t>gateway</a:t>
                      </a:r>
                      <a:r>
                        <a:rPr lang="de-DE" sz="1500"/>
                        <a:t> </a:t>
                      </a:r>
                      <a:r>
                        <a:rPr lang="de-DE" sz="1500" err="1"/>
                        <a:t>server</a:t>
                      </a:r>
                      <a:r>
                        <a:rPr lang="de-DE" sz="1500"/>
                        <a:t>)</a:t>
                      </a:r>
                    </a:p>
                  </a:txBody>
                  <a:tcPr marL="91416" marR="91416" marT="45708" marB="45708"/>
                </a:tc>
                <a:tc>
                  <a:txBody>
                    <a:bodyPr/>
                    <a:lstStyle/>
                    <a:p>
                      <a:r>
                        <a:rPr lang="de-DE" sz="1500" err="1"/>
                        <a:t>Related</a:t>
                      </a:r>
                      <a:r>
                        <a:rPr lang="de-DE" sz="1500"/>
                        <a:t> </a:t>
                      </a:r>
                      <a:r>
                        <a:rPr lang="de-DE" sz="1500" err="1"/>
                        <a:t>to</a:t>
                      </a:r>
                      <a:r>
                        <a:rPr lang="de-DE" sz="1500"/>
                        <a:t> SAP S/4HANA, private </a:t>
                      </a:r>
                      <a:r>
                        <a:rPr lang="de-DE" sz="1500" err="1"/>
                        <a:t>cloud</a:t>
                      </a:r>
                      <a:r>
                        <a:rPr lang="de-DE" sz="1500"/>
                        <a:t> </a:t>
                      </a:r>
                      <a:r>
                        <a:rPr lang="de-DE" sz="1500" err="1"/>
                        <a:t>edition</a:t>
                      </a:r>
                      <a:r>
                        <a:rPr lang="de-DE" sz="1500"/>
                        <a:t> </a:t>
                      </a:r>
                      <a:r>
                        <a:rPr lang="de-DE" sz="1500" err="1"/>
                        <a:t>solution</a:t>
                      </a:r>
                      <a:r>
                        <a:rPr lang="de-DE" sz="1500"/>
                        <a:t> </a:t>
                      </a:r>
                      <a:r>
                        <a:rPr lang="de-DE" sz="1500" err="1"/>
                        <a:t>landscape</a:t>
                      </a:r>
                      <a:r>
                        <a:rPr lang="de-DE" sz="1500"/>
                        <a:t> </a:t>
                      </a:r>
                      <a:r>
                        <a:rPr lang="de-DE" sz="1500" err="1"/>
                        <a:t>only</a:t>
                      </a:r>
                      <a:r>
                        <a:rPr lang="de-DE" sz="1500"/>
                        <a:t>.</a:t>
                      </a:r>
                    </a:p>
                  </a:txBody>
                  <a:tcPr marL="91416" marR="91416" marT="45708" marB="45708"/>
                </a:tc>
                <a:tc>
                  <a:txBody>
                    <a:bodyPr/>
                    <a:lstStyle/>
                    <a:p>
                      <a:r>
                        <a:rPr lang="de-DE" sz="1500"/>
                        <a:t>TO_NWABAP_1.1.19</a:t>
                      </a:r>
                    </a:p>
                  </a:txBody>
                  <a:tcPr marL="91416" marR="91416" marT="45708" marB="45708"/>
                </a:tc>
                <a:extLst>
                  <a:ext uri="{0D108BD9-81ED-4DB2-BD59-A6C34878D82A}">
                    <a16:rowId xmlns:a16="http://schemas.microsoft.com/office/drawing/2014/main" val="461889274"/>
                  </a:ext>
                </a:extLst>
              </a:tr>
              <a:tr h="1272209">
                <a:tc>
                  <a:txBody>
                    <a:bodyPr/>
                    <a:lstStyle/>
                    <a:p>
                      <a:r>
                        <a:rPr lang="de-DE" sz="1500" err="1"/>
                        <a:t>Maintain</a:t>
                      </a:r>
                      <a:r>
                        <a:rPr lang="de-DE" sz="1500"/>
                        <a:t> SAP </a:t>
                      </a:r>
                      <a:r>
                        <a:rPr lang="de-DE" sz="1500" err="1"/>
                        <a:t>transport</a:t>
                      </a:r>
                      <a:r>
                        <a:rPr lang="de-DE" sz="1500"/>
                        <a:t> </a:t>
                      </a:r>
                      <a:r>
                        <a:rPr lang="de-DE" sz="1500" err="1"/>
                        <a:t>management</a:t>
                      </a:r>
                      <a:r>
                        <a:rPr lang="de-DE" sz="1500"/>
                        <a:t> </a:t>
                      </a:r>
                      <a:r>
                        <a:rPr lang="de-DE" sz="1500" err="1"/>
                        <a:t>system</a:t>
                      </a:r>
                      <a:r>
                        <a:rPr lang="de-DE" sz="1500"/>
                        <a:t> </a:t>
                      </a:r>
                      <a:r>
                        <a:rPr lang="de-DE" sz="1500" err="1"/>
                        <a:t>and</a:t>
                      </a:r>
                      <a:r>
                        <a:rPr lang="de-DE" sz="1500"/>
                        <a:t> </a:t>
                      </a:r>
                      <a:r>
                        <a:rPr lang="de-DE" sz="1500" err="1"/>
                        <a:t>configure</a:t>
                      </a:r>
                      <a:r>
                        <a:rPr lang="de-DE" sz="1500"/>
                        <a:t> </a:t>
                      </a:r>
                      <a:r>
                        <a:rPr lang="de-DE" sz="1500" err="1"/>
                        <a:t>transport</a:t>
                      </a:r>
                      <a:r>
                        <a:rPr lang="de-DE" sz="1500"/>
                        <a:t> </a:t>
                      </a:r>
                      <a:r>
                        <a:rPr lang="de-DE" sz="1500" err="1"/>
                        <a:t>routes</a:t>
                      </a:r>
                      <a:r>
                        <a:rPr lang="de-DE" sz="1500"/>
                        <a:t> </a:t>
                      </a:r>
                      <a:r>
                        <a:rPr lang="de-DE" sz="1500" err="1"/>
                        <a:t>and</a:t>
                      </a:r>
                      <a:r>
                        <a:rPr lang="de-DE" sz="1500"/>
                        <a:t> </a:t>
                      </a:r>
                      <a:r>
                        <a:rPr lang="de-DE" sz="1500" err="1"/>
                        <a:t>any</a:t>
                      </a:r>
                      <a:r>
                        <a:rPr lang="de-DE" sz="1500"/>
                        <a:t> </a:t>
                      </a:r>
                      <a:r>
                        <a:rPr lang="de-DE" sz="1500" err="1"/>
                        <a:t>further</a:t>
                      </a:r>
                      <a:r>
                        <a:rPr lang="de-DE" sz="1500"/>
                        <a:t> </a:t>
                      </a:r>
                      <a:r>
                        <a:rPr lang="de-DE" sz="1500" err="1"/>
                        <a:t>configuration</a:t>
                      </a:r>
                      <a:r>
                        <a:rPr lang="de-DE" sz="1500"/>
                        <a:t> (</a:t>
                      </a:r>
                      <a:r>
                        <a:rPr lang="de-DE" sz="1500" err="1"/>
                        <a:t>automatic</a:t>
                      </a:r>
                      <a:r>
                        <a:rPr lang="de-DE" sz="1500"/>
                        <a:t> </a:t>
                      </a:r>
                      <a:r>
                        <a:rPr lang="de-DE" sz="1500" err="1"/>
                        <a:t>import</a:t>
                      </a:r>
                      <a:r>
                        <a:rPr lang="de-DE" sz="1500"/>
                        <a:t>, </a:t>
                      </a:r>
                      <a:r>
                        <a:rPr lang="de-DE" sz="1500" err="1"/>
                        <a:t>scheduled</a:t>
                      </a:r>
                      <a:r>
                        <a:rPr lang="de-DE" sz="1500"/>
                        <a:t> </a:t>
                      </a:r>
                      <a:r>
                        <a:rPr lang="de-DE" sz="1500" err="1"/>
                        <a:t>import</a:t>
                      </a:r>
                      <a:r>
                        <a:rPr lang="de-DE" sz="1500"/>
                        <a:t> etc. )</a:t>
                      </a:r>
                    </a:p>
                  </a:txBody>
                  <a:tcPr marL="91416" marR="91416" marT="45708" marB="45708"/>
                </a:tc>
                <a:tc>
                  <a:txBody>
                    <a:bodyPr/>
                    <a:lstStyle/>
                    <a:p>
                      <a:r>
                        <a:rPr lang="de-DE" sz="1500" err="1"/>
                        <a:t>Only</a:t>
                      </a:r>
                      <a:r>
                        <a:rPr lang="de-DE" sz="1500"/>
                        <a:t> </a:t>
                      </a:r>
                      <a:r>
                        <a:rPr lang="de-DE" sz="1500" err="1"/>
                        <a:t>for</a:t>
                      </a:r>
                      <a:r>
                        <a:rPr lang="de-DE" sz="1500"/>
                        <a:t> SAP NetWeaver ABAP </a:t>
                      </a:r>
                      <a:r>
                        <a:rPr lang="de-DE" sz="1500" err="1"/>
                        <a:t>systems</a:t>
                      </a:r>
                      <a:r>
                        <a:rPr lang="de-DE" sz="1500"/>
                        <a:t> </a:t>
                      </a:r>
                      <a:r>
                        <a:rPr lang="de-DE" sz="1500" err="1"/>
                        <a:t>that</a:t>
                      </a:r>
                      <a:r>
                        <a:rPr lang="de-DE" sz="1500"/>
                        <a:t> </a:t>
                      </a:r>
                      <a:r>
                        <a:rPr lang="de-DE" sz="1500" err="1"/>
                        <a:t>are</a:t>
                      </a:r>
                      <a:r>
                        <a:rPr lang="de-DE" sz="1500"/>
                        <a:t> </a:t>
                      </a:r>
                      <a:r>
                        <a:rPr lang="de-DE" sz="1500" err="1"/>
                        <a:t>part</a:t>
                      </a:r>
                      <a:r>
                        <a:rPr lang="de-DE" sz="1500"/>
                        <a:t> </a:t>
                      </a:r>
                      <a:r>
                        <a:rPr lang="de-DE" sz="1500" err="1"/>
                        <a:t>of</a:t>
                      </a:r>
                      <a:r>
                        <a:rPr lang="de-DE" sz="1500"/>
                        <a:t> </a:t>
                      </a:r>
                      <a:r>
                        <a:rPr lang="de-DE" sz="1500" err="1"/>
                        <a:t>the</a:t>
                      </a:r>
                      <a:r>
                        <a:rPr lang="de-DE" sz="1500"/>
                        <a:t> S/4HANA, private </a:t>
                      </a:r>
                      <a:r>
                        <a:rPr lang="de-DE" sz="1500" err="1"/>
                        <a:t>cloud</a:t>
                      </a:r>
                      <a:r>
                        <a:rPr lang="de-DE" sz="1500"/>
                        <a:t> </a:t>
                      </a:r>
                      <a:r>
                        <a:rPr lang="de-DE" sz="1500" err="1"/>
                        <a:t>edition</a:t>
                      </a:r>
                      <a:r>
                        <a:rPr lang="de-DE" sz="1500"/>
                        <a:t> </a:t>
                      </a:r>
                      <a:r>
                        <a:rPr lang="de-DE" sz="1500" err="1"/>
                        <a:t>itself</a:t>
                      </a:r>
                      <a:r>
                        <a:rPr lang="de-DE" sz="1500"/>
                        <a:t>, not </a:t>
                      </a:r>
                      <a:r>
                        <a:rPr lang="de-DE" sz="1500" err="1"/>
                        <a:t>for</a:t>
                      </a:r>
                      <a:r>
                        <a:rPr lang="de-DE" sz="1500"/>
                        <a:t> </a:t>
                      </a:r>
                      <a:r>
                        <a:rPr lang="de-DE" sz="1500" err="1"/>
                        <a:t>the</a:t>
                      </a:r>
                      <a:r>
                        <a:rPr lang="de-DE" sz="1500"/>
                        <a:t> </a:t>
                      </a:r>
                      <a:r>
                        <a:rPr lang="de-DE" sz="1500" err="1"/>
                        <a:t>entire</a:t>
                      </a:r>
                      <a:r>
                        <a:rPr lang="de-DE" sz="1500"/>
                        <a:t> HEC </a:t>
                      </a:r>
                      <a:r>
                        <a:rPr lang="de-DE" sz="1500" err="1"/>
                        <a:t>customer</a:t>
                      </a:r>
                      <a:r>
                        <a:rPr lang="de-DE" sz="1500"/>
                        <a:t> </a:t>
                      </a:r>
                      <a:r>
                        <a:rPr lang="de-DE" sz="1500" err="1"/>
                        <a:t>landscape</a:t>
                      </a:r>
                      <a:r>
                        <a:rPr lang="de-DE" sz="1500"/>
                        <a:t>; </a:t>
                      </a:r>
                      <a:r>
                        <a:rPr lang="de-DE" sz="1500" err="1"/>
                        <a:t>includes</a:t>
                      </a:r>
                      <a:r>
                        <a:rPr lang="de-DE" sz="1500"/>
                        <a:t> </a:t>
                      </a:r>
                      <a:r>
                        <a:rPr lang="de-DE" sz="1500" err="1"/>
                        <a:t>One</a:t>
                      </a:r>
                      <a:r>
                        <a:rPr lang="de-DE" sz="1500"/>
                        <a:t> (1) </a:t>
                      </a:r>
                      <a:r>
                        <a:rPr lang="de-DE" sz="1500" err="1"/>
                        <a:t>customer</a:t>
                      </a:r>
                      <a:r>
                        <a:rPr lang="de-DE" sz="1500"/>
                        <a:t> </a:t>
                      </a:r>
                      <a:r>
                        <a:rPr lang="de-DE" sz="1500" err="1"/>
                        <a:t>client</a:t>
                      </a:r>
                      <a:r>
                        <a:rPr lang="de-DE" sz="1500"/>
                        <a:t> per </a:t>
                      </a:r>
                      <a:r>
                        <a:rPr lang="de-DE" sz="1500" err="1"/>
                        <a:t>system</a:t>
                      </a:r>
                      <a:r>
                        <a:rPr lang="de-DE" sz="1500"/>
                        <a:t>, CTS+ </a:t>
                      </a:r>
                      <a:r>
                        <a:rPr lang="de-DE" sz="1500" err="1"/>
                        <a:t>configuration</a:t>
                      </a:r>
                      <a:r>
                        <a:rPr lang="de-DE" sz="1500"/>
                        <a:t> not </a:t>
                      </a:r>
                      <a:r>
                        <a:rPr lang="de-DE" sz="1500" err="1"/>
                        <a:t>included</a:t>
                      </a:r>
                      <a:r>
                        <a:rPr lang="de-DE" sz="1500"/>
                        <a:t>.</a:t>
                      </a:r>
                    </a:p>
                  </a:txBody>
                  <a:tcPr marL="91416" marR="91416" marT="45708" marB="45708"/>
                </a:tc>
                <a:tc>
                  <a:txBody>
                    <a:bodyPr/>
                    <a:lstStyle/>
                    <a:p>
                      <a:r>
                        <a:rPr lang="de-DE" sz="1500"/>
                        <a:t>TO_NWABAP_1.5.11</a:t>
                      </a:r>
                    </a:p>
                  </a:txBody>
                  <a:tcPr marL="91416" marR="91416" marT="45708" marB="45708"/>
                </a:tc>
                <a:extLst>
                  <a:ext uri="{0D108BD9-81ED-4DB2-BD59-A6C34878D82A}">
                    <a16:rowId xmlns:a16="http://schemas.microsoft.com/office/drawing/2014/main" val="3076891570"/>
                  </a:ext>
                </a:extLst>
              </a:tr>
            </a:tbl>
          </a:graphicData>
        </a:graphic>
      </p:graphicFrame>
      <p:sp>
        <p:nvSpPr>
          <p:cNvPr id="6" name="Titel 2">
            <a:extLst>
              <a:ext uri="{FF2B5EF4-FFF2-40B4-BE49-F238E27FC236}">
                <a16:creationId xmlns:a16="http://schemas.microsoft.com/office/drawing/2014/main" id="{C2840550-8971-4973-85F7-3E8D58F8A393}"/>
              </a:ext>
            </a:extLst>
          </p:cNvPr>
          <p:cNvSpPr txBox="1">
            <a:spLocks/>
          </p:cNvSpPr>
          <p:nvPr/>
        </p:nvSpPr>
        <p:spPr bwMode="black">
          <a:xfrm>
            <a:off x="239032" y="374166"/>
            <a:ext cx="11954556" cy="6769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defTabSz="1088231"/>
            <a:r>
              <a:rPr lang="de-DE" sz="2399" dirty="0">
                <a:solidFill>
                  <a:srgbClr val="000000"/>
                </a:solidFill>
                <a:latin typeface="Arial"/>
              </a:rPr>
              <a:t>S/4HANA, </a:t>
            </a:r>
            <a:r>
              <a:rPr lang="de-DE" sz="2399" dirty="0">
                <a:solidFill>
                  <a:srgbClr val="F0AB00"/>
                </a:solidFill>
                <a:latin typeface="Arial"/>
              </a:rPr>
              <a:t>private </a:t>
            </a:r>
            <a:r>
              <a:rPr lang="de-DE" sz="2399" dirty="0" err="1">
                <a:solidFill>
                  <a:srgbClr val="F0AB00"/>
                </a:solidFill>
                <a:latin typeface="Arial"/>
              </a:rPr>
              <a:t>cloud</a:t>
            </a:r>
            <a:r>
              <a:rPr lang="de-DE" sz="2399" dirty="0">
                <a:solidFill>
                  <a:srgbClr val="F0AB00"/>
                </a:solidFill>
                <a:latin typeface="Arial"/>
              </a:rPr>
              <a:t> </a:t>
            </a:r>
            <a:r>
              <a:rPr lang="de-DE" sz="2399" dirty="0" err="1">
                <a:solidFill>
                  <a:srgbClr val="F0AB00"/>
                </a:solidFill>
                <a:latin typeface="Arial"/>
              </a:rPr>
              <a:t>edition</a:t>
            </a:r>
            <a:br>
              <a:rPr lang="de-DE" sz="2399" dirty="0">
                <a:solidFill>
                  <a:srgbClr val="000000"/>
                </a:solidFill>
                <a:latin typeface="Arial"/>
              </a:rPr>
            </a:br>
            <a:r>
              <a:rPr lang="de-DE" sz="1999" dirty="0"/>
              <a:t>Additional Services </a:t>
            </a:r>
            <a:r>
              <a:rPr lang="de-DE" sz="1999" u="sng" dirty="0"/>
              <a:t>for Customer and/</a:t>
            </a:r>
            <a:r>
              <a:rPr lang="de-DE" sz="1999" u="sng" dirty="0" err="1"/>
              <a:t>or</a:t>
            </a:r>
            <a:r>
              <a:rPr lang="de-DE" sz="1999" u="sng" dirty="0"/>
              <a:t> Partners</a:t>
            </a:r>
            <a:r>
              <a:rPr lang="de-DE" sz="1999" dirty="0"/>
              <a:t> 3/5</a:t>
            </a:r>
            <a:endParaRPr lang="de-DE" sz="1999" dirty="0">
              <a:solidFill>
                <a:srgbClr val="F0AB00"/>
              </a:solidFill>
              <a:latin typeface="Arial"/>
            </a:endParaRPr>
          </a:p>
        </p:txBody>
      </p:sp>
    </p:spTree>
    <p:extLst>
      <p:ext uri="{BB962C8B-B14F-4D97-AF65-F5344CB8AC3E}">
        <p14:creationId xmlns:p14="http://schemas.microsoft.com/office/powerpoint/2010/main" val="148084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a:extLst>
              <a:ext uri="{FF2B5EF4-FFF2-40B4-BE49-F238E27FC236}">
                <a16:creationId xmlns:a16="http://schemas.microsoft.com/office/drawing/2014/main" id="{A317B02A-AFF4-C342-BEF5-2D0E0F578A59}"/>
              </a:ext>
            </a:extLst>
          </p:cNvPr>
          <p:cNvGraphicFramePr>
            <a:graphicFrameLocks noGrp="1"/>
          </p:cNvGraphicFramePr>
          <p:nvPr/>
        </p:nvGraphicFramePr>
        <p:xfrm>
          <a:off x="505459" y="1620472"/>
          <a:ext cx="11183563" cy="4134043"/>
        </p:xfrm>
        <a:graphic>
          <a:graphicData uri="http://schemas.openxmlformats.org/drawingml/2006/table">
            <a:tbl>
              <a:tblPr firstRow="1" bandRow="1">
                <a:tableStyleId>{3C2FFA5D-87B4-456A-9821-1D502468CF0F}</a:tableStyleId>
              </a:tblPr>
              <a:tblGrid>
                <a:gridCol w="4612367">
                  <a:extLst>
                    <a:ext uri="{9D8B030D-6E8A-4147-A177-3AD203B41FA5}">
                      <a16:colId xmlns:a16="http://schemas.microsoft.com/office/drawing/2014/main" val="237905546"/>
                    </a:ext>
                  </a:extLst>
                </a:gridCol>
                <a:gridCol w="4846804">
                  <a:extLst>
                    <a:ext uri="{9D8B030D-6E8A-4147-A177-3AD203B41FA5}">
                      <a16:colId xmlns:a16="http://schemas.microsoft.com/office/drawing/2014/main" val="3668165208"/>
                    </a:ext>
                  </a:extLst>
                </a:gridCol>
                <a:gridCol w="1724392">
                  <a:extLst>
                    <a:ext uri="{9D8B030D-6E8A-4147-A177-3AD203B41FA5}">
                      <a16:colId xmlns:a16="http://schemas.microsoft.com/office/drawing/2014/main" val="414295634"/>
                    </a:ext>
                  </a:extLst>
                </a:gridCol>
              </a:tblGrid>
              <a:tr h="370743">
                <a:tc>
                  <a:txBody>
                    <a:bodyPr/>
                    <a:lstStyle/>
                    <a:p>
                      <a:r>
                        <a:rPr lang="de-DE" sz="1500"/>
                        <a:t>Service</a:t>
                      </a:r>
                    </a:p>
                  </a:txBody>
                  <a:tcPr marL="91416" marR="91416" marT="45708" marB="45708"/>
                </a:tc>
                <a:tc>
                  <a:txBody>
                    <a:bodyPr/>
                    <a:lstStyle/>
                    <a:p>
                      <a:r>
                        <a:rPr lang="de-DE" sz="1500" err="1"/>
                        <a:t>Remark</a:t>
                      </a:r>
                      <a:endParaRPr lang="de-DE" sz="1500"/>
                    </a:p>
                  </a:txBody>
                  <a:tcPr marL="91416" marR="91416" marT="45708" marB="45708"/>
                </a:tc>
                <a:tc>
                  <a:txBody>
                    <a:bodyPr/>
                    <a:lstStyle/>
                    <a:p>
                      <a:r>
                        <a:rPr lang="de-DE" sz="1500"/>
                        <a:t>Identifier in R&amp;R</a:t>
                      </a:r>
                    </a:p>
                  </a:txBody>
                  <a:tcPr marL="91416" marR="91416" marT="45708" marB="45708"/>
                </a:tc>
                <a:extLst>
                  <a:ext uri="{0D108BD9-81ED-4DB2-BD59-A6C34878D82A}">
                    <a16:rowId xmlns:a16="http://schemas.microsoft.com/office/drawing/2014/main" val="1561065575"/>
                  </a:ext>
                </a:extLst>
              </a:tr>
              <a:tr h="563733">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de-DE" sz="1500"/>
                        <a:t>Transfer </a:t>
                      </a:r>
                      <a:r>
                        <a:rPr lang="de-DE" sz="1500" err="1"/>
                        <a:t>and</a:t>
                      </a:r>
                      <a:r>
                        <a:rPr lang="de-DE" sz="1500"/>
                        <a:t> </a:t>
                      </a:r>
                      <a:r>
                        <a:rPr lang="de-DE" sz="1500" err="1"/>
                        <a:t>release</a:t>
                      </a:r>
                      <a:r>
                        <a:rPr lang="de-DE" sz="1500"/>
                        <a:t> </a:t>
                      </a:r>
                      <a:r>
                        <a:rPr lang="de-DE" sz="1500" err="1"/>
                        <a:t>of</a:t>
                      </a:r>
                      <a:r>
                        <a:rPr lang="de-DE" sz="1500"/>
                        <a:t> </a:t>
                      </a:r>
                      <a:r>
                        <a:rPr lang="de-DE" sz="1500" err="1"/>
                        <a:t>transport</a:t>
                      </a:r>
                      <a:r>
                        <a:rPr lang="de-DE" sz="1500"/>
                        <a:t> </a:t>
                      </a:r>
                      <a:r>
                        <a:rPr lang="de-DE" sz="1500" err="1"/>
                        <a:t>orders</a:t>
                      </a:r>
                      <a:endParaRPr lang="de-DE" sz="1500"/>
                    </a:p>
                  </a:txBody>
                  <a:tcPr marL="91416" marR="91416" marT="45708" marB="45708"/>
                </a:tc>
                <a:tc rowSpan="3">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de-DE" sz="1500" err="1"/>
                        <a:t>Related</a:t>
                      </a:r>
                      <a:r>
                        <a:rPr lang="de-DE" sz="1500"/>
                        <a:t> </a:t>
                      </a:r>
                      <a:r>
                        <a:rPr lang="de-DE" sz="1500" err="1"/>
                        <a:t>to</a:t>
                      </a:r>
                      <a:r>
                        <a:rPr lang="de-DE" sz="1500"/>
                        <a:t> </a:t>
                      </a:r>
                      <a:r>
                        <a:rPr lang="de-DE" sz="1500" err="1"/>
                        <a:t>Fiori</a:t>
                      </a:r>
                      <a:r>
                        <a:rPr lang="de-DE" sz="1500"/>
                        <a:t> </a:t>
                      </a:r>
                      <a:r>
                        <a:rPr lang="de-DE" sz="1500" err="1"/>
                        <a:t>enablement</a:t>
                      </a:r>
                      <a:r>
                        <a:rPr lang="de-DE" sz="1500"/>
                        <a:t>, </a:t>
                      </a:r>
                      <a:r>
                        <a:rPr lang="de-DE" sz="1500" err="1"/>
                        <a:t>security</a:t>
                      </a:r>
                      <a:r>
                        <a:rPr lang="de-DE" sz="1500"/>
                        <a:t> </a:t>
                      </a:r>
                      <a:r>
                        <a:rPr lang="de-DE" sz="1500" err="1"/>
                        <a:t>notes</a:t>
                      </a:r>
                      <a:r>
                        <a:rPr lang="de-DE" sz="1500"/>
                        <a:t> &amp;  FPS/SPS </a:t>
                      </a:r>
                      <a:r>
                        <a:rPr lang="de-DE" sz="1500" err="1"/>
                        <a:t>implementation</a:t>
                      </a:r>
                      <a:r>
                        <a:rPr lang="de-DE" sz="1500"/>
                        <a:t> </a:t>
                      </a:r>
                      <a:r>
                        <a:rPr lang="de-DE" sz="1500" err="1"/>
                        <a:t>only</a:t>
                      </a:r>
                      <a:r>
                        <a:rPr lang="de-DE" sz="1500"/>
                        <a:t>.</a:t>
                      </a:r>
                    </a:p>
                  </a:txBody>
                  <a:tcPr marL="91416" marR="91416" marT="45708" marB="45708" anchor="ctr"/>
                </a:tc>
                <a:tc>
                  <a:txBody>
                    <a:bodyPr/>
                    <a:lstStyle/>
                    <a:p>
                      <a:r>
                        <a:rPr lang="de-DE" sz="1500"/>
                        <a:t>TO_NWABAP_1.5.02</a:t>
                      </a:r>
                    </a:p>
                  </a:txBody>
                  <a:tcPr marL="91416" marR="91416" marT="45708" marB="45708"/>
                </a:tc>
                <a:extLst>
                  <a:ext uri="{0D108BD9-81ED-4DB2-BD59-A6C34878D82A}">
                    <a16:rowId xmlns:a16="http://schemas.microsoft.com/office/drawing/2014/main" val="3576767750"/>
                  </a:ext>
                </a:extLst>
              </a:tr>
              <a:tr h="563733">
                <a:tc>
                  <a:txBody>
                    <a:bodyPr/>
                    <a:lstStyle/>
                    <a:p>
                      <a:r>
                        <a:rPr lang="de-DE" sz="1500"/>
                        <a:t>Execute </a:t>
                      </a:r>
                      <a:r>
                        <a:rPr lang="de-DE" sz="1500" err="1"/>
                        <a:t>transports</a:t>
                      </a:r>
                      <a:r>
                        <a:rPr lang="de-DE" sz="1500"/>
                        <a:t> </a:t>
                      </a:r>
                      <a:r>
                        <a:rPr lang="de-DE" sz="1500" err="1"/>
                        <a:t>to</a:t>
                      </a:r>
                      <a:r>
                        <a:rPr lang="de-DE" sz="1500"/>
                        <a:t> </a:t>
                      </a:r>
                      <a:r>
                        <a:rPr lang="de-DE" sz="1500" err="1"/>
                        <a:t>move</a:t>
                      </a:r>
                      <a:r>
                        <a:rPr lang="de-DE" sz="1500"/>
                        <a:t> </a:t>
                      </a:r>
                      <a:r>
                        <a:rPr lang="de-DE" sz="1500" err="1"/>
                        <a:t>objects</a:t>
                      </a:r>
                      <a:r>
                        <a:rPr lang="de-DE" sz="1500"/>
                        <a:t> </a:t>
                      </a:r>
                      <a:r>
                        <a:rPr lang="de-DE" sz="1500" err="1"/>
                        <a:t>between</a:t>
                      </a:r>
                      <a:r>
                        <a:rPr lang="de-DE" sz="1500"/>
                        <a:t> SAP </a:t>
                      </a:r>
                      <a:r>
                        <a:rPr lang="de-DE" sz="1500" err="1"/>
                        <a:t>systems</a:t>
                      </a:r>
                      <a:endParaRPr lang="de-DE" sz="1500"/>
                    </a:p>
                  </a:txBody>
                  <a:tcPr marL="91416" marR="91416" marT="45708" marB="45708"/>
                </a:tc>
                <a:tc vMerge="1">
                  <a:txBody>
                    <a:bodyPr/>
                    <a:lstStyle/>
                    <a:p>
                      <a:endParaRPr lang="de-DE" sz="1550"/>
                    </a:p>
                  </a:txBody>
                  <a:tcPr/>
                </a:tc>
                <a:tc>
                  <a:txBody>
                    <a:bodyPr/>
                    <a:lstStyle/>
                    <a:p>
                      <a:r>
                        <a:rPr lang="de-DE" sz="1500"/>
                        <a:t>TO_NWABAP_1.5.03</a:t>
                      </a:r>
                    </a:p>
                  </a:txBody>
                  <a:tcPr marL="91416" marR="91416" marT="45708" marB="45708"/>
                </a:tc>
                <a:extLst>
                  <a:ext uri="{0D108BD9-81ED-4DB2-BD59-A6C34878D82A}">
                    <a16:rowId xmlns:a16="http://schemas.microsoft.com/office/drawing/2014/main" val="4204480243"/>
                  </a:ext>
                </a:extLst>
              </a:tr>
              <a:tr h="563733">
                <a:tc>
                  <a:txBody>
                    <a:bodyPr/>
                    <a:lstStyle/>
                    <a:p>
                      <a:r>
                        <a:rPr lang="de-DE" sz="1500" err="1"/>
                        <a:t>Adjustment</a:t>
                      </a:r>
                      <a:r>
                        <a:rPr lang="de-DE" sz="1500"/>
                        <a:t> </a:t>
                      </a:r>
                      <a:r>
                        <a:rPr lang="de-DE" sz="1500" err="1"/>
                        <a:t>of</a:t>
                      </a:r>
                      <a:r>
                        <a:rPr lang="de-DE" sz="1500"/>
                        <a:t> </a:t>
                      </a:r>
                      <a:r>
                        <a:rPr lang="de-DE" sz="1500" err="1"/>
                        <a:t>repository</a:t>
                      </a:r>
                      <a:r>
                        <a:rPr lang="de-DE" sz="1500"/>
                        <a:t> </a:t>
                      </a:r>
                      <a:r>
                        <a:rPr lang="de-DE" sz="1500" err="1"/>
                        <a:t>objects</a:t>
                      </a:r>
                      <a:r>
                        <a:rPr lang="de-DE" sz="1500"/>
                        <a:t> </a:t>
                      </a:r>
                      <a:r>
                        <a:rPr lang="de-DE" sz="1500" err="1"/>
                        <a:t>as</a:t>
                      </a:r>
                      <a:r>
                        <a:rPr lang="de-DE" sz="1500"/>
                        <a:t> </a:t>
                      </a:r>
                      <a:r>
                        <a:rPr lang="de-DE" sz="1500" err="1"/>
                        <a:t>part</a:t>
                      </a:r>
                      <a:r>
                        <a:rPr lang="de-DE" sz="1500"/>
                        <a:t> </a:t>
                      </a:r>
                      <a:r>
                        <a:rPr lang="de-DE" sz="1500" err="1"/>
                        <a:t>of</a:t>
                      </a:r>
                      <a:r>
                        <a:rPr lang="de-DE" sz="1500"/>
                        <a:t> </a:t>
                      </a:r>
                      <a:r>
                        <a:rPr lang="de-DE" sz="1500" err="1"/>
                        <a:t>software</a:t>
                      </a:r>
                      <a:r>
                        <a:rPr lang="de-DE" sz="1500"/>
                        <a:t> </a:t>
                      </a:r>
                      <a:r>
                        <a:rPr lang="de-DE" sz="1500" err="1"/>
                        <a:t>changes</a:t>
                      </a:r>
                      <a:endParaRPr lang="de-DE" sz="1500"/>
                    </a:p>
                  </a:txBody>
                  <a:tcPr marL="91416" marR="91416" marT="45708" marB="45708"/>
                </a:tc>
                <a:tc vMerge="1">
                  <a:txBody>
                    <a:bodyPr/>
                    <a:lstStyle/>
                    <a:p>
                      <a:endParaRPr lang="de-DE" sz="1550"/>
                    </a:p>
                  </a:txBody>
                  <a:tcPr/>
                </a:tc>
                <a:tc>
                  <a:txBody>
                    <a:bodyPr/>
                    <a:lstStyle/>
                    <a:p>
                      <a:r>
                        <a:rPr lang="de-DE" sz="1500"/>
                        <a:t>TO_NWABAP_1.5.08</a:t>
                      </a:r>
                    </a:p>
                  </a:txBody>
                  <a:tcPr marL="91416" marR="91416" marT="45708" marB="45708"/>
                </a:tc>
                <a:extLst>
                  <a:ext uri="{0D108BD9-81ED-4DB2-BD59-A6C34878D82A}">
                    <a16:rowId xmlns:a16="http://schemas.microsoft.com/office/drawing/2014/main" val="461889274"/>
                  </a:ext>
                </a:extLst>
              </a:tr>
              <a:tr h="1272209">
                <a:tc>
                  <a:txBody>
                    <a:bodyPr/>
                    <a:lstStyle/>
                    <a:p>
                      <a:r>
                        <a:rPr lang="de-DE" sz="1500" err="1"/>
                        <a:t>Configuration</a:t>
                      </a:r>
                      <a:r>
                        <a:rPr lang="de-DE" sz="1500"/>
                        <a:t> - On-</a:t>
                      </a:r>
                      <a:r>
                        <a:rPr lang="de-DE" sz="1500" err="1"/>
                        <a:t>premise</a:t>
                      </a:r>
                      <a:r>
                        <a:rPr lang="de-DE" sz="1500"/>
                        <a:t> </a:t>
                      </a:r>
                      <a:r>
                        <a:rPr lang="de-DE" sz="1500" err="1"/>
                        <a:t>resources</a:t>
                      </a:r>
                      <a:r>
                        <a:rPr lang="de-DE" sz="1500"/>
                        <a:t> (</a:t>
                      </a:r>
                      <a:r>
                        <a:rPr lang="de-DE" sz="1500" err="1"/>
                        <a:t>OData</a:t>
                      </a:r>
                      <a:r>
                        <a:rPr lang="de-DE" sz="1500"/>
                        <a:t> </a:t>
                      </a:r>
                      <a:r>
                        <a:rPr lang="de-DE" sz="1500" err="1"/>
                        <a:t>services</a:t>
                      </a:r>
                      <a:r>
                        <a:rPr lang="de-DE" sz="1500"/>
                        <a:t>) </a:t>
                      </a:r>
                      <a:r>
                        <a:rPr lang="de-DE" sz="1500" err="1"/>
                        <a:t>customer</a:t>
                      </a:r>
                      <a:r>
                        <a:rPr lang="de-DE" sz="1500"/>
                        <a:t> </a:t>
                      </a:r>
                      <a:r>
                        <a:rPr lang="de-DE" sz="1500" err="1"/>
                        <a:t>wants</a:t>
                      </a:r>
                      <a:r>
                        <a:rPr lang="de-DE" sz="1500"/>
                        <a:t> </a:t>
                      </a:r>
                      <a:r>
                        <a:rPr lang="de-DE" sz="1500" err="1"/>
                        <a:t>to</a:t>
                      </a:r>
                      <a:r>
                        <a:rPr lang="de-DE" sz="1500"/>
                        <a:t> </a:t>
                      </a:r>
                      <a:r>
                        <a:rPr lang="de-DE" sz="1500" err="1"/>
                        <a:t>use</a:t>
                      </a:r>
                      <a:r>
                        <a:rPr lang="de-DE" sz="1500"/>
                        <a:t> in SAP Cloud </a:t>
                      </a:r>
                      <a:r>
                        <a:rPr lang="de-DE" sz="1500" err="1"/>
                        <a:t>Platform</a:t>
                      </a:r>
                      <a:r>
                        <a:rPr lang="de-DE" sz="1500"/>
                        <a:t> (SCP)</a:t>
                      </a:r>
                    </a:p>
                  </a:txBody>
                  <a:tcPr marL="91416" marR="91416" marT="45708" marB="45708"/>
                </a:tc>
                <a:tc>
                  <a:txBody>
                    <a:bodyPr/>
                    <a:lstStyle/>
                    <a:p>
                      <a:r>
                        <a:rPr lang="de-DE" sz="1500"/>
                        <a:t>SAP Forms </a:t>
                      </a:r>
                      <a:r>
                        <a:rPr lang="de-DE" sz="1500" err="1"/>
                        <a:t>by</a:t>
                      </a:r>
                      <a:r>
                        <a:rPr lang="de-DE" sz="1500"/>
                        <a:t> Adobe (Adobe </a:t>
                      </a:r>
                      <a:r>
                        <a:rPr lang="de-DE" sz="1500" err="1"/>
                        <a:t>Document</a:t>
                      </a:r>
                      <a:r>
                        <a:rPr lang="de-DE" sz="1500"/>
                        <a:t> Services/ADS) </a:t>
                      </a:r>
                      <a:r>
                        <a:rPr lang="de-DE" sz="1500" err="1"/>
                        <a:t>only</a:t>
                      </a:r>
                      <a:r>
                        <a:rPr lang="de-DE" sz="1500"/>
                        <a:t>: Create </a:t>
                      </a:r>
                      <a:r>
                        <a:rPr lang="de-DE" sz="1500" err="1"/>
                        <a:t>destination</a:t>
                      </a:r>
                      <a:r>
                        <a:rPr lang="de-DE" sz="1500"/>
                        <a:t> </a:t>
                      </a:r>
                      <a:r>
                        <a:rPr lang="de-DE" sz="1500" err="1"/>
                        <a:t>for</a:t>
                      </a:r>
                      <a:r>
                        <a:rPr lang="de-DE" sz="1500"/>
                        <a:t> ABAP backend </a:t>
                      </a:r>
                      <a:r>
                        <a:rPr lang="de-DE" sz="1500" err="1"/>
                        <a:t>system</a:t>
                      </a:r>
                      <a:r>
                        <a:rPr lang="de-DE" sz="1500"/>
                        <a:t> (Mapping </a:t>
                      </a:r>
                      <a:r>
                        <a:rPr lang="de-DE" sz="1500" err="1"/>
                        <a:t>virtual</a:t>
                      </a:r>
                      <a:r>
                        <a:rPr lang="de-DE" sz="1500"/>
                        <a:t> </a:t>
                      </a:r>
                      <a:r>
                        <a:rPr lang="de-DE" sz="1500" err="1"/>
                        <a:t>to</a:t>
                      </a:r>
                      <a:r>
                        <a:rPr lang="de-DE" sz="1500"/>
                        <a:t> internal </a:t>
                      </a:r>
                      <a:r>
                        <a:rPr lang="de-DE" sz="1500" err="1"/>
                        <a:t>system</a:t>
                      </a:r>
                      <a:r>
                        <a:rPr lang="de-DE" sz="1500"/>
                        <a:t>); </a:t>
                      </a:r>
                      <a:r>
                        <a:rPr lang="de-DE" sz="1500" err="1"/>
                        <a:t>Configure</a:t>
                      </a:r>
                      <a:r>
                        <a:rPr lang="de-DE" sz="1500"/>
                        <a:t> </a:t>
                      </a:r>
                      <a:r>
                        <a:rPr lang="de-DE" sz="1500" err="1"/>
                        <a:t>accessible</a:t>
                      </a:r>
                      <a:r>
                        <a:rPr lang="de-DE" sz="1500"/>
                        <a:t> </a:t>
                      </a:r>
                      <a:r>
                        <a:rPr lang="de-DE" sz="1500" err="1"/>
                        <a:t>resources</a:t>
                      </a:r>
                      <a:r>
                        <a:rPr lang="de-DE" sz="1500"/>
                        <a:t> /</a:t>
                      </a:r>
                      <a:r>
                        <a:rPr lang="de-DE" sz="1500" err="1"/>
                        <a:t>sap</a:t>
                      </a:r>
                      <a:r>
                        <a:rPr lang="de-DE" sz="1500"/>
                        <a:t>/</a:t>
                      </a:r>
                      <a:r>
                        <a:rPr lang="de-DE" sz="1500" err="1"/>
                        <a:t>bc</a:t>
                      </a:r>
                      <a:r>
                        <a:rPr lang="de-DE" sz="1500"/>
                        <a:t>/</a:t>
                      </a:r>
                      <a:r>
                        <a:rPr lang="de-DE" sz="1500" err="1"/>
                        <a:t>fp</a:t>
                      </a:r>
                      <a:r>
                        <a:rPr lang="de-DE" sz="1500"/>
                        <a:t> </a:t>
                      </a:r>
                      <a:r>
                        <a:rPr lang="de-DE" sz="1500" err="1"/>
                        <a:t>and</a:t>
                      </a:r>
                      <a:r>
                        <a:rPr lang="de-DE" sz="1500"/>
                        <a:t> /</a:t>
                      </a:r>
                      <a:r>
                        <a:rPr lang="de-DE" sz="1500" err="1"/>
                        <a:t>sap</a:t>
                      </a:r>
                      <a:r>
                        <a:rPr lang="de-DE" sz="1500"/>
                        <a:t>/</a:t>
                      </a:r>
                      <a:r>
                        <a:rPr lang="de-DE" sz="1500" err="1"/>
                        <a:t>bc</a:t>
                      </a:r>
                      <a:r>
                        <a:rPr lang="de-DE" sz="1500"/>
                        <a:t>/</a:t>
                      </a:r>
                      <a:r>
                        <a:rPr lang="de-DE" sz="1500" err="1"/>
                        <a:t>fpads</a:t>
                      </a:r>
                      <a:endParaRPr lang="de-DE" sz="1500"/>
                    </a:p>
                  </a:txBody>
                  <a:tcPr marL="91416" marR="91416" marT="45708" marB="45708"/>
                </a:tc>
                <a:tc>
                  <a:txBody>
                    <a:bodyPr/>
                    <a:lstStyle/>
                    <a:p>
                      <a:r>
                        <a:rPr lang="de-DE" sz="1500"/>
                        <a:t>TO_SCC_1.1.04</a:t>
                      </a:r>
                    </a:p>
                  </a:txBody>
                  <a:tcPr marL="91416" marR="91416" marT="45708" marB="45708"/>
                </a:tc>
                <a:extLst>
                  <a:ext uri="{0D108BD9-81ED-4DB2-BD59-A6C34878D82A}">
                    <a16:rowId xmlns:a16="http://schemas.microsoft.com/office/drawing/2014/main" val="3076891570"/>
                  </a:ext>
                </a:extLst>
              </a:tr>
              <a:tr h="799892">
                <a:tc>
                  <a:txBody>
                    <a:bodyPr/>
                    <a:lstStyle/>
                    <a:p>
                      <a:r>
                        <a:rPr lang="de-DE" sz="1500" err="1"/>
                        <a:t>Configuration</a:t>
                      </a:r>
                      <a:r>
                        <a:rPr lang="de-DE" sz="1500"/>
                        <a:t> – HANA XS Engine Web </a:t>
                      </a:r>
                      <a:r>
                        <a:rPr lang="de-DE" sz="1500" err="1"/>
                        <a:t>dispatcher</a:t>
                      </a:r>
                      <a:endParaRPr lang="de-DE" sz="1500"/>
                    </a:p>
                  </a:txBody>
                  <a:tcPr marL="91416" marR="91416" marT="45708" marB="45708"/>
                </a:tc>
                <a:tc>
                  <a:txBody>
                    <a:bodyPr/>
                    <a:lstStyle/>
                    <a:p>
                      <a:r>
                        <a:rPr lang="de-DE" sz="1500" err="1"/>
                        <a:t>Includes</a:t>
                      </a:r>
                      <a:r>
                        <a:rPr lang="de-DE" sz="1500"/>
                        <a:t> SSL </a:t>
                      </a:r>
                      <a:r>
                        <a:rPr lang="de-DE" sz="1500" err="1"/>
                        <a:t>configuration</a:t>
                      </a:r>
                      <a:r>
                        <a:rPr lang="de-DE" sz="1500"/>
                        <a:t> </a:t>
                      </a:r>
                      <a:r>
                        <a:rPr lang="de-DE" sz="1500" err="1"/>
                        <a:t>and</a:t>
                      </a:r>
                      <a:r>
                        <a:rPr lang="de-DE" sz="1500"/>
                        <a:t> </a:t>
                      </a:r>
                      <a:r>
                        <a:rPr lang="de-DE" sz="1500" err="1"/>
                        <a:t>certificate</a:t>
                      </a:r>
                      <a:r>
                        <a:rPr lang="de-DE" sz="1500"/>
                        <a:t> </a:t>
                      </a:r>
                      <a:r>
                        <a:rPr lang="de-DE" sz="1500" err="1"/>
                        <a:t>handling</a:t>
                      </a:r>
                      <a:r>
                        <a:rPr lang="de-DE" sz="1500"/>
                        <a:t> </a:t>
                      </a:r>
                      <a:r>
                        <a:rPr lang="de-DE" sz="1500" err="1"/>
                        <a:t>and</a:t>
                      </a:r>
                      <a:r>
                        <a:rPr lang="de-DE" sz="1500"/>
                        <a:t> </a:t>
                      </a:r>
                      <a:r>
                        <a:rPr lang="de-DE" sz="1500" err="1"/>
                        <a:t>is</a:t>
                      </a:r>
                      <a:r>
                        <a:rPr lang="de-DE" sz="1500"/>
                        <a:t> limited </a:t>
                      </a:r>
                      <a:r>
                        <a:rPr lang="de-DE" sz="1500" err="1"/>
                        <a:t>to</a:t>
                      </a:r>
                      <a:r>
                        <a:rPr lang="de-DE" sz="1500"/>
                        <a:t> </a:t>
                      </a:r>
                      <a:r>
                        <a:rPr lang="de-DE" sz="1500" err="1"/>
                        <a:t>technical</a:t>
                      </a:r>
                      <a:r>
                        <a:rPr lang="de-DE" sz="1500"/>
                        <a:t> </a:t>
                      </a:r>
                      <a:r>
                        <a:rPr lang="de-DE" sz="1500" err="1"/>
                        <a:t>Fiori</a:t>
                      </a:r>
                      <a:r>
                        <a:rPr lang="de-DE" sz="1500"/>
                        <a:t> </a:t>
                      </a:r>
                      <a:r>
                        <a:rPr lang="de-DE" sz="1500" err="1"/>
                        <a:t>Launchpad</a:t>
                      </a:r>
                      <a:r>
                        <a:rPr lang="de-DE" sz="1500"/>
                        <a:t> </a:t>
                      </a:r>
                      <a:r>
                        <a:rPr lang="de-DE" sz="1500" err="1"/>
                        <a:t>enablement</a:t>
                      </a:r>
                      <a:r>
                        <a:rPr lang="de-DE" sz="1500"/>
                        <a:t> </a:t>
                      </a:r>
                      <a:r>
                        <a:rPr lang="de-DE" sz="1500" err="1"/>
                        <a:t>only</a:t>
                      </a:r>
                      <a:r>
                        <a:rPr lang="de-DE" sz="1500"/>
                        <a:t>.</a:t>
                      </a:r>
                    </a:p>
                  </a:txBody>
                  <a:tcPr marL="91416" marR="91416" marT="45708" marB="45708"/>
                </a:tc>
                <a:tc>
                  <a:txBody>
                    <a:bodyPr/>
                    <a:lstStyle/>
                    <a:p>
                      <a:r>
                        <a:rPr lang="de-DE" sz="1500"/>
                        <a:t>TO_FIORI_1.1.05</a:t>
                      </a:r>
                    </a:p>
                  </a:txBody>
                  <a:tcPr marL="91416" marR="91416" marT="45708" marB="45708"/>
                </a:tc>
                <a:extLst>
                  <a:ext uri="{0D108BD9-81ED-4DB2-BD59-A6C34878D82A}">
                    <a16:rowId xmlns:a16="http://schemas.microsoft.com/office/drawing/2014/main" val="591041101"/>
                  </a:ext>
                </a:extLst>
              </a:tr>
            </a:tbl>
          </a:graphicData>
        </a:graphic>
      </p:graphicFrame>
      <p:sp>
        <p:nvSpPr>
          <p:cNvPr id="6" name="Titel 2">
            <a:extLst>
              <a:ext uri="{FF2B5EF4-FFF2-40B4-BE49-F238E27FC236}">
                <a16:creationId xmlns:a16="http://schemas.microsoft.com/office/drawing/2014/main" id="{58B7C45E-D6D6-4E67-B0C4-C43285362495}"/>
              </a:ext>
            </a:extLst>
          </p:cNvPr>
          <p:cNvSpPr txBox="1">
            <a:spLocks/>
          </p:cNvSpPr>
          <p:nvPr/>
        </p:nvSpPr>
        <p:spPr bwMode="black">
          <a:xfrm>
            <a:off x="239032" y="374166"/>
            <a:ext cx="11954556" cy="6769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defTabSz="1088231"/>
            <a:r>
              <a:rPr lang="de-DE" sz="2399" dirty="0">
                <a:solidFill>
                  <a:srgbClr val="000000"/>
                </a:solidFill>
                <a:latin typeface="Arial"/>
              </a:rPr>
              <a:t>S/4HANA, </a:t>
            </a:r>
            <a:r>
              <a:rPr lang="de-DE" sz="2399" dirty="0">
                <a:solidFill>
                  <a:srgbClr val="F0AB00"/>
                </a:solidFill>
                <a:latin typeface="Arial"/>
              </a:rPr>
              <a:t>private </a:t>
            </a:r>
            <a:r>
              <a:rPr lang="de-DE" sz="2399" dirty="0" err="1">
                <a:solidFill>
                  <a:srgbClr val="F0AB00"/>
                </a:solidFill>
                <a:latin typeface="Arial"/>
              </a:rPr>
              <a:t>cloud</a:t>
            </a:r>
            <a:r>
              <a:rPr lang="de-DE" sz="2399" dirty="0">
                <a:solidFill>
                  <a:srgbClr val="F0AB00"/>
                </a:solidFill>
                <a:latin typeface="Arial"/>
              </a:rPr>
              <a:t> </a:t>
            </a:r>
            <a:r>
              <a:rPr lang="de-DE" sz="2399" dirty="0" err="1">
                <a:solidFill>
                  <a:srgbClr val="F0AB00"/>
                </a:solidFill>
                <a:latin typeface="Arial"/>
              </a:rPr>
              <a:t>edition</a:t>
            </a:r>
            <a:br>
              <a:rPr lang="de-DE" sz="2399" dirty="0">
                <a:solidFill>
                  <a:srgbClr val="000000"/>
                </a:solidFill>
                <a:latin typeface="Arial"/>
              </a:rPr>
            </a:br>
            <a:r>
              <a:rPr lang="de-DE" sz="1999" dirty="0"/>
              <a:t>Additional Services </a:t>
            </a:r>
            <a:r>
              <a:rPr lang="de-DE" sz="1999" u="sng" dirty="0"/>
              <a:t>for Customer and/</a:t>
            </a:r>
            <a:r>
              <a:rPr lang="de-DE" sz="1999" u="sng" dirty="0" err="1"/>
              <a:t>or</a:t>
            </a:r>
            <a:r>
              <a:rPr lang="de-DE" sz="1999" u="sng" dirty="0"/>
              <a:t> Partners</a:t>
            </a:r>
            <a:r>
              <a:rPr lang="de-DE" sz="1999" dirty="0"/>
              <a:t> 4/5</a:t>
            </a:r>
            <a:endParaRPr lang="de-DE" sz="1999" dirty="0">
              <a:solidFill>
                <a:srgbClr val="F0AB00"/>
              </a:solidFill>
              <a:latin typeface="Arial"/>
            </a:endParaRPr>
          </a:p>
        </p:txBody>
      </p:sp>
    </p:spTree>
    <p:extLst>
      <p:ext uri="{BB962C8B-B14F-4D97-AF65-F5344CB8AC3E}">
        <p14:creationId xmlns:p14="http://schemas.microsoft.com/office/powerpoint/2010/main" val="362895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a:extLst>
              <a:ext uri="{FF2B5EF4-FFF2-40B4-BE49-F238E27FC236}">
                <a16:creationId xmlns:a16="http://schemas.microsoft.com/office/drawing/2014/main" id="{A317B02A-AFF4-C342-BEF5-2D0E0F578A59}"/>
              </a:ext>
            </a:extLst>
          </p:cNvPr>
          <p:cNvGraphicFramePr>
            <a:graphicFrameLocks noGrp="1"/>
          </p:cNvGraphicFramePr>
          <p:nvPr/>
        </p:nvGraphicFramePr>
        <p:xfrm>
          <a:off x="505459" y="1620472"/>
          <a:ext cx="11183563" cy="4514943"/>
        </p:xfrm>
        <a:graphic>
          <a:graphicData uri="http://schemas.openxmlformats.org/drawingml/2006/table">
            <a:tbl>
              <a:tblPr firstRow="1" bandRow="1">
                <a:tableStyleId>{3C2FFA5D-87B4-456A-9821-1D502468CF0F}</a:tableStyleId>
              </a:tblPr>
              <a:tblGrid>
                <a:gridCol w="4612367">
                  <a:extLst>
                    <a:ext uri="{9D8B030D-6E8A-4147-A177-3AD203B41FA5}">
                      <a16:colId xmlns:a16="http://schemas.microsoft.com/office/drawing/2014/main" val="237905546"/>
                    </a:ext>
                  </a:extLst>
                </a:gridCol>
                <a:gridCol w="4846804">
                  <a:extLst>
                    <a:ext uri="{9D8B030D-6E8A-4147-A177-3AD203B41FA5}">
                      <a16:colId xmlns:a16="http://schemas.microsoft.com/office/drawing/2014/main" val="3668165208"/>
                    </a:ext>
                  </a:extLst>
                </a:gridCol>
                <a:gridCol w="1724392">
                  <a:extLst>
                    <a:ext uri="{9D8B030D-6E8A-4147-A177-3AD203B41FA5}">
                      <a16:colId xmlns:a16="http://schemas.microsoft.com/office/drawing/2014/main" val="414295634"/>
                    </a:ext>
                  </a:extLst>
                </a:gridCol>
              </a:tblGrid>
              <a:tr h="370743">
                <a:tc>
                  <a:txBody>
                    <a:bodyPr/>
                    <a:lstStyle/>
                    <a:p>
                      <a:r>
                        <a:rPr lang="de-DE" sz="1500"/>
                        <a:t>Service</a:t>
                      </a:r>
                    </a:p>
                  </a:txBody>
                  <a:tcPr marL="91416" marR="91416" marT="45708" marB="45708"/>
                </a:tc>
                <a:tc>
                  <a:txBody>
                    <a:bodyPr/>
                    <a:lstStyle/>
                    <a:p>
                      <a:r>
                        <a:rPr lang="de-DE" sz="1500" err="1"/>
                        <a:t>Remark</a:t>
                      </a:r>
                      <a:endParaRPr lang="de-DE" sz="1500"/>
                    </a:p>
                  </a:txBody>
                  <a:tcPr marL="91416" marR="91416" marT="45708" marB="45708"/>
                </a:tc>
                <a:tc>
                  <a:txBody>
                    <a:bodyPr/>
                    <a:lstStyle/>
                    <a:p>
                      <a:r>
                        <a:rPr lang="de-DE" sz="1500"/>
                        <a:t>Identifier in R&amp;R</a:t>
                      </a:r>
                    </a:p>
                  </a:txBody>
                  <a:tcPr marL="91416" marR="91416" marT="45708" marB="45708"/>
                </a:tc>
                <a:extLst>
                  <a:ext uri="{0D108BD9-81ED-4DB2-BD59-A6C34878D82A}">
                    <a16:rowId xmlns:a16="http://schemas.microsoft.com/office/drawing/2014/main" val="1561065575"/>
                  </a:ext>
                </a:extLst>
              </a:tr>
              <a:tr h="1508367">
                <a:tc>
                  <a:txBody>
                    <a:bodyPr/>
                    <a:lstStyle/>
                    <a:p>
                      <a:r>
                        <a:rPr lang="de-DE" sz="1500"/>
                        <a:t>Re-</a:t>
                      </a:r>
                      <a:r>
                        <a:rPr lang="de-DE" sz="1500" err="1"/>
                        <a:t>enable</a:t>
                      </a:r>
                      <a:r>
                        <a:rPr lang="de-DE" sz="1500"/>
                        <a:t> </a:t>
                      </a:r>
                      <a:r>
                        <a:rPr lang="de-DE" sz="1500" err="1"/>
                        <a:t>Fiori</a:t>
                      </a:r>
                      <a:r>
                        <a:rPr lang="de-DE" sz="1500"/>
                        <a:t> </a:t>
                      </a:r>
                      <a:r>
                        <a:rPr lang="de-DE" sz="1500" err="1"/>
                        <a:t>launchpad</a:t>
                      </a:r>
                      <a:r>
                        <a:rPr lang="de-DE" sz="1500"/>
                        <a:t> </a:t>
                      </a:r>
                      <a:r>
                        <a:rPr lang="de-DE" sz="1500" err="1"/>
                        <a:t>including</a:t>
                      </a:r>
                      <a:r>
                        <a:rPr lang="de-DE" sz="1500"/>
                        <a:t> all </a:t>
                      </a:r>
                      <a:r>
                        <a:rPr lang="de-DE" sz="1500" err="1"/>
                        <a:t>required</a:t>
                      </a:r>
                      <a:r>
                        <a:rPr lang="de-DE" sz="1500"/>
                        <a:t> </a:t>
                      </a:r>
                      <a:r>
                        <a:rPr lang="de-DE" sz="1500" err="1"/>
                        <a:t>connectivity</a:t>
                      </a:r>
                      <a:r>
                        <a:rPr lang="de-DE" sz="1500"/>
                        <a:t> </a:t>
                      </a:r>
                      <a:r>
                        <a:rPr lang="de-DE" sz="1500" err="1"/>
                        <a:t>setup</a:t>
                      </a:r>
                      <a:endParaRPr lang="de-DE" sz="1500"/>
                    </a:p>
                  </a:txBody>
                  <a:tcPr marL="91416" marR="91416" marT="45708" marB="45708"/>
                </a:tc>
                <a:tc>
                  <a:txBody>
                    <a:bodyPr/>
                    <a:lstStyle/>
                    <a:p>
                      <a:r>
                        <a:rPr lang="de-DE" sz="1500"/>
                        <a:t>Limited </a:t>
                      </a:r>
                      <a:r>
                        <a:rPr lang="de-DE" sz="1500" err="1"/>
                        <a:t>to</a:t>
                      </a:r>
                      <a:r>
                        <a:rPr lang="de-DE" sz="1500"/>
                        <a:t> </a:t>
                      </a:r>
                      <a:r>
                        <a:rPr lang="de-DE" sz="1500" err="1"/>
                        <a:t>one</a:t>
                      </a:r>
                      <a:r>
                        <a:rPr lang="de-DE" sz="1500"/>
                        <a:t> (1) </a:t>
                      </a:r>
                      <a:r>
                        <a:rPr lang="de-DE" sz="1500" err="1"/>
                        <a:t>example</a:t>
                      </a:r>
                      <a:r>
                        <a:rPr lang="de-DE" sz="1500"/>
                        <a:t> </a:t>
                      </a:r>
                      <a:r>
                        <a:rPr lang="de-DE" sz="1500" err="1"/>
                        <a:t>Fiori</a:t>
                      </a:r>
                      <a:r>
                        <a:rPr lang="de-DE" sz="1500"/>
                        <a:t> </a:t>
                      </a:r>
                      <a:r>
                        <a:rPr lang="de-DE" sz="1500" err="1"/>
                        <a:t>app</a:t>
                      </a:r>
                      <a:r>
                        <a:rPr lang="de-DE" sz="1500"/>
                        <a:t> per S/4HANA </a:t>
                      </a:r>
                      <a:r>
                        <a:rPr lang="de-DE" sz="1500" err="1"/>
                        <a:t>system</a:t>
                      </a:r>
                      <a:r>
                        <a:rPr lang="de-DE" sz="1500"/>
                        <a:t> </a:t>
                      </a:r>
                      <a:r>
                        <a:rPr lang="de-DE" sz="1500" err="1"/>
                        <a:t>according</a:t>
                      </a:r>
                      <a:r>
                        <a:rPr lang="de-DE" sz="1500"/>
                        <a:t> </a:t>
                      </a:r>
                      <a:r>
                        <a:rPr lang="de-DE" sz="1500" err="1"/>
                        <a:t>to</a:t>
                      </a:r>
                      <a:r>
                        <a:rPr lang="de-DE" sz="1500"/>
                        <a:t> </a:t>
                      </a:r>
                      <a:r>
                        <a:rPr lang="de-DE" sz="1500" err="1"/>
                        <a:t>requested</a:t>
                      </a:r>
                      <a:r>
                        <a:rPr lang="de-DE" sz="1500"/>
                        <a:t> </a:t>
                      </a:r>
                      <a:r>
                        <a:rPr lang="de-DE" sz="1500" err="1"/>
                        <a:t>application</a:t>
                      </a:r>
                      <a:r>
                        <a:rPr lang="de-DE" sz="1500"/>
                        <a:t> type; SAP Standard </a:t>
                      </a:r>
                      <a:r>
                        <a:rPr lang="de-DE" sz="1500" err="1"/>
                        <a:t>procedure</a:t>
                      </a:r>
                      <a:r>
                        <a:rPr lang="de-DE" sz="1500"/>
                        <a:t> </a:t>
                      </a:r>
                      <a:r>
                        <a:rPr lang="de-DE" sz="1500" err="1"/>
                        <a:t>includes</a:t>
                      </a:r>
                      <a:r>
                        <a:rPr lang="de-DE" sz="1500"/>
                        <a:t> </a:t>
                      </a:r>
                      <a:r>
                        <a:rPr lang="de-DE" sz="1500" err="1"/>
                        <a:t>Fiori</a:t>
                      </a:r>
                      <a:r>
                        <a:rPr lang="de-DE" sz="1500"/>
                        <a:t> </a:t>
                      </a:r>
                      <a:r>
                        <a:rPr lang="de-DE" sz="1500" err="1"/>
                        <a:t>launchpad</a:t>
                      </a:r>
                      <a:r>
                        <a:rPr lang="de-DE" sz="1500"/>
                        <a:t> </a:t>
                      </a:r>
                      <a:r>
                        <a:rPr lang="de-DE" sz="1500" err="1"/>
                        <a:t>enablement</a:t>
                      </a:r>
                      <a:r>
                        <a:rPr lang="de-DE" sz="1500"/>
                        <a:t> </a:t>
                      </a:r>
                      <a:r>
                        <a:rPr lang="de-DE" sz="1500" err="1"/>
                        <a:t>for</a:t>
                      </a:r>
                      <a:r>
                        <a:rPr lang="de-DE" sz="1500"/>
                        <a:t> </a:t>
                      </a:r>
                      <a:r>
                        <a:rPr lang="de-DE" sz="1500" err="1"/>
                        <a:t>one</a:t>
                      </a:r>
                      <a:r>
                        <a:rPr lang="de-DE" sz="1500"/>
                        <a:t> </a:t>
                      </a:r>
                      <a:r>
                        <a:rPr lang="de-DE" sz="1500" err="1"/>
                        <a:t>client</a:t>
                      </a:r>
                      <a:r>
                        <a:rPr lang="de-DE" sz="1500"/>
                        <a:t> per S/4HANA </a:t>
                      </a:r>
                      <a:r>
                        <a:rPr lang="de-DE" sz="1500" err="1"/>
                        <a:t>system</a:t>
                      </a:r>
                      <a:r>
                        <a:rPr lang="de-DE" sz="1500"/>
                        <a:t>. </a:t>
                      </a:r>
                      <a:r>
                        <a:rPr lang="de-DE" sz="1500" err="1"/>
                        <a:t>Fiori</a:t>
                      </a:r>
                      <a:r>
                        <a:rPr lang="de-DE" sz="1500"/>
                        <a:t> </a:t>
                      </a:r>
                      <a:r>
                        <a:rPr lang="de-DE" sz="1500" err="1"/>
                        <a:t>Launchpad</a:t>
                      </a:r>
                      <a:r>
                        <a:rPr lang="de-DE" sz="1500"/>
                        <a:t> will </a:t>
                      </a:r>
                      <a:r>
                        <a:rPr lang="de-DE" sz="1500" err="1"/>
                        <a:t>be</a:t>
                      </a:r>
                      <a:r>
                        <a:rPr lang="de-DE" sz="1500"/>
                        <a:t> </a:t>
                      </a:r>
                      <a:r>
                        <a:rPr lang="de-DE" sz="1500" err="1"/>
                        <a:t>made</a:t>
                      </a:r>
                      <a:r>
                        <a:rPr lang="de-DE" sz="1500"/>
                        <a:t> </a:t>
                      </a:r>
                      <a:r>
                        <a:rPr lang="de-DE" sz="1500" err="1"/>
                        <a:t>available</a:t>
                      </a:r>
                      <a:r>
                        <a:rPr lang="de-DE" sz="1500"/>
                        <a:t> </a:t>
                      </a:r>
                      <a:r>
                        <a:rPr lang="de-DE" sz="1500" err="1"/>
                        <a:t>over</a:t>
                      </a:r>
                      <a:r>
                        <a:rPr lang="de-DE" sz="1500"/>
                        <a:t> </a:t>
                      </a:r>
                      <a:r>
                        <a:rPr lang="de-DE" sz="1500" err="1"/>
                        <a:t>Loadbalancer</a:t>
                      </a:r>
                      <a:r>
                        <a:rPr lang="de-DE" sz="1500"/>
                        <a:t>, </a:t>
                      </a:r>
                      <a:r>
                        <a:rPr lang="de-DE" sz="1500" err="1"/>
                        <a:t>if</a:t>
                      </a:r>
                      <a:r>
                        <a:rPr lang="de-DE" sz="1500"/>
                        <a:t> </a:t>
                      </a:r>
                      <a:r>
                        <a:rPr lang="de-DE" sz="1500" err="1"/>
                        <a:t>exist</a:t>
                      </a:r>
                      <a:r>
                        <a:rPr lang="de-DE" sz="1500"/>
                        <a:t> </a:t>
                      </a:r>
                      <a:r>
                        <a:rPr lang="de-DE" sz="1500" err="1"/>
                        <a:t>and</a:t>
                      </a:r>
                      <a:r>
                        <a:rPr lang="de-DE" sz="1500"/>
                        <a:t> </a:t>
                      </a:r>
                      <a:r>
                        <a:rPr lang="de-DE" sz="1500" err="1"/>
                        <a:t>configured</a:t>
                      </a:r>
                      <a:r>
                        <a:rPr lang="de-DE" sz="1500"/>
                        <a:t>.</a:t>
                      </a:r>
                    </a:p>
                  </a:txBody>
                  <a:tcPr marL="91416" marR="91416" marT="45708" marB="45708"/>
                </a:tc>
                <a:tc>
                  <a:txBody>
                    <a:bodyPr/>
                    <a:lstStyle/>
                    <a:p>
                      <a:r>
                        <a:rPr lang="de-DE" sz="1500"/>
                        <a:t>TO_FIORI_1.1.06</a:t>
                      </a:r>
                    </a:p>
                  </a:txBody>
                  <a:tcPr marL="91416" marR="91416" marT="45708" marB="45708"/>
                </a:tc>
                <a:extLst>
                  <a:ext uri="{0D108BD9-81ED-4DB2-BD59-A6C34878D82A}">
                    <a16:rowId xmlns:a16="http://schemas.microsoft.com/office/drawing/2014/main" val="825074422"/>
                  </a:ext>
                </a:extLst>
              </a:tr>
              <a:tr h="563733">
                <a:tc>
                  <a:txBody>
                    <a:bodyPr/>
                    <a:lstStyle/>
                    <a:p>
                      <a:r>
                        <a:rPr lang="de-DE" sz="1500" err="1"/>
                        <a:t>Establish</a:t>
                      </a:r>
                      <a:r>
                        <a:rPr lang="de-DE" sz="1500"/>
                        <a:t> </a:t>
                      </a:r>
                      <a:r>
                        <a:rPr lang="de-DE" sz="1500" err="1"/>
                        <a:t>trust</a:t>
                      </a:r>
                      <a:r>
                        <a:rPr lang="de-DE" sz="1500"/>
                        <a:t> </a:t>
                      </a:r>
                      <a:r>
                        <a:rPr lang="de-DE" sz="1500" err="1"/>
                        <a:t>relationships</a:t>
                      </a:r>
                      <a:r>
                        <a:rPr lang="de-DE" sz="1500"/>
                        <a:t> </a:t>
                      </a:r>
                      <a:r>
                        <a:rPr lang="de-DE" sz="1500" err="1"/>
                        <a:t>between</a:t>
                      </a:r>
                      <a:r>
                        <a:rPr lang="de-DE" sz="1500"/>
                        <a:t> SAP NW ABAP </a:t>
                      </a:r>
                      <a:r>
                        <a:rPr lang="de-DE" sz="1500" err="1"/>
                        <a:t>systems</a:t>
                      </a:r>
                      <a:endParaRPr lang="de-DE" sz="1500"/>
                    </a:p>
                  </a:txBody>
                  <a:tcPr marL="91416" marR="91416" marT="45708" marB="45708"/>
                </a:tc>
                <a:tc>
                  <a:txBody>
                    <a:bodyPr/>
                    <a:lstStyle/>
                    <a:p>
                      <a:r>
                        <a:rPr lang="de-DE" sz="1500" err="1"/>
                        <a:t>Performed</a:t>
                      </a:r>
                      <a:r>
                        <a:rPr lang="de-DE" sz="1500"/>
                        <a:t> </a:t>
                      </a:r>
                      <a:r>
                        <a:rPr lang="de-DE" sz="1500" err="1"/>
                        <a:t>for</a:t>
                      </a:r>
                      <a:r>
                        <a:rPr lang="de-DE" sz="1500"/>
                        <a:t> </a:t>
                      </a:r>
                      <a:r>
                        <a:rPr lang="de-DE" sz="1500" err="1"/>
                        <a:t>Fiori</a:t>
                      </a:r>
                      <a:r>
                        <a:rPr lang="de-DE" sz="1500"/>
                        <a:t> </a:t>
                      </a:r>
                      <a:r>
                        <a:rPr lang="de-DE" sz="1500" err="1"/>
                        <a:t>launchpad</a:t>
                      </a:r>
                      <a:r>
                        <a:rPr lang="de-DE" sz="1500"/>
                        <a:t> </a:t>
                      </a:r>
                      <a:r>
                        <a:rPr lang="de-DE" sz="1500" err="1"/>
                        <a:t>enablement</a:t>
                      </a:r>
                      <a:r>
                        <a:rPr lang="de-DE" sz="1500"/>
                        <a:t> </a:t>
                      </a:r>
                      <a:r>
                        <a:rPr lang="de-DE" sz="1500" err="1"/>
                        <a:t>only</a:t>
                      </a:r>
                      <a:r>
                        <a:rPr lang="de-DE" sz="1500"/>
                        <a:t>.</a:t>
                      </a:r>
                    </a:p>
                  </a:txBody>
                  <a:tcPr marL="91416" marR="91416" marT="45708" marB="45708"/>
                </a:tc>
                <a:tc>
                  <a:txBody>
                    <a:bodyPr/>
                    <a:lstStyle/>
                    <a:p>
                      <a:r>
                        <a:rPr lang="de-DE" sz="1500"/>
                        <a:t>TO_NWABAP_1.6.03</a:t>
                      </a:r>
                    </a:p>
                  </a:txBody>
                  <a:tcPr marL="91416" marR="91416" marT="45708" marB="45708"/>
                </a:tc>
                <a:extLst>
                  <a:ext uri="{0D108BD9-81ED-4DB2-BD59-A6C34878D82A}">
                    <a16:rowId xmlns:a16="http://schemas.microsoft.com/office/drawing/2014/main" val="2952982895"/>
                  </a:ext>
                </a:extLst>
              </a:tr>
              <a:tr h="1036050">
                <a:tc>
                  <a:txBody>
                    <a:bodyPr/>
                    <a:lstStyle/>
                    <a:p>
                      <a:r>
                        <a:rPr lang="de-DE" sz="1500" err="1"/>
                        <a:t>Establish</a:t>
                      </a:r>
                      <a:r>
                        <a:rPr lang="de-DE" sz="1500"/>
                        <a:t> </a:t>
                      </a:r>
                      <a:r>
                        <a:rPr lang="de-DE" sz="1500" err="1"/>
                        <a:t>trusted</a:t>
                      </a:r>
                      <a:r>
                        <a:rPr lang="de-DE" sz="1500"/>
                        <a:t> </a:t>
                      </a:r>
                      <a:r>
                        <a:rPr lang="de-DE" sz="1500" err="1"/>
                        <a:t>connections</a:t>
                      </a:r>
                      <a:r>
                        <a:rPr lang="de-DE" sz="1500"/>
                        <a:t> </a:t>
                      </a:r>
                      <a:r>
                        <a:rPr lang="de-DE" sz="1500" err="1"/>
                        <a:t>from</a:t>
                      </a:r>
                      <a:r>
                        <a:rPr lang="de-DE" sz="1500"/>
                        <a:t> Web Dispatcher </a:t>
                      </a:r>
                      <a:r>
                        <a:rPr lang="de-DE" sz="1500" err="1"/>
                        <a:t>to</a:t>
                      </a:r>
                      <a:r>
                        <a:rPr lang="de-DE" sz="1500"/>
                        <a:t> Gateway, backend </a:t>
                      </a:r>
                      <a:r>
                        <a:rPr lang="de-DE" sz="1500" err="1"/>
                        <a:t>system</a:t>
                      </a:r>
                      <a:r>
                        <a:rPr lang="de-DE" sz="1500"/>
                        <a:t> (e.g. S/4HANA) </a:t>
                      </a:r>
                      <a:r>
                        <a:rPr lang="de-DE" sz="1500" err="1"/>
                        <a:t>and</a:t>
                      </a:r>
                      <a:r>
                        <a:rPr lang="de-DE" sz="1500"/>
                        <a:t> HANA XS </a:t>
                      </a:r>
                      <a:r>
                        <a:rPr lang="de-DE" sz="1500" err="1"/>
                        <a:t>engine</a:t>
                      </a:r>
                      <a:r>
                        <a:rPr lang="de-DE" sz="1500"/>
                        <a:t> </a:t>
                      </a:r>
                      <a:r>
                        <a:rPr lang="de-DE" sz="1500" err="1"/>
                        <a:t>of</a:t>
                      </a:r>
                      <a:r>
                        <a:rPr lang="de-DE" sz="1500"/>
                        <a:t> backend </a:t>
                      </a:r>
                      <a:r>
                        <a:rPr lang="de-DE" sz="1500" err="1"/>
                        <a:t>system</a:t>
                      </a:r>
                      <a:endParaRPr lang="de-DE" sz="1500"/>
                    </a:p>
                  </a:txBody>
                  <a:tcPr marL="91416" marR="91416" marT="45708" marB="45708"/>
                </a:tc>
                <a:tc>
                  <a:txBody>
                    <a:bodyPr/>
                    <a:lstStyle/>
                    <a:p>
                      <a:r>
                        <a:rPr lang="de-DE" sz="1500" err="1"/>
                        <a:t>Related</a:t>
                      </a:r>
                      <a:r>
                        <a:rPr lang="de-DE" sz="1500"/>
                        <a:t> </a:t>
                      </a:r>
                      <a:r>
                        <a:rPr lang="de-DE" sz="1500" err="1"/>
                        <a:t>to</a:t>
                      </a:r>
                      <a:r>
                        <a:rPr lang="de-DE" sz="1500"/>
                        <a:t> </a:t>
                      </a:r>
                      <a:r>
                        <a:rPr lang="de-DE" sz="1500" err="1"/>
                        <a:t>Fiori</a:t>
                      </a:r>
                      <a:r>
                        <a:rPr lang="de-DE" sz="1500"/>
                        <a:t> </a:t>
                      </a:r>
                      <a:r>
                        <a:rPr lang="de-DE" sz="1500" err="1"/>
                        <a:t>enablement</a:t>
                      </a:r>
                      <a:r>
                        <a:rPr lang="de-DE" sz="1500"/>
                        <a:t> </a:t>
                      </a:r>
                      <a:r>
                        <a:rPr lang="de-DE" sz="1500" err="1"/>
                        <a:t>only</a:t>
                      </a:r>
                      <a:r>
                        <a:rPr lang="de-DE" sz="1500"/>
                        <a:t>.</a:t>
                      </a:r>
                    </a:p>
                  </a:txBody>
                  <a:tcPr marL="91416" marR="91416" marT="45708" marB="45708"/>
                </a:tc>
                <a:tc>
                  <a:txBody>
                    <a:bodyPr/>
                    <a:lstStyle/>
                    <a:p>
                      <a:r>
                        <a:rPr lang="de-DE" sz="1500"/>
                        <a:t>TO_FIORI_1.1.08</a:t>
                      </a:r>
                    </a:p>
                  </a:txBody>
                  <a:tcPr marL="91416" marR="91416" marT="45708" marB="45708"/>
                </a:tc>
                <a:extLst>
                  <a:ext uri="{0D108BD9-81ED-4DB2-BD59-A6C34878D82A}">
                    <a16:rowId xmlns:a16="http://schemas.microsoft.com/office/drawing/2014/main" val="4204676701"/>
                  </a:ext>
                </a:extLst>
              </a:tr>
              <a:tr h="1036050">
                <a:tc>
                  <a:txBody>
                    <a:bodyPr/>
                    <a:lstStyle/>
                    <a:p>
                      <a:r>
                        <a:rPr lang="de-DE" sz="1500"/>
                        <a:t>SAP Forms </a:t>
                      </a:r>
                      <a:r>
                        <a:rPr lang="de-DE" sz="1500" err="1"/>
                        <a:t>by</a:t>
                      </a:r>
                      <a:r>
                        <a:rPr lang="de-DE" sz="1500"/>
                        <a:t> Adobe (Adobe </a:t>
                      </a:r>
                      <a:r>
                        <a:rPr lang="de-DE" sz="1500" err="1"/>
                        <a:t>Document</a:t>
                      </a:r>
                      <a:r>
                        <a:rPr lang="de-DE" sz="1500"/>
                        <a:t> Services/ADS): </a:t>
                      </a:r>
                      <a:r>
                        <a:rPr lang="de-DE" sz="1500" err="1"/>
                        <a:t>Testing</a:t>
                      </a:r>
                      <a:endParaRPr lang="de-DE" sz="1500"/>
                    </a:p>
                  </a:txBody>
                  <a:tcPr marL="91416" marR="91416" marT="45708" marB="45708"/>
                </a:tc>
                <a:tc>
                  <a:txBody>
                    <a:bodyPr/>
                    <a:lstStyle/>
                    <a:p>
                      <a:r>
                        <a:rPr lang="de-DE" sz="1500"/>
                        <a:t>FP_PDF_TEST_00; FP_CHECK_DESTINATION_SERVICE; FP_TEST_03; FP_TEST_IA_01; FP_CHECK_HTTP_DATA_TRANSFER</a:t>
                      </a:r>
                    </a:p>
                  </a:txBody>
                  <a:tcPr marL="91416" marR="91416" marT="45708" marB="45708"/>
                </a:tc>
                <a:tc>
                  <a:txBody>
                    <a:bodyPr/>
                    <a:lstStyle/>
                    <a:p>
                      <a:r>
                        <a:rPr lang="de-DE" sz="1500"/>
                        <a:t>TO_ADS_1.1.01</a:t>
                      </a:r>
                    </a:p>
                  </a:txBody>
                  <a:tcPr marL="91416" marR="91416" marT="45708" marB="45708"/>
                </a:tc>
                <a:extLst>
                  <a:ext uri="{0D108BD9-81ED-4DB2-BD59-A6C34878D82A}">
                    <a16:rowId xmlns:a16="http://schemas.microsoft.com/office/drawing/2014/main" val="3847037568"/>
                  </a:ext>
                </a:extLst>
              </a:tr>
            </a:tbl>
          </a:graphicData>
        </a:graphic>
      </p:graphicFrame>
      <p:sp>
        <p:nvSpPr>
          <p:cNvPr id="6" name="Titel 2">
            <a:extLst>
              <a:ext uri="{FF2B5EF4-FFF2-40B4-BE49-F238E27FC236}">
                <a16:creationId xmlns:a16="http://schemas.microsoft.com/office/drawing/2014/main" id="{D1C6BE4C-349A-4458-B63B-7396A2962395}"/>
              </a:ext>
            </a:extLst>
          </p:cNvPr>
          <p:cNvSpPr txBox="1">
            <a:spLocks/>
          </p:cNvSpPr>
          <p:nvPr/>
        </p:nvSpPr>
        <p:spPr bwMode="black">
          <a:xfrm>
            <a:off x="239032" y="374166"/>
            <a:ext cx="11954556" cy="6769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pPr defTabSz="1088231"/>
            <a:r>
              <a:rPr lang="de-DE" sz="2399" dirty="0">
                <a:solidFill>
                  <a:srgbClr val="000000"/>
                </a:solidFill>
                <a:latin typeface="Arial"/>
              </a:rPr>
              <a:t>S/4HANA, </a:t>
            </a:r>
            <a:r>
              <a:rPr lang="de-DE" sz="2399" dirty="0">
                <a:solidFill>
                  <a:srgbClr val="F0AB00"/>
                </a:solidFill>
                <a:latin typeface="Arial"/>
              </a:rPr>
              <a:t>private </a:t>
            </a:r>
            <a:r>
              <a:rPr lang="de-DE" sz="2399" dirty="0" err="1">
                <a:solidFill>
                  <a:srgbClr val="F0AB00"/>
                </a:solidFill>
                <a:latin typeface="Arial"/>
              </a:rPr>
              <a:t>cloud</a:t>
            </a:r>
            <a:r>
              <a:rPr lang="de-DE" sz="2399" dirty="0">
                <a:solidFill>
                  <a:srgbClr val="F0AB00"/>
                </a:solidFill>
                <a:latin typeface="Arial"/>
              </a:rPr>
              <a:t> </a:t>
            </a:r>
            <a:r>
              <a:rPr lang="de-DE" sz="2399" dirty="0" err="1">
                <a:solidFill>
                  <a:srgbClr val="F0AB00"/>
                </a:solidFill>
                <a:latin typeface="Arial"/>
              </a:rPr>
              <a:t>edition</a:t>
            </a:r>
            <a:br>
              <a:rPr lang="de-DE" sz="2399" dirty="0">
                <a:solidFill>
                  <a:srgbClr val="000000"/>
                </a:solidFill>
                <a:latin typeface="Arial"/>
              </a:rPr>
            </a:br>
            <a:r>
              <a:rPr lang="de-DE" sz="1999" dirty="0"/>
              <a:t>Additional Services </a:t>
            </a:r>
            <a:r>
              <a:rPr lang="de-DE" sz="1999" u="sng" dirty="0"/>
              <a:t>for Customer and/</a:t>
            </a:r>
            <a:r>
              <a:rPr lang="de-DE" sz="1999" u="sng" dirty="0" err="1"/>
              <a:t>or</a:t>
            </a:r>
            <a:r>
              <a:rPr lang="de-DE" sz="1999" u="sng" dirty="0"/>
              <a:t> Partners</a:t>
            </a:r>
            <a:r>
              <a:rPr lang="de-DE" sz="1999" dirty="0"/>
              <a:t> 5/5</a:t>
            </a:r>
            <a:endParaRPr lang="de-DE" sz="1999" dirty="0">
              <a:solidFill>
                <a:srgbClr val="F0AB00"/>
              </a:solidFill>
              <a:latin typeface="Arial"/>
            </a:endParaRPr>
          </a:p>
        </p:txBody>
      </p:sp>
    </p:spTree>
    <p:extLst>
      <p:ext uri="{BB962C8B-B14F-4D97-AF65-F5344CB8AC3E}">
        <p14:creationId xmlns:p14="http://schemas.microsoft.com/office/powerpoint/2010/main" val="7180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D1EFF85-903D-7642-870E-E004F31D3CCB}"/>
              </a:ext>
            </a:extLst>
          </p:cNvPr>
          <p:cNvSpPr>
            <a:spLocks noGrp="1"/>
          </p:cNvSpPr>
          <p:nvPr>
            <p:ph type="body" sz="quarter" idx="10"/>
          </p:nvPr>
        </p:nvSpPr>
        <p:spPr>
          <a:xfrm>
            <a:off x="505458" y="1620471"/>
            <a:ext cx="11183565" cy="4732768"/>
          </a:xfrm>
        </p:spPr>
        <p:txBody>
          <a:bodyPr>
            <a:normAutofit lnSpcReduction="10000"/>
          </a:bodyPr>
          <a:lstStyle/>
          <a:p>
            <a:pPr marL="342797" indent="-342797">
              <a:buFont typeface="Wingdings" panose="05000000000000000000" pitchFamily="2" charset="2"/>
              <a:buChar char="Ø"/>
            </a:pPr>
            <a:r>
              <a:rPr lang="de-DE" sz="2399" dirty="0"/>
              <a:t>On top </a:t>
            </a:r>
            <a:r>
              <a:rPr lang="de-DE" sz="2399" dirty="0" err="1"/>
              <a:t>of</a:t>
            </a:r>
            <a:r>
              <a:rPr lang="de-DE" sz="2399" dirty="0"/>
              <a:t> </a:t>
            </a:r>
            <a:r>
              <a:rPr lang="de-DE" sz="2399" dirty="0" err="1"/>
              <a:t>the</a:t>
            </a:r>
            <a:r>
              <a:rPr lang="de-DE" sz="2399" dirty="0"/>
              <a:t> additional </a:t>
            </a:r>
            <a:r>
              <a:rPr lang="de-DE" sz="2399" dirty="0" err="1"/>
              <a:t>services</a:t>
            </a:r>
            <a:r>
              <a:rPr lang="de-DE" sz="2399" dirty="0"/>
              <a:t>, Partners </a:t>
            </a:r>
            <a:r>
              <a:rPr lang="de-DE" sz="2399" dirty="0" err="1"/>
              <a:t>can</a:t>
            </a:r>
            <a:r>
              <a:rPr lang="de-DE" sz="2399" dirty="0"/>
              <a:t> </a:t>
            </a:r>
            <a:r>
              <a:rPr lang="de-DE" sz="2399" dirty="0" err="1"/>
              <a:t>offer</a:t>
            </a:r>
            <a:r>
              <a:rPr lang="de-DE" sz="2399" dirty="0"/>
              <a:t>/Customers </a:t>
            </a:r>
            <a:r>
              <a:rPr lang="de-DE" sz="2399" dirty="0" err="1"/>
              <a:t>should</a:t>
            </a:r>
            <a:r>
              <a:rPr lang="de-DE" sz="2399" dirty="0"/>
              <a:t> </a:t>
            </a:r>
            <a:r>
              <a:rPr lang="de-DE" sz="2399" dirty="0" err="1"/>
              <a:t>consider</a:t>
            </a:r>
            <a:r>
              <a:rPr lang="de-DE" sz="2399" dirty="0"/>
              <a:t> additional </a:t>
            </a:r>
            <a:r>
              <a:rPr lang="de-DE" sz="2399" dirty="0" err="1"/>
              <a:t>functional</a:t>
            </a:r>
            <a:r>
              <a:rPr lang="de-DE" sz="2399" dirty="0"/>
              <a:t> </a:t>
            </a:r>
            <a:r>
              <a:rPr lang="de-DE" sz="2399" dirty="0" err="1"/>
              <a:t>application</a:t>
            </a:r>
            <a:r>
              <a:rPr lang="de-DE" sz="2399" dirty="0"/>
              <a:t> </a:t>
            </a:r>
            <a:r>
              <a:rPr lang="de-DE" sz="2399" dirty="0" err="1"/>
              <a:t>management</a:t>
            </a:r>
            <a:r>
              <a:rPr lang="de-DE" sz="2399" dirty="0"/>
              <a:t> </a:t>
            </a:r>
            <a:r>
              <a:rPr lang="de-DE" sz="2399" dirty="0" err="1"/>
              <a:t>services</a:t>
            </a:r>
            <a:r>
              <a:rPr lang="de-DE" sz="2399" dirty="0"/>
              <a:t> (AMS).</a:t>
            </a:r>
          </a:p>
          <a:p>
            <a:pPr marL="342797" indent="-342797">
              <a:buFont typeface="Wingdings" panose="05000000000000000000" pitchFamily="2" charset="2"/>
              <a:buChar char="Ø"/>
            </a:pPr>
            <a:r>
              <a:rPr lang="de-DE" sz="2399" dirty="0"/>
              <a:t>These </a:t>
            </a:r>
            <a:r>
              <a:rPr lang="de-DE" sz="2399" dirty="0" err="1"/>
              <a:t>set</a:t>
            </a:r>
            <a:r>
              <a:rPr lang="de-DE" sz="2399" dirty="0"/>
              <a:t> </a:t>
            </a:r>
            <a:r>
              <a:rPr lang="de-DE" sz="2399" dirty="0" err="1"/>
              <a:t>of</a:t>
            </a:r>
            <a:r>
              <a:rPr lang="de-DE" sz="2399" dirty="0"/>
              <a:t> </a:t>
            </a:r>
            <a:r>
              <a:rPr lang="de-DE" sz="2399" dirty="0" err="1"/>
              <a:t>services</a:t>
            </a:r>
            <a:r>
              <a:rPr lang="de-DE" sz="2399" dirty="0"/>
              <a:t> </a:t>
            </a:r>
            <a:r>
              <a:rPr lang="de-DE" sz="2399" dirty="0" err="1"/>
              <a:t>can</a:t>
            </a:r>
            <a:r>
              <a:rPr lang="de-DE" sz="2399" dirty="0"/>
              <a:t> </a:t>
            </a:r>
            <a:r>
              <a:rPr lang="de-DE" sz="2399" dirty="0" err="1"/>
              <a:t>include</a:t>
            </a:r>
            <a:r>
              <a:rPr lang="de-DE" sz="2399" dirty="0"/>
              <a:t> all </a:t>
            </a:r>
            <a:r>
              <a:rPr lang="de-DE" sz="2399" dirty="0" err="1"/>
              <a:t>the</a:t>
            </a:r>
            <a:r>
              <a:rPr lang="de-DE" sz="2399" dirty="0"/>
              <a:t> </a:t>
            </a:r>
            <a:r>
              <a:rPr lang="de-DE" sz="2399" dirty="0" err="1"/>
              <a:t>services</a:t>
            </a:r>
            <a:r>
              <a:rPr lang="de-DE" sz="2399" dirty="0"/>
              <a:t> from </a:t>
            </a:r>
            <a:r>
              <a:rPr lang="de-DE" sz="2399" dirty="0" err="1"/>
              <a:t>the</a:t>
            </a:r>
            <a:r>
              <a:rPr lang="de-DE" sz="2399" dirty="0"/>
              <a:t> R&amp;R </a:t>
            </a:r>
            <a:r>
              <a:rPr lang="de-DE" sz="2399" dirty="0" err="1"/>
              <a:t>document</a:t>
            </a:r>
            <a:r>
              <a:rPr lang="de-DE" sz="2399" dirty="0"/>
              <a:t> </a:t>
            </a:r>
            <a:r>
              <a:rPr lang="de-DE" sz="2399" dirty="0" err="1"/>
              <a:t>with</a:t>
            </a:r>
            <a:r>
              <a:rPr lang="de-DE" sz="2399" dirty="0"/>
              <a:t> </a:t>
            </a:r>
            <a:r>
              <a:rPr lang="de-DE" sz="2399" dirty="0" err="1"/>
              <a:t>category</a:t>
            </a:r>
            <a:r>
              <a:rPr lang="de-DE" sz="2399" dirty="0"/>
              <a:t> „Cloud </a:t>
            </a:r>
            <a:r>
              <a:rPr lang="de-DE" sz="2399" dirty="0" err="1"/>
              <a:t>Application</a:t>
            </a:r>
            <a:r>
              <a:rPr lang="de-DE" sz="2399" dirty="0"/>
              <a:t> Services (“CAS“) / Can </a:t>
            </a:r>
            <a:r>
              <a:rPr lang="de-DE" sz="2399" dirty="0" err="1"/>
              <a:t>be</a:t>
            </a:r>
            <a:r>
              <a:rPr lang="de-DE" sz="2399" dirty="0"/>
              <a:t> </a:t>
            </a:r>
            <a:r>
              <a:rPr lang="de-DE" sz="2399" dirty="0" err="1"/>
              <a:t>performed</a:t>
            </a:r>
            <a:r>
              <a:rPr lang="de-DE" sz="2399" dirty="0"/>
              <a:t> </a:t>
            </a:r>
            <a:r>
              <a:rPr lang="de-DE" sz="2399" dirty="0" err="1"/>
              <a:t>by</a:t>
            </a:r>
            <a:r>
              <a:rPr lang="de-DE" sz="2399" dirty="0"/>
              <a:t> </a:t>
            </a:r>
            <a:r>
              <a:rPr lang="de-DE" sz="2399" dirty="0" err="1"/>
              <a:t>customer</a:t>
            </a:r>
            <a:r>
              <a:rPr lang="de-DE" sz="2399" dirty="0"/>
              <a:t>.“</a:t>
            </a:r>
          </a:p>
          <a:p>
            <a:pPr marL="342797" indent="-342797">
              <a:buFont typeface="Wingdings" panose="05000000000000000000" pitchFamily="2" charset="2"/>
              <a:buChar char="Ø"/>
            </a:pPr>
            <a:r>
              <a:rPr lang="de-DE" sz="2399" dirty="0" err="1"/>
              <a:t>Additionally</a:t>
            </a:r>
            <a:r>
              <a:rPr lang="de-DE" sz="2399" dirty="0"/>
              <a:t>, </a:t>
            </a:r>
            <a:r>
              <a:rPr lang="de-DE" sz="2399" dirty="0" err="1"/>
              <a:t>some</a:t>
            </a:r>
            <a:r>
              <a:rPr lang="de-DE" sz="2399" dirty="0"/>
              <a:t> </a:t>
            </a:r>
            <a:r>
              <a:rPr lang="de-DE" sz="2399" dirty="0" err="1"/>
              <a:t>of</a:t>
            </a:r>
            <a:r>
              <a:rPr lang="de-DE" sz="2399" dirty="0"/>
              <a:t> </a:t>
            </a:r>
            <a:r>
              <a:rPr lang="de-DE" sz="2399" dirty="0" err="1"/>
              <a:t>category</a:t>
            </a:r>
            <a:r>
              <a:rPr lang="de-DE" sz="2399" dirty="0"/>
              <a:t> „</a:t>
            </a:r>
            <a:r>
              <a:rPr lang="de-DE" sz="2399" dirty="0" err="1"/>
              <a:t>Excluded</a:t>
            </a:r>
            <a:r>
              <a:rPr lang="de-DE" sz="2399" dirty="0"/>
              <a:t> Tasks“ </a:t>
            </a:r>
            <a:r>
              <a:rPr lang="de-DE" sz="2399" dirty="0" err="1"/>
              <a:t>can</a:t>
            </a:r>
            <a:r>
              <a:rPr lang="de-DE" sz="2399" dirty="0"/>
              <a:t> </a:t>
            </a:r>
            <a:r>
              <a:rPr lang="de-DE" sz="2399" dirty="0" err="1"/>
              <a:t>be</a:t>
            </a:r>
            <a:r>
              <a:rPr lang="de-DE" sz="2399" dirty="0"/>
              <a:t> </a:t>
            </a:r>
            <a:r>
              <a:rPr lang="de-DE" sz="2399" dirty="0" err="1"/>
              <a:t>taken</a:t>
            </a:r>
            <a:r>
              <a:rPr lang="de-DE" sz="2399" dirty="0"/>
              <a:t> </a:t>
            </a:r>
            <a:r>
              <a:rPr lang="de-DE" sz="2399" dirty="0" err="1"/>
              <a:t>over</a:t>
            </a:r>
            <a:r>
              <a:rPr lang="de-DE" sz="2399" dirty="0"/>
              <a:t> </a:t>
            </a:r>
            <a:r>
              <a:rPr lang="de-DE" sz="2399" dirty="0" err="1"/>
              <a:t>by</a:t>
            </a:r>
            <a:r>
              <a:rPr lang="de-DE" sz="2399" dirty="0"/>
              <a:t> Partner and/</a:t>
            </a:r>
            <a:r>
              <a:rPr lang="de-DE" sz="2399" dirty="0" err="1"/>
              <a:t>or</a:t>
            </a:r>
            <a:r>
              <a:rPr lang="de-DE" sz="2399" dirty="0"/>
              <a:t>, </a:t>
            </a:r>
            <a:r>
              <a:rPr lang="de-DE" sz="2399" dirty="0" err="1"/>
              <a:t>however</a:t>
            </a:r>
            <a:r>
              <a:rPr lang="de-DE" sz="2399" dirty="0"/>
              <a:t>, </a:t>
            </a:r>
            <a:r>
              <a:rPr lang="de-DE" sz="2399" dirty="0" err="1"/>
              <a:t>keep</a:t>
            </a:r>
            <a:r>
              <a:rPr lang="de-DE" sz="2399" dirty="0"/>
              <a:t> in </a:t>
            </a:r>
            <a:r>
              <a:rPr lang="de-DE" sz="2399" dirty="0" err="1"/>
              <a:t>mind</a:t>
            </a:r>
            <a:r>
              <a:rPr lang="de-DE" sz="2399" dirty="0"/>
              <a:t>, </a:t>
            </a:r>
            <a:r>
              <a:rPr lang="de-DE" sz="2399" dirty="0" err="1"/>
              <a:t>that</a:t>
            </a:r>
            <a:r>
              <a:rPr lang="de-DE" sz="2399" dirty="0"/>
              <a:t> </a:t>
            </a:r>
            <a:r>
              <a:rPr lang="de-DE" sz="2399" dirty="0" err="1"/>
              <a:t>those</a:t>
            </a:r>
            <a:r>
              <a:rPr lang="de-DE" sz="2399" dirty="0"/>
              <a:t> </a:t>
            </a:r>
            <a:r>
              <a:rPr lang="de-DE" sz="2399" dirty="0" err="1"/>
              <a:t>services</a:t>
            </a:r>
            <a:r>
              <a:rPr lang="de-DE" sz="2399" dirty="0"/>
              <a:t> </a:t>
            </a:r>
            <a:r>
              <a:rPr lang="de-DE" sz="2399" dirty="0" err="1"/>
              <a:t>are</a:t>
            </a:r>
            <a:r>
              <a:rPr lang="de-DE" sz="2399" dirty="0"/>
              <a:t> </a:t>
            </a:r>
            <a:r>
              <a:rPr lang="de-DE" sz="2399" dirty="0" err="1"/>
              <a:t>either</a:t>
            </a:r>
            <a:r>
              <a:rPr lang="de-DE" sz="2399" dirty="0"/>
              <a:t> </a:t>
            </a:r>
            <a:r>
              <a:rPr lang="de-DE" sz="2399" dirty="0" err="1"/>
              <a:t>fully</a:t>
            </a:r>
            <a:r>
              <a:rPr lang="de-DE" sz="2399" dirty="0"/>
              <a:t> in </a:t>
            </a:r>
            <a:r>
              <a:rPr lang="de-DE" sz="2399" dirty="0" err="1"/>
              <a:t>customer‘s</a:t>
            </a:r>
            <a:r>
              <a:rPr lang="de-DE" sz="2399" dirty="0"/>
              <a:t> </a:t>
            </a:r>
            <a:r>
              <a:rPr lang="de-DE" sz="2399" dirty="0" err="1"/>
              <a:t>responsibility</a:t>
            </a:r>
            <a:r>
              <a:rPr lang="de-DE" sz="2399" dirty="0"/>
              <a:t> </a:t>
            </a:r>
            <a:r>
              <a:rPr lang="de-DE" sz="2399" dirty="0" err="1"/>
              <a:t>or</a:t>
            </a:r>
            <a:r>
              <a:rPr lang="de-DE" sz="2399" dirty="0"/>
              <a:t> </a:t>
            </a:r>
            <a:r>
              <a:rPr lang="de-DE" sz="2399" dirty="0" err="1"/>
              <a:t>are</a:t>
            </a:r>
            <a:r>
              <a:rPr lang="de-DE" sz="2399" dirty="0"/>
              <a:t> </a:t>
            </a:r>
            <a:r>
              <a:rPr lang="de-DE" sz="2399" dirty="0" err="1"/>
              <a:t>typical</a:t>
            </a:r>
            <a:r>
              <a:rPr lang="de-DE" sz="2399" dirty="0"/>
              <a:t> </a:t>
            </a:r>
            <a:r>
              <a:rPr lang="de-DE" sz="2399" dirty="0" err="1"/>
              <a:t>consulting</a:t>
            </a:r>
            <a:r>
              <a:rPr lang="de-DE" sz="2399" dirty="0"/>
              <a:t> </a:t>
            </a:r>
            <a:r>
              <a:rPr lang="de-DE" sz="2399" dirty="0" err="1"/>
              <a:t>tasks</a:t>
            </a:r>
            <a:r>
              <a:rPr lang="de-DE" sz="2399" dirty="0"/>
              <a:t>.</a:t>
            </a:r>
          </a:p>
          <a:p>
            <a:pPr marL="342797" indent="-342797">
              <a:buFont typeface="Wingdings" panose="05000000000000000000" pitchFamily="2" charset="2"/>
              <a:buChar char="Ø"/>
            </a:pPr>
            <a:r>
              <a:rPr lang="de-DE" sz="2399" dirty="0"/>
              <a:t>Generally, </a:t>
            </a:r>
            <a:r>
              <a:rPr lang="de-DE" sz="2399" dirty="0" err="1"/>
              <a:t>there</a:t>
            </a:r>
            <a:r>
              <a:rPr lang="de-DE" sz="2399" dirty="0"/>
              <a:t> </a:t>
            </a:r>
            <a:r>
              <a:rPr lang="de-DE" sz="2399" dirty="0" err="1"/>
              <a:t>are</a:t>
            </a:r>
            <a:r>
              <a:rPr lang="de-DE" sz="2399" dirty="0"/>
              <a:t> </a:t>
            </a:r>
            <a:r>
              <a:rPr lang="de-DE" sz="2399" dirty="0" err="1"/>
              <a:t>reactive</a:t>
            </a:r>
            <a:r>
              <a:rPr lang="de-DE" sz="2399" dirty="0"/>
              <a:t> and </a:t>
            </a:r>
            <a:r>
              <a:rPr lang="de-DE" sz="2399" dirty="0" err="1"/>
              <a:t>proactive</a:t>
            </a:r>
            <a:r>
              <a:rPr lang="de-DE" sz="2399" dirty="0"/>
              <a:t> </a:t>
            </a:r>
            <a:r>
              <a:rPr lang="de-DE" sz="2399" dirty="0" err="1"/>
              <a:t>services</a:t>
            </a:r>
            <a:r>
              <a:rPr lang="de-DE" sz="2399" dirty="0"/>
              <a:t>, </a:t>
            </a:r>
            <a:r>
              <a:rPr lang="de-DE" sz="2399" dirty="0" err="1"/>
              <a:t>which</a:t>
            </a:r>
            <a:r>
              <a:rPr lang="de-DE" sz="2399" dirty="0"/>
              <a:t> </a:t>
            </a:r>
            <a:r>
              <a:rPr lang="de-DE" sz="2399" dirty="0" err="1"/>
              <a:t>can</a:t>
            </a:r>
            <a:r>
              <a:rPr lang="de-DE" sz="2399" dirty="0"/>
              <a:t> </a:t>
            </a:r>
            <a:r>
              <a:rPr lang="de-DE" sz="2399" dirty="0" err="1"/>
              <a:t>be</a:t>
            </a:r>
            <a:r>
              <a:rPr lang="de-DE" sz="2399" dirty="0"/>
              <a:t> </a:t>
            </a:r>
            <a:r>
              <a:rPr lang="de-DE" sz="2399" dirty="0" err="1"/>
              <a:t>tailored</a:t>
            </a:r>
            <a:r>
              <a:rPr lang="de-DE" sz="2399" dirty="0"/>
              <a:t> </a:t>
            </a:r>
            <a:r>
              <a:rPr lang="de-DE" sz="2399" dirty="0" err="1"/>
              <a:t>according</a:t>
            </a:r>
            <a:r>
              <a:rPr lang="de-DE" sz="2399" dirty="0"/>
              <a:t> </a:t>
            </a:r>
            <a:r>
              <a:rPr lang="de-DE" sz="2399" dirty="0" err="1"/>
              <a:t>to</a:t>
            </a:r>
            <a:r>
              <a:rPr lang="de-DE" sz="2399" dirty="0"/>
              <a:t> </a:t>
            </a:r>
            <a:r>
              <a:rPr lang="de-DE" sz="2399" dirty="0" err="1"/>
              <a:t>you</a:t>
            </a:r>
            <a:r>
              <a:rPr lang="de-DE" sz="2399" dirty="0"/>
              <a:t> </a:t>
            </a:r>
            <a:r>
              <a:rPr lang="de-DE" sz="2399" dirty="0" err="1"/>
              <a:t>needs</a:t>
            </a:r>
            <a:endParaRPr lang="de-DE" sz="2399" dirty="0"/>
          </a:p>
          <a:p>
            <a:pPr marL="342797" indent="-342797">
              <a:buFont typeface="Wingdings" panose="05000000000000000000" pitchFamily="2" charset="2"/>
              <a:buChar char="Ø"/>
            </a:pPr>
            <a:r>
              <a:rPr lang="de-DE" sz="2399" dirty="0" err="1"/>
              <a:t>Lets</a:t>
            </a:r>
            <a:r>
              <a:rPr lang="de-DE" sz="2399" dirty="0"/>
              <a:t> </a:t>
            </a:r>
            <a:r>
              <a:rPr lang="de-DE" sz="2399" dirty="0" err="1"/>
              <a:t>take</a:t>
            </a:r>
            <a:r>
              <a:rPr lang="de-DE" sz="2399" dirty="0"/>
              <a:t> a </a:t>
            </a:r>
            <a:r>
              <a:rPr lang="de-DE" sz="2399" dirty="0" err="1"/>
              <a:t>look</a:t>
            </a:r>
            <a:r>
              <a:rPr lang="de-DE" sz="2399" dirty="0"/>
              <a:t> on </a:t>
            </a:r>
            <a:r>
              <a:rPr lang="de-DE" sz="2399" dirty="0" err="1"/>
              <a:t>following</a:t>
            </a:r>
            <a:r>
              <a:rPr lang="de-DE" sz="2399" dirty="0"/>
              <a:t> </a:t>
            </a:r>
            <a:r>
              <a:rPr lang="de-DE" sz="2399" dirty="0" err="1"/>
              <a:t>slides</a:t>
            </a:r>
            <a:r>
              <a:rPr lang="de-DE" sz="2399" dirty="0"/>
              <a:t> and </a:t>
            </a:r>
            <a:r>
              <a:rPr lang="de-DE" sz="2399" dirty="0" err="1"/>
              <a:t>section</a:t>
            </a:r>
            <a:r>
              <a:rPr lang="de-DE" sz="2399" dirty="0"/>
              <a:t> „G – Cloud </a:t>
            </a:r>
            <a:r>
              <a:rPr lang="de-DE" sz="2399" dirty="0" err="1"/>
              <a:t>Application</a:t>
            </a:r>
            <a:r>
              <a:rPr lang="de-DE" sz="2399" dirty="0"/>
              <a:t> Services“ in </a:t>
            </a:r>
            <a:r>
              <a:rPr lang="de-DE" sz="2399" dirty="0" err="1"/>
              <a:t>the</a:t>
            </a:r>
            <a:r>
              <a:rPr lang="de-DE" sz="2399" dirty="0"/>
              <a:t> R&amp;R </a:t>
            </a:r>
            <a:r>
              <a:rPr lang="de-DE" sz="2399" dirty="0" err="1"/>
              <a:t>document</a:t>
            </a:r>
            <a:r>
              <a:rPr lang="de-DE" sz="2399" dirty="0"/>
              <a:t>.</a:t>
            </a:r>
          </a:p>
          <a:p>
            <a:endParaRPr lang="de-DE" dirty="0"/>
          </a:p>
        </p:txBody>
      </p:sp>
      <p:sp>
        <p:nvSpPr>
          <p:cNvPr id="3" name="Titel 2">
            <a:extLst>
              <a:ext uri="{FF2B5EF4-FFF2-40B4-BE49-F238E27FC236}">
                <a16:creationId xmlns:a16="http://schemas.microsoft.com/office/drawing/2014/main" id="{08C77102-5B99-154B-851A-445CA8F62CCB}"/>
              </a:ext>
            </a:extLst>
          </p:cNvPr>
          <p:cNvSpPr>
            <a:spLocks noGrp="1"/>
          </p:cNvSpPr>
          <p:nvPr>
            <p:ph type="title"/>
          </p:nvPr>
        </p:nvSpPr>
        <p:spPr>
          <a:xfrm>
            <a:off x="588562" y="509996"/>
            <a:ext cx="11183564" cy="738664"/>
          </a:xfrm>
        </p:spPr>
        <p:txBody>
          <a:bodyPr/>
          <a:lstStyle/>
          <a:p>
            <a:r>
              <a:rPr lang="de-DE" dirty="0"/>
              <a:t>S/4HANA, </a:t>
            </a:r>
            <a:r>
              <a:rPr lang="de-DE" dirty="0">
                <a:solidFill>
                  <a:schemeClr val="accent1"/>
                </a:solidFill>
              </a:rPr>
              <a:t>private </a:t>
            </a:r>
            <a:r>
              <a:rPr lang="de-DE" dirty="0" err="1">
                <a:solidFill>
                  <a:schemeClr val="accent1"/>
                </a:solidFill>
              </a:rPr>
              <a:t>cloud</a:t>
            </a:r>
            <a:r>
              <a:rPr lang="de-DE" dirty="0">
                <a:solidFill>
                  <a:schemeClr val="accent1"/>
                </a:solidFill>
              </a:rPr>
              <a:t> </a:t>
            </a:r>
            <a:r>
              <a:rPr lang="de-DE" dirty="0" err="1">
                <a:solidFill>
                  <a:schemeClr val="accent1"/>
                </a:solidFill>
              </a:rPr>
              <a:t>edition</a:t>
            </a:r>
            <a:br>
              <a:rPr lang="de-DE" dirty="0"/>
            </a:br>
            <a:r>
              <a:rPr lang="de-DE" dirty="0"/>
              <a:t>Optional Services </a:t>
            </a:r>
            <a:r>
              <a:rPr lang="de-DE" u="sng" dirty="0"/>
              <a:t>for Customer and/</a:t>
            </a:r>
            <a:r>
              <a:rPr lang="de-DE" u="sng" dirty="0" err="1"/>
              <a:t>or</a:t>
            </a:r>
            <a:r>
              <a:rPr lang="de-DE" u="sng" dirty="0"/>
              <a:t> Partners</a:t>
            </a:r>
            <a:r>
              <a:rPr lang="de-DE" dirty="0"/>
              <a:t> </a:t>
            </a:r>
            <a:r>
              <a:rPr lang="de-DE" dirty="0" err="1"/>
              <a:t>Overview</a:t>
            </a:r>
            <a:endParaRPr lang="de-DE" dirty="0"/>
          </a:p>
        </p:txBody>
      </p:sp>
    </p:spTree>
    <p:extLst>
      <p:ext uri="{BB962C8B-B14F-4D97-AF65-F5344CB8AC3E}">
        <p14:creationId xmlns:p14="http://schemas.microsoft.com/office/powerpoint/2010/main" val="70212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08C77102-5B99-154B-851A-445CA8F62CCB}"/>
              </a:ext>
            </a:extLst>
          </p:cNvPr>
          <p:cNvSpPr>
            <a:spLocks noGrp="1"/>
          </p:cNvSpPr>
          <p:nvPr>
            <p:ph type="title"/>
          </p:nvPr>
        </p:nvSpPr>
        <p:spPr>
          <a:xfrm>
            <a:off x="505457" y="504761"/>
            <a:ext cx="11183564" cy="738472"/>
          </a:xfrm>
        </p:spPr>
        <p:txBody>
          <a:bodyPr/>
          <a:lstStyle/>
          <a:p>
            <a:r>
              <a:rPr lang="de-DE" dirty="0"/>
              <a:t>S/4HANA, </a:t>
            </a:r>
            <a:r>
              <a:rPr lang="de-DE" dirty="0">
                <a:solidFill>
                  <a:schemeClr val="accent1"/>
                </a:solidFill>
              </a:rPr>
              <a:t>private </a:t>
            </a:r>
            <a:r>
              <a:rPr lang="de-DE" dirty="0" err="1">
                <a:solidFill>
                  <a:schemeClr val="accent1"/>
                </a:solidFill>
              </a:rPr>
              <a:t>cloud</a:t>
            </a:r>
            <a:r>
              <a:rPr lang="de-DE" dirty="0">
                <a:solidFill>
                  <a:schemeClr val="accent1"/>
                </a:solidFill>
              </a:rPr>
              <a:t> </a:t>
            </a:r>
            <a:r>
              <a:rPr lang="de-DE" dirty="0" err="1">
                <a:solidFill>
                  <a:schemeClr val="accent1"/>
                </a:solidFill>
              </a:rPr>
              <a:t>edition</a:t>
            </a:r>
            <a:br>
              <a:rPr lang="de-DE" dirty="0"/>
            </a:br>
            <a:r>
              <a:rPr lang="de-DE" dirty="0"/>
              <a:t>Optional Services for Partners and/</a:t>
            </a:r>
            <a:r>
              <a:rPr lang="de-DE" dirty="0" err="1"/>
              <a:t>or</a:t>
            </a:r>
            <a:r>
              <a:rPr lang="de-DE" dirty="0"/>
              <a:t> Customers:  </a:t>
            </a:r>
            <a:r>
              <a:rPr lang="de-DE" dirty="0" err="1"/>
              <a:t>Reactive</a:t>
            </a:r>
            <a:r>
              <a:rPr lang="de-DE" dirty="0"/>
              <a:t> Services</a:t>
            </a:r>
            <a:endParaRPr lang="de-DE" dirty="0">
              <a:solidFill>
                <a:srgbClr val="F0AB00"/>
              </a:solidFill>
            </a:endParaRPr>
          </a:p>
        </p:txBody>
      </p:sp>
      <p:graphicFrame>
        <p:nvGraphicFramePr>
          <p:cNvPr id="4" name="Tabelle 3">
            <a:extLst>
              <a:ext uri="{FF2B5EF4-FFF2-40B4-BE49-F238E27FC236}">
                <a16:creationId xmlns:a16="http://schemas.microsoft.com/office/drawing/2014/main" id="{A317B02A-AFF4-C342-BEF5-2D0E0F578A59}"/>
              </a:ext>
            </a:extLst>
          </p:cNvPr>
          <p:cNvGraphicFramePr>
            <a:graphicFrameLocks noGrp="1"/>
          </p:cNvGraphicFramePr>
          <p:nvPr/>
        </p:nvGraphicFramePr>
        <p:xfrm>
          <a:off x="505458" y="1620472"/>
          <a:ext cx="11095387" cy="3425567"/>
        </p:xfrm>
        <a:graphic>
          <a:graphicData uri="http://schemas.openxmlformats.org/drawingml/2006/table">
            <a:tbl>
              <a:tblPr firstRow="1" bandRow="1">
                <a:tableStyleId>{69C7853C-536D-4A76-A0AE-DD22124D55A5}</a:tableStyleId>
              </a:tblPr>
              <a:tblGrid>
                <a:gridCol w="5410199">
                  <a:extLst>
                    <a:ext uri="{9D8B030D-6E8A-4147-A177-3AD203B41FA5}">
                      <a16:colId xmlns:a16="http://schemas.microsoft.com/office/drawing/2014/main" val="237905546"/>
                    </a:ext>
                  </a:extLst>
                </a:gridCol>
                <a:gridCol w="5685188">
                  <a:extLst>
                    <a:ext uri="{9D8B030D-6E8A-4147-A177-3AD203B41FA5}">
                      <a16:colId xmlns:a16="http://schemas.microsoft.com/office/drawing/2014/main" val="3668165208"/>
                    </a:ext>
                  </a:extLst>
                </a:gridCol>
              </a:tblGrid>
              <a:tr h="370743">
                <a:tc>
                  <a:txBody>
                    <a:bodyPr/>
                    <a:lstStyle/>
                    <a:p>
                      <a:r>
                        <a:rPr lang="de-DE" sz="1500"/>
                        <a:t>Service</a:t>
                      </a:r>
                    </a:p>
                  </a:txBody>
                  <a:tcPr marL="91416" marR="91416" marT="45708" marB="45708"/>
                </a:tc>
                <a:tc>
                  <a:txBody>
                    <a:bodyPr/>
                    <a:lstStyle/>
                    <a:p>
                      <a:r>
                        <a:rPr lang="de-DE" sz="1500" err="1"/>
                        <a:t>Remark</a:t>
                      </a:r>
                      <a:endParaRPr lang="de-DE" sz="1500"/>
                    </a:p>
                  </a:txBody>
                  <a:tcPr marL="91416" marR="91416" marT="45708" marB="45708"/>
                </a:tc>
                <a:extLst>
                  <a:ext uri="{0D108BD9-81ED-4DB2-BD59-A6C34878D82A}">
                    <a16:rowId xmlns:a16="http://schemas.microsoft.com/office/drawing/2014/main" val="1561065575"/>
                  </a:ext>
                </a:extLst>
              </a:tr>
              <a:tr h="563733">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de-DE" sz="1500"/>
                        <a:t>Incident Management: Troubleshooting of functional incidents in SAP applications</a:t>
                      </a:r>
                    </a:p>
                  </a:txBody>
                  <a:tcPr marL="91416" marR="91416" marT="45708" marB="45708"/>
                </a:tc>
                <a:tc>
                  <a:txBody>
                    <a:bodyPr/>
                    <a:lstStyle/>
                    <a:p>
                      <a:r>
                        <a:rPr lang="de-DE" sz="1500" err="1"/>
                        <a:t>Incidents</a:t>
                      </a:r>
                      <a:r>
                        <a:rPr lang="de-DE" sz="1500"/>
                        <a:t> </a:t>
                      </a:r>
                      <a:r>
                        <a:rPr lang="de-DE" sz="1500" err="1"/>
                        <a:t>reported</a:t>
                      </a:r>
                      <a:r>
                        <a:rPr lang="de-DE" sz="1500"/>
                        <a:t> </a:t>
                      </a:r>
                      <a:r>
                        <a:rPr lang="de-DE" sz="1500" err="1"/>
                        <a:t>by</a:t>
                      </a:r>
                      <a:r>
                        <a:rPr lang="de-DE" sz="1500"/>
                        <a:t> </a:t>
                      </a:r>
                      <a:r>
                        <a:rPr lang="de-DE" sz="1500" err="1"/>
                        <a:t>customer</a:t>
                      </a:r>
                      <a:endParaRPr lang="de-DE" sz="1500"/>
                    </a:p>
                  </a:txBody>
                  <a:tcPr marL="91416" marR="91416" marT="45708" marB="45708"/>
                </a:tc>
                <a:extLst>
                  <a:ext uri="{0D108BD9-81ED-4DB2-BD59-A6C34878D82A}">
                    <a16:rowId xmlns:a16="http://schemas.microsoft.com/office/drawing/2014/main" val="3076891570"/>
                  </a:ext>
                </a:extLst>
              </a:tr>
              <a:tr h="799892">
                <a:tc>
                  <a:txBody>
                    <a:bodyPr/>
                    <a:lstStyle/>
                    <a:p>
                      <a:r>
                        <a:rPr lang="de-DE" sz="1500"/>
                        <a:t>Problem Management: root cause analysis and resolution of problems in SAP applications</a:t>
                      </a:r>
                    </a:p>
                  </a:txBody>
                  <a:tcPr marL="91416" marR="91416" marT="45708" marB="45708"/>
                </a:tc>
                <a:tc>
                  <a:txBody>
                    <a:bodyPr/>
                    <a:lstStyle/>
                    <a:p>
                      <a:r>
                        <a:rPr lang="de-DE" sz="1500"/>
                        <a:t>In case of configuration/usage issues – in case of software bugs, re-route the issue to SAP support, if cannot be solved by you</a:t>
                      </a:r>
                    </a:p>
                  </a:txBody>
                  <a:tcPr marL="91416" marR="91416" marT="45708" marB="45708"/>
                </a:tc>
                <a:extLst>
                  <a:ext uri="{0D108BD9-81ED-4DB2-BD59-A6C34878D82A}">
                    <a16:rowId xmlns:a16="http://schemas.microsoft.com/office/drawing/2014/main" val="591041101"/>
                  </a:ext>
                </a:extLst>
              </a:tr>
              <a:tr h="563733">
                <a:tc>
                  <a:txBody>
                    <a:bodyPr/>
                    <a:lstStyle/>
                    <a:p>
                      <a:r>
                        <a:rPr lang="de-DE" sz="1500"/>
                        <a:t>Service Request Fulfillment: Perform Service Request Fulfillment for functional tasks in SAP applications</a:t>
                      </a:r>
                    </a:p>
                  </a:txBody>
                  <a:tcPr marL="91416" marR="91416" marT="45708" marB="45708"/>
                </a:tc>
                <a:tc>
                  <a:txBody>
                    <a:bodyPr/>
                    <a:lstStyle/>
                    <a:p>
                      <a:r>
                        <a:rPr lang="de-DE" sz="1500"/>
                        <a:t>On </a:t>
                      </a:r>
                      <a:r>
                        <a:rPr lang="de-DE" sz="1500" err="1"/>
                        <a:t>customer</a:t>
                      </a:r>
                      <a:r>
                        <a:rPr lang="de-DE" sz="1500"/>
                        <a:t> </a:t>
                      </a:r>
                      <a:r>
                        <a:rPr lang="de-DE" sz="1500" err="1"/>
                        <a:t>request</a:t>
                      </a:r>
                      <a:r>
                        <a:rPr lang="de-DE" sz="1500"/>
                        <a:t>, e.g. </a:t>
                      </a:r>
                      <a:r>
                        <a:rPr lang="de-DE" sz="1500" err="1"/>
                        <a:t>adjusting</a:t>
                      </a:r>
                      <a:r>
                        <a:rPr lang="de-DE" sz="1500"/>
                        <a:t> </a:t>
                      </a:r>
                      <a:r>
                        <a:rPr lang="de-DE" sz="1500" err="1"/>
                        <a:t>tax</a:t>
                      </a:r>
                      <a:r>
                        <a:rPr lang="de-DE" sz="1500"/>
                        <a:t> </a:t>
                      </a:r>
                      <a:r>
                        <a:rPr lang="de-DE" sz="1500" err="1"/>
                        <a:t>keys</a:t>
                      </a:r>
                      <a:endParaRPr lang="de-DE" sz="1500"/>
                    </a:p>
                  </a:txBody>
                  <a:tcPr marL="91416" marR="91416" marT="45708" marB="45708"/>
                </a:tc>
                <a:extLst>
                  <a:ext uri="{0D108BD9-81ED-4DB2-BD59-A6C34878D82A}">
                    <a16:rowId xmlns:a16="http://schemas.microsoft.com/office/drawing/2014/main" val="1792329219"/>
                  </a:ext>
                </a:extLst>
              </a:tr>
              <a:tr h="563733">
                <a:tc>
                  <a:txBody>
                    <a:bodyPr/>
                    <a:lstStyle/>
                    <a:p>
                      <a:r>
                        <a:rPr lang="de-DE" sz="1500"/>
                        <a:t>Event Management: Monitor </a:t>
                      </a:r>
                      <a:r>
                        <a:rPr lang="de-DE" sz="1500" err="1"/>
                        <a:t>functional</a:t>
                      </a:r>
                      <a:r>
                        <a:rPr lang="de-DE" sz="1500"/>
                        <a:t> </a:t>
                      </a:r>
                      <a:r>
                        <a:rPr lang="de-DE" sz="1500" err="1"/>
                        <a:t>event</a:t>
                      </a:r>
                      <a:r>
                        <a:rPr lang="de-DE" sz="1500"/>
                        <a:t> </a:t>
                      </a:r>
                      <a:r>
                        <a:rPr lang="de-DE" sz="1500" err="1"/>
                        <a:t>types</a:t>
                      </a:r>
                      <a:r>
                        <a:rPr lang="de-DE" sz="1500"/>
                        <a:t> in SAP </a:t>
                      </a:r>
                      <a:r>
                        <a:rPr lang="de-DE" sz="1500" err="1"/>
                        <a:t>applications</a:t>
                      </a:r>
                      <a:endParaRPr lang="de-DE" sz="1500"/>
                    </a:p>
                  </a:txBody>
                  <a:tcPr marL="91416" marR="91416" marT="45708" marB="45708"/>
                </a:tc>
                <a:tc>
                  <a:txBody>
                    <a:bodyPr/>
                    <a:lstStyle/>
                    <a:p>
                      <a:r>
                        <a:rPr lang="de-DE" sz="1500"/>
                        <a:t>On </a:t>
                      </a:r>
                      <a:r>
                        <a:rPr lang="de-DE" sz="1500" err="1"/>
                        <a:t>customer</a:t>
                      </a:r>
                      <a:r>
                        <a:rPr lang="de-DE" sz="1500"/>
                        <a:t> </a:t>
                      </a:r>
                      <a:r>
                        <a:rPr lang="de-DE" sz="1500" err="1"/>
                        <a:t>request</a:t>
                      </a:r>
                      <a:r>
                        <a:rPr lang="de-DE" sz="1500"/>
                        <a:t>, e.g. </a:t>
                      </a:r>
                      <a:r>
                        <a:rPr lang="de-DE" sz="1500" err="1"/>
                        <a:t>during</a:t>
                      </a:r>
                      <a:r>
                        <a:rPr lang="de-DE" sz="1500"/>
                        <a:t> </a:t>
                      </a:r>
                      <a:r>
                        <a:rPr lang="de-DE" sz="1500" err="1"/>
                        <a:t>critical</a:t>
                      </a:r>
                      <a:r>
                        <a:rPr lang="de-DE" sz="1500"/>
                        <a:t> </a:t>
                      </a:r>
                      <a:r>
                        <a:rPr lang="de-DE" sz="1500" err="1"/>
                        <a:t>periods</a:t>
                      </a:r>
                      <a:r>
                        <a:rPr lang="de-DE" sz="1500"/>
                        <a:t> like </a:t>
                      </a:r>
                      <a:r>
                        <a:rPr lang="de-DE" sz="1500" err="1"/>
                        <a:t>quarter</a:t>
                      </a:r>
                      <a:r>
                        <a:rPr lang="de-DE" sz="1500"/>
                        <a:t> end </a:t>
                      </a:r>
                      <a:r>
                        <a:rPr lang="de-DE" sz="1500" err="1"/>
                        <a:t>closing</a:t>
                      </a:r>
                      <a:endParaRPr lang="de-DE" sz="1500"/>
                    </a:p>
                  </a:txBody>
                  <a:tcPr marL="91416" marR="91416" marT="45708" marB="45708"/>
                </a:tc>
                <a:extLst>
                  <a:ext uri="{0D108BD9-81ED-4DB2-BD59-A6C34878D82A}">
                    <a16:rowId xmlns:a16="http://schemas.microsoft.com/office/drawing/2014/main" val="1405742996"/>
                  </a:ext>
                </a:extLst>
              </a:tr>
              <a:tr h="563733">
                <a:tc>
                  <a:txBody>
                    <a:bodyPr/>
                    <a:lstStyle/>
                    <a:p>
                      <a:r>
                        <a:rPr lang="de-DE" sz="1500"/>
                        <a:t>Change Management: </a:t>
                      </a:r>
                      <a:r>
                        <a:rPr lang="de-DE" sz="1500" err="1"/>
                        <a:t>Changes</a:t>
                      </a:r>
                      <a:r>
                        <a:rPr lang="de-DE" sz="1500"/>
                        <a:t> </a:t>
                      </a:r>
                      <a:r>
                        <a:rPr lang="de-DE" sz="1500" err="1"/>
                        <a:t>of</a:t>
                      </a:r>
                      <a:r>
                        <a:rPr lang="de-DE" sz="1500"/>
                        <a:t> </a:t>
                      </a:r>
                      <a:r>
                        <a:rPr lang="de-DE" sz="1500" err="1"/>
                        <a:t>functional</a:t>
                      </a:r>
                      <a:r>
                        <a:rPr lang="de-DE" sz="1500"/>
                        <a:t> </a:t>
                      </a:r>
                      <a:r>
                        <a:rPr lang="de-DE" sz="1500" err="1"/>
                        <a:t>configuration</a:t>
                      </a:r>
                      <a:r>
                        <a:rPr lang="de-DE" sz="1500"/>
                        <a:t> in SAP </a:t>
                      </a:r>
                      <a:r>
                        <a:rPr lang="de-DE" sz="1500" err="1"/>
                        <a:t>applications</a:t>
                      </a:r>
                      <a:endParaRPr lang="de-DE" sz="1500"/>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de-DE" sz="1500"/>
                        <a:t>e.g. for smaller customizing/configuration changes, custom code adjustments</a:t>
                      </a:r>
                    </a:p>
                  </a:txBody>
                  <a:tcPr marL="91416" marR="91416" marT="45708" marB="45708"/>
                </a:tc>
                <a:extLst>
                  <a:ext uri="{0D108BD9-81ED-4DB2-BD59-A6C34878D82A}">
                    <a16:rowId xmlns:a16="http://schemas.microsoft.com/office/drawing/2014/main" val="3279588095"/>
                  </a:ext>
                </a:extLst>
              </a:tr>
            </a:tbl>
          </a:graphicData>
        </a:graphic>
      </p:graphicFrame>
    </p:spTree>
    <p:extLst>
      <p:ext uri="{BB962C8B-B14F-4D97-AF65-F5344CB8AC3E}">
        <p14:creationId xmlns:p14="http://schemas.microsoft.com/office/powerpoint/2010/main" val="355436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08C77102-5B99-154B-851A-445CA8F62CCB}"/>
              </a:ext>
            </a:extLst>
          </p:cNvPr>
          <p:cNvSpPr>
            <a:spLocks noGrp="1"/>
          </p:cNvSpPr>
          <p:nvPr>
            <p:ph type="title"/>
          </p:nvPr>
        </p:nvSpPr>
        <p:spPr>
          <a:xfrm>
            <a:off x="505457" y="504761"/>
            <a:ext cx="11183564" cy="738472"/>
          </a:xfrm>
        </p:spPr>
        <p:txBody>
          <a:bodyPr/>
          <a:lstStyle/>
          <a:p>
            <a:r>
              <a:rPr lang="de-DE" dirty="0"/>
              <a:t>S/4HANA, </a:t>
            </a:r>
            <a:r>
              <a:rPr lang="de-DE" dirty="0">
                <a:solidFill>
                  <a:schemeClr val="accent1"/>
                </a:solidFill>
              </a:rPr>
              <a:t>private </a:t>
            </a:r>
            <a:r>
              <a:rPr lang="de-DE" dirty="0" err="1">
                <a:solidFill>
                  <a:schemeClr val="accent1"/>
                </a:solidFill>
              </a:rPr>
              <a:t>cloud</a:t>
            </a:r>
            <a:r>
              <a:rPr lang="de-DE" dirty="0">
                <a:solidFill>
                  <a:schemeClr val="accent1"/>
                </a:solidFill>
              </a:rPr>
              <a:t> </a:t>
            </a:r>
            <a:r>
              <a:rPr lang="de-DE" dirty="0" err="1">
                <a:solidFill>
                  <a:schemeClr val="accent1"/>
                </a:solidFill>
              </a:rPr>
              <a:t>edition</a:t>
            </a:r>
            <a:br>
              <a:rPr lang="de-DE" dirty="0"/>
            </a:br>
            <a:r>
              <a:rPr lang="de-DE" dirty="0"/>
              <a:t>Optional Services for Partners and/</a:t>
            </a:r>
            <a:r>
              <a:rPr lang="de-DE" dirty="0" err="1"/>
              <a:t>or</a:t>
            </a:r>
            <a:r>
              <a:rPr lang="de-DE" dirty="0"/>
              <a:t> customers:  </a:t>
            </a:r>
            <a:r>
              <a:rPr lang="de-DE" dirty="0" err="1"/>
              <a:t>Proactive</a:t>
            </a:r>
            <a:r>
              <a:rPr lang="de-DE" dirty="0"/>
              <a:t> Services</a:t>
            </a:r>
            <a:endParaRPr lang="de-DE" dirty="0">
              <a:solidFill>
                <a:srgbClr val="F0AB00"/>
              </a:solidFill>
            </a:endParaRPr>
          </a:p>
        </p:txBody>
      </p:sp>
      <p:graphicFrame>
        <p:nvGraphicFramePr>
          <p:cNvPr id="4" name="Tabelle 3">
            <a:extLst>
              <a:ext uri="{FF2B5EF4-FFF2-40B4-BE49-F238E27FC236}">
                <a16:creationId xmlns:a16="http://schemas.microsoft.com/office/drawing/2014/main" id="{A317B02A-AFF4-C342-BEF5-2D0E0F578A59}"/>
              </a:ext>
            </a:extLst>
          </p:cNvPr>
          <p:cNvGraphicFramePr>
            <a:graphicFrameLocks noGrp="1"/>
          </p:cNvGraphicFramePr>
          <p:nvPr/>
        </p:nvGraphicFramePr>
        <p:xfrm>
          <a:off x="505458" y="1620471"/>
          <a:ext cx="11095387" cy="4537796"/>
        </p:xfrm>
        <a:graphic>
          <a:graphicData uri="http://schemas.openxmlformats.org/drawingml/2006/table">
            <a:tbl>
              <a:tblPr firstRow="1" bandRow="1">
                <a:tableStyleId>{69C7853C-536D-4A76-A0AE-DD22124D55A5}</a:tableStyleId>
              </a:tblPr>
              <a:tblGrid>
                <a:gridCol w="5410199">
                  <a:extLst>
                    <a:ext uri="{9D8B030D-6E8A-4147-A177-3AD203B41FA5}">
                      <a16:colId xmlns:a16="http://schemas.microsoft.com/office/drawing/2014/main" val="237905546"/>
                    </a:ext>
                  </a:extLst>
                </a:gridCol>
                <a:gridCol w="5685188">
                  <a:extLst>
                    <a:ext uri="{9D8B030D-6E8A-4147-A177-3AD203B41FA5}">
                      <a16:colId xmlns:a16="http://schemas.microsoft.com/office/drawing/2014/main" val="3668165208"/>
                    </a:ext>
                  </a:extLst>
                </a:gridCol>
              </a:tblGrid>
              <a:tr h="370743">
                <a:tc>
                  <a:txBody>
                    <a:bodyPr/>
                    <a:lstStyle/>
                    <a:p>
                      <a:r>
                        <a:rPr lang="de-DE" sz="1500"/>
                        <a:t>Service</a:t>
                      </a:r>
                    </a:p>
                  </a:txBody>
                  <a:tcPr marL="91416" marR="91416" marT="45708" marB="45708"/>
                </a:tc>
                <a:tc>
                  <a:txBody>
                    <a:bodyPr/>
                    <a:lstStyle/>
                    <a:p>
                      <a:r>
                        <a:rPr lang="de-DE" sz="1500" err="1"/>
                        <a:t>Remark</a:t>
                      </a:r>
                      <a:endParaRPr lang="de-DE" sz="1500"/>
                    </a:p>
                  </a:txBody>
                  <a:tcPr marL="91416" marR="91416" marT="45708" marB="45708"/>
                </a:tc>
                <a:extLst>
                  <a:ext uri="{0D108BD9-81ED-4DB2-BD59-A6C34878D82A}">
                    <a16:rowId xmlns:a16="http://schemas.microsoft.com/office/drawing/2014/main" val="1561065575"/>
                  </a:ext>
                </a:extLst>
              </a:tr>
              <a:tr h="370743">
                <a:tc>
                  <a:txBody>
                    <a:bodyPr/>
                    <a:lstStyle/>
                    <a:p>
                      <a:pPr algn="l" fontAlgn="t"/>
                      <a:r>
                        <a:rPr lang="de-DE" sz="1500" b="0" i="0" u="none" strike="noStrike" err="1">
                          <a:solidFill>
                            <a:srgbClr val="000000"/>
                          </a:solidFill>
                          <a:effectLst/>
                          <a:latin typeface="Arial"/>
                        </a:rPr>
                        <a:t>Continuous</a:t>
                      </a:r>
                      <a:r>
                        <a:rPr lang="de-DE" sz="1500" b="0" i="0" u="none" strike="noStrike">
                          <a:solidFill>
                            <a:srgbClr val="000000"/>
                          </a:solidFill>
                          <a:effectLst/>
                          <a:latin typeface="Arial"/>
                        </a:rPr>
                        <a:t> </a:t>
                      </a:r>
                      <a:r>
                        <a:rPr lang="de-DE" sz="1500" b="0" i="0" u="none" strike="noStrike" err="1">
                          <a:solidFill>
                            <a:srgbClr val="000000"/>
                          </a:solidFill>
                          <a:effectLst/>
                          <a:latin typeface="Arial"/>
                        </a:rPr>
                        <a:t>Operations</a:t>
                      </a:r>
                      <a:endParaRPr lang="de-DE" sz="1500" b="0" i="0" u="none" strike="noStrike">
                        <a:solidFill>
                          <a:srgbClr val="000000"/>
                        </a:solidFill>
                        <a:effectLst/>
                        <a:latin typeface="Arial"/>
                      </a:endParaRPr>
                    </a:p>
                  </a:txBody>
                  <a:tcPr marL="9523" marR="9523" marT="9523" marB="0"/>
                </a:tc>
                <a:tc>
                  <a:txBody>
                    <a:bodyPr/>
                    <a:lstStyle/>
                    <a:p>
                      <a:pPr lvl="0">
                        <a:buNone/>
                      </a:pPr>
                      <a:r>
                        <a:rPr lang="de-DE" sz="1500"/>
                        <a:t>Performance benchmark, performance optimization</a:t>
                      </a:r>
                    </a:p>
                  </a:txBody>
                  <a:tcPr marL="91416" marR="91416" marT="45708" marB="45708"/>
                </a:tc>
                <a:extLst>
                  <a:ext uri="{0D108BD9-81ED-4DB2-BD59-A6C34878D82A}">
                    <a16:rowId xmlns:a16="http://schemas.microsoft.com/office/drawing/2014/main" val="3076891570"/>
                  </a:ext>
                </a:extLst>
              </a:tr>
              <a:tr h="799892">
                <a:tc>
                  <a:txBody>
                    <a:bodyPr/>
                    <a:lstStyle/>
                    <a:p>
                      <a:pPr algn="l" fontAlgn="t"/>
                      <a:r>
                        <a:rPr lang="de-DE" sz="1500" b="0" i="0" u="none" strike="noStrike">
                          <a:solidFill>
                            <a:srgbClr val="000000"/>
                          </a:solidFill>
                          <a:effectLst/>
                          <a:latin typeface="Arial"/>
                        </a:rPr>
                        <a:t>Extended </a:t>
                      </a:r>
                      <a:r>
                        <a:rPr lang="de-DE" sz="1500" b="0" i="0" u="none" strike="noStrike" err="1">
                          <a:solidFill>
                            <a:srgbClr val="000000"/>
                          </a:solidFill>
                          <a:effectLst/>
                          <a:latin typeface="Arial"/>
                        </a:rPr>
                        <a:t>Application</a:t>
                      </a:r>
                      <a:r>
                        <a:rPr lang="de-DE" sz="1500" b="0" i="0" u="none" strike="noStrike">
                          <a:solidFill>
                            <a:srgbClr val="000000"/>
                          </a:solidFill>
                          <a:effectLst/>
                          <a:latin typeface="Arial"/>
                        </a:rPr>
                        <a:t> Security </a:t>
                      </a:r>
                      <a:r>
                        <a:rPr lang="de-DE" sz="1500" b="0" i="0" u="none" strike="noStrike" err="1">
                          <a:solidFill>
                            <a:srgbClr val="000000"/>
                          </a:solidFill>
                          <a:effectLst/>
                          <a:latin typeface="Arial"/>
                        </a:rPr>
                        <a:t>Operations</a:t>
                      </a:r>
                      <a:endParaRPr lang="de-DE" sz="1500" b="0" i="0" u="none" strike="noStrike">
                        <a:solidFill>
                          <a:srgbClr val="000000"/>
                        </a:solidFill>
                        <a:effectLst/>
                        <a:latin typeface="Arial"/>
                      </a:endParaRPr>
                    </a:p>
                  </a:txBody>
                  <a:tcPr marL="9523" marR="9523" marT="9523" marB="0"/>
                </a:tc>
                <a:tc>
                  <a:txBody>
                    <a:bodyPr/>
                    <a:lstStyle/>
                    <a:p>
                      <a:r>
                        <a:rPr lang="de-DE" sz="1500"/>
                        <a:t>To cover advanced and/or application-specific security tasks, e.g. security risk check, audit readiness check, interface security,...</a:t>
                      </a:r>
                      <a:endParaRPr lang="de-DE" sz="1500" b="0" i="0" u="none" strike="noStrike" noProof="0">
                        <a:latin typeface="Arial"/>
                      </a:endParaRPr>
                    </a:p>
                  </a:txBody>
                  <a:tcPr marL="91416" marR="91416" marT="45708" marB="45708"/>
                </a:tc>
                <a:extLst>
                  <a:ext uri="{0D108BD9-81ED-4DB2-BD59-A6C34878D82A}">
                    <a16:rowId xmlns:a16="http://schemas.microsoft.com/office/drawing/2014/main" val="591041101"/>
                  </a:ext>
                </a:extLst>
              </a:tr>
              <a:tr h="370743">
                <a:tc>
                  <a:txBody>
                    <a:bodyPr/>
                    <a:lstStyle/>
                    <a:p>
                      <a:pPr algn="l" fontAlgn="t"/>
                      <a:r>
                        <a:rPr lang="de-DE" sz="1500" b="0" i="0" u="none" strike="noStrike" err="1">
                          <a:solidFill>
                            <a:srgbClr val="000000"/>
                          </a:solidFill>
                          <a:effectLst/>
                          <a:latin typeface="Arial"/>
                        </a:rPr>
                        <a:t>Managed</a:t>
                      </a:r>
                      <a:r>
                        <a:rPr lang="de-DE" sz="1500" b="0" i="0" u="none" strike="noStrike">
                          <a:solidFill>
                            <a:srgbClr val="000000"/>
                          </a:solidFill>
                          <a:effectLst/>
                          <a:latin typeface="Arial"/>
                        </a:rPr>
                        <a:t> </a:t>
                      </a:r>
                      <a:r>
                        <a:rPr lang="de-DE" sz="1500" b="0" i="0" u="none" strike="noStrike" err="1">
                          <a:solidFill>
                            <a:srgbClr val="000000"/>
                          </a:solidFill>
                          <a:effectLst/>
                          <a:latin typeface="Arial"/>
                        </a:rPr>
                        <a:t>Operations</a:t>
                      </a:r>
                      <a:r>
                        <a:rPr lang="de-DE" sz="1500" b="0" i="0" u="none" strike="noStrike">
                          <a:solidFill>
                            <a:srgbClr val="000000"/>
                          </a:solidFill>
                          <a:effectLst/>
                          <a:latin typeface="Arial"/>
                        </a:rPr>
                        <a:t> Control Center</a:t>
                      </a:r>
                    </a:p>
                  </a:txBody>
                  <a:tcPr marL="9523" marR="9523" marT="9523" marB="0"/>
                </a:tc>
                <a:tc>
                  <a:txBody>
                    <a:bodyPr/>
                    <a:lstStyle/>
                    <a:p>
                      <a:r>
                        <a:rPr lang="de-DE" sz="1500"/>
                        <a:t>Central system health and customer application monitoring</a:t>
                      </a:r>
                      <a:endParaRPr lang="de-DE" sz="1500" err="1"/>
                    </a:p>
                  </a:txBody>
                  <a:tcPr marL="91416" marR="91416" marT="45708" marB="45708"/>
                </a:tc>
                <a:extLst>
                  <a:ext uri="{0D108BD9-81ED-4DB2-BD59-A6C34878D82A}">
                    <a16:rowId xmlns:a16="http://schemas.microsoft.com/office/drawing/2014/main" val="1792329219"/>
                  </a:ext>
                </a:extLst>
              </a:tr>
              <a:tr h="370743">
                <a:tc>
                  <a:txBody>
                    <a:bodyPr/>
                    <a:lstStyle/>
                    <a:p>
                      <a:pPr algn="l" fontAlgn="t"/>
                      <a:r>
                        <a:rPr lang="de-DE" sz="1500" b="0" i="0" u="none" strike="noStrike">
                          <a:solidFill>
                            <a:srgbClr val="000000"/>
                          </a:solidFill>
                          <a:effectLst/>
                          <a:latin typeface="Arial"/>
                        </a:rPr>
                        <a:t>Test Management and Execution</a:t>
                      </a:r>
                    </a:p>
                  </a:txBody>
                  <a:tcPr marL="9523" marR="9523" marT="9523" marB="0"/>
                </a:tc>
                <a:tc>
                  <a:txBody>
                    <a:bodyPr/>
                    <a:lstStyle/>
                    <a:p>
                      <a:r>
                        <a:rPr lang="de-DE" sz="1500" err="1"/>
                        <a:t>Application</a:t>
                      </a:r>
                      <a:r>
                        <a:rPr lang="de-DE" sz="1500"/>
                        <a:t> </a:t>
                      </a:r>
                      <a:r>
                        <a:rPr lang="de-DE" sz="1500" err="1"/>
                        <a:t>related</a:t>
                      </a:r>
                      <a:r>
                        <a:rPr lang="de-DE" sz="1500"/>
                        <a:t> e.g. after </a:t>
                      </a:r>
                      <a:r>
                        <a:rPr lang="de-DE" sz="1500" err="1"/>
                        <a:t>updates</a:t>
                      </a:r>
                      <a:r>
                        <a:rPr lang="de-DE" sz="1500"/>
                        <a:t>, </a:t>
                      </a:r>
                      <a:r>
                        <a:rPr lang="de-DE" sz="1500" err="1"/>
                        <a:t>upgrades</a:t>
                      </a:r>
                      <a:r>
                        <a:rPr lang="de-DE" sz="1500"/>
                        <a:t>, </a:t>
                      </a:r>
                      <a:r>
                        <a:rPr lang="de-DE" sz="1500" err="1"/>
                        <a:t>changes</a:t>
                      </a:r>
                      <a:r>
                        <a:rPr lang="de-DE" sz="1500"/>
                        <a:t>,…</a:t>
                      </a:r>
                    </a:p>
                  </a:txBody>
                  <a:tcPr marL="91416" marR="91416" marT="45708" marB="45708"/>
                </a:tc>
                <a:extLst>
                  <a:ext uri="{0D108BD9-81ED-4DB2-BD59-A6C34878D82A}">
                    <a16:rowId xmlns:a16="http://schemas.microsoft.com/office/drawing/2014/main" val="1405742996"/>
                  </a:ext>
                </a:extLst>
              </a:tr>
              <a:tr h="563733">
                <a:tc>
                  <a:txBody>
                    <a:bodyPr/>
                    <a:lstStyle/>
                    <a:p>
                      <a:pPr algn="l" fontAlgn="t"/>
                      <a:r>
                        <a:rPr lang="de-DE" sz="1500" b="0" i="0" u="none" strike="noStrike">
                          <a:solidFill>
                            <a:srgbClr val="000000"/>
                          </a:solidFill>
                          <a:effectLst/>
                          <a:latin typeface="Arial"/>
                        </a:rPr>
                        <a:t>Deployment Management</a:t>
                      </a:r>
                    </a:p>
                  </a:txBody>
                  <a:tcPr marL="9523" marR="9523" marT="9523" marB="0"/>
                </a:tc>
                <a:tc>
                  <a:txBody>
                    <a:bodyPr/>
                    <a:lstStyle/>
                    <a:p>
                      <a:pPr lvl="0">
                        <a:buNone/>
                      </a:pPr>
                      <a:r>
                        <a:rPr lang="de-DE" sz="1500" b="0" i="0" u="none" strike="noStrike" noProof="0">
                          <a:latin typeface="Arial"/>
                        </a:rPr>
                        <a:t>Release Strategy, Release Planning and Execution, Solution Manager - ChaRM</a:t>
                      </a:r>
                      <a:endParaRPr lang="en-US" sz="2100" err="1"/>
                    </a:p>
                  </a:txBody>
                  <a:tcPr marL="91416" marR="91416" marT="45708" marB="45708"/>
                </a:tc>
                <a:extLst>
                  <a:ext uri="{0D108BD9-81ED-4DB2-BD59-A6C34878D82A}">
                    <a16:rowId xmlns:a16="http://schemas.microsoft.com/office/drawing/2014/main" val="3279588095"/>
                  </a:ext>
                </a:extLst>
              </a:tr>
              <a:tr h="563733">
                <a:tc>
                  <a:txBody>
                    <a:bodyPr/>
                    <a:lstStyle/>
                    <a:p>
                      <a:pPr algn="l" fontAlgn="t"/>
                      <a:r>
                        <a:rPr lang="de-DE" sz="1500" b="0" i="0" u="none" strike="noStrike" err="1">
                          <a:solidFill>
                            <a:srgbClr val="000000"/>
                          </a:solidFill>
                          <a:effectLst/>
                          <a:latin typeface="Arial"/>
                        </a:rPr>
                        <a:t>Operations</a:t>
                      </a:r>
                      <a:r>
                        <a:rPr lang="de-DE" sz="1500" b="0" i="0" u="none" strike="noStrike">
                          <a:solidFill>
                            <a:srgbClr val="000000"/>
                          </a:solidFill>
                          <a:effectLst/>
                          <a:latin typeface="Arial"/>
                        </a:rPr>
                        <a:t> </a:t>
                      </a:r>
                      <a:r>
                        <a:rPr lang="de-DE" sz="1500" b="0" i="0" u="none" strike="noStrike" err="1">
                          <a:solidFill>
                            <a:srgbClr val="000000"/>
                          </a:solidFill>
                          <a:effectLst/>
                          <a:latin typeface="Arial"/>
                        </a:rPr>
                        <a:t>Improvement</a:t>
                      </a:r>
                      <a:endParaRPr lang="de-DE" sz="1500" b="0" i="0" u="none" strike="noStrike">
                        <a:solidFill>
                          <a:srgbClr val="000000"/>
                        </a:solidFill>
                        <a:effectLst/>
                        <a:latin typeface="Arial"/>
                      </a:endParaRPr>
                    </a:p>
                  </a:txBody>
                  <a:tcPr marL="9523" marR="9523" marT="9523" marB="0"/>
                </a:tc>
                <a:tc>
                  <a:txBody>
                    <a:bodyPr/>
                    <a:lstStyle/>
                    <a:p>
                      <a:r>
                        <a:rPr lang="de-DE" sz="1500"/>
                        <a:t>Continuos improvement of application operations, based also on customer‘s feedback</a:t>
                      </a:r>
                    </a:p>
                  </a:txBody>
                  <a:tcPr marL="91416" marR="91416" marT="45708" marB="45708"/>
                </a:tc>
                <a:extLst>
                  <a:ext uri="{0D108BD9-81ED-4DB2-BD59-A6C34878D82A}">
                    <a16:rowId xmlns:a16="http://schemas.microsoft.com/office/drawing/2014/main" val="333169917"/>
                  </a:ext>
                </a:extLst>
              </a:tr>
              <a:tr h="563733">
                <a:tc>
                  <a:txBody>
                    <a:bodyPr/>
                    <a:lstStyle/>
                    <a:p>
                      <a:pPr algn="l" fontAlgn="t"/>
                      <a:r>
                        <a:rPr lang="de-DE" sz="1500" b="0" i="0" u="none" strike="noStrike">
                          <a:solidFill>
                            <a:srgbClr val="000000"/>
                          </a:solidFill>
                          <a:effectLst/>
                          <a:latin typeface="Arial"/>
                        </a:rPr>
                        <a:t>Business </a:t>
                      </a:r>
                      <a:r>
                        <a:rPr lang="de-DE" sz="1500" b="0" i="0" u="none" strike="noStrike" err="1">
                          <a:solidFill>
                            <a:srgbClr val="000000"/>
                          </a:solidFill>
                          <a:effectLst/>
                          <a:latin typeface="Arial"/>
                        </a:rPr>
                        <a:t>Improvement</a:t>
                      </a:r>
                      <a:endParaRPr lang="de-DE" sz="1500" b="0" i="0" u="none" strike="noStrike">
                        <a:solidFill>
                          <a:srgbClr val="000000"/>
                        </a:solidFill>
                        <a:effectLst/>
                        <a:latin typeface="Arial"/>
                      </a:endParaRPr>
                    </a:p>
                  </a:txBody>
                  <a:tcPr marL="9523" marR="9523" marT="9523" marB="0"/>
                </a:tc>
                <a:tc>
                  <a:txBody>
                    <a:bodyPr/>
                    <a:lstStyle/>
                    <a:p>
                      <a:r>
                        <a:rPr lang="de-DE" sz="1500"/>
                        <a:t>Make suggestions to customer on how to improve business processes, business roadmap</a:t>
                      </a:r>
                      <a:endParaRPr lang="de-DE" sz="1500" err="1"/>
                    </a:p>
                  </a:txBody>
                  <a:tcPr marL="91416" marR="91416" marT="45708" marB="45708"/>
                </a:tc>
                <a:extLst>
                  <a:ext uri="{0D108BD9-81ED-4DB2-BD59-A6C34878D82A}">
                    <a16:rowId xmlns:a16="http://schemas.microsoft.com/office/drawing/2014/main" val="1066791498"/>
                  </a:ext>
                </a:extLst>
              </a:tr>
              <a:tr h="563733">
                <a:tc>
                  <a:txBody>
                    <a:bodyPr/>
                    <a:lstStyle/>
                    <a:p>
                      <a:pPr algn="l" fontAlgn="t"/>
                      <a:r>
                        <a:rPr lang="de-DE" sz="1500" b="0" i="0" u="none" strike="noStrike">
                          <a:solidFill>
                            <a:srgbClr val="000000"/>
                          </a:solidFill>
                          <a:effectLst/>
                          <a:latin typeface="Arial"/>
                        </a:rPr>
                        <a:t>Data Integration &amp; Lifecycle Management</a:t>
                      </a:r>
                    </a:p>
                  </a:txBody>
                  <a:tcPr marL="9523" marR="9523" marT="9523" marB="0"/>
                </a:tc>
                <a:tc>
                  <a:txBody>
                    <a:bodyPr/>
                    <a:lstStyle/>
                    <a:p>
                      <a:pPr lvl="0">
                        <a:buNone/>
                      </a:pPr>
                      <a:r>
                        <a:rPr lang="de-DE" sz="1500" b="0" i="0" u="none" strike="noStrike" noProof="0">
                          <a:latin typeface="Arial"/>
                        </a:rPr>
                        <a:t>Data Lifecycle Management, Data Integration, Data Quality Management, Data Environment Health Check</a:t>
                      </a:r>
                      <a:endParaRPr lang="de-DE" sz="1500"/>
                    </a:p>
                  </a:txBody>
                  <a:tcPr marL="91416" marR="91416" marT="45708" marB="45708"/>
                </a:tc>
                <a:extLst>
                  <a:ext uri="{0D108BD9-81ED-4DB2-BD59-A6C34878D82A}">
                    <a16:rowId xmlns:a16="http://schemas.microsoft.com/office/drawing/2014/main" val="2886446892"/>
                  </a:ext>
                </a:extLst>
              </a:tr>
            </a:tbl>
          </a:graphicData>
        </a:graphic>
      </p:graphicFrame>
    </p:spTree>
    <p:extLst>
      <p:ext uri="{BB962C8B-B14F-4D97-AF65-F5344CB8AC3E}">
        <p14:creationId xmlns:p14="http://schemas.microsoft.com/office/powerpoint/2010/main" val="24046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5">
            <a:extLst>
              <a:ext uri="{FF2B5EF4-FFF2-40B4-BE49-F238E27FC236}">
                <a16:creationId xmlns:a16="http://schemas.microsoft.com/office/drawing/2014/main" id="{6E6DA7E1-0FE8-6240-995F-625EDC7114D5}"/>
              </a:ext>
            </a:extLst>
          </p:cNvPr>
          <p:cNvSpPr/>
          <p:nvPr/>
        </p:nvSpPr>
        <p:spPr bwMode="gray">
          <a:xfrm>
            <a:off x="699199" y="5988071"/>
            <a:ext cx="8702667" cy="535205"/>
          </a:xfrm>
          <a:prstGeom prst="rect">
            <a:avLst/>
          </a:prstGeom>
          <a:solidFill>
            <a:schemeClr val="accent3">
              <a:lumMod val="60000"/>
              <a:lumOff val="40000"/>
              <a:alpha val="86000"/>
            </a:schemeClr>
          </a:solidFill>
          <a:ln w="6350" algn="ctr">
            <a:noFill/>
            <a:miter lim="800000"/>
            <a:headEnd/>
            <a:tailEnd/>
          </a:ln>
        </p:spPr>
        <p:txBody>
          <a:bodyPr lIns="89954" tIns="71962" rIns="89954" bIns="71962" rtlCol="0" anchor="ctr"/>
          <a:lstStyle/>
          <a:p>
            <a:pPr defTabSz="913852" fontAlgn="base">
              <a:spcBef>
                <a:spcPct val="50000"/>
              </a:spcBef>
              <a:spcAft>
                <a:spcPct val="0"/>
              </a:spcAft>
              <a:buClr>
                <a:srgbClr val="F0AB00"/>
              </a:buClr>
              <a:buSzPct val="80000"/>
            </a:pPr>
            <a:r>
              <a:rPr lang="en-US" sz="1699" kern="0">
                <a:solidFill>
                  <a:srgbClr val="000000"/>
                </a:solidFill>
                <a:ea typeface="Arial Unicode MS" pitchFamily="34" charset="-128"/>
                <a:cs typeface="Arial Unicode MS" pitchFamily="34" charset="-128"/>
              </a:rPr>
              <a:t>Technical Setup</a:t>
            </a:r>
          </a:p>
        </p:txBody>
      </p:sp>
      <p:sp>
        <p:nvSpPr>
          <p:cNvPr id="57" name="Rectangle 33">
            <a:extLst>
              <a:ext uri="{FF2B5EF4-FFF2-40B4-BE49-F238E27FC236}">
                <a16:creationId xmlns:a16="http://schemas.microsoft.com/office/drawing/2014/main" id="{07A275A1-8C41-7B47-9085-DAD267B35B14}"/>
              </a:ext>
            </a:extLst>
          </p:cNvPr>
          <p:cNvSpPr/>
          <p:nvPr/>
        </p:nvSpPr>
        <p:spPr bwMode="gray">
          <a:xfrm>
            <a:off x="699199" y="3304078"/>
            <a:ext cx="8701195" cy="515708"/>
          </a:xfrm>
          <a:prstGeom prst="rect">
            <a:avLst/>
          </a:prstGeom>
          <a:solidFill>
            <a:schemeClr val="accent3">
              <a:lumMod val="20000"/>
              <a:lumOff val="80000"/>
              <a:alpha val="86000"/>
            </a:schemeClr>
          </a:solidFill>
          <a:ln w="6350" algn="ctr">
            <a:noFill/>
            <a:miter lim="800000"/>
            <a:headEnd/>
            <a:tailEnd/>
          </a:ln>
        </p:spPr>
        <p:txBody>
          <a:bodyPr lIns="89954" tIns="71962" rIns="89954" bIns="71962" rtlCol="0" anchor="ctr"/>
          <a:lstStyle/>
          <a:p>
            <a:pPr defTabSz="913852" fontAlgn="base">
              <a:spcBef>
                <a:spcPct val="50000"/>
              </a:spcBef>
              <a:spcAft>
                <a:spcPct val="0"/>
              </a:spcAft>
              <a:buClr>
                <a:srgbClr val="F0AB00"/>
              </a:buClr>
              <a:buSzPct val="80000"/>
            </a:pPr>
            <a:r>
              <a:rPr lang="en-US" sz="1699" kern="0" dirty="0">
                <a:solidFill>
                  <a:srgbClr val="000000"/>
                </a:solidFill>
                <a:ea typeface="Arial Unicode MS" pitchFamily="34" charset="-128"/>
                <a:cs typeface="Arial Unicode MS" pitchFamily="34" charset="-128"/>
              </a:rPr>
              <a:t>Release upgrades**</a:t>
            </a:r>
          </a:p>
        </p:txBody>
      </p:sp>
      <p:sp>
        <p:nvSpPr>
          <p:cNvPr id="29" name="Rectangle 33">
            <a:extLst>
              <a:ext uri="{FF2B5EF4-FFF2-40B4-BE49-F238E27FC236}">
                <a16:creationId xmlns:a16="http://schemas.microsoft.com/office/drawing/2014/main" id="{28A4D8CE-021A-4229-BD7C-A7FA9D491C7E}"/>
              </a:ext>
            </a:extLst>
          </p:cNvPr>
          <p:cNvSpPr/>
          <p:nvPr/>
        </p:nvSpPr>
        <p:spPr bwMode="gray">
          <a:xfrm>
            <a:off x="699199" y="1881964"/>
            <a:ext cx="8701195" cy="732524"/>
          </a:xfrm>
          <a:prstGeom prst="rect">
            <a:avLst/>
          </a:prstGeom>
          <a:solidFill>
            <a:schemeClr val="accent3">
              <a:lumMod val="20000"/>
              <a:lumOff val="80000"/>
              <a:alpha val="86000"/>
            </a:schemeClr>
          </a:solidFill>
          <a:ln w="6350" algn="ctr">
            <a:noFill/>
            <a:miter lim="800000"/>
            <a:headEnd/>
            <a:tailEnd/>
          </a:ln>
        </p:spPr>
        <p:txBody>
          <a:bodyPr lIns="89954" tIns="71962" rIns="89954" bIns="71962" rtlCol="0" anchor="ctr"/>
          <a:lstStyle/>
          <a:p>
            <a:pPr defTabSz="913852" fontAlgn="base">
              <a:spcBef>
                <a:spcPct val="50000"/>
              </a:spcBef>
              <a:spcAft>
                <a:spcPct val="0"/>
              </a:spcAft>
              <a:buClr>
                <a:srgbClr val="F0AB00"/>
              </a:buClr>
              <a:buSzPct val="80000"/>
            </a:pPr>
            <a:r>
              <a:rPr lang="en-US" sz="1699" kern="0" dirty="0">
                <a:solidFill>
                  <a:srgbClr val="000000"/>
                </a:solidFill>
                <a:ea typeface="Arial Unicode MS" pitchFamily="34" charset="-128"/>
                <a:cs typeface="Arial Unicode MS" pitchFamily="34" charset="-128"/>
              </a:rPr>
              <a:t>Additional Application Management Services</a:t>
            </a:r>
          </a:p>
        </p:txBody>
      </p:sp>
      <p:sp>
        <p:nvSpPr>
          <p:cNvPr id="21" name="Rectangle 33">
            <a:extLst>
              <a:ext uri="{FF2B5EF4-FFF2-40B4-BE49-F238E27FC236}">
                <a16:creationId xmlns:a16="http://schemas.microsoft.com/office/drawing/2014/main" id="{B6AFAF31-E67F-4BA5-8544-964C20425C44}"/>
              </a:ext>
            </a:extLst>
          </p:cNvPr>
          <p:cNvSpPr/>
          <p:nvPr/>
        </p:nvSpPr>
        <p:spPr bwMode="gray">
          <a:xfrm>
            <a:off x="699199" y="2652918"/>
            <a:ext cx="8701195" cy="607584"/>
          </a:xfrm>
          <a:prstGeom prst="rect">
            <a:avLst/>
          </a:prstGeom>
          <a:solidFill>
            <a:schemeClr val="accent3">
              <a:lumMod val="20000"/>
              <a:lumOff val="80000"/>
              <a:alpha val="86000"/>
            </a:schemeClr>
          </a:solidFill>
          <a:ln w="6350" algn="ctr">
            <a:noFill/>
            <a:miter lim="800000"/>
            <a:headEnd/>
            <a:tailEnd/>
          </a:ln>
        </p:spPr>
        <p:txBody>
          <a:bodyPr lIns="89954" tIns="71962" rIns="89954" bIns="71962" rtlCol="0" anchor="ctr"/>
          <a:lstStyle/>
          <a:p>
            <a:pPr defTabSz="913852" fontAlgn="base">
              <a:spcBef>
                <a:spcPct val="50000"/>
              </a:spcBef>
              <a:spcAft>
                <a:spcPct val="0"/>
              </a:spcAft>
              <a:buClr>
                <a:srgbClr val="F0AB00"/>
              </a:buClr>
              <a:buSzPct val="80000"/>
            </a:pPr>
            <a:r>
              <a:rPr lang="en-US" sz="1650" kern="0" dirty="0">
                <a:solidFill>
                  <a:srgbClr val="000000"/>
                </a:solidFill>
                <a:ea typeface="Arial Unicode MS"/>
                <a:cs typeface="Arial Unicode MS"/>
              </a:rPr>
              <a:t>Additional Technical Services (non-recurring)</a:t>
            </a:r>
          </a:p>
        </p:txBody>
      </p:sp>
      <p:sp>
        <p:nvSpPr>
          <p:cNvPr id="26" name="Rectangle 25"/>
          <p:cNvSpPr/>
          <p:nvPr/>
        </p:nvSpPr>
        <p:spPr bwMode="gray">
          <a:xfrm>
            <a:off x="699199" y="5131797"/>
            <a:ext cx="8702667" cy="811999"/>
          </a:xfrm>
          <a:prstGeom prst="rect">
            <a:avLst/>
          </a:prstGeom>
          <a:solidFill>
            <a:schemeClr val="accent3">
              <a:lumMod val="60000"/>
              <a:lumOff val="40000"/>
              <a:alpha val="86000"/>
            </a:schemeClr>
          </a:solidFill>
          <a:ln w="6350" algn="ctr">
            <a:noFill/>
            <a:miter lim="800000"/>
            <a:headEnd/>
            <a:tailEnd/>
          </a:ln>
        </p:spPr>
        <p:txBody>
          <a:bodyPr lIns="89954" tIns="71962" rIns="89954" bIns="71962" rtlCol="0" anchor="ctr"/>
          <a:lstStyle/>
          <a:p>
            <a:pPr defTabSz="913852" fontAlgn="base">
              <a:spcBef>
                <a:spcPct val="50000"/>
              </a:spcBef>
              <a:spcAft>
                <a:spcPct val="0"/>
              </a:spcAft>
              <a:buClr>
                <a:srgbClr val="F0AB00"/>
              </a:buClr>
              <a:buSzPct val="80000"/>
            </a:pPr>
            <a:r>
              <a:rPr lang="en-US" sz="1699" kern="0">
                <a:solidFill>
                  <a:srgbClr val="000000"/>
                </a:solidFill>
                <a:ea typeface="Arial Unicode MS" pitchFamily="34" charset="-128"/>
                <a:cs typeface="Arial Unicode MS" pitchFamily="34" charset="-128"/>
              </a:rPr>
              <a:t>Infrastructure, Operating System and </a:t>
            </a:r>
            <a:br>
              <a:rPr lang="en-US" sz="1699" kern="0">
                <a:solidFill>
                  <a:srgbClr val="000000"/>
                </a:solidFill>
                <a:ea typeface="Arial Unicode MS" pitchFamily="34" charset="-128"/>
                <a:cs typeface="Arial Unicode MS" pitchFamily="34" charset="-128"/>
              </a:rPr>
            </a:br>
            <a:r>
              <a:rPr lang="en-US" sz="1699" kern="0">
                <a:solidFill>
                  <a:srgbClr val="000000"/>
                </a:solidFill>
                <a:ea typeface="Arial Unicode MS" pitchFamily="34" charset="-128"/>
                <a:cs typeface="Arial Unicode MS" pitchFamily="34" charset="-128"/>
              </a:rPr>
              <a:t>Database Management</a:t>
            </a:r>
          </a:p>
        </p:txBody>
      </p:sp>
      <p:sp>
        <p:nvSpPr>
          <p:cNvPr id="27" name="Rectangle 26"/>
          <p:cNvSpPr/>
          <p:nvPr/>
        </p:nvSpPr>
        <p:spPr bwMode="gray">
          <a:xfrm>
            <a:off x="699199" y="4557880"/>
            <a:ext cx="8702667" cy="532387"/>
          </a:xfrm>
          <a:prstGeom prst="rect">
            <a:avLst/>
          </a:prstGeom>
          <a:solidFill>
            <a:schemeClr val="accent3">
              <a:lumMod val="60000"/>
              <a:lumOff val="40000"/>
              <a:alpha val="86000"/>
            </a:schemeClr>
          </a:solidFill>
          <a:ln w="6350" algn="ctr">
            <a:noFill/>
            <a:miter lim="800000"/>
            <a:headEnd/>
            <a:tailEnd/>
          </a:ln>
        </p:spPr>
        <p:txBody>
          <a:bodyPr lIns="89954" tIns="71962" rIns="89954" bIns="71962" rtlCol="0" anchor="ctr"/>
          <a:lstStyle/>
          <a:p>
            <a:pPr defTabSz="913852" fontAlgn="base">
              <a:spcBef>
                <a:spcPct val="50000"/>
              </a:spcBef>
              <a:spcAft>
                <a:spcPct val="0"/>
              </a:spcAft>
              <a:buClr>
                <a:srgbClr val="F0AB00"/>
              </a:buClr>
              <a:buSzPct val="80000"/>
            </a:pPr>
            <a:r>
              <a:rPr lang="en-US" sz="1699" kern="0">
                <a:solidFill>
                  <a:srgbClr val="000000"/>
                </a:solidFill>
                <a:ea typeface="Arial Unicode MS" pitchFamily="34" charset="-128"/>
                <a:cs typeface="Arial Unicode MS" pitchFamily="34" charset="-128"/>
              </a:rPr>
              <a:t>SAP Technical Managed Services</a:t>
            </a:r>
          </a:p>
        </p:txBody>
      </p:sp>
      <p:sp>
        <p:nvSpPr>
          <p:cNvPr id="32" name="Rectangle 31"/>
          <p:cNvSpPr/>
          <p:nvPr/>
        </p:nvSpPr>
        <p:spPr bwMode="gray">
          <a:xfrm>
            <a:off x="699199" y="3857755"/>
            <a:ext cx="8701195" cy="662871"/>
          </a:xfrm>
          <a:prstGeom prst="rect">
            <a:avLst/>
          </a:prstGeom>
          <a:solidFill>
            <a:schemeClr val="accent3">
              <a:lumMod val="20000"/>
              <a:lumOff val="80000"/>
              <a:alpha val="86000"/>
            </a:schemeClr>
          </a:solidFill>
          <a:ln w="6350" algn="ctr">
            <a:noFill/>
            <a:miter lim="800000"/>
            <a:headEnd/>
            <a:tailEnd/>
          </a:ln>
        </p:spPr>
        <p:txBody>
          <a:bodyPr lIns="89954" tIns="71962" rIns="89954" bIns="71962" rtlCol="0" anchor="ctr"/>
          <a:lstStyle/>
          <a:p>
            <a:pPr defTabSz="913852" fontAlgn="base">
              <a:spcBef>
                <a:spcPct val="50000"/>
              </a:spcBef>
              <a:spcAft>
                <a:spcPct val="0"/>
              </a:spcAft>
              <a:buClr>
                <a:srgbClr val="F0AB00"/>
              </a:buClr>
              <a:buSzPct val="80000"/>
            </a:pPr>
            <a:r>
              <a:rPr lang="en-US" sz="1699" kern="0" dirty="0">
                <a:solidFill>
                  <a:srgbClr val="000000"/>
                </a:solidFill>
                <a:ea typeface="Arial Unicode MS" pitchFamily="34" charset="-128"/>
                <a:cs typeface="Arial Unicode MS" pitchFamily="34" charset="-128"/>
              </a:rPr>
              <a:t>Standard Application Management Services</a:t>
            </a:r>
          </a:p>
        </p:txBody>
      </p:sp>
      <p:sp>
        <p:nvSpPr>
          <p:cNvPr id="46" name="TextBox 45"/>
          <p:cNvSpPr txBox="1"/>
          <p:nvPr/>
        </p:nvSpPr>
        <p:spPr>
          <a:xfrm>
            <a:off x="6672240" y="2416213"/>
            <a:ext cx="2725187" cy="307617"/>
          </a:xfrm>
          <a:prstGeom prst="rect">
            <a:avLst/>
          </a:prstGeom>
          <a:noFill/>
        </p:spPr>
        <p:txBody>
          <a:bodyPr wrap="square" lIns="0" tIns="0" rIns="0" bIns="0" rtlCol="0">
            <a:spAutoFit/>
          </a:bodyPr>
          <a:lstStyle/>
          <a:p>
            <a:pPr algn="ctr" defTabSz="1088449" fontAlgn="base">
              <a:spcBef>
                <a:spcPts val="600"/>
              </a:spcBef>
              <a:spcAft>
                <a:spcPct val="0"/>
              </a:spcAft>
              <a:buClr>
                <a:srgbClr val="F0AB00"/>
              </a:buClr>
              <a:buSzPct val="80000"/>
            </a:pPr>
            <a:r>
              <a:rPr lang="en-US" sz="1998" kern="0">
                <a:solidFill>
                  <a:srgbClr val="FFFFFF"/>
                </a:solidFill>
                <a:ea typeface="Arial Unicode MS" pitchFamily="34" charset="-128"/>
                <a:cs typeface="Arial Unicode MS" pitchFamily="34" charset="-128"/>
              </a:rPr>
              <a:t>	</a:t>
            </a:r>
            <a:endParaRPr lang="en-US" sz="1798" kern="0">
              <a:solidFill>
                <a:srgbClr val="FFFFFF"/>
              </a:solidFill>
              <a:ea typeface="Arial Unicode MS" pitchFamily="34" charset="-128"/>
              <a:cs typeface="Arial Unicode MS" pitchFamily="34" charset="-128"/>
            </a:endParaRPr>
          </a:p>
        </p:txBody>
      </p:sp>
      <p:sp>
        <p:nvSpPr>
          <p:cNvPr id="34" name="Rectangle 34">
            <a:extLst>
              <a:ext uri="{FF2B5EF4-FFF2-40B4-BE49-F238E27FC236}">
                <a16:creationId xmlns:a16="http://schemas.microsoft.com/office/drawing/2014/main" id="{FA112ECD-238C-4472-A120-1D7FB8A8F968}"/>
              </a:ext>
            </a:extLst>
          </p:cNvPr>
          <p:cNvSpPr/>
          <p:nvPr/>
        </p:nvSpPr>
        <p:spPr bwMode="gray">
          <a:xfrm>
            <a:off x="5251728" y="4568615"/>
            <a:ext cx="1310157" cy="1965396"/>
          </a:xfrm>
          <a:prstGeom prst="rect">
            <a:avLst/>
          </a:prstGeom>
          <a:solidFill>
            <a:schemeClr val="accent3">
              <a:lumMod val="50000"/>
              <a:alpha val="86000"/>
            </a:schemeClr>
          </a:solidFill>
          <a:ln w="6350" algn="ctr">
            <a:noFill/>
            <a:miter lim="800000"/>
            <a:headEnd/>
            <a:tailEnd/>
          </a:ln>
        </p:spPr>
        <p:txBody>
          <a:bodyPr lIns="89954" tIns="71962" rIns="89954" bIns="71962" rtlCol="0" anchor="t"/>
          <a:lstStyle/>
          <a:p>
            <a:pPr algn="ctr" defTabSz="913852" fontAlgn="base">
              <a:spcBef>
                <a:spcPct val="50000"/>
              </a:spcBef>
              <a:spcAft>
                <a:spcPct val="0"/>
              </a:spcAft>
              <a:buClr>
                <a:srgbClr val="F0AB00"/>
              </a:buClr>
              <a:buSzPct val="80000"/>
            </a:pPr>
            <a:endParaRPr lang="en-US" sz="1200" kern="0">
              <a:solidFill>
                <a:srgbClr val="FFFFFF"/>
              </a:solidFill>
              <a:ea typeface="Arial Unicode MS" pitchFamily="34" charset="-128"/>
              <a:cs typeface="Arial Unicode MS" pitchFamily="34" charset="-128"/>
            </a:endParaRPr>
          </a:p>
          <a:p>
            <a:pPr algn="ctr" defTabSz="913852" fontAlgn="base">
              <a:spcBef>
                <a:spcPct val="50000"/>
              </a:spcBef>
              <a:spcAft>
                <a:spcPct val="0"/>
              </a:spcAft>
              <a:buClr>
                <a:srgbClr val="F0AB00"/>
              </a:buClr>
              <a:buSzPct val="80000"/>
            </a:pPr>
            <a:endParaRPr lang="en-US" sz="1200" kern="0">
              <a:solidFill>
                <a:srgbClr val="000000"/>
              </a:solidFill>
              <a:ea typeface="Arial Unicode MS" pitchFamily="34" charset="-128"/>
              <a:cs typeface="Arial Unicode MS" pitchFamily="34" charset="-128"/>
            </a:endParaRPr>
          </a:p>
        </p:txBody>
      </p:sp>
      <p:sp>
        <p:nvSpPr>
          <p:cNvPr id="9" name="Rechteck 8">
            <a:extLst>
              <a:ext uri="{FF2B5EF4-FFF2-40B4-BE49-F238E27FC236}">
                <a16:creationId xmlns:a16="http://schemas.microsoft.com/office/drawing/2014/main" id="{578A0BD1-CE47-4320-B113-852AA04F5BA0}"/>
              </a:ext>
            </a:extLst>
          </p:cNvPr>
          <p:cNvSpPr/>
          <p:nvPr/>
        </p:nvSpPr>
        <p:spPr bwMode="gray">
          <a:xfrm>
            <a:off x="5251728" y="2665567"/>
            <a:ext cx="1312521" cy="604973"/>
          </a:xfrm>
          <a:prstGeom prst="rect">
            <a:avLst/>
          </a:prstGeom>
          <a:solidFill>
            <a:schemeClr val="accent3">
              <a:lumMod val="50000"/>
              <a:alpha val="86000"/>
            </a:schemeClr>
          </a:solidFill>
          <a:ln w="6350" algn="ctr">
            <a:no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sz="1200" kern="0">
                <a:solidFill>
                  <a:srgbClr val="FFFFFF"/>
                </a:solidFill>
                <a:ea typeface="Arial Unicode MS" pitchFamily="34" charset="-128"/>
                <a:cs typeface="Arial Unicode MS" pitchFamily="34" charset="-128"/>
              </a:rPr>
              <a:t>Additional </a:t>
            </a:r>
            <a:r>
              <a:rPr lang="en-US" sz="1200" b="1" kern="0">
                <a:solidFill>
                  <a:srgbClr val="FFFFFF"/>
                </a:solidFill>
                <a:ea typeface="Arial Unicode MS" pitchFamily="34" charset="-128"/>
                <a:cs typeface="Arial Unicode MS" pitchFamily="34" charset="-128"/>
              </a:rPr>
              <a:t>CAS</a:t>
            </a:r>
            <a:r>
              <a:rPr lang="en-US" sz="1200" kern="0">
                <a:solidFill>
                  <a:srgbClr val="FFFFFF"/>
                </a:solidFill>
                <a:ea typeface="Arial Unicode MS" pitchFamily="34" charset="-128"/>
                <a:cs typeface="Arial Unicode MS" pitchFamily="34" charset="-128"/>
              </a:rPr>
              <a:t> by SAP, partly  by partners</a:t>
            </a:r>
          </a:p>
        </p:txBody>
      </p:sp>
      <p:sp>
        <p:nvSpPr>
          <p:cNvPr id="31" name="Rechteck 30">
            <a:extLst>
              <a:ext uri="{FF2B5EF4-FFF2-40B4-BE49-F238E27FC236}">
                <a16:creationId xmlns:a16="http://schemas.microsoft.com/office/drawing/2014/main" id="{6A2E0243-20DF-44CC-9F8B-AD11B6882ED1}"/>
              </a:ext>
            </a:extLst>
          </p:cNvPr>
          <p:cNvSpPr/>
          <p:nvPr/>
        </p:nvSpPr>
        <p:spPr bwMode="gray">
          <a:xfrm>
            <a:off x="5251727" y="1898463"/>
            <a:ext cx="1315322" cy="724174"/>
          </a:xfrm>
          <a:prstGeom prst="rect">
            <a:avLst/>
          </a:prstGeom>
          <a:solidFill>
            <a:schemeClr val="accent1"/>
          </a:solidFill>
          <a:ln w="6350" algn="ctr">
            <a:no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sz="1200" kern="0">
                <a:solidFill>
                  <a:srgbClr val="008FD3">
                    <a:lumMod val="50000"/>
                  </a:srgbClr>
                </a:solidFill>
                <a:ea typeface="Arial Unicode MS" pitchFamily="34" charset="-128"/>
                <a:cs typeface="Arial Unicode MS" pitchFamily="34" charset="-128"/>
              </a:rPr>
              <a:t>Optional, </a:t>
            </a:r>
            <a:r>
              <a:rPr lang="en-US" sz="1200" b="1" kern="0">
                <a:solidFill>
                  <a:srgbClr val="008FD3">
                    <a:lumMod val="50000"/>
                  </a:srgbClr>
                </a:solidFill>
                <a:ea typeface="Arial Unicode MS" pitchFamily="34" charset="-128"/>
                <a:cs typeface="Arial Unicode MS" pitchFamily="34" charset="-128"/>
              </a:rPr>
              <a:t>partners</a:t>
            </a:r>
            <a:r>
              <a:rPr lang="en-US" sz="1200" kern="0">
                <a:solidFill>
                  <a:srgbClr val="008FD3">
                    <a:lumMod val="50000"/>
                  </a:srgbClr>
                </a:solidFill>
                <a:ea typeface="Arial Unicode MS" pitchFamily="34" charset="-128"/>
                <a:cs typeface="Arial Unicode MS" pitchFamily="34" charset="-128"/>
              </a:rPr>
              <a:t> | SAP</a:t>
            </a:r>
          </a:p>
        </p:txBody>
      </p:sp>
      <p:sp>
        <p:nvSpPr>
          <p:cNvPr id="61" name="Rectangle 33">
            <a:extLst>
              <a:ext uri="{FF2B5EF4-FFF2-40B4-BE49-F238E27FC236}">
                <a16:creationId xmlns:a16="http://schemas.microsoft.com/office/drawing/2014/main" id="{BD493B62-0EC7-8E4F-A737-1D44DBE8B302}"/>
              </a:ext>
            </a:extLst>
          </p:cNvPr>
          <p:cNvSpPr/>
          <p:nvPr/>
        </p:nvSpPr>
        <p:spPr bwMode="gray">
          <a:xfrm>
            <a:off x="699199" y="1250238"/>
            <a:ext cx="8701195" cy="584974"/>
          </a:xfrm>
          <a:prstGeom prst="rect">
            <a:avLst/>
          </a:prstGeom>
          <a:solidFill>
            <a:schemeClr val="accent3">
              <a:lumMod val="20000"/>
              <a:lumOff val="80000"/>
              <a:alpha val="86000"/>
            </a:schemeClr>
          </a:solidFill>
          <a:ln w="6350" algn="ctr">
            <a:noFill/>
            <a:miter lim="800000"/>
            <a:headEnd/>
            <a:tailEnd/>
          </a:ln>
        </p:spPr>
        <p:txBody>
          <a:bodyPr lIns="89954" tIns="71962" rIns="89954" bIns="71962" rtlCol="0" anchor="ctr"/>
          <a:lstStyle/>
          <a:p>
            <a:pPr defTabSz="913852" fontAlgn="base">
              <a:spcBef>
                <a:spcPct val="50000"/>
              </a:spcBef>
              <a:spcAft>
                <a:spcPct val="0"/>
              </a:spcAft>
              <a:buClr>
                <a:srgbClr val="F0AB00"/>
              </a:buClr>
              <a:buSzPct val="80000"/>
            </a:pPr>
            <a:r>
              <a:rPr lang="en-US" sz="1699" kern="0">
                <a:solidFill>
                  <a:srgbClr val="000000"/>
                </a:solidFill>
                <a:ea typeface="Arial Unicode MS" pitchFamily="34" charset="-128"/>
                <a:cs typeface="Arial Unicode MS" pitchFamily="34" charset="-128"/>
              </a:rPr>
              <a:t>Advisory &amp; Implementation Services</a:t>
            </a:r>
          </a:p>
        </p:txBody>
      </p:sp>
      <p:sp>
        <p:nvSpPr>
          <p:cNvPr id="44" name="Rechteck 43">
            <a:extLst>
              <a:ext uri="{FF2B5EF4-FFF2-40B4-BE49-F238E27FC236}">
                <a16:creationId xmlns:a16="http://schemas.microsoft.com/office/drawing/2014/main" id="{6CD65B2F-BBAC-7544-B62F-D5BF416FFD6D}"/>
              </a:ext>
            </a:extLst>
          </p:cNvPr>
          <p:cNvSpPr/>
          <p:nvPr/>
        </p:nvSpPr>
        <p:spPr bwMode="gray">
          <a:xfrm>
            <a:off x="5251727" y="1260976"/>
            <a:ext cx="1311121" cy="582470"/>
          </a:xfrm>
          <a:prstGeom prst="rect">
            <a:avLst/>
          </a:prstGeom>
          <a:solidFill>
            <a:schemeClr val="accent1"/>
          </a:solidFill>
          <a:ln w="6350" algn="ctr">
            <a:no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sz="1400" b="1" kern="0" dirty="0">
                <a:solidFill>
                  <a:srgbClr val="008FD3">
                    <a:lumMod val="50000"/>
                  </a:srgbClr>
                </a:solidFill>
                <a:ea typeface="Arial Unicode MS" pitchFamily="34" charset="-128"/>
                <a:cs typeface="Arial Unicode MS" pitchFamily="34" charset="-128"/>
              </a:rPr>
              <a:t>Brownfield</a:t>
            </a:r>
            <a:r>
              <a:rPr lang="en-US" sz="1200" b="1" kern="0" baseline="30000" dirty="0">
                <a:solidFill>
                  <a:srgbClr val="008FD3">
                    <a:lumMod val="50000"/>
                  </a:srgbClr>
                </a:solidFill>
                <a:ea typeface="Arial Unicode MS" pitchFamily="34" charset="-128"/>
                <a:cs typeface="Arial Unicode MS" pitchFamily="34" charset="-128"/>
              </a:rPr>
              <a:t> </a:t>
            </a:r>
            <a:r>
              <a:rPr lang="en-US" sz="1200" b="1" kern="0" dirty="0">
                <a:solidFill>
                  <a:srgbClr val="008FD3">
                    <a:lumMod val="50000"/>
                  </a:srgbClr>
                </a:solidFill>
                <a:ea typeface="Arial Unicode MS" pitchFamily="34" charset="-128"/>
                <a:cs typeface="Arial Unicode MS" pitchFamily="34" charset="-128"/>
              </a:rPr>
              <a:t>&amp; G</a:t>
            </a:r>
            <a:r>
              <a:rPr lang="en-US" sz="1400" b="1" kern="0" dirty="0">
                <a:solidFill>
                  <a:srgbClr val="008FD3">
                    <a:lumMod val="50000"/>
                  </a:srgbClr>
                </a:solidFill>
                <a:ea typeface="Arial Unicode MS" pitchFamily="34" charset="-128"/>
                <a:cs typeface="Arial Unicode MS" pitchFamily="34" charset="-128"/>
              </a:rPr>
              <a:t>reenfield*</a:t>
            </a:r>
            <a:endParaRPr lang="en-US" sz="1400" kern="0" dirty="0">
              <a:solidFill>
                <a:srgbClr val="008FD3">
                  <a:lumMod val="50000"/>
                </a:srgbClr>
              </a:solidFill>
              <a:ea typeface="Arial Unicode MS" pitchFamily="34" charset="-128"/>
              <a:cs typeface="Arial Unicode MS" pitchFamily="34" charset="-128"/>
            </a:endParaRPr>
          </a:p>
        </p:txBody>
      </p:sp>
      <p:sp>
        <p:nvSpPr>
          <p:cNvPr id="53" name="Agenda">
            <a:extLst>
              <a:ext uri="{FF2B5EF4-FFF2-40B4-BE49-F238E27FC236}">
                <a16:creationId xmlns:a16="http://schemas.microsoft.com/office/drawing/2014/main" id="{FD2BAB99-B2CF-884A-B6FE-844DB26619E3}"/>
              </a:ext>
            </a:extLst>
          </p:cNvPr>
          <p:cNvSpPr txBox="1">
            <a:spLocks noGrp="1"/>
          </p:cNvSpPr>
          <p:nvPr>
            <p:ph type="title"/>
          </p:nvPr>
        </p:nvSpPr>
        <p:spPr bwMode="gray">
          <a:xfrm>
            <a:off x="505805" y="187998"/>
            <a:ext cx="11183564"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799" dirty="0">
                <a:cs typeface="Aharoni" pitchFamily="2" charset="-79"/>
              </a:rPr>
              <a:t>SAP S/4HANA, </a:t>
            </a:r>
            <a:r>
              <a:rPr lang="en-US" sz="2799" dirty="0">
                <a:solidFill>
                  <a:schemeClr val="accent1"/>
                </a:solidFill>
                <a:cs typeface="Aharoni" pitchFamily="2" charset="-79"/>
              </a:rPr>
              <a:t>Private Cloud Edition</a:t>
            </a:r>
            <a:br>
              <a:rPr lang="en-US" sz="2799" dirty="0">
                <a:solidFill>
                  <a:schemeClr val="accent1"/>
                </a:solidFill>
                <a:cs typeface="Aharoni" pitchFamily="2" charset="-79"/>
              </a:rPr>
            </a:br>
            <a:r>
              <a:rPr lang="en-US" sz="1999" dirty="0">
                <a:cs typeface="Aharoni" pitchFamily="2" charset="-79"/>
              </a:rPr>
              <a:t>Roles and Responsibilities Summary (</a:t>
            </a:r>
            <a:r>
              <a:rPr lang="en-US" sz="1999" dirty="0">
                <a:cs typeface="Aharoni" pitchFamily="2" charset="-79"/>
                <a:hlinkClick r:id="rId3"/>
              </a:rPr>
              <a:t>link </a:t>
            </a:r>
            <a:r>
              <a:rPr lang="en-US" sz="1999" dirty="0">
                <a:cs typeface="Aharoni" pitchFamily="2" charset="-79"/>
              </a:rPr>
              <a:t>to more detailed information, contract required).</a:t>
            </a:r>
            <a:endParaRPr lang="en-US" sz="1999" b="0" dirty="0"/>
          </a:p>
        </p:txBody>
      </p:sp>
      <p:sp>
        <p:nvSpPr>
          <p:cNvPr id="55" name="Rechteck 39">
            <a:extLst>
              <a:ext uri="{FF2B5EF4-FFF2-40B4-BE49-F238E27FC236}">
                <a16:creationId xmlns:a16="http://schemas.microsoft.com/office/drawing/2014/main" id="{240140E4-5BAE-644C-90B1-A57C96375ABF}"/>
              </a:ext>
            </a:extLst>
          </p:cNvPr>
          <p:cNvSpPr/>
          <p:nvPr/>
        </p:nvSpPr>
        <p:spPr>
          <a:xfrm>
            <a:off x="5254038" y="5673015"/>
            <a:ext cx="1307846" cy="646163"/>
          </a:xfrm>
          <a:prstGeom prst="rect">
            <a:avLst/>
          </a:prstGeom>
        </p:spPr>
        <p:txBody>
          <a:bodyPr wrap="square">
            <a:spAutoFit/>
          </a:bodyPr>
          <a:lstStyle/>
          <a:p>
            <a:pPr algn="ctr" defTabSz="1088449"/>
            <a:r>
              <a:rPr lang="en-US" sz="1200" kern="0">
                <a:solidFill>
                  <a:srgbClr val="FFFFFF"/>
                </a:solidFill>
                <a:ea typeface="Arial Unicode MS" pitchFamily="34" charset="-128"/>
                <a:cs typeface="Arial Unicode MS" pitchFamily="34" charset="-128"/>
              </a:rPr>
              <a:t>S/4HANA, private cloud edition</a:t>
            </a:r>
            <a:endParaRPr lang="en-US" sz="1200">
              <a:solidFill>
                <a:srgbClr val="FFFFFF"/>
              </a:solidFill>
            </a:endParaRPr>
          </a:p>
        </p:txBody>
      </p:sp>
      <p:sp>
        <p:nvSpPr>
          <p:cNvPr id="62" name="Textfeld 61">
            <a:extLst>
              <a:ext uri="{FF2B5EF4-FFF2-40B4-BE49-F238E27FC236}">
                <a16:creationId xmlns:a16="http://schemas.microsoft.com/office/drawing/2014/main" id="{1C9A50FC-8732-F84D-A8C1-F354171E374E}"/>
              </a:ext>
            </a:extLst>
          </p:cNvPr>
          <p:cNvSpPr txBox="1"/>
          <p:nvPr/>
        </p:nvSpPr>
        <p:spPr>
          <a:xfrm>
            <a:off x="6644995" y="1260976"/>
            <a:ext cx="2753005" cy="507699"/>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en-US" sz="1100" kern="0">
                <a:solidFill>
                  <a:srgbClr val="000000">
                    <a:lumMod val="75000"/>
                    <a:lumOff val="25000"/>
                  </a:srgbClr>
                </a:solidFill>
                <a:ea typeface="Arial Unicode MS" pitchFamily="34" charset="-128"/>
                <a:cs typeface="Arial Unicode MS" pitchFamily="34" charset="-128"/>
              </a:rPr>
              <a:t>Business blueprint, conversion/data migration, custom code (new/adoption), IMG configuration, user concept, testing…</a:t>
            </a:r>
          </a:p>
        </p:txBody>
      </p:sp>
      <p:sp>
        <p:nvSpPr>
          <p:cNvPr id="64" name="Textfeld 55">
            <a:extLst>
              <a:ext uri="{FF2B5EF4-FFF2-40B4-BE49-F238E27FC236}">
                <a16:creationId xmlns:a16="http://schemas.microsoft.com/office/drawing/2014/main" id="{C0779872-B864-8E42-AF57-B473F93C8762}"/>
              </a:ext>
            </a:extLst>
          </p:cNvPr>
          <p:cNvSpPr txBox="1"/>
          <p:nvPr/>
        </p:nvSpPr>
        <p:spPr>
          <a:xfrm>
            <a:off x="6644995" y="1888718"/>
            <a:ext cx="2753005" cy="676932"/>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en-US" sz="1100" kern="0">
                <a:solidFill>
                  <a:srgbClr val="000000">
                    <a:lumMod val="75000"/>
                    <a:lumOff val="25000"/>
                  </a:srgbClr>
                </a:solidFill>
                <a:ea typeface="Arial Unicode MS" pitchFamily="34" charset="-128"/>
                <a:cs typeface="Arial Unicode MS" pitchFamily="34" charset="-128"/>
              </a:rPr>
              <a:t>e.g. functional support, custom code maintenance, maintenance services, application performance tuning, user roles &amp; profiles maintenance…</a:t>
            </a:r>
          </a:p>
        </p:txBody>
      </p:sp>
      <p:sp>
        <p:nvSpPr>
          <p:cNvPr id="65" name="Textfeld 64">
            <a:extLst>
              <a:ext uri="{FF2B5EF4-FFF2-40B4-BE49-F238E27FC236}">
                <a16:creationId xmlns:a16="http://schemas.microsoft.com/office/drawing/2014/main" id="{31BF4419-7AB5-844F-8A70-F849D5496456}"/>
              </a:ext>
            </a:extLst>
          </p:cNvPr>
          <p:cNvSpPr txBox="1"/>
          <p:nvPr/>
        </p:nvSpPr>
        <p:spPr>
          <a:xfrm>
            <a:off x="6644995" y="2680737"/>
            <a:ext cx="2753005" cy="507699"/>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en-US" sz="1100" kern="0">
                <a:solidFill>
                  <a:srgbClr val="000000">
                    <a:lumMod val="75000"/>
                    <a:lumOff val="25000"/>
                  </a:srgbClr>
                </a:solidFill>
                <a:ea typeface="Arial Unicode MS" pitchFamily="34" charset="-128"/>
                <a:cs typeface="Arial Unicode MS" pitchFamily="34" charset="-128"/>
              </a:rPr>
              <a:t>e.g. pre- and post-processing of system refreshes, client copies, performance and benchmark service,… </a:t>
            </a:r>
            <a:endParaRPr lang="en-US" sz="1100" kern="0">
              <a:solidFill>
                <a:srgbClr val="FB1922"/>
              </a:solidFill>
              <a:ea typeface="Arial Unicode MS" pitchFamily="34" charset="-128"/>
              <a:cs typeface="Arial Unicode MS" pitchFamily="34" charset="-128"/>
            </a:endParaRPr>
          </a:p>
        </p:txBody>
      </p:sp>
      <p:sp>
        <p:nvSpPr>
          <p:cNvPr id="66" name="Textfeld 65">
            <a:extLst>
              <a:ext uri="{FF2B5EF4-FFF2-40B4-BE49-F238E27FC236}">
                <a16:creationId xmlns:a16="http://schemas.microsoft.com/office/drawing/2014/main" id="{5D182230-A6C0-6047-BAE0-83BD9EE54982}"/>
              </a:ext>
            </a:extLst>
          </p:cNvPr>
          <p:cNvSpPr txBox="1"/>
          <p:nvPr/>
        </p:nvSpPr>
        <p:spPr>
          <a:xfrm>
            <a:off x="6644996" y="3269095"/>
            <a:ext cx="2753009" cy="507831"/>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en-US" sz="1100" kern="0" dirty="0">
                <a:solidFill>
                  <a:srgbClr val="000000">
                    <a:lumMod val="75000"/>
                    <a:lumOff val="25000"/>
                  </a:srgbClr>
                </a:solidFill>
                <a:ea typeface="Arial Unicode MS" pitchFamily="34" charset="-128"/>
                <a:cs typeface="Arial Unicode MS" pitchFamily="34" charset="-128"/>
              </a:rPr>
              <a:t>e.g. planning, customer workshops, project management, technical upgrade , functional adoption, custom code adoption, testing,…</a:t>
            </a:r>
          </a:p>
        </p:txBody>
      </p:sp>
      <p:sp>
        <p:nvSpPr>
          <p:cNvPr id="67" name="Textfeld 50">
            <a:extLst>
              <a:ext uri="{FF2B5EF4-FFF2-40B4-BE49-F238E27FC236}">
                <a16:creationId xmlns:a16="http://schemas.microsoft.com/office/drawing/2014/main" id="{164D5BD8-3D5C-A649-946C-22F95E4DFB7F}"/>
              </a:ext>
            </a:extLst>
          </p:cNvPr>
          <p:cNvSpPr txBox="1"/>
          <p:nvPr/>
        </p:nvSpPr>
        <p:spPr>
          <a:xfrm>
            <a:off x="6644995" y="3859840"/>
            <a:ext cx="2753008" cy="67710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en-US" sz="1100" kern="0" dirty="0">
                <a:solidFill>
                  <a:srgbClr val="000000">
                    <a:lumMod val="75000"/>
                    <a:lumOff val="25000"/>
                  </a:srgbClr>
                </a:solidFill>
                <a:ea typeface="Arial Unicode MS" pitchFamily="34" charset="-128"/>
                <a:cs typeface="Arial Unicode MS" pitchFamily="34" charset="-128"/>
              </a:rPr>
              <a:t>e.g. pro-active monitoring, transport management (setup &amp; ongoing), EWA analysis (application specific, check for software updates)</a:t>
            </a:r>
          </a:p>
        </p:txBody>
      </p:sp>
      <p:sp>
        <p:nvSpPr>
          <p:cNvPr id="68" name="Textfeld 50">
            <a:extLst>
              <a:ext uri="{FF2B5EF4-FFF2-40B4-BE49-F238E27FC236}">
                <a16:creationId xmlns:a16="http://schemas.microsoft.com/office/drawing/2014/main" id="{CA7E9613-DD65-8C49-8EA9-9DA20D4B3B70}"/>
              </a:ext>
            </a:extLst>
          </p:cNvPr>
          <p:cNvSpPr txBox="1"/>
          <p:nvPr/>
        </p:nvSpPr>
        <p:spPr>
          <a:xfrm>
            <a:off x="6644994" y="4564902"/>
            <a:ext cx="2753007" cy="507699"/>
          </a:xfrm>
          <a:prstGeom prst="rect">
            <a:avLst/>
          </a:prstGeom>
          <a:noFill/>
        </p:spPr>
        <p:txBody>
          <a:bodyPr wrap="square" lIns="0" tIns="0" rIns="0" bIns="0" rtlCol="0" anchor="t">
            <a:spAutoFit/>
          </a:bodyPr>
          <a:lstStyle/>
          <a:p>
            <a:pPr defTabSz="1088449" fontAlgn="base">
              <a:spcBef>
                <a:spcPct val="50000"/>
              </a:spcBef>
              <a:spcAft>
                <a:spcPct val="0"/>
              </a:spcAft>
              <a:buClr>
                <a:srgbClr val="F0AB00"/>
              </a:buClr>
              <a:buSzPct val="80000"/>
            </a:pPr>
            <a:r>
              <a:rPr lang="en-US" sz="1100" kern="0" dirty="0">
                <a:solidFill>
                  <a:srgbClr val="000000">
                    <a:lumMod val="75000"/>
                    <a:lumOff val="25000"/>
                  </a:srgbClr>
                </a:solidFill>
                <a:ea typeface="Arial Unicode MS"/>
                <a:cs typeface="Arial Unicode MS"/>
              </a:rPr>
              <a:t>e.g. technical updates (patches, FPS), technical troubleshooting, maintenance of SAP standard jobs,…</a:t>
            </a:r>
          </a:p>
        </p:txBody>
      </p:sp>
      <p:grpSp>
        <p:nvGrpSpPr>
          <p:cNvPr id="69" name="Gruppieren 68">
            <a:extLst>
              <a:ext uri="{FF2B5EF4-FFF2-40B4-BE49-F238E27FC236}">
                <a16:creationId xmlns:a16="http://schemas.microsoft.com/office/drawing/2014/main" id="{7535E16C-08BC-C84B-BE9D-CABE47B93C8B}"/>
              </a:ext>
            </a:extLst>
          </p:cNvPr>
          <p:cNvGrpSpPr/>
          <p:nvPr/>
        </p:nvGrpSpPr>
        <p:grpSpPr>
          <a:xfrm>
            <a:off x="5464758" y="4652368"/>
            <a:ext cx="884097" cy="875680"/>
            <a:chOff x="8063936" y="269660"/>
            <a:chExt cx="2185088" cy="2185088"/>
          </a:xfrm>
        </p:grpSpPr>
        <p:sp>
          <p:nvSpPr>
            <p:cNvPr id="70" name="Ellipse 46">
              <a:extLst>
                <a:ext uri="{FF2B5EF4-FFF2-40B4-BE49-F238E27FC236}">
                  <a16:creationId xmlns:a16="http://schemas.microsoft.com/office/drawing/2014/main" id="{6C44AC25-9A6F-6C4B-8440-78453FD05EFC}"/>
                </a:ext>
              </a:extLst>
            </p:cNvPr>
            <p:cNvSpPr/>
            <p:nvPr/>
          </p:nvSpPr>
          <p:spPr bwMode="gray">
            <a:xfrm>
              <a:off x="8063936" y="269660"/>
              <a:ext cx="2185088" cy="2185088"/>
            </a:xfrm>
            <a:prstGeom prst="ellipse">
              <a:avLst/>
            </a:prstGeom>
            <a:solidFill>
              <a:schemeClr val="bg1"/>
            </a:solidFill>
            <a:ln w="6350" algn="ctr">
              <a:solidFill>
                <a:schemeClr val="bg1"/>
              </a:solid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endParaRPr lang="en-US" sz="1200" kern="0">
                <a:solidFill>
                  <a:srgbClr val="000000"/>
                </a:solidFill>
                <a:ea typeface="Arial Unicode MS" pitchFamily="34" charset="-128"/>
                <a:cs typeface="Arial Unicode MS" pitchFamily="34" charset="-128"/>
              </a:endParaRPr>
            </a:p>
          </p:txBody>
        </p:sp>
        <p:pic>
          <p:nvPicPr>
            <p:cNvPr id="71" name="Picture 27">
              <a:extLst>
                <a:ext uri="{FF2B5EF4-FFF2-40B4-BE49-F238E27FC236}">
                  <a16:creationId xmlns:a16="http://schemas.microsoft.com/office/drawing/2014/main" id="{B2129AC6-11C1-E946-9650-844C8507368F}"/>
                </a:ext>
              </a:extLst>
            </p:cNvPr>
            <p:cNvPicPr>
              <a:picLocks noChangeAspect="1"/>
            </p:cNvPicPr>
            <p:nvPr/>
          </p:nvPicPr>
          <p:blipFill rotWithShape="1">
            <a:blip r:embed="rId4"/>
            <a:srcRect l="3061" t="13288" r="6901" b="4318"/>
            <a:stretch/>
          </p:blipFill>
          <p:spPr>
            <a:xfrm>
              <a:off x="8452984" y="566800"/>
              <a:ext cx="1405691" cy="1613470"/>
            </a:xfrm>
            <a:prstGeom prst="rect">
              <a:avLst/>
            </a:prstGeom>
            <a:ln>
              <a:solidFill>
                <a:schemeClr val="bg1"/>
              </a:solidFill>
            </a:ln>
          </p:spPr>
        </p:pic>
        <p:sp>
          <p:nvSpPr>
            <p:cNvPr id="72" name="Kreis: nicht ausgefüllt 48">
              <a:extLst>
                <a:ext uri="{FF2B5EF4-FFF2-40B4-BE49-F238E27FC236}">
                  <a16:creationId xmlns:a16="http://schemas.microsoft.com/office/drawing/2014/main" id="{7CFB688B-3248-9C44-960A-5190B108C09D}"/>
                </a:ext>
              </a:extLst>
            </p:cNvPr>
            <p:cNvSpPr/>
            <p:nvPr/>
          </p:nvSpPr>
          <p:spPr bwMode="gray">
            <a:xfrm>
              <a:off x="8096911" y="302635"/>
              <a:ext cx="2119137" cy="2119137"/>
            </a:xfrm>
            <a:prstGeom prst="donut">
              <a:avLst>
                <a:gd name="adj" fmla="val 6922"/>
              </a:avLst>
            </a:prstGeom>
            <a:solidFill>
              <a:srgbClr val="94C6E8"/>
            </a:solidFill>
            <a:ln w="6350" algn="ctr">
              <a:solidFill>
                <a:schemeClr val="bg1"/>
              </a:solid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endParaRPr lang="en-US" sz="1200" kern="0">
                <a:solidFill>
                  <a:srgbClr val="000000"/>
                </a:solidFill>
                <a:ea typeface="Arial Unicode MS" pitchFamily="34" charset="-128"/>
                <a:cs typeface="Arial Unicode MS" pitchFamily="34" charset="-128"/>
              </a:endParaRPr>
            </a:p>
          </p:txBody>
        </p:sp>
      </p:grpSp>
      <p:sp>
        <p:nvSpPr>
          <p:cNvPr id="73" name="Rechteck 72">
            <a:extLst>
              <a:ext uri="{FF2B5EF4-FFF2-40B4-BE49-F238E27FC236}">
                <a16:creationId xmlns:a16="http://schemas.microsoft.com/office/drawing/2014/main" id="{BF038D39-1DAE-AC45-B592-0779835E2D79}"/>
              </a:ext>
            </a:extLst>
          </p:cNvPr>
          <p:cNvSpPr/>
          <p:nvPr/>
        </p:nvSpPr>
        <p:spPr bwMode="gray">
          <a:xfrm>
            <a:off x="5251728" y="3323464"/>
            <a:ext cx="1312475" cy="507699"/>
          </a:xfrm>
          <a:prstGeom prst="rect">
            <a:avLst/>
          </a:prstGeom>
          <a:gradFill>
            <a:gsLst>
              <a:gs pos="0">
                <a:schemeClr val="accent1"/>
              </a:gs>
              <a:gs pos="95000">
                <a:schemeClr val="accent3">
                  <a:lumMod val="50000"/>
                  <a:alpha val="86000"/>
                </a:schemeClr>
              </a:gs>
            </a:gsLst>
            <a:lin ang="5400000" scaled="1"/>
          </a:gradFill>
          <a:ln w="6350" algn="ctr">
            <a:no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sz="1200" kern="0">
                <a:solidFill>
                  <a:srgbClr val="FFFFFF"/>
                </a:solidFill>
                <a:ea typeface="Arial Unicode MS" pitchFamily="34" charset="-128"/>
                <a:cs typeface="Arial Unicode MS" pitchFamily="34" charset="-128"/>
              </a:rPr>
              <a:t>Optional, SAP and partners</a:t>
            </a:r>
          </a:p>
        </p:txBody>
      </p:sp>
      <p:sp>
        <p:nvSpPr>
          <p:cNvPr id="74" name="Rechteck 73">
            <a:extLst>
              <a:ext uri="{FF2B5EF4-FFF2-40B4-BE49-F238E27FC236}">
                <a16:creationId xmlns:a16="http://schemas.microsoft.com/office/drawing/2014/main" id="{F73834AB-17F6-9545-ACDE-8C6C92619138}"/>
              </a:ext>
            </a:extLst>
          </p:cNvPr>
          <p:cNvSpPr/>
          <p:nvPr/>
        </p:nvSpPr>
        <p:spPr bwMode="gray">
          <a:xfrm>
            <a:off x="5251728" y="3869131"/>
            <a:ext cx="1310157" cy="662230"/>
          </a:xfrm>
          <a:prstGeom prst="rect">
            <a:avLst/>
          </a:prstGeom>
          <a:solidFill>
            <a:schemeClr val="accent1"/>
          </a:solidFill>
          <a:ln w="6350" algn="ctr">
            <a:no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sz="1200" b="1" kern="0">
                <a:solidFill>
                  <a:srgbClr val="008FD3">
                    <a:lumMod val="50000"/>
                  </a:srgbClr>
                </a:solidFill>
                <a:ea typeface="Arial Unicode MS" pitchFamily="34" charset="-128"/>
                <a:cs typeface="Arial Unicode MS" pitchFamily="34" charset="-128"/>
              </a:rPr>
              <a:t>Partners</a:t>
            </a:r>
            <a:r>
              <a:rPr lang="en-US" sz="1200" kern="0">
                <a:solidFill>
                  <a:srgbClr val="008FD3">
                    <a:lumMod val="50000"/>
                  </a:srgbClr>
                </a:solidFill>
                <a:ea typeface="Arial Unicode MS" pitchFamily="34" charset="-128"/>
                <a:cs typeface="Arial Unicode MS" pitchFamily="34" charset="-128"/>
              </a:rPr>
              <a:t> | SAP</a:t>
            </a:r>
          </a:p>
        </p:txBody>
      </p:sp>
      <p:sp>
        <p:nvSpPr>
          <p:cNvPr id="2" name="Textfeld 1">
            <a:extLst>
              <a:ext uri="{FF2B5EF4-FFF2-40B4-BE49-F238E27FC236}">
                <a16:creationId xmlns:a16="http://schemas.microsoft.com/office/drawing/2014/main" id="{EAFA373B-B06A-F44F-A2DD-C9825253F895}"/>
              </a:ext>
            </a:extLst>
          </p:cNvPr>
          <p:cNvSpPr txBox="1"/>
          <p:nvPr/>
        </p:nvSpPr>
        <p:spPr>
          <a:xfrm>
            <a:off x="9545934" y="5386748"/>
            <a:ext cx="2490122" cy="1038746"/>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en-US" sz="1200" b="1" u="sng" kern="0" dirty="0">
                <a:solidFill>
                  <a:srgbClr val="000000"/>
                </a:solidFill>
                <a:ea typeface="Arial Unicode MS" pitchFamily="34" charset="-128"/>
                <a:cs typeface="Arial Unicode MS" pitchFamily="34" charset="-128"/>
              </a:rPr>
              <a:t>Key</a:t>
            </a:r>
          </a:p>
          <a:p>
            <a:pPr defTabSz="1088449" fontAlgn="base">
              <a:spcBef>
                <a:spcPts val="300"/>
              </a:spcBef>
              <a:spcAft>
                <a:spcPct val="0"/>
              </a:spcAft>
              <a:buClr>
                <a:srgbClr val="F0AB00"/>
              </a:buClr>
              <a:buSzPct val="80000"/>
            </a:pPr>
            <a:r>
              <a:rPr lang="en-US" sz="1200" kern="0" dirty="0">
                <a:solidFill>
                  <a:srgbClr val="000000"/>
                </a:solidFill>
                <a:ea typeface="Arial Unicode MS" pitchFamily="34" charset="-128"/>
                <a:cs typeface="Arial Unicode MS" pitchFamily="34" charset="-128"/>
              </a:rPr>
              <a:t>According to </a:t>
            </a:r>
            <a:r>
              <a:rPr lang="en-US" sz="1200" b="1" kern="0" dirty="0">
                <a:solidFill>
                  <a:srgbClr val="000000"/>
                </a:solidFill>
                <a:ea typeface="Arial Unicode MS" pitchFamily="34" charset="-128"/>
                <a:cs typeface="Arial Unicode MS" pitchFamily="34" charset="-128"/>
                <a:hlinkClick r:id="rId3"/>
              </a:rPr>
              <a:t>Roles &amp; Responsibilities </a:t>
            </a:r>
            <a:r>
              <a:rPr lang="en-US" sz="1200" kern="0" dirty="0">
                <a:solidFill>
                  <a:srgbClr val="000000"/>
                </a:solidFill>
                <a:ea typeface="Arial Unicode MS" pitchFamily="34" charset="-128"/>
                <a:cs typeface="Arial Unicode MS" pitchFamily="34" charset="-128"/>
              </a:rPr>
              <a:t>catalog</a:t>
            </a:r>
            <a:endParaRPr lang="en-US" sz="1200" b="1" u="sng" kern="0" dirty="0">
              <a:solidFill>
                <a:srgbClr val="000000"/>
              </a:solidFill>
              <a:ea typeface="Arial Unicode MS" pitchFamily="34" charset="-128"/>
              <a:cs typeface="Arial Unicode MS" pitchFamily="34" charset="-128"/>
            </a:endParaRPr>
          </a:p>
          <a:p>
            <a:pPr defTabSz="1088449" fontAlgn="base">
              <a:spcBef>
                <a:spcPts val="300"/>
              </a:spcBef>
              <a:spcAft>
                <a:spcPct val="0"/>
              </a:spcAft>
              <a:buClr>
                <a:srgbClr val="F0AB00"/>
              </a:buClr>
              <a:buSzPct val="80000"/>
            </a:pPr>
            <a:r>
              <a:rPr lang="en-US" sz="1200" b="1" kern="0" dirty="0">
                <a:solidFill>
                  <a:schemeClr val="accent3"/>
                </a:solidFill>
                <a:ea typeface="Arial Unicode MS" pitchFamily="34" charset="-128"/>
                <a:cs typeface="Arial Unicode MS" pitchFamily="34" charset="-128"/>
              </a:rPr>
              <a:t>Blue: </a:t>
            </a:r>
            <a:r>
              <a:rPr lang="en-US" sz="1200" kern="0" dirty="0">
                <a:solidFill>
                  <a:srgbClr val="000000"/>
                </a:solidFill>
                <a:ea typeface="Arial Unicode MS" pitchFamily="34" charset="-128"/>
                <a:cs typeface="Arial Unicode MS" pitchFamily="34" charset="-128"/>
              </a:rPr>
              <a:t>SAP</a:t>
            </a:r>
          </a:p>
          <a:p>
            <a:pPr defTabSz="1088449" fontAlgn="base">
              <a:spcAft>
                <a:spcPct val="0"/>
              </a:spcAft>
              <a:buClr>
                <a:srgbClr val="F0AB00"/>
              </a:buClr>
              <a:buSzPct val="80000"/>
            </a:pPr>
            <a:r>
              <a:rPr lang="en-US" sz="1200" b="1" kern="0" dirty="0">
                <a:solidFill>
                  <a:schemeClr val="accent1"/>
                </a:solidFill>
                <a:ea typeface="Arial Unicode MS" pitchFamily="34" charset="-128"/>
                <a:cs typeface="Arial Unicode MS" pitchFamily="34" charset="-128"/>
              </a:rPr>
              <a:t>Orange</a:t>
            </a:r>
            <a:r>
              <a:rPr lang="en-US" sz="1200" kern="0" dirty="0">
                <a:solidFill>
                  <a:srgbClr val="000000"/>
                </a:solidFill>
                <a:ea typeface="Arial Unicode MS" pitchFamily="34" charset="-128"/>
                <a:cs typeface="Arial Unicode MS" pitchFamily="34" charset="-128"/>
              </a:rPr>
              <a:t>: partner and/or customer </a:t>
            </a:r>
          </a:p>
        </p:txBody>
      </p:sp>
      <p:sp>
        <p:nvSpPr>
          <p:cNvPr id="40" name="Textfeld 50">
            <a:extLst>
              <a:ext uri="{FF2B5EF4-FFF2-40B4-BE49-F238E27FC236}">
                <a16:creationId xmlns:a16="http://schemas.microsoft.com/office/drawing/2014/main" id="{EBADACC9-39DC-AE42-812F-F2B55253B106}"/>
              </a:ext>
            </a:extLst>
          </p:cNvPr>
          <p:cNvSpPr txBox="1"/>
          <p:nvPr/>
        </p:nvSpPr>
        <p:spPr>
          <a:xfrm>
            <a:off x="6644993" y="6071518"/>
            <a:ext cx="2662754" cy="338466"/>
          </a:xfrm>
          <a:prstGeom prst="rect">
            <a:avLst/>
          </a:prstGeom>
          <a:noFill/>
        </p:spPr>
        <p:txBody>
          <a:bodyPr wrap="square" lIns="0" tIns="0" rIns="0" bIns="0" rtlCol="0">
            <a:sp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defTabSz="1088449" fontAlgn="base">
              <a:spcBef>
                <a:spcPct val="50000"/>
              </a:spcBef>
              <a:spcAft>
                <a:spcPct val="0"/>
              </a:spcAft>
              <a:buClr>
                <a:srgbClr val="F0AB00"/>
              </a:buClr>
              <a:buSzPct val="80000"/>
            </a:pPr>
            <a:r>
              <a:rPr lang="en-US" sz="1100" kern="0">
                <a:solidFill>
                  <a:srgbClr val="000000">
                    <a:lumMod val="75000"/>
                    <a:lumOff val="25000"/>
                  </a:srgbClr>
                </a:solidFill>
                <a:ea typeface="Arial Unicode MS" pitchFamily="34" charset="-128"/>
                <a:cs typeface="Arial Unicode MS" pitchFamily="34" charset="-128"/>
              </a:rPr>
              <a:t>e.g. system provisioning, network setup incl. VPN/MPLS/Cloud Peering,…</a:t>
            </a:r>
          </a:p>
        </p:txBody>
      </p:sp>
      <p:sp>
        <p:nvSpPr>
          <p:cNvPr id="41" name="Textfeld 50">
            <a:extLst>
              <a:ext uri="{FF2B5EF4-FFF2-40B4-BE49-F238E27FC236}">
                <a16:creationId xmlns:a16="http://schemas.microsoft.com/office/drawing/2014/main" id="{EBADACC9-39DC-AE42-812F-F2B55253B106}"/>
              </a:ext>
            </a:extLst>
          </p:cNvPr>
          <p:cNvSpPr txBox="1"/>
          <p:nvPr/>
        </p:nvSpPr>
        <p:spPr>
          <a:xfrm>
            <a:off x="6644993" y="5184408"/>
            <a:ext cx="2753007" cy="676932"/>
          </a:xfrm>
          <a:prstGeom prst="rect">
            <a:avLst/>
          </a:prstGeom>
          <a:noFill/>
        </p:spPr>
        <p:txBody>
          <a:bodyPr wrap="square" lIns="0" tIns="0" rIns="0" bIns="0" rtlCol="0">
            <a:sp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defTabSz="1088449" fontAlgn="base">
              <a:spcBef>
                <a:spcPct val="50000"/>
              </a:spcBef>
              <a:spcAft>
                <a:spcPct val="0"/>
              </a:spcAft>
              <a:buClr>
                <a:srgbClr val="F0AB00"/>
              </a:buClr>
              <a:buSzPct val="80000"/>
            </a:pPr>
            <a:r>
              <a:rPr lang="en-US" sz="1100" kern="0">
                <a:solidFill>
                  <a:srgbClr val="000000">
                    <a:lumMod val="75000"/>
                    <a:lumOff val="25000"/>
                  </a:srgbClr>
                </a:solidFill>
                <a:ea typeface="Arial Unicode MS" pitchFamily="34" charset="-128"/>
                <a:cs typeface="Arial Unicode MS" pitchFamily="34" charset="-128"/>
              </a:rPr>
              <a:t>e.g. backup/restore, monitoring, security, network maintenance, system startup/shutdown, user and access management,…</a:t>
            </a:r>
          </a:p>
        </p:txBody>
      </p:sp>
      <p:sp>
        <p:nvSpPr>
          <p:cNvPr id="3" name="Rectangle 2">
            <a:extLst>
              <a:ext uri="{FF2B5EF4-FFF2-40B4-BE49-F238E27FC236}">
                <a16:creationId xmlns:a16="http://schemas.microsoft.com/office/drawing/2014/main" id="{05F64962-EB6A-4805-AF73-2DF2EE2316DA}"/>
              </a:ext>
            </a:extLst>
          </p:cNvPr>
          <p:cNvSpPr/>
          <p:nvPr/>
        </p:nvSpPr>
        <p:spPr bwMode="gray">
          <a:xfrm>
            <a:off x="9479637" y="1250343"/>
            <a:ext cx="2362528" cy="3176331"/>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4D9CCE05-BC11-4A1A-AE7A-EB3DD5058361}"/>
              </a:ext>
            </a:extLst>
          </p:cNvPr>
          <p:cNvSpPr txBox="1"/>
          <p:nvPr/>
        </p:nvSpPr>
        <p:spPr>
          <a:xfrm>
            <a:off x="9545935" y="4568207"/>
            <a:ext cx="2362529" cy="6463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 For Greenfield implementation please also consider </a:t>
            </a:r>
            <a:r>
              <a:rPr lang="en-US" sz="1400" kern="0" dirty="0">
                <a:ea typeface="Arial Unicode MS" pitchFamily="34" charset="-128"/>
                <a:cs typeface="Arial Unicode MS" pitchFamily="34" charset="-128"/>
                <a:hlinkClick r:id="rId5"/>
              </a:rPr>
              <a:t>S/4 HANA Cloud</a:t>
            </a:r>
            <a:endParaRPr lang="en-US" sz="1400" kern="0" dirty="0">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7EDF755D-D414-4603-AE77-C6335119C21B}"/>
              </a:ext>
            </a:extLst>
          </p:cNvPr>
          <p:cNvSpPr txBox="1"/>
          <p:nvPr/>
        </p:nvSpPr>
        <p:spPr>
          <a:xfrm>
            <a:off x="9655735" y="1412884"/>
            <a:ext cx="2106907" cy="2939266"/>
          </a:xfrm>
          <a:prstGeom prst="rect">
            <a:avLst/>
          </a:prstGeom>
          <a:noFill/>
        </p:spPr>
        <p:txBody>
          <a:bodyPr wrap="square" lIns="0" tIns="0" rIns="0" bIns="0" rtlCol="0" anchor="t">
            <a:spAutoFit/>
          </a:bodyPr>
          <a:lstStyle/>
          <a:p>
            <a:pPr fontAlgn="base">
              <a:spcBef>
                <a:spcPts val="600"/>
              </a:spcBef>
              <a:spcAft>
                <a:spcPct val="0"/>
              </a:spcAft>
              <a:buClr>
                <a:srgbClr val="F0AB00"/>
              </a:buClr>
              <a:buSzPct val="80000"/>
            </a:pPr>
            <a:r>
              <a:rPr lang="en-US" sz="1100" kern="0" dirty="0">
                <a:ea typeface="Arial Unicode MS"/>
                <a:cs typeface="Arial Unicode MS"/>
              </a:rPr>
              <a:t>** An SAP release upgrade is multifaceted.</a:t>
            </a:r>
          </a:p>
          <a:p>
            <a:pPr fontAlgn="base">
              <a:spcBef>
                <a:spcPts val="600"/>
              </a:spcBef>
              <a:spcAft>
                <a:spcPct val="0"/>
              </a:spcAft>
              <a:buClr>
                <a:srgbClr val="F0AB00"/>
              </a:buClr>
              <a:buSzPct val="80000"/>
            </a:pPr>
            <a:r>
              <a:rPr lang="en-US" sz="1100" kern="0" dirty="0">
                <a:ea typeface="Arial Unicode MS" pitchFamily="34" charset="-128"/>
                <a:cs typeface="Arial Unicode MS" pitchFamily="34" charset="-128"/>
              </a:rPr>
              <a:t>An SAP version upgrade consists of technical tasks which need to be performed by PCE and are included in the service package. </a:t>
            </a:r>
          </a:p>
          <a:p>
            <a:pPr fontAlgn="base">
              <a:spcBef>
                <a:spcPts val="600"/>
              </a:spcBef>
              <a:spcAft>
                <a:spcPct val="0"/>
              </a:spcAft>
              <a:buClr>
                <a:srgbClr val="F0AB00"/>
              </a:buClr>
              <a:buSzPct val="80000"/>
            </a:pPr>
            <a:r>
              <a:rPr lang="en-US" sz="1100" kern="0" dirty="0">
                <a:ea typeface="Arial Unicode MS" pitchFamily="34" charset="-128"/>
                <a:cs typeface="Arial Unicode MS" pitchFamily="34" charset="-128"/>
              </a:rPr>
              <a:t>There are also activities of a release upgrade that are typically done by the customer but can be provided by CAS</a:t>
            </a:r>
          </a:p>
          <a:p>
            <a:pPr fontAlgn="base">
              <a:spcBef>
                <a:spcPts val="600"/>
              </a:spcBef>
              <a:spcAft>
                <a:spcPct val="0"/>
              </a:spcAft>
              <a:buClr>
                <a:srgbClr val="F0AB00"/>
              </a:buClr>
              <a:buSzPct val="80000"/>
            </a:pPr>
            <a:r>
              <a:rPr lang="en-US" sz="1100" dirty="0"/>
              <a:t>Upgrade service is limited to One (1) version upgrade per SID (system ID) per Twelve (12) month contract duration; additional requests beyond the annual limit are billable.</a:t>
            </a:r>
            <a:endParaRPr lang="en-US" sz="1100" kern="0" dirty="0">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9E11532D-169F-4C37-A15A-98544D82E8CF}"/>
              </a:ext>
            </a:extLst>
          </p:cNvPr>
          <p:cNvSpPr txBox="1"/>
          <p:nvPr/>
        </p:nvSpPr>
        <p:spPr>
          <a:xfrm>
            <a:off x="3976577" y="6562280"/>
            <a:ext cx="673261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For more information: </a:t>
            </a:r>
            <a:r>
              <a:rPr lang="en-US" sz="1400" kern="0" dirty="0">
                <a:ea typeface="Arial Unicode MS" pitchFamily="34" charset="-128"/>
                <a:cs typeface="Arial Unicode MS" pitchFamily="34" charset="-128"/>
                <a:hlinkClick r:id="rId6"/>
              </a:rPr>
              <a:t>SAP S/4 HANA Private Cloud Edition Service Description Link</a:t>
            </a:r>
            <a:endParaRPr lang="en-US" sz="1400" kern="0" dirty="0">
              <a:ea typeface="Arial Unicode MS" pitchFamily="34" charset="-128"/>
              <a:cs typeface="Arial Unicode MS" pitchFamily="34" charset="-128"/>
            </a:endParaRPr>
          </a:p>
        </p:txBody>
      </p:sp>
      <p:sp>
        <p:nvSpPr>
          <p:cNvPr id="36" name="Textfeld 65">
            <a:extLst>
              <a:ext uri="{FF2B5EF4-FFF2-40B4-BE49-F238E27FC236}">
                <a16:creationId xmlns:a16="http://schemas.microsoft.com/office/drawing/2014/main" id="{710451F4-3B08-4B81-8C37-3688AF7ADB32}"/>
              </a:ext>
            </a:extLst>
          </p:cNvPr>
          <p:cNvSpPr txBox="1"/>
          <p:nvPr/>
        </p:nvSpPr>
        <p:spPr>
          <a:xfrm>
            <a:off x="9545934" y="6395014"/>
            <a:ext cx="2755123" cy="15388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en-US" sz="1000" kern="0" dirty="0">
                <a:solidFill>
                  <a:srgbClr val="000000">
                    <a:lumMod val="75000"/>
                    <a:lumOff val="25000"/>
                  </a:srgbClr>
                </a:solidFill>
                <a:ea typeface="Arial Unicode MS" pitchFamily="34" charset="-128"/>
                <a:cs typeface="Arial Unicode MS" pitchFamily="34" charset="-128"/>
              </a:rPr>
              <a:t>+ SAP Only</a:t>
            </a:r>
          </a:p>
        </p:txBody>
      </p:sp>
      <p:sp>
        <p:nvSpPr>
          <p:cNvPr id="37" name="TextBox 36">
            <a:extLst>
              <a:ext uri="{FF2B5EF4-FFF2-40B4-BE49-F238E27FC236}">
                <a16:creationId xmlns:a16="http://schemas.microsoft.com/office/drawing/2014/main" id="{DF5CB173-5AE2-4E0B-B40E-503CC91C15BA}"/>
              </a:ext>
            </a:extLst>
          </p:cNvPr>
          <p:cNvSpPr txBox="1"/>
          <p:nvPr/>
        </p:nvSpPr>
        <p:spPr>
          <a:xfrm>
            <a:off x="8636000" y="3417024"/>
            <a:ext cx="76938"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a:t>
            </a:r>
          </a:p>
        </p:txBody>
      </p:sp>
    </p:spTree>
    <p:extLst>
      <p:ext uri="{BB962C8B-B14F-4D97-AF65-F5344CB8AC3E}">
        <p14:creationId xmlns:p14="http://schemas.microsoft.com/office/powerpoint/2010/main" val="233897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185" y="150429"/>
            <a:ext cx="11177741" cy="861294"/>
          </a:xfrm>
        </p:spPr>
        <p:txBody>
          <a:bodyPr/>
          <a:lstStyle/>
          <a:p>
            <a:r>
              <a:rPr lang="en-US" altLang="en-US" sz="2798" dirty="0">
                <a:cs typeface="Aharoni" pitchFamily="2" charset="-79"/>
              </a:rPr>
              <a:t>SAP S/4HANA, </a:t>
            </a:r>
            <a:r>
              <a:rPr lang="en-US" altLang="en-US" sz="2798" dirty="0">
                <a:solidFill>
                  <a:schemeClr val="accent1"/>
                </a:solidFill>
                <a:cs typeface="Aharoni" pitchFamily="2" charset="-79"/>
              </a:rPr>
              <a:t>Private Cloud Edition</a:t>
            </a:r>
            <a:br>
              <a:rPr lang="en-US" altLang="en-US" sz="2798" dirty="0">
                <a:cs typeface="Aharoni" pitchFamily="2" charset="-79"/>
              </a:rPr>
            </a:br>
            <a:r>
              <a:rPr lang="en-US" altLang="en-US" sz="2798" dirty="0">
                <a:cs typeface="Aharoni" pitchFamily="2" charset="-79"/>
              </a:rPr>
              <a:t>Services Included</a:t>
            </a:r>
            <a:endParaRPr lang="de-DE" sz="2798" dirty="0">
              <a:cs typeface="Aharoni" pitchFamily="2" charset="-79"/>
            </a:endParaRPr>
          </a:p>
        </p:txBody>
      </p:sp>
      <p:sp>
        <p:nvSpPr>
          <p:cNvPr id="31" name="Rectangle 27"/>
          <p:cNvSpPr>
            <a:spLocks noChangeArrowheads="1"/>
          </p:cNvSpPr>
          <p:nvPr/>
        </p:nvSpPr>
        <p:spPr bwMode="auto">
          <a:xfrm>
            <a:off x="1742404" y="1354560"/>
            <a:ext cx="1748515" cy="253868"/>
          </a:xfrm>
          <a:prstGeom prst="roundRect">
            <a:avLst/>
          </a:prstGeom>
          <a:solidFill>
            <a:schemeClr val="bg1">
              <a:lumMod val="50000"/>
            </a:schemeClr>
          </a:solidFill>
          <a:ln w="9525" algn="ctr">
            <a:noFill/>
            <a:round/>
            <a:headEnd/>
            <a:tailEnd/>
          </a:ln>
        </p:spPr>
        <p:txBody>
          <a:bodyPr lIns="89954" tIns="46776" rIns="89954" bIns="46776" anchor="ctr"/>
          <a:lstStyle>
            <a:defPPr>
              <a:defRPr lang="de-DE"/>
            </a:defPPr>
            <a:lvl1pPr algn="l" rtl="0" fontAlgn="base">
              <a:spcBef>
                <a:spcPct val="0"/>
              </a:spcBef>
              <a:spcAft>
                <a:spcPct val="0"/>
              </a:spcAft>
              <a:defRPr sz="16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16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16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16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1600" kern="1200">
                <a:solidFill>
                  <a:schemeClr val="tx1"/>
                </a:solidFill>
                <a:latin typeface="Arial" pitchFamily="34" charset="0"/>
                <a:ea typeface="MS PGothic" pitchFamily="34" charset="-128"/>
                <a:cs typeface="+mn-cs"/>
              </a:defRPr>
            </a:lvl5pPr>
            <a:lvl6pPr marL="2286000" algn="l" defTabSz="914400" rtl="0" eaLnBrk="1" latinLnBrk="0" hangingPunct="1">
              <a:defRPr sz="1600" kern="1200">
                <a:solidFill>
                  <a:schemeClr val="tx1"/>
                </a:solidFill>
                <a:latin typeface="Arial" pitchFamily="34" charset="0"/>
                <a:ea typeface="MS PGothic" pitchFamily="34" charset="-128"/>
                <a:cs typeface="+mn-cs"/>
              </a:defRPr>
            </a:lvl6pPr>
            <a:lvl7pPr marL="2743200" algn="l" defTabSz="914400" rtl="0" eaLnBrk="1" latinLnBrk="0" hangingPunct="1">
              <a:defRPr sz="1600" kern="1200">
                <a:solidFill>
                  <a:schemeClr val="tx1"/>
                </a:solidFill>
                <a:latin typeface="Arial" pitchFamily="34" charset="0"/>
                <a:ea typeface="MS PGothic" pitchFamily="34" charset="-128"/>
                <a:cs typeface="+mn-cs"/>
              </a:defRPr>
            </a:lvl7pPr>
            <a:lvl8pPr marL="3200400" algn="l" defTabSz="914400" rtl="0" eaLnBrk="1" latinLnBrk="0" hangingPunct="1">
              <a:defRPr sz="1600" kern="1200">
                <a:solidFill>
                  <a:schemeClr val="tx1"/>
                </a:solidFill>
                <a:latin typeface="Arial" pitchFamily="34" charset="0"/>
                <a:ea typeface="MS PGothic" pitchFamily="34" charset="-128"/>
                <a:cs typeface="+mn-cs"/>
              </a:defRPr>
            </a:lvl8pPr>
            <a:lvl9pPr marL="3657600" algn="l" defTabSz="914400" rtl="0" eaLnBrk="1" latinLnBrk="0" hangingPunct="1">
              <a:defRPr sz="1600" kern="1200">
                <a:solidFill>
                  <a:schemeClr val="tx1"/>
                </a:solidFill>
                <a:latin typeface="Arial" pitchFamily="34" charset="0"/>
                <a:ea typeface="MS PGothic" pitchFamily="34" charset="-128"/>
                <a:cs typeface="+mn-cs"/>
              </a:defRPr>
            </a:lvl9pPr>
          </a:lstStyle>
          <a:p>
            <a:pPr defTabSz="1088449">
              <a:defRPr/>
            </a:pPr>
            <a:r>
              <a:rPr lang="en-US" sz="1100">
                <a:solidFill>
                  <a:srgbClr val="FFFFFF"/>
                </a:solidFill>
                <a:ea typeface="Arial Unicode MS" pitchFamily="34" charset="-128"/>
                <a:cs typeface="Arial Unicode MS" pitchFamily="34" charset="-128"/>
              </a:rPr>
              <a:t>Infrastructure Operation</a:t>
            </a:r>
          </a:p>
        </p:txBody>
      </p:sp>
      <p:sp>
        <p:nvSpPr>
          <p:cNvPr id="32" name="Rectangle 28"/>
          <p:cNvSpPr>
            <a:spLocks noChangeArrowheads="1"/>
          </p:cNvSpPr>
          <p:nvPr/>
        </p:nvSpPr>
        <p:spPr bwMode="auto">
          <a:xfrm>
            <a:off x="1742404" y="1632230"/>
            <a:ext cx="1748515" cy="255454"/>
          </a:xfrm>
          <a:prstGeom prst="roundRect">
            <a:avLst/>
          </a:prstGeom>
          <a:solidFill>
            <a:schemeClr val="bg1">
              <a:lumMod val="50000"/>
            </a:schemeClr>
          </a:solidFill>
          <a:ln w="9525" algn="ctr">
            <a:noFill/>
            <a:round/>
            <a:headEnd/>
            <a:tailEnd/>
          </a:ln>
        </p:spPr>
        <p:txBody>
          <a:bodyPr lIns="89954" tIns="46776" rIns="89954" bIns="46776" anchor="ctr"/>
          <a:lstStyle>
            <a:defPPr>
              <a:defRPr lang="de-DE"/>
            </a:defPPr>
            <a:lvl1pPr algn="l" rtl="0" fontAlgn="base">
              <a:spcBef>
                <a:spcPct val="0"/>
              </a:spcBef>
              <a:spcAft>
                <a:spcPct val="0"/>
              </a:spcAft>
              <a:defRPr sz="16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16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16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16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1600" kern="1200">
                <a:solidFill>
                  <a:schemeClr val="tx1"/>
                </a:solidFill>
                <a:latin typeface="Arial" pitchFamily="34" charset="0"/>
                <a:ea typeface="MS PGothic" pitchFamily="34" charset="-128"/>
                <a:cs typeface="+mn-cs"/>
              </a:defRPr>
            </a:lvl5pPr>
            <a:lvl6pPr marL="2286000" algn="l" defTabSz="914400" rtl="0" eaLnBrk="1" latinLnBrk="0" hangingPunct="1">
              <a:defRPr sz="1600" kern="1200">
                <a:solidFill>
                  <a:schemeClr val="tx1"/>
                </a:solidFill>
                <a:latin typeface="Arial" pitchFamily="34" charset="0"/>
                <a:ea typeface="MS PGothic" pitchFamily="34" charset="-128"/>
                <a:cs typeface="+mn-cs"/>
              </a:defRPr>
            </a:lvl6pPr>
            <a:lvl7pPr marL="2743200" algn="l" defTabSz="914400" rtl="0" eaLnBrk="1" latinLnBrk="0" hangingPunct="1">
              <a:defRPr sz="1600" kern="1200">
                <a:solidFill>
                  <a:schemeClr val="tx1"/>
                </a:solidFill>
                <a:latin typeface="Arial" pitchFamily="34" charset="0"/>
                <a:ea typeface="MS PGothic" pitchFamily="34" charset="-128"/>
                <a:cs typeface="+mn-cs"/>
              </a:defRPr>
            </a:lvl7pPr>
            <a:lvl8pPr marL="3200400" algn="l" defTabSz="914400" rtl="0" eaLnBrk="1" latinLnBrk="0" hangingPunct="1">
              <a:defRPr sz="1600" kern="1200">
                <a:solidFill>
                  <a:schemeClr val="tx1"/>
                </a:solidFill>
                <a:latin typeface="Arial" pitchFamily="34" charset="0"/>
                <a:ea typeface="MS PGothic" pitchFamily="34" charset="-128"/>
                <a:cs typeface="+mn-cs"/>
              </a:defRPr>
            </a:lvl8pPr>
            <a:lvl9pPr marL="3657600" algn="l" defTabSz="914400" rtl="0" eaLnBrk="1" latinLnBrk="0" hangingPunct="1">
              <a:defRPr sz="1600" kern="1200">
                <a:solidFill>
                  <a:schemeClr val="tx1"/>
                </a:solidFill>
                <a:latin typeface="Arial" pitchFamily="34" charset="0"/>
                <a:ea typeface="MS PGothic" pitchFamily="34" charset="-128"/>
                <a:cs typeface="+mn-cs"/>
              </a:defRPr>
            </a:lvl9pPr>
          </a:lstStyle>
          <a:p>
            <a:pPr defTabSz="1088449">
              <a:defRPr/>
            </a:pPr>
            <a:r>
              <a:rPr lang="en-US" sz="1100">
                <a:solidFill>
                  <a:srgbClr val="FFFFFF"/>
                </a:solidFill>
                <a:ea typeface="Arial Unicode MS" pitchFamily="34" charset="-128"/>
                <a:cs typeface="Arial Unicode MS" pitchFamily="34" charset="-128"/>
              </a:rPr>
              <a:t>Base Infrastructure</a:t>
            </a:r>
          </a:p>
        </p:txBody>
      </p:sp>
      <p:sp>
        <p:nvSpPr>
          <p:cNvPr id="33" name="Rectangle 27"/>
          <p:cNvSpPr>
            <a:spLocks noChangeArrowheads="1"/>
          </p:cNvSpPr>
          <p:nvPr/>
        </p:nvSpPr>
        <p:spPr bwMode="auto">
          <a:xfrm>
            <a:off x="357236" y="1363679"/>
            <a:ext cx="1334393" cy="29076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9954" tIns="46776" rIns="89954" bIns="46776" anchor="ctr"/>
          <a:lstStyle>
            <a:defPPr>
              <a:defRPr lang="de-DE"/>
            </a:defPPr>
            <a:lvl1pPr algn="l" rtl="0" fontAlgn="base">
              <a:spcBef>
                <a:spcPct val="0"/>
              </a:spcBef>
              <a:spcAft>
                <a:spcPct val="0"/>
              </a:spcAft>
              <a:defRPr sz="16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16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16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16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1600" kern="1200">
                <a:solidFill>
                  <a:schemeClr val="tx1"/>
                </a:solidFill>
                <a:latin typeface="Arial" pitchFamily="34" charset="0"/>
                <a:ea typeface="MS PGothic" pitchFamily="34" charset="-128"/>
                <a:cs typeface="+mn-cs"/>
              </a:defRPr>
            </a:lvl5pPr>
            <a:lvl6pPr marL="2286000" algn="l" defTabSz="914400" rtl="0" eaLnBrk="1" latinLnBrk="0" hangingPunct="1">
              <a:defRPr sz="1600" kern="1200">
                <a:solidFill>
                  <a:schemeClr val="tx1"/>
                </a:solidFill>
                <a:latin typeface="Arial" pitchFamily="34" charset="0"/>
                <a:ea typeface="MS PGothic" pitchFamily="34" charset="-128"/>
                <a:cs typeface="+mn-cs"/>
              </a:defRPr>
            </a:lvl6pPr>
            <a:lvl7pPr marL="2743200" algn="l" defTabSz="914400" rtl="0" eaLnBrk="1" latinLnBrk="0" hangingPunct="1">
              <a:defRPr sz="1600" kern="1200">
                <a:solidFill>
                  <a:schemeClr val="tx1"/>
                </a:solidFill>
                <a:latin typeface="Arial" pitchFamily="34" charset="0"/>
                <a:ea typeface="MS PGothic" pitchFamily="34" charset="-128"/>
                <a:cs typeface="+mn-cs"/>
              </a:defRPr>
            </a:lvl7pPr>
            <a:lvl8pPr marL="3200400" algn="l" defTabSz="914400" rtl="0" eaLnBrk="1" latinLnBrk="0" hangingPunct="1">
              <a:defRPr sz="1600" kern="1200">
                <a:solidFill>
                  <a:schemeClr val="tx1"/>
                </a:solidFill>
                <a:latin typeface="Arial" pitchFamily="34" charset="0"/>
                <a:ea typeface="MS PGothic" pitchFamily="34" charset="-128"/>
                <a:cs typeface="+mn-cs"/>
              </a:defRPr>
            </a:lvl8pPr>
            <a:lvl9pPr marL="3657600" algn="l" defTabSz="914400" rtl="0" eaLnBrk="1" latinLnBrk="0" hangingPunct="1">
              <a:defRPr sz="1600" kern="1200">
                <a:solidFill>
                  <a:schemeClr val="tx1"/>
                </a:solidFill>
                <a:latin typeface="Arial" pitchFamily="34" charset="0"/>
                <a:ea typeface="MS PGothic" pitchFamily="34" charset="-128"/>
                <a:cs typeface="+mn-cs"/>
              </a:defRPr>
            </a:lvl9pPr>
          </a:lstStyle>
          <a:p>
            <a:pPr algn="r" defTabSz="1088449"/>
            <a:r>
              <a:rPr lang="en-US" sz="1100" b="1">
                <a:solidFill>
                  <a:srgbClr val="000000"/>
                </a:solidFill>
              </a:rPr>
              <a:t>Infrastructure</a:t>
            </a:r>
          </a:p>
        </p:txBody>
      </p:sp>
      <p:sp>
        <p:nvSpPr>
          <p:cNvPr id="34" name="Rectangle 28"/>
          <p:cNvSpPr>
            <a:spLocks noChangeArrowheads="1"/>
          </p:cNvSpPr>
          <p:nvPr/>
        </p:nvSpPr>
        <p:spPr bwMode="auto">
          <a:xfrm>
            <a:off x="1742404" y="1072916"/>
            <a:ext cx="1748515" cy="255454"/>
          </a:xfrm>
          <a:prstGeom prst="roundRect">
            <a:avLst/>
          </a:prstGeom>
          <a:solidFill>
            <a:schemeClr val="bg1">
              <a:lumMod val="50000"/>
            </a:schemeClr>
          </a:solidFill>
          <a:ln w="9525" algn="ctr">
            <a:noFill/>
            <a:round/>
            <a:headEnd/>
            <a:tailEnd/>
          </a:ln>
        </p:spPr>
        <p:txBody>
          <a:bodyPr lIns="89954" tIns="46776" rIns="89954" bIns="46776" anchor="ctr"/>
          <a:lstStyle>
            <a:defPPr>
              <a:defRPr lang="de-DE"/>
            </a:defPPr>
            <a:lvl1pPr algn="l" rtl="0" fontAlgn="base">
              <a:spcBef>
                <a:spcPct val="0"/>
              </a:spcBef>
              <a:spcAft>
                <a:spcPct val="0"/>
              </a:spcAft>
              <a:defRPr sz="16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16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16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16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1600" kern="1200">
                <a:solidFill>
                  <a:schemeClr val="tx1"/>
                </a:solidFill>
                <a:latin typeface="Arial" pitchFamily="34" charset="0"/>
                <a:ea typeface="MS PGothic" pitchFamily="34" charset="-128"/>
                <a:cs typeface="+mn-cs"/>
              </a:defRPr>
            </a:lvl5pPr>
            <a:lvl6pPr marL="2286000" algn="l" defTabSz="914400" rtl="0" eaLnBrk="1" latinLnBrk="0" hangingPunct="1">
              <a:defRPr sz="1600" kern="1200">
                <a:solidFill>
                  <a:schemeClr val="tx1"/>
                </a:solidFill>
                <a:latin typeface="Arial" pitchFamily="34" charset="0"/>
                <a:ea typeface="MS PGothic" pitchFamily="34" charset="-128"/>
                <a:cs typeface="+mn-cs"/>
              </a:defRPr>
            </a:lvl6pPr>
            <a:lvl7pPr marL="2743200" algn="l" defTabSz="914400" rtl="0" eaLnBrk="1" latinLnBrk="0" hangingPunct="1">
              <a:defRPr sz="1600" kern="1200">
                <a:solidFill>
                  <a:schemeClr val="tx1"/>
                </a:solidFill>
                <a:latin typeface="Arial" pitchFamily="34" charset="0"/>
                <a:ea typeface="MS PGothic" pitchFamily="34" charset="-128"/>
                <a:cs typeface="+mn-cs"/>
              </a:defRPr>
            </a:lvl7pPr>
            <a:lvl8pPr marL="3200400" algn="l" defTabSz="914400" rtl="0" eaLnBrk="1" latinLnBrk="0" hangingPunct="1">
              <a:defRPr sz="1600" kern="1200">
                <a:solidFill>
                  <a:schemeClr val="tx1"/>
                </a:solidFill>
                <a:latin typeface="Arial" pitchFamily="34" charset="0"/>
                <a:ea typeface="MS PGothic" pitchFamily="34" charset="-128"/>
                <a:cs typeface="+mn-cs"/>
              </a:defRPr>
            </a:lvl8pPr>
            <a:lvl9pPr marL="3657600" algn="l" defTabSz="914400" rtl="0" eaLnBrk="1" latinLnBrk="0" hangingPunct="1">
              <a:defRPr sz="1600" kern="1200">
                <a:solidFill>
                  <a:schemeClr val="tx1"/>
                </a:solidFill>
                <a:latin typeface="Arial" pitchFamily="34" charset="0"/>
                <a:ea typeface="MS PGothic" pitchFamily="34" charset="-128"/>
                <a:cs typeface="+mn-cs"/>
              </a:defRPr>
            </a:lvl9pPr>
          </a:lstStyle>
          <a:p>
            <a:pPr defTabSz="1088449">
              <a:defRPr/>
            </a:pPr>
            <a:r>
              <a:rPr lang="en-US" sz="1100">
                <a:solidFill>
                  <a:srgbClr val="FFFFFF"/>
                </a:solidFill>
                <a:ea typeface="Arial Unicode MS" pitchFamily="34" charset="-128"/>
                <a:cs typeface="Arial Unicode MS" pitchFamily="34" charset="-128"/>
              </a:rPr>
              <a:t>Application Infrastructure</a:t>
            </a:r>
          </a:p>
        </p:txBody>
      </p:sp>
      <p:sp>
        <p:nvSpPr>
          <p:cNvPr id="35" name="Right Arrow 83"/>
          <p:cNvSpPr/>
          <p:nvPr/>
        </p:nvSpPr>
        <p:spPr bwMode="gray">
          <a:xfrm>
            <a:off x="3824119" y="1479909"/>
            <a:ext cx="87266" cy="174535"/>
          </a:xfrm>
          <a:prstGeom prst="rightArrow">
            <a:avLst>
              <a:gd name="adj1" fmla="val 50000"/>
              <a:gd name="adj2" fmla="val 100000"/>
            </a:avLst>
          </a:prstGeom>
          <a:solidFill>
            <a:schemeClr val="accent6">
              <a:lumMod val="75000"/>
            </a:schemeClr>
          </a:solidFill>
          <a:ln w="6350" algn="ctr">
            <a:noFill/>
            <a:miter lim="800000"/>
            <a:headEnd/>
            <a:tailEnd/>
          </a:ln>
        </p:spPr>
        <p:txBody>
          <a:bodyPr lIns="89954" tIns="71962" rIns="89954" bIns="71962" anchor="ctr"/>
          <a:lstStyle>
            <a:defPPr>
              <a:defRPr lang="de-DE"/>
            </a:defPPr>
            <a:lvl1pPr algn="l" rtl="0" fontAlgn="base">
              <a:spcBef>
                <a:spcPct val="0"/>
              </a:spcBef>
              <a:spcAft>
                <a:spcPct val="0"/>
              </a:spcAft>
              <a:defRPr sz="16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16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16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16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1600" kern="1200">
                <a:solidFill>
                  <a:schemeClr val="tx1"/>
                </a:solidFill>
                <a:latin typeface="Arial" pitchFamily="34" charset="0"/>
                <a:ea typeface="MS PGothic" pitchFamily="34" charset="-128"/>
                <a:cs typeface="+mn-cs"/>
              </a:defRPr>
            </a:lvl5pPr>
            <a:lvl6pPr marL="2286000" algn="l" defTabSz="914400" rtl="0" eaLnBrk="1" latinLnBrk="0" hangingPunct="1">
              <a:defRPr sz="1600" kern="1200">
                <a:solidFill>
                  <a:schemeClr val="tx1"/>
                </a:solidFill>
                <a:latin typeface="Arial" pitchFamily="34" charset="0"/>
                <a:ea typeface="MS PGothic" pitchFamily="34" charset="-128"/>
                <a:cs typeface="+mn-cs"/>
              </a:defRPr>
            </a:lvl6pPr>
            <a:lvl7pPr marL="2743200" algn="l" defTabSz="914400" rtl="0" eaLnBrk="1" latinLnBrk="0" hangingPunct="1">
              <a:defRPr sz="1600" kern="1200">
                <a:solidFill>
                  <a:schemeClr val="tx1"/>
                </a:solidFill>
                <a:latin typeface="Arial" pitchFamily="34" charset="0"/>
                <a:ea typeface="MS PGothic" pitchFamily="34" charset="-128"/>
                <a:cs typeface="+mn-cs"/>
              </a:defRPr>
            </a:lvl7pPr>
            <a:lvl8pPr marL="3200400" algn="l" defTabSz="914400" rtl="0" eaLnBrk="1" latinLnBrk="0" hangingPunct="1">
              <a:defRPr sz="1600" kern="1200">
                <a:solidFill>
                  <a:schemeClr val="tx1"/>
                </a:solidFill>
                <a:latin typeface="Arial" pitchFamily="34" charset="0"/>
                <a:ea typeface="MS PGothic" pitchFamily="34" charset="-128"/>
                <a:cs typeface="+mn-cs"/>
              </a:defRPr>
            </a:lvl8pPr>
            <a:lvl9pPr marL="3657600" algn="l" defTabSz="914400" rtl="0" eaLnBrk="1" latinLnBrk="0" hangingPunct="1">
              <a:defRPr sz="1600" kern="1200">
                <a:solidFill>
                  <a:schemeClr val="tx1"/>
                </a:solidFill>
                <a:latin typeface="Arial" pitchFamily="34" charset="0"/>
                <a:ea typeface="MS PGothic" pitchFamily="34" charset="-128"/>
                <a:cs typeface="+mn-cs"/>
              </a:defRPr>
            </a:lvl9pPr>
          </a:lstStyle>
          <a:p>
            <a:pPr defTabSz="1088449">
              <a:spcBef>
                <a:spcPct val="50000"/>
              </a:spcBef>
              <a:buClr>
                <a:srgbClr val="F0AB00"/>
              </a:buClr>
              <a:defRPr/>
            </a:pPr>
            <a:endParaRPr lang="en-US" sz="1998" kern="0">
              <a:solidFill>
                <a:srgbClr val="FFFFFF"/>
              </a:solidFill>
              <a:latin typeface="Arial" charset="0"/>
              <a:ea typeface="Arial Unicode MS" pitchFamily="34" charset="-128"/>
              <a:cs typeface="Arial Unicode MS" pitchFamily="34" charset="-128"/>
            </a:endParaRPr>
          </a:p>
        </p:txBody>
      </p:sp>
      <p:grpSp>
        <p:nvGrpSpPr>
          <p:cNvPr id="36" name="Group 35"/>
          <p:cNvGrpSpPr>
            <a:grpSpLocks/>
          </p:cNvGrpSpPr>
          <p:nvPr/>
        </p:nvGrpSpPr>
        <p:grpSpPr bwMode="auto">
          <a:xfrm>
            <a:off x="4185881" y="1240973"/>
            <a:ext cx="4571206" cy="577921"/>
            <a:chOff x="4762728" y="2272754"/>
            <a:chExt cx="4057422" cy="578547"/>
          </a:xfrm>
          <a:noFill/>
        </p:grpSpPr>
        <p:sp>
          <p:nvSpPr>
            <p:cNvPr id="37" name="Rectangle 36"/>
            <p:cNvSpPr>
              <a:spLocks noChangeArrowheads="1"/>
            </p:cNvSpPr>
            <p:nvPr/>
          </p:nvSpPr>
          <p:spPr bwMode="gray">
            <a:xfrm>
              <a:off x="4762728" y="2272754"/>
              <a:ext cx="4057422" cy="365330"/>
            </a:xfrm>
            <a:prstGeom prst="rect">
              <a:avLst/>
            </a:prstGeom>
            <a:grpFill/>
            <a:ln w="12700">
              <a:noFill/>
              <a:miter lim="800000"/>
              <a:headEnd/>
              <a:tailEnd/>
            </a:ln>
            <a:effectLst/>
          </p:spPr>
          <p:txBody>
            <a:bodyPr lIns="0" tIns="35982" rIns="89954" bIns="46776" anchor="ctr"/>
            <a:lstStyle>
              <a:defPPr>
                <a:defRPr lang="de-DE"/>
              </a:defPPr>
              <a:lvl1pPr algn="l" rtl="0" fontAlgn="base">
                <a:spcBef>
                  <a:spcPct val="0"/>
                </a:spcBef>
                <a:spcAft>
                  <a:spcPct val="0"/>
                </a:spcAft>
                <a:defRPr sz="16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16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16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16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1600" kern="1200">
                  <a:solidFill>
                    <a:schemeClr val="tx1"/>
                  </a:solidFill>
                  <a:latin typeface="Arial" pitchFamily="34" charset="0"/>
                  <a:ea typeface="MS PGothic" pitchFamily="34" charset="-128"/>
                  <a:cs typeface="+mn-cs"/>
                </a:defRPr>
              </a:lvl5pPr>
              <a:lvl6pPr marL="2286000" algn="l" defTabSz="914400" rtl="0" eaLnBrk="1" latinLnBrk="0" hangingPunct="1">
                <a:defRPr sz="1600" kern="1200">
                  <a:solidFill>
                    <a:schemeClr val="tx1"/>
                  </a:solidFill>
                  <a:latin typeface="Arial" pitchFamily="34" charset="0"/>
                  <a:ea typeface="MS PGothic" pitchFamily="34" charset="-128"/>
                  <a:cs typeface="+mn-cs"/>
                </a:defRPr>
              </a:lvl6pPr>
              <a:lvl7pPr marL="2743200" algn="l" defTabSz="914400" rtl="0" eaLnBrk="1" latinLnBrk="0" hangingPunct="1">
                <a:defRPr sz="1600" kern="1200">
                  <a:solidFill>
                    <a:schemeClr val="tx1"/>
                  </a:solidFill>
                  <a:latin typeface="Arial" pitchFamily="34" charset="0"/>
                  <a:ea typeface="MS PGothic" pitchFamily="34" charset="-128"/>
                  <a:cs typeface="+mn-cs"/>
                </a:defRPr>
              </a:lvl7pPr>
              <a:lvl8pPr marL="3200400" algn="l" defTabSz="914400" rtl="0" eaLnBrk="1" latinLnBrk="0" hangingPunct="1">
                <a:defRPr sz="1600" kern="1200">
                  <a:solidFill>
                    <a:schemeClr val="tx1"/>
                  </a:solidFill>
                  <a:latin typeface="Arial" pitchFamily="34" charset="0"/>
                  <a:ea typeface="MS PGothic" pitchFamily="34" charset="-128"/>
                  <a:cs typeface="+mn-cs"/>
                </a:defRPr>
              </a:lvl8pPr>
              <a:lvl9pPr marL="3657600" algn="l" defTabSz="914400" rtl="0" eaLnBrk="1" latinLnBrk="0" hangingPunct="1">
                <a:defRPr sz="1600" kern="1200">
                  <a:solidFill>
                    <a:schemeClr val="tx1"/>
                  </a:solidFill>
                  <a:latin typeface="Arial" pitchFamily="34" charset="0"/>
                  <a:ea typeface="MS PGothic" pitchFamily="34" charset="-128"/>
                  <a:cs typeface="+mn-cs"/>
                </a:defRPr>
              </a:lvl9pPr>
            </a:lstStyle>
            <a:p>
              <a:pPr defTabSz="1088449">
                <a:defRPr/>
              </a:pPr>
              <a:r>
                <a:rPr lang="en-US">
                  <a:solidFill>
                    <a:srgbClr val="000000"/>
                  </a:solidFill>
                  <a:latin typeface="Arial" charset="0"/>
                  <a:ea typeface="Arial Unicode MS" pitchFamily="34" charset="-128"/>
                  <a:cs typeface="Arial Unicode MS" pitchFamily="34" charset="-128"/>
                </a:rPr>
                <a:t>Cloud Operations</a:t>
              </a:r>
            </a:p>
          </p:txBody>
        </p:sp>
        <p:sp>
          <p:nvSpPr>
            <p:cNvPr id="38" name="Text Box 31"/>
            <p:cNvSpPr txBox="1">
              <a:spLocks noChangeArrowheads="1"/>
            </p:cNvSpPr>
            <p:nvPr/>
          </p:nvSpPr>
          <p:spPr bwMode="gray">
            <a:xfrm>
              <a:off x="4762728" y="2679382"/>
              <a:ext cx="4057422" cy="171919"/>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txBody>
            <a:bodyPr lIns="0" tIns="0" rIns="0" bIns="0">
              <a:spAutoFit/>
            </a:bodyPr>
            <a:lstStyle>
              <a:defPPr>
                <a:defRPr lang="de-DE"/>
              </a:defPPr>
              <a:lvl1pPr algn="l" rtl="0" fontAlgn="base">
                <a:spcBef>
                  <a:spcPct val="0"/>
                </a:spcBef>
                <a:spcAft>
                  <a:spcPct val="0"/>
                </a:spcAft>
                <a:defRPr sz="1600" kern="1200">
                  <a:solidFill>
                    <a:schemeClr val="dk1"/>
                  </a:solidFill>
                  <a:latin typeface="+mn-lt"/>
                  <a:ea typeface="+mn-ea"/>
                  <a:cs typeface="+mn-cs"/>
                </a:defRPr>
              </a:lvl1pPr>
              <a:lvl2pPr marL="457200" algn="l" rtl="0" fontAlgn="base">
                <a:spcBef>
                  <a:spcPct val="0"/>
                </a:spcBef>
                <a:spcAft>
                  <a:spcPct val="0"/>
                </a:spcAft>
                <a:defRPr sz="1600" kern="1200">
                  <a:solidFill>
                    <a:schemeClr val="dk1"/>
                  </a:solidFill>
                  <a:latin typeface="+mn-lt"/>
                  <a:ea typeface="+mn-ea"/>
                  <a:cs typeface="+mn-cs"/>
                </a:defRPr>
              </a:lvl2pPr>
              <a:lvl3pPr marL="914400" algn="l" rtl="0" fontAlgn="base">
                <a:spcBef>
                  <a:spcPct val="0"/>
                </a:spcBef>
                <a:spcAft>
                  <a:spcPct val="0"/>
                </a:spcAft>
                <a:defRPr sz="1600" kern="1200">
                  <a:solidFill>
                    <a:schemeClr val="dk1"/>
                  </a:solidFill>
                  <a:latin typeface="+mn-lt"/>
                  <a:ea typeface="+mn-ea"/>
                  <a:cs typeface="+mn-cs"/>
                </a:defRPr>
              </a:lvl3pPr>
              <a:lvl4pPr marL="1371600" algn="l" rtl="0" fontAlgn="base">
                <a:spcBef>
                  <a:spcPct val="0"/>
                </a:spcBef>
                <a:spcAft>
                  <a:spcPct val="0"/>
                </a:spcAft>
                <a:defRPr sz="1600" kern="1200">
                  <a:solidFill>
                    <a:schemeClr val="dk1"/>
                  </a:solidFill>
                  <a:latin typeface="+mn-lt"/>
                  <a:ea typeface="+mn-ea"/>
                  <a:cs typeface="+mn-cs"/>
                </a:defRPr>
              </a:lvl4pPr>
              <a:lvl5pPr marL="1828800" algn="l" rtl="0" fontAlgn="base">
                <a:spcBef>
                  <a:spcPct val="0"/>
                </a:spcBef>
                <a:spcAft>
                  <a:spcPct val="0"/>
                </a:spcAft>
                <a:defRPr sz="1600" kern="1200">
                  <a:solidFill>
                    <a:schemeClr val="dk1"/>
                  </a:solidFill>
                  <a:latin typeface="+mn-lt"/>
                  <a:ea typeface="+mn-ea"/>
                  <a:cs typeface="+mn-cs"/>
                </a:defRPr>
              </a:lvl5pPr>
              <a:lvl6pPr marL="2286000" algn="l" defTabSz="914400" rtl="0" eaLnBrk="1" latinLnBrk="0" hangingPunct="1">
                <a:defRPr sz="1600" kern="1200">
                  <a:solidFill>
                    <a:schemeClr val="dk1"/>
                  </a:solidFill>
                  <a:latin typeface="+mn-lt"/>
                  <a:ea typeface="+mn-ea"/>
                  <a:cs typeface="+mn-cs"/>
                </a:defRPr>
              </a:lvl6pPr>
              <a:lvl7pPr marL="2743200" algn="l" defTabSz="914400" rtl="0" eaLnBrk="1" latinLnBrk="0" hangingPunct="1">
                <a:defRPr sz="1600" kern="1200">
                  <a:solidFill>
                    <a:schemeClr val="dk1"/>
                  </a:solidFill>
                  <a:latin typeface="+mn-lt"/>
                  <a:ea typeface="+mn-ea"/>
                  <a:cs typeface="+mn-cs"/>
                </a:defRPr>
              </a:lvl7pPr>
              <a:lvl8pPr marL="3200400" algn="l" defTabSz="914400" rtl="0" eaLnBrk="1" latinLnBrk="0" hangingPunct="1">
                <a:defRPr sz="1600" kern="1200">
                  <a:solidFill>
                    <a:schemeClr val="dk1"/>
                  </a:solidFill>
                  <a:latin typeface="+mn-lt"/>
                  <a:ea typeface="+mn-ea"/>
                  <a:cs typeface="+mn-cs"/>
                </a:defRPr>
              </a:lvl8pPr>
              <a:lvl9pPr marL="3657600" algn="l" defTabSz="914400" rtl="0" eaLnBrk="1" latinLnBrk="0" hangingPunct="1">
                <a:defRPr sz="1600" kern="1200">
                  <a:solidFill>
                    <a:schemeClr val="dk1"/>
                  </a:solidFill>
                  <a:latin typeface="+mn-lt"/>
                  <a:ea typeface="+mn-ea"/>
                  <a:cs typeface="+mn-cs"/>
                </a:defRPr>
              </a:lvl9pPr>
            </a:lstStyle>
            <a:p>
              <a:pPr defTabSz="1088449">
                <a:lnSpc>
                  <a:spcPct val="110000"/>
                </a:lnSpc>
                <a:buClr>
                  <a:srgbClr val="F0AB00"/>
                </a:buClr>
                <a:defRPr/>
              </a:pPr>
              <a:r>
                <a:rPr lang="en-US" altLang="de-DE" sz="1100">
                  <a:solidFill>
                    <a:srgbClr val="000000"/>
                  </a:solidFill>
                  <a:latin typeface="Arial"/>
                </a:rPr>
                <a:t>Infrastructure | Network | Technical Basis Ops | OS &amp; HANA DB Ops</a:t>
              </a:r>
            </a:p>
          </p:txBody>
        </p:sp>
        <p:cxnSp>
          <p:nvCxnSpPr>
            <p:cNvPr id="39" name="Straight Connector 38"/>
            <p:cNvCxnSpPr/>
            <p:nvPr/>
          </p:nvCxnSpPr>
          <p:spPr>
            <a:xfrm>
              <a:off x="4762728" y="2612669"/>
              <a:ext cx="4051789" cy="0"/>
            </a:xfrm>
            <a:prstGeom prst="line">
              <a:avLst/>
            </a:prstGeom>
            <a:grpFill/>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p:nvCxnSpPr>
        <p:spPr bwMode="auto">
          <a:xfrm>
            <a:off x="327659" y="1975251"/>
            <a:ext cx="11424049" cy="0"/>
          </a:xfrm>
          <a:prstGeom prst="line">
            <a:avLst/>
          </a:prstGeom>
          <a:noFill/>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2" name="Rectangle 28"/>
          <p:cNvSpPr>
            <a:spLocks noChangeArrowheads="1"/>
          </p:cNvSpPr>
          <p:nvPr/>
        </p:nvSpPr>
        <p:spPr bwMode="auto">
          <a:xfrm>
            <a:off x="270690" y="2032964"/>
            <a:ext cx="1894552" cy="3015462"/>
          </a:xfrm>
          <a:prstGeom prst="roundRect">
            <a:avLst/>
          </a:prstGeom>
          <a:solidFill>
            <a:schemeClr val="bg1">
              <a:lumMod val="50000"/>
            </a:schemeClr>
          </a:solidFill>
          <a:ln w="9525" algn="ctr">
            <a:noFill/>
            <a:round/>
            <a:headEnd/>
            <a:tailEnd/>
          </a:ln>
        </p:spPr>
        <p:txBody>
          <a:bodyPr lIns="91392" tIns="46776" rIns="0" bIns="46776" anchor="t"/>
          <a:lstStyle>
            <a:defPPr>
              <a:defRPr lang="de-DE"/>
            </a:defPPr>
            <a:lvl1pPr algn="l" rtl="0" fontAlgn="base">
              <a:spcBef>
                <a:spcPct val="0"/>
              </a:spcBef>
              <a:spcAft>
                <a:spcPct val="0"/>
              </a:spcAft>
              <a:defRPr sz="16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16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16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16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1600" kern="1200">
                <a:solidFill>
                  <a:schemeClr val="tx1"/>
                </a:solidFill>
                <a:latin typeface="Arial" pitchFamily="34" charset="0"/>
                <a:ea typeface="MS PGothic" pitchFamily="34" charset="-128"/>
                <a:cs typeface="+mn-cs"/>
              </a:defRPr>
            </a:lvl5pPr>
            <a:lvl6pPr marL="2286000" algn="l" defTabSz="914400" rtl="0" eaLnBrk="1" latinLnBrk="0" hangingPunct="1">
              <a:defRPr sz="1600" kern="1200">
                <a:solidFill>
                  <a:schemeClr val="tx1"/>
                </a:solidFill>
                <a:latin typeface="Arial" pitchFamily="34" charset="0"/>
                <a:ea typeface="MS PGothic" pitchFamily="34" charset="-128"/>
                <a:cs typeface="+mn-cs"/>
              </a:defRPr>
            </a:lvl6pPr>
            <a:lvl7pPr marL="2743200" algn="l" defTabSz="914400" rtl="0" eaLnBrk="1" latinLnBrk="0" hangingPunct="1">
              <a:defRPr sz="1600" kern="1200">
                <a:solidFill>
                  <a:schemeClr val="tx1"/>
                </a:solidFill>
                <a:latin typeface="Arial" pitchFamily="34" charset="0"/>
                <a:ea typeface="MS PGothic" pitchFamily="34" charset="-128"/>
                <a:cs typeface="+mn-cs"/>
              </a:defRPr>
            </a:lvl7pPr>
            <a:lvl8pPr marL="3200400" algn="l" defTabSz="914400" rtl="0" eaLnBrk="1" latinLnBrk="0" hangingPunct="1">
              <a:defRPr sz="1600" kern="1200">
                <a:solidFill>
                  <a:schemeClr val="tx1"/>
                </a:solidFill>
                <a:latin typeface="Arial" pitchFamily="34" charset="0"/>
                <a:ea typeface="MS PGothic" pitchFamily="34" charset="-128"/>
                <a:cs typeface="+mn-cs"/>
              </a:defRPr>
            </a:lvl8pPr>
            <a:lvl9pPr marL="3657600" algn="l" defTabSz="914400" rtl="0" eaLnBrk="1" latinLnBrk="0" hangingPunct="1">
              <a:defRPr sz="1600" kern="1200">
                <a:solidFill>
                  <a:schemeClr val="tx1"/>
                </a:solidFill>
                <a:latin typeface="Arial" pitchFamily="34" charset="0"/>
                <a:ea typeface="MS PGothic" pitchFamily="34" charset="-128"/>
                <a:cs typeface="+mn-cs"/>
              </a:defRPr>
            </a:lvl9pPr>
          </a:lstStyle>
          <a:p>
            <a:pPr defTabSz="1088449">
              <a:defRPr/>
            </a:pPr>
            <a:r>
              <a:rPr lang="en-US" sz="1200" b="1">
                <a:solidFill>
                  <a:srgbClr val="FFFFFF"/>
                </a:solidFill>
                <a:ea typeface="Arial Unicode MS" pitchFamily="34" charset="-128"/>
                <a:cs typeface="Arial Unicode MS" pitchFamily="34" charset="-128"/>
              </a:rPr>
              <a:t>Service Management</a:t>
            </a:r>
          </a:p>
          <a:p>
            <a:pPr defTabSz="1088449">
              <a:defRPr/>
            </a:pPr>
            <a:endParaRPr lang="en-US" sz="1200" b="1">
              <a:solidFill>
                <a:srgbClr val="FFFFFF"/>
              </a:solidFill>
              <a:ea typeface="Arial Unicode MS" pitchFamily="34" charset="-128"/>
              <a:cs typeface="Arial Unicode MS" pitchFamily="34" charset="-128"/>
            </a:endParaRPr>
          </a:p>
          <a:p>
            <a:pPr marL="171348" indent="-171348" defTabSz="1088449">
              <a:buFont typeface="Arial" panose="020B0604020202020204" pitchFamily="34" charset="0"/>
              <a:buChar char="•"/>
              <a:defRPr/>
            </a:pPr>
            <a:r>
              <a:rPr lang="en-US" sz="1200">
                <a:solidFill>
                  <a:srgbClr val="FFFFFF"/>
                </a:solidFill>
                <a:ea typeface="Arial Unicode MS" pitchFamily="34" charset="-128"/>
                <a:cs typeface="Arial Unicode MS" pitchFamily="34" charset="-128"/>
              </a:rPr>
              <a:t>Account Management</a:t>
            </a:r>
          </a:p>
          <a:p>
            <a:pPr marL="171348" indent="-171348" defTabSz="1088449">
              <a:buFont typeface="Arial" panose="020B0604020202020204" pitchFamily="34" charset="0"/>
              <a:buChar char="•"/>
              <a:defRPr/>
            </a:pPr>
            <a:r>
              <a:rPr lang="en-US" sz="1200">
                <a:solidFill>
                  <a:srgbClr val="FFFFFF"/>
                </a:solidFill>
                <a:ea typeface="Arial Unicode MS" pitchFamily="34" charset="-128"/>
                <a:cs typeface="Arial Unicode MS" pitchFamily="34" charset="-128"/>
              </a:rPr>
              <a:t>Event Detection and Notification (Monitoring)</a:t>
            </a:r>
          </a:p>
          <a:p>
            <a:pPr marL="171348" indent="-171348" defTabSz="1088449">
              <a:buFont typeface="Arial" panose="020B0604020202020204" pitchFamily="34" charset="0"/>
              <a:buChar char="•"/>
              <a:defRPr/>
            </a:pPr>
            <a:r>
              <a:rPr lang="en-US" sz="1200">
                <a:solidFill>
                  <a:srgbClr val="FFFFFF"/>
                </a:solidFill>
                <a:ea typeface="Arial Unicode MS" pitchFamily="34" charset="-128"/>
                <a:cs typeface="Arial Unicode MS" pitchFamily="34" charset="-128"/>
              </a:rPr>
              <a:t>Incident Management</a:t>
            </a:r>
          </a:p>
          <a:p>
            <a:pPr defTabSz="1088449">
              <a:defRPr/>
            </a:pPr>
            <a:endParaRPr lang="en-US" sz="1400">
              <a:solidFill>
                <a:srgbClr val="FFFFFF"/>
              </a:solidFill>
              <a:ea typeface="Arial Unicode MS" pitchFamily="34" charset="-128"/>
              <a:cs typeface="Arial Unicode MS" pitchFamily="34" charset="-128"/>
            </a:endParaRPr>
          </a:p>
        </p:txBody>
      </p:sp>
      <p:sp>
        <p:nvSpPr>
          <p:cNvPr id="43" name="Rectangle 28"/>
          <p:cNvSpPr>
            <a:spLocks noChangeArrowheads="1"/>
          </p:cNvSpPr>
          <p:nvPr/>
        </p:nvSpPr>
        <p:spPr bwMode="auto">
          <a:xfrm>
            <a:off x="2227888" y="3880617"/>
            <a:ext cx="5727300" cy="1167815"/>
          </a:xfrm>
          <a:prstGeom prst="roundRect">
            <a:avLst/>
          </a:prstGeom>
          <a:solidFill>
            <a:schemeClr val="bg1">
              <a:lumMod val="50000"/>
            </a:schemeClr>
          </a:solidFill>
          <a:ln w="9525" algn="ctr">
            <a:noFill/>
            <a:round/>
            <a:headEnd/>
            <a:tailEnd/>
          </a:ln>
        </p:spPr>
        <p:txBody>
          <a:bodyPr lIns="89954" tIns="46776" rIns="89954" bIns="46776" anchor="ctr"/>
          <a:lstStyle>
            <a:defPPr>
              <a:defRPr lang="de-DE"/>
            </a:defPPr>
            <a:lvl1pPr algn="l" rtl="0" fontAlgn="base">
              <a:spcBef>
                <a:spcPct val="0"/>
              </a:spcBef>
              <a:spcAft>
                <a:spcPct val="0"/>
              </a:spcAft>
              <a:defRPr sz="16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16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16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16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1600" kern="1200">
                <a:solidFill>
                  <a:schemeClr val="tx1"/>
                </a:solidFill>
                <a:latin typeface="Arial" pitchFamily="34" charset="0"/>
                <a:ea typeface="MS PGothic" pitchFamily="34" charset="-128"/>
                <a:cs typeface="+mn-cs"/>
              </a:defRPr>
            </a:lvl5pPr>
            <a:lvl6pPr marL="2286000" algn="l" defTabSz="914400" rtl="0" eaLnBrk="1" latinLnBrk="0" hangingPunct="1">
              <a:defRPr sz="1600" kern="1200">
                <a:solidFill>
                  <a:schemeClr val="tx1"/>
                </a:solidFill>
                <a:latin typeface="Arial" pitchFamily="34" charset="0"/>
                <a:ea typeface="MS PGothic" pitchFamily="34" charset="-128"/>
                <a:cs typeface="+mn-cs"/>
              </a:defRPr>
            </a:lvl6pPr>
            <a:lvl7pPr marL="2743200" algn="l" defTabSz="914400" rtl="0" eaLnBrk="1" latinLnBrk="0" hangingPunct="1">
              <a:defRPr sz="1600" kern="1200">
                <a:solidFill>
                  <a:schemeClr val="tx1"/>
                </a:solidFill>
                <a:latin typeface="Arial" pitchFamily="34" charset="0"/>
                <a:ea typeface="MS PGothic" pitchFamily="34" charset="-128"/>
                <a:cs typeface="+mn-cs"/>
              </a:defRPr>
            </a:lvl7pPr>
            <a:lvl8pPr marL="3200400" algn="l" defTabSz="914400" rtl="0" eaLnBrk="1" latinLnBrk="0" hangingPunct="1">
              <a:defRPr sz="1600" kern="1200">
                <a:solidFill>
                  <a:schemeClr val="tx1"/>
                </a:solidFill>
                <a:latin typeface="Arial" pitchFamily="34" charset="0"/>
                <a:ea typeface="MS PGothic" pitchFamily="34" charset="-128"/>
                <a:cs typeface="+mn-cs"/>
              </a:defRPr>
            </a:lvl8pPr>
            <a:lvl9pPr marL="3657600" algn="l" defTabSz="914400" rtl="0" eaLnBrk="1" latinLnBrk="0" hangingPunct="1">
              <a:defRPr sz="1600" kern="1200">
                <a:solidFill>
                  <a:schemeClr val="tx1"/>
                </a:solidFill>
                <a:latin typeface="Arial" pitchFamily="34" charset="0"/>
                <a:ea typeface="MS PGothic" pitchFamily="34" charset="-128"/>
                <a:cs typeface="+mn-cs"/>
              </a:defRPr>
            </a:lvl9pPr>
          </a:lstStyle>
          <a:p>
            <a:pPr defTabSz="1088449">
              <a:defRPr/>
            </a:pPr>
            <a:endParaRPr lang="en-US" sz="1200">
              <a:solidFill>
                <a:srgbClr val="FFFFFF"/>
              </a:solidFill>
              <a:ea typeface="Arial Unicode MS" pitchFamily="34" charset="-128"/>
              <a:cs typeface="Arial Unicode MS" pitchFamily="34" charset="-128"/>
            </a:endParaRPr>
          </a:p>
        </p:txBody>
      </p:sp>
      <p:sp>
        <p:nvSpPr>
          <p:cNvPr id="44" name="Rectangle 28"/>
          <p:cNvSpPr>
            <a:spLocks noChangeArrowheads="1"/>
          </p:cNvSpPr>
          <p:nvPr/>
        </p:nvSpPr>
        <p:spPr bwMode="auto">
          <a:xfrm>
            <a:off x="2233443" y="3056359"/>
            <a:ext cx="5727300" cy="775603"/>
          </a:xfrm>
          <a:prstGeom prst="roundRect">
            <a:avLst/>
          </a:prstGeom>
          <a:solidFill>
            <a:schemeClr val="bg1">
              <a:lumMod val="50000"/>
            </a:schemeClr>
          </a:solidFill>
          <a:ln w="9525" algn="ctr">
            <a:noFill/>
            <a:round/>
            <a:headEnd/>
            <a:tailEnd/>
          </a:ln>
        </p:spPr>
        <p:txBody>
          <a:bodyPr lIns="89954" tIns="46776" rIns="89954" bIns="46776" anchor="ctr"/>
          <a:lstStyle>
            <a:defPPr>
              <a:defRPr lang="de-DE"/>
            </a:defPPr>
            <a:lvl1pPr algn="l" rtl="0" fontAlgn="base">
              <a:spcBef>
                <a:spcPct val="0"/>
              </a:spcBef>
              <a:spcAft>
                <a:spcPct val="0"/>
              </a:spcAft>
              <a:defRPr sz="16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16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16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16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1600" kern="1200">
                <a:solidFill>
                  <a:schemeClr val="tx1"/>
                </a:solidFill>
                <a:latin typeface="Arial" pitchFamily="34" charset="0"/>
                <a:ea typeface="MS PGothic" pitchFamily="34" charset="-128"/>
                <a:cs typeface="+mn-cs"/>
              </a:defRPr>
            </a:lvl5pPr>
            <a:lvl6pPr marL="2286000" algn="l" defTabSz="914400" rtl="0" eaLnBrk="1" latinLnBrk="0" hangingPunct="1">
              <a:defRPr sz="1600" kern="1200">
                <a:solidFill>
                  <a:schemeClr val="tx1"/>
                </a:solidFill>
                <a:latin typeface="Arial" pitchFamily="34" charset="0"/>
                <a:ea typeface="MS PGothic" pitchFamily="34" charset="-128"/>
                <a:cs typeface="+mn-cs"/>
              </a:defRPr>
            </a:lvl6pPr>
            <a:lvl7pPr marL="2743200" algn="l" defTabSz="914400" rtl="0" eaLnBrk="1" latinLnBrk="0" hangingPunct="1">
              <a:defRPr sz="1600" kern="1200">
                <a:solidFill>
                  <a:schemeClr val="tx1"/>
                </a:solidFill>
                <a:latin typeface="Arial" pitchFamily="34" charset="0"/>
                <a:ea typeface="MS PGothic" pitchFamily="34" charset="-128"/>
                <a:cs typeface="+mn-cs"/>
              </a:defRPr>
            </a:lvl7pPr>
            <a:lvl8pPr marL="3200400" algn="l" defTabSz="914400" rtl="0" eaLnBrk="1" latinLnBrk="0" hangingPunct="1">
              <a:defRPr sz="1600" kern="1200">
                <a:solidFill>
                  <a:schemeClr val="tx1"/>
                </a:solidFill>
                <a:latin typeface="Arial" pitchFamily="34" charset="0"/>
                <a:ea typeface="MS PGothic" pitchFamily="34" charset="-128"/>
                <a:cs typeface="+mn-cs"/>
              </a:defRPr>
            </a:lvl8pPr>
            <a:lvl9pPr marL="3657600" algn="l" defTabSz="914400" rtl="0" eaLnBrk="1" latinLnBrk="0" hangingPunct="1">
              <a:defRPr sz="1600" kern="1200">
                <a:solidFill>
                  <a:schemeClr val="tx1"/>
                </a:solidFill>
                <a:latin typeface="Arial" pitchFamily="34" charset="0"/>
                <a:ea typeface="MS PGothic" pitchFamily="34" charset="-128"/>
                <a:cs typeface="+mn-cs"/>
              </a:defRPr>
            </a:lvl9pPr>
          </a:lstStyle>
          <a:p>
            <a:pPr defTabSz="1088449">
              <a:defRPr/>
            </a:pPr>
            <a:endParaRPr lang="en-US" sz="1100">
              <a:solidFill>
                <a:srgbClr val="FFFFFF"/>
              </a:solidFill>
              <a:ea typeface="Arial Unicode MS" pitchFamily="34" charset="-128"/>
              <a:cs typeface="Arial Unicode MS" pitchFamily="34" charset="-128"/>
            </a:endParaRPr>
          </a:p>
        </p:txBody>
      </p:sp>
      <p:sp>
        <p:nvSpPr>
          <p:cNvPr id="45" name="Rectangle 28"/>
          <p:cNvSpPr>
            <a:spLocks noChangeArrowheads="1"/>
          </p:cNvSpPr>
          <p:nvPr/>
        </p:nvSpPr>
        <p:spPr bwMode="auto">
          <a:xfrm>
            <a:off x="2233444" y="2020915"/>
            <a:ext cx="5727300" cy="993395"/>
          </a:xfrm>
          <a:prstGeom prst="roundRect">
            <a:avLst/>
          </a:prstGeom>
          <a:solidFill>
            <a:schemeClr val="bg1">
              <a:lumMod val="50000"/>
            </a:schemeClr>
          </a:solidFill>
          <a:ln w="9525" algn="ctr">
            <a:noFill/>
            <a:round/>
            <a:headEnd/>
            <a:tailEnd/>
          </a:ln>
        </p:spPr>
        <p:txBody>
          <a:bodyPr lIns="89954" tIns="46776" rIns="89954" bIns="46776" anchor="ctr"/>
          <a:lstStyle>
            <a:defPPr>
              <a:defRPr lang="de-DE"/>
            </a:defPPr>
            <a:lvl1pPr algn="l" rtl="0" fontAlgn="base">
              <a:spcBef>
                <a:spcPct val="0"/>
              </a:spcBef>
              <a:spcAft>
                <a:spcPct val="0"/>
              </a:spcAft>
              <a:defRPr sz="16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16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16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16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1600" kern="1200">
                <a:solidFill>
                  <a:schemeClr val="tx1"/>
                </a:solidFill>
                <a:latin typeface="Arial" pitchFamily="34" charset="0"/>
                <a:ea typeface="MS PGothic" pitchFamily="34" charset="-128"/>
                <a:cs typeface="+mn-cs"/>
              </a:defRPr>
            </a:lvl5pPr>
            <a:lvl6pPr marL="2286000" algn="l" defTabSz="914400" rtl="0" eaLnBrk="1" latinLnBrk="0" hangingPunct="1">
              <a:defRPr sz="1600" kern="1200">
                <a:solidFill>
                  <a:schemeClr val="tx1"/>
                </a:solidFill>
                <a:latin typeface="Arial" pitchFamily="34" charset="0"/>
                <a:ea typeface="MS PGothic" pitchFamily="34" charset="-128"/>
                <a:cs typeface="+mn-cs"/>
              </a:defRPr>
            </a:lvl6pPr>
            <a:lvl7pPr marL="2743200" algn="l" defTabSz="914400" rtl="0" eaLnBrk="1" latinLnBrk="0" hangingPunct="1">
              <a:defRPr sz="1600" kern="1200">
                <a:solidFill>
                  <a:schemeClr val="tx1"/>
                </a:solidFill>
                <a:latin typeface="Arial" pitchFamily="34" charset="0"/>
                <a:ea typeface="MS PGothic" pitchFamily="34" charset="-128"/>
                <a:cs typeface="+mn-cs"/>
              </a:defRPr>
            </a:lvl7pPr>
            <a:lvl8pPr marL="3200400" algn="l" defTabSz="914400" rtl="0" eaLnBrk="1" latinLnBrk="0" hangingPunct="1">
              <a:defRPr sz="1600" kern="1200">
                <a:solidFill>
                  <a:schemeClr val="tx1"/>
                </a:solidFill>
                <a:latin typeface="Arial" pitchFamily="34" charset="0"/>
                <a:ea typeface="MS PGothic" pitchFamily="34" charset="-128"/>
                <a:cs typeface="+mn-cs"/>
              </a:defRPr>
            </a:lvl8pPr>
            <a:lvl9pPr marL="3657600" algn="l" defTabSz="914400" rtl="0" eaLnBrk="1" latinLnBrk="0" hangingPunct="1">
              <a:defRPr sz="1600" kern="1200">
                <a:solidFill>
                  <a:schemeClr val="tx1"/>
                </a:solidFill>
                <a:latin typeface="Arial" pitchFamily="34" charset="0"/>
                <a:ea typeface="MS PGothic" pitchFamily="34" charset="-128"/>
                <a:cs typeface="+mn-cs"/>
              </a:defRPr>
            </a:lvl9pPr>
          </a:lstStyle>
          <a:p>
            <a:pPr defTabSz="1088449">
              <a:defRPr/>
            </a:pPr>
            <a:endParaRPr lang="en-US" sz="1100">
              <a:solidFill>
                <a:srgbClr val="FFFFFF"/>
              </a:solidFill>
              <a:ea typeface="Arial Unicode MS" pitchFamily="34" charset="-128"/>
              <a:cs typeface="Arial Unicode MS" pitchFamily="34" charset="-128"/>
            </a:endParaRPr>
          </a:p>
        </p:txBody>
      </p:sp>
      <p:sp>
        <p:nvSpPr>
          <p:cNvPr id="46" name="Rectangle 28"/>
          <p:cNvSpPr>
            <a:spLocks noChangeArrowheads="1"/>
          </p:cNvSpPr>
          <p:nvPr/>
        </p:nvSpPr>
        <p:spPr bwMode="auto">
          <a:xfrm>
            <a:off x="8023389" y="2032968"/>
            <a:ext cx="1814208" cy="3015459"/>
          </a:xfrm>
          <a:prstGeom prst="roundRect">
            <a:avLst/>
          </a:prstGeom>
          <a:solidFill>
            <a:schemeClr val="bg1">
              <a:lumMod val="50000"/>
            </a:schemeClr>
          </a:solidFill>
          <a:ln w="9525" algn="ctr">
            <a:noFill/>
            <a:round/>
            <a:headEnd/>
            <a:tailEnd/>
          </a:ln>
        </p:spPr>
        <p:txBody>
          <a:bodyPr lIns="91392" tIns="46776" rIns="0" bIns="46776" anchor="t"/>
          <a:lstStyle/>
          <a:p>
            <a:pPr defTabSz="1088449" fontAlgn="base">
              <a:spcBef>
                <a:spcPct val="0"/>
              </a:spcBef>
              <a:spcAft>
                <a:spcPct val="0"/>
              </a:spcAft>
            </a:pPr>
            <a:r>
              <a:rPr lang="en-US" sz="1200" b="1" dirty="0">
                <a:solidFill>
                  <a:srgbClr val="FFFFFF"/>
                </a:solidFill>
                <a:latin typeface="Arial" pitchFamily="34" charset="0"/>
                <a:ea typeface="Arial Unicode MS" pitchFamily="34" charset="-128"/>
                <a:cs typeface="Arial Unicode MS" pitchFamily="34" charset="-128"/>
              </a:rPr>
              <a:t>Change Control</a:t>
            </a:r>
          </a:p>
          <a:p>
            <a:pPr defTabSz="1088449" fontAlgn="base">
              <a:spcBef>
                <a:spcPct val="0"/>
              </a:spcBef>
              <a:spcAft>
                <a:spcPct val="0"/>
              </a:spcAft>
            </a:pPr>
            <a:endParaRPr lang="en-US" sz="1200" b="1" dirty="0">
              <a:solidFill>
                <a:srgbClr val="FFFFFF"/>
              </a:solidFill>
              <a:latin typeface="Arial" pitchFamily="34" charset="0"/>
              <a:ea typeface="Arial Unicode MS" pitchFamily="34" charset="-128"/>
              <a:cs typeface="Arial Unicode MS" pitchFamily="34" charset="-128"/>
            </a:endParaRPr>
          </a:p>
          <a:p>
            <a:pPr marL="171348" indent="-171348" defTabSz="1088449" fontAlgn="base">
              <a:spcBef>
                <a:spcPct val="0"/>
              </a:spcBef>
              <a:spcAft>
                <a:spcPct val="0"/>
              </a:spcAft>
              <a:buFont typeface="Arial" panose="020B0604020202020204" pitchFamily="34" charset="0"/>
              <a:buChar char="•"/>
            </a:pPr>
            <a:r>
              <a:rPr lang="en-US" sz="1200" dirty="0">
                <a:solidFill>
                  <a:srgbClr val="FFFFFF"/>
                </a:solidFill>
                <a:latin typeface="Arial" pitchFamily="34" charset="0"/>
                <a:ea typeface="Arial Unicode MS" pitchFamily="34" charset="-128"/>
                <a:cs typeface="Arial Unicode MS" pitchFamily="34" charset="-128"/>
              </a:rPr>
              <a:t>SAP Patching</a:t>
            </a:r>
          </a:p>
          <a:p>
            <a:pPr marL="171348" indent="-171348" defTabSz="1088449" fontAlgn="base">
              <a:spcBef>
                <a:spcPct val="0"/>
              </a:spcBef>
              <a:spcAft>
                <a:spcPct val="0"/>
              </a:spcAft>
              <a:buFont typeface="Arial" panose="020B0604020202020204" pitchFamily="34" charset="0"/>
              <a:buChar char="•"/>
            </a:pPr>
            <a:r>
              <a:rPr lang="en-US" sz="1200" dirty="0">
                <a:solidFill>
                  <a:srgbClr val="FFFFFF"/>
                </a:solidFill>
                <a:latin typeface="Arial" pitchFamily="34" charset="0"/>
                <a:ea typeface="Arial Unicode MS" pitchFamily="34" charset="-128"/>
                <a:cs typeface="Arial Unicode MS" pitchFamily="34" charset="-128"/>
              </a:rPr>
              <a:t>Database Patching</a:t>
            </a:r>
          </a:p>
          <a:p>
            <a:pPr marL="171348" indent="-171348" defTabSz="1088449" fontAlgn="base">
              <a:spcBef>
                <a:spcPct val="0"/>
              </a:spcBef>
              <a:spcAft>
                <a:spcPct val="0"/>
              </a:spcAft>
              <a:buFont typeface="Arial" panose="020B0604020202020204" pitchFamily="34" charset="0"/>
              <a:buChar char="•"/>
            </a:pPr>
            <a:r>
              <a:rPr lang="en-US" sz="1200" dirty="0">
                <a:solidFill>
                  <a:srgbClr val="FFFFFF"/>
                </a:solidFill>
                <a:latin typeface="Arial" pitchFamily="34" charset="0"/>
                <a:ea typeface="Arial Unicode MS" pitchFamily="34" charset="-128"/>
                <a:cs typeface="Arial Unicode MS" pitchFamily="34" charset="-128"/>
              </a:rPr>
              <a:t>Hardware/OS Patching</a:t>
            </a:r>
          </a:p>
          <a:p>
            <a:pPr marL="171348" indent="-171348" defTabSz="1088449" fontAlgn="base">
              <a:spcBef>
                <a:spcPct val="0"/>
              </a:spcBef>
              <a:spcAft>
                <a:spcPct val="0"/>
              </a:spcAft>
              <a:buFont typeface="Arial" panose="020B0604020202020204" pitchFamily="34" charset="0"/>
              <a:buChar char="•"/>
            </a:pPr>
            <a:endParaRPr lang="en-US" sz="1200" dirty="0">
              <a:solidFill>
                <a:srgbClr val="000000"/>
              </a:solidFill>
              <a:latin typeface="Arial" pitchFamily="34" charset="0"/>
              <a:ea typeface="Arial Unicode MS" pitchFamily="34" charset="-128"/>
              <a:cs typeface="Arial Unicode MS" pitchFamily="34" charset="-128"/>
            </a:endParaRPr>
          </a:p>
          <a:p>
            <a:pPr marL="171348" indent="-171348" defTabSz="1088449" fontAlgn="base">
              <a:spcBef>
                <a:spcPct val="0"/>
              </a:spcBef>
              <a:spcAft>
                <a:spcPct val="0"/>
              </a:spcAft>
              <a:buFont typeface="Arial" panose="020B0604020202020204" pitchFamily="34" charset="0"/>
              <a:buChar char="•"/>
            </a:pPr>
            <a:endParaRPr lang="en-US" sz="1200" dirty="0">
              <a:solidFill>
                <a:srgbClr val="000000"/>
              </a:solidFill>
              <a:latin typeface="Arial" pitchFamily="34" charset="0"/>
              <a:ea typeface="Arial Unicode MS" pitchFamily="34" charset="-128"/>
              <a:cs typeface="Arial Unicode MS" pitchFamily="34" charset="-128"/>
            </a:endParaRPr>
          </a:p>
        </p:txBody>
      </p:sp>
      <p:sp>
        <p:nvSpPr>
          <p:cNvPr id="47" name="TextBox 46"/>
          <p:cNvSpPr txBox="1"/>
          <p:nvPr/>
        </p:nvSpPr>
        <p:spPr>
          <a:xfrm>
            <a:off x="2564608" y="3962065"/>
            <a:ext cx="1732363" cy="184570"/>
          </a:xfrm>
          <a:prstGeom prst="rect">
            <a:avLst/>
          </a:prstGeom>
          <a:noFill/>
        </p:spPr>
        <p:txBody>
          <a:bodyPr wrap="square" lIns="0" tIns="0" rIns="0" bIns="0" rtlCol="0">
            <a:spAutoFit/>
          </a:bodyPr>
          <a:lstStyle/>
          <a:p>
            <a:pPr defTabSz="1088449" fontAlgn="base">
              <a:spcBef>
                <a:spcPts val="600"/>
              </a:spcBef>
              <a:spcAft>
                <a:spcPct val="0"/>
              </a:spcAft>
              <a:buClr>
                <a:srgbClr val="F0AB00"/>
              </a:buClr>
              <a:buSzPct val="80000"/>
            </a:pPr>
            <a:r>
              <a:rPr lang="en-US" sz="1200" b="1" kern="0">
                <a:solidFill>
                  <a:srgbClr val="FFFFFF"/>
                </a:solidFill>
                <a:ea typeface="Arial Unicode MS" pitchFamily="34" charset="-128"/>
                <a:cs typeface="Arial Unicode MS" pitchFamily="34" charset="-128"/>
              </a:rPr>
              <a:t>Infrastructure</a:t>
            </a:r>
            <a:endParaRPr lang="en-SG" sz="1200" b="1" kern="0" err="1">
              <a:solidFill>
                <a:srgbClr val="FFFFFF"/>
              </a:solidFill>
              <a:ea typeface="Arial Unicode MS" pitchFamily="34" charset="-128"/>
              <a:cs typeface="Arial Unicode MS" pitchFamily="34" charset="-128"/>
            </a:endParaRPr>
          </a:p>
        </p:txBody>
      </p:sp>
      <p:sp>
        <p:nvSpPr>
          <p:cNvPr id="48" name="TextBox 47"/>
          <p:cNvSpPr txBox="1"/>
          <p:nvPr/>
        </p:nvSpPr>
        <p:spPr>
          <a:xfrm>
            <a:off x="2557790" y="4209546"/>
            <a:ext cx="2321434" cy="738280"/>
          </a:xfrm>
          <a:prstGeom prst="rect">
            <a:avLst/>
          </a:prstGeom>
          <a:noFill/>
        </p:spPr>
        <p:txBody>
          <a:bodyPr wrap="square" lIns="0" tIns="0" rIns="0" bIns="0" rtlCol="0">
            <a:spAutoFit/>
          </a:bodyPr>
          <a:lstStyle/>
          <a:p>
            <a:pPr marL="171348" indent="-171348" defTabSz="1088449" fontAlgn="base">
              <a:spcAft>
                <a:spcPct val="0"/>
              </a:spcAft>
              <a:buSzPct val="80000"/>
              <a:buFont typeface="Arial" panose="020B0604020202020204" pitchFamily="34" charset="0"/>
              <a:buChar char="•"/>
            </a:pPr>
            <a:r>
              <a:rPr lang="en-US" sz="1200" kern="0">
                <a:solidFill>
                  <a:srgbClr val="FFFFFF"/>
                </a:solidFill>
                <a:ea typeface="Arial Unicode MS" pitchFamily="34" charset="-128"/>
                <a:cs typeface="Arial Unicode MS" pitchFamily="34" charset="-128"/>
              </a:rPr>
              <a:t>Physical Site Management</a:t>
            </a:r>
          </a:p>
          <a:p>
            <a:pPr marL="171348" indent="-171348" defTabSz="1088449" fontAlgn="base">
              <a:spcAft>
                <a:spcPct val="0"/>
              </a:spcAft>
              <a:buSzPct val="80000"/>
              <a:buFont typeface="Arial" panose="020B0604020202020204" pitchFamily="34" charset="0"/>
              <a:buChar char="•"/>
            </a:pPr>
            <a:r>
              <a:rPr lang="en-US" sz="1200" kern="0">
                <a:solidFill>
                  <a:srgbClr val="FFFFFF"/>
                </a:solidFill>
                <a:ea typeface="Arial Unicode MS" pitchFamily="34" charset="-128"/>
                <a:cs typeface="Arial Unicode MS" pitchFamily="34" charset="-128"/>
              </a:rPr>
              <a:t>DC Network Management</a:t>
            </a:r>
          </a:p>
          <a:p>
            <a:pPr marL="171348" indent="-171348" defTabSz="1088449" fontAlgn="base">
              <a:spcAft>
                <a:spcPct val="0"/>
              </a:spcAft>
              <a:buSzPct val="80000"/>
              <a:buFont typeface="Arial" panose="020B0604020202020204" pitchFamily="34" charset="0"/>
              <a:buChar char="•"/>
            </a:pPr>
            <a:r>
              <a:rPr lang="en-US" sz="1200" kern="0">
                <a:solidFill>
                  <a:srgbClr val="FFFFFF"/>
                </a:solidFill>
                <a:ea typeface="Arial Unicode MS" pitchFamily="34" charset="-128"/>
                <a:cs typeface="Arial Unicode MS" pitchFamily="34" charset="-128"/>
              </a:rPr>
              <a:t>Hardware Operations</a:t>
            </a:r>
          </a:p>
          <a:p>
            <a:pPr marL="171348" indent="-171348" defTabSz="1088449" fontAlgn="base">
              <a:spcAft>
                <a:spcPct val="0"/>
              </a:spcAft>
              <a:buSzPct val="80000"/>
              <a:buFont typeface="Arial" panose="020B0604020202020204" pitchFamily="34" charset="0"/>
              <a:buChar char="•"/>
            </a:pPr>
            <a:r>
              <a:rPr lang="en-US" sz="1200" kern="0">
                <a:solidFill>
                  <a:srgbClr val="FFFFFF"/>
                </a:solidFill>
                <a:ea typeface="Arial Unicode MS" pitchFamily="34" charset="-128"/>
                <a:cs typeface="Arial Unicode MS" pitchFamily="34" charset="-128"/>
              </a:rPr>
              <a:t>Storage Management</a:t>
            </a:r>
            <a:endParaRPr lang="en-SG" sz="1200" kern="0" err="1">
              <a:solidFill>
                <a:srgbClr val="FFFFFF"/>
              </a:solidFill>
              <a:ea typeface="Arial Unicode MS" pitchFamily="34" charset="-128"/>
              <a:cs typeface="Arial Unicode MS" pitchFamily="34" charset="-128"/>
            </a:endParaRPr>
          </a:p>
        </p:txBody>
      </p:sp>
      <p:sp>
        <p:nvSpPr>
          <p:cNvPr id="49" name="TextBox 48"/>
          <p:cNvSpPr txBox="1"/>
          <p:nvPr/>
        </p:nvSpPr>
        <p:spPr>
          <a:xfrm>
            <a:off x="5403128" y="4209546"/>
            <a:ext cx="2321434" cy="738280"/>
          </a:xfrm>
          <a:prstGeom prst="rect">
            <a:avLst/>
          </a:prstGeom>
          <a:noFill/>
        </p:spPr>
        <p:txBody>
          <a:bodyPr wrap="square" lIns="0" tIns="0" rIns="0" bIns="0" rtlCol="0">
            <a:spAutoFit/>
          </a:bodyPr>
          <a:lstStyle/>
          <a:p>
            <a:pPr marL="171348" indent="-171348" defTabSz="1088449" fontAlgn="base">
              <a:spcAft>
                <a:spcPct val="0"/>
              </a:spcAft>
              <a:buSzPct val="80000"/>
              <a:buFont typeface="Arial" panose="020B0604020202020204" pitchFamily="34" charset="0"/>
              <a:buChar char="•"/>
            </a:pPr>
            <a:r>
              <a:rPr lang="en-US" sz="1200" kern="0">
                <a:solidFill>
                  <a:srgbClr val="FFFFFF"/>
                </a:solidFill>
                <a:ea typeface="Arial Unicode MS" pitchFamily="34" charset="-128"/>
                <a:cs typeface="Arial Unicode MS" pitchFamily="34" charset="-128"/>
              </a:rPr>
              <a:t>Operating System</a:t>
            </a:r>
          </a:p>
          <a:p>
            <a:pPr marL="171348" indent="-171348" defTabSz="1088449" fontAlgn="base">
              <a:spcAft>
                <a:spcPct val="0"/>
              </a:spcAft>
              <a:buSzPct val="80000"/>
              <a:buFont typeface="Arial" panose="020B0604020202020204" pitchFamily="34" charset="0"/>
              <a:buChar char="•"/>
            </a:pPr>
            <a:r>
              <a:rPr lang="en-US" sz="1200" kern="0">
                <a:solidFill>
                  <a:srgbClr val="FFFFFF"/>
                </a:solidFill>
                <a:ea typeface="Arial Unicode MS" pitchFamily="34" charset="-128"/>
                <a:cs typeface="Arial Unicode MS" pitchFamily="34" charset="-128"/>
              </a:rPr>
              <a:t>Backup/Restore</a:t>
            </a:r>
          </a:p>
          <a:p>
            <a:pPr marL="171348" indent="-171348" defTabSz="1088449" fontAlgn="base">
              <a:spcAft>
                <a:spcPct val="0"/>
              </a:spcAft>
              <a:buSzPct val="80000"/>
              <a:buFont typeface="Arial" panose="020B0604020202020204" pitchFamily="34" charset="0"/>
              <a:buChar char="•"/>
            </a:pPr>
            <a:r>
              <a:rPr lang="en-US" sz="1200" kern="0">
                <a:solidFill>
                  <a:srgbClr val="FFFFFF"/>
                </a:solidFill>
                <a:ea typeface="Arial Unicode MS" pitchFamily="34" charset="-128"/>
                <a:cs typeface="Arial Unicode MS" pitchFamily="34" charset="-128"/>
              </a:rPr>
              <a:t>Server Provisioning</a:t>
            </a:r>
          </a:p>
          <a:p>
            <a:pPr marL="171348" indent="-171348" defTabSz="1088449" fontAlgn="base">
              <a:spcAft>
                <a:spcPct val="0"/>
              </a:spcAft>
              <a:buSzPct val="80000"/>
              <a:buFont typeface="Arial" panose="020B0604020202020204" pitchFamily="34" charset="0"/>
              <a:buChar char="•"/>
            </a:pPr>
            <a:r>
              <a:rPr lang="en-US" sz="1200" kern="0">
                <a:solidFill>
                  <a:srgbClr val="FFFFFF"/>
                </a:solidFill>
                <a:ea typeface="Arial Unicode MS" pitchFamily="34" charset="-128"/>
                <a:cs typeface="Arial Unicode MS" pitchFamily="34" charset="-128"/>
              </a:rPr>
              <a:t>Server Management</a:t>
            </a:r>
          </a:p>
        </p:txBody>
      </p:sp>
      <p:sp>
        <p:nvSpPr>
          <p:cNvPr id="50" name="TextBox 49"/>
          <p:cNvSpPr txBox="1"/>
          <p:nvPr/>
        </p:nvSpPr>
        <p:spPr>
          <a:xfrm>
            <a:off x="2608559" y="3136880"/>
            <a:ext cx="2314616" cy="184570"/>
          </a:xfrm>
          <a:prstGeom prst="rect">
            <a:avLst/>
          </a:prstGeom>
          <a:noFill/>
        </p:spPr>
        <p:txBody>
          <a:bodyPr wrap="square" lIns="0" tIns="0" rIns="0" bIns="0" rtlCol="0">
            <a:spAutoFit/>
          </a:bodyPr>
          <a:lstStyle/>
          <a:p>
            <a:pPr defTabSz="1088449" fontAlgn="base">
              <a:spcBef>
                <a:spcPts val="600"/>
              </a:spcBef>
              <a:spcAft>
                <a:spcPct val="0"/>
              </a:spcAft>
              <a:buClr>
                <a:srgbClr val="F0AB00"/>
              </a:buClr>
              <a:buSzPct val="80000"/>
            </a:pPr>
            <a:r>
              <a:rPr lang="en-US" sz="1200" b="1" kern="0">
                <a:solidFill>
                  <a:srgbClr val="FFFFFF"/>
                </a:solidFill>
                <a:ea typeface="Arial Unicode MS" pitchFamily="34" charset="-128"/>
                <a:cs typeface="Arial Unicode MS" pitchFamily="34" charset="-128"/>
              </a:rPr>
              <a:t>Database  (HANA)</a:t>
            </a:r>
            <a:endParaRPr lang="en-SG" sz="1200" b="1" kern="0" err="1">
              <a:solidFill>
                <a:srgbClr val="FFFFFF"/>
              </a:solidFill>
              <a:ea typeface="Arial Unicode MS" pitchFamily="34" charset="-128"/>
              <a:cs typeface="Arial Unicode MS" pitchFamily="34" charset="-128"/>
            </a:endParaRPr>
          </a:p>
        </p:txBody>
      </p:sp>
      <p:sp>
        <p:nvSpPr>
          <p:cNvPr id="51" name="TextBox 50"/>
          <p:cNvSpPr txBox="1"/>
          <p:nvPr/>
        </p:nvSpPr>
        <p:spPr>
          <a:xfrm>
            <a:off x="2601741" y="3350925"/>
            <a:ext cx="2321434" cy="369140"/>
          </a:xfrm>
          <a:prstGeom prst="rect">
            <a:avLst/>
          </a:prstGeom>
          <a:noFill/>
        </p:spPr>
        <p:txBody>
          <a:bodyPr wrap="square" lIns="0" tIns="0" rIns="0" bIns="0" rtlCol="0">
            <a:spAutoFit/>
          </a:bodyPr>
          <a:lstStyle/>
          <a:p>
            <a:pPr marL="171348" indent="-171348" defTabSz="1088449" fontAlgn="base">
              <a:spcAft>
                <a:spcPct val="0"/>
              </a:spcAft>
              <a:buSzPct val="80000"/>
              <a:buFont typeface="Arial" panose="020B0604020202020204" pitchFamily="34" charset="0"/>
              <a:buChar char="•"/>
            </a:pPr>
            <a:r>
              <a:rPr lang="en-US" sz="1200" kern="0">
                <a:solidFill>
                  <a:srgbClr val="FFFFFF"/>
                </a:solidFill>
                <a:ea typeface="Arial Unicode MS" pitchFamily="34" charset="-128"/>
                <a:cs typeface="Arial Unicode MS" pitchFamily="34" charset="-128"/>
              </a:rPr>
              <a:t>Database Management</a:t>
            </a:r>
          </a:p>
          <a:p>
            <a:pPr marL="171348" indent="-171348" defTabSz="1088449" fontAlgn="base">
              <a:spcAft>
                <a:spcPct val="0"/>
              </a:spcAft>
              <a:buSzPct val="80000"/>
              <a:buFont typeface="Arial" panose="020B0604020202020204" pitchFamily="34" charset="0"/>
              <a:buChar char="•"/>
            </a:pPr>
            <a:r>
              <a:rPr lang="en-US" sz="1200" kern="0">
                <a:solidFill>
                  <a:srgbClr val="FFFFFF"/>
                </a:solidFill>
                <a:ea typeface="Arial Unicode MS" pitchFamily="34" charset="-128"/>
                <a:cs typeface="Arial Unicode MS" pitchFamily="34" charset="-128"/>
              </a:rPr>
              <a:t>Patching / Upgrades</a:t>
            </a:r>
          </a:p>
        </p:txBody>
      </p:sp>
      <p:sp>
        <p:nvSpPr>
          <p:cNvPr id="52" name="Rectangle 28"/>
          <p:cNvSpPr>
            <a:spLocks noChangeArrowheads="1"/>
          </p:cNvSpPr>
          <p:nvPr/>
        </p:nvSpPr>
        <p:spPr bwMode="auto">
          <a:xfrm>
            <a:off x="9900245" y="2032968"/>
            <a:ext cx="1909634" cy="3015459"/>
          </a:xfrm>
          <a:prstGeom prst="roundRect">
            <a:avLst/>
          </a:prstGeom>
          <a:solidFill>
            <a:schemeClr val="bg1">
              <a:lumMod val="50000"/>
            </a:schemeClr>
          </a:solidFill>
          <a:ln w="9525" algn="ctr">
            <a:noFill/>
            <a:round/>
            <a:headEnd/>
            <a:tailEnd/>
          </a:ln>
        </p:spPr>
        <p:txBody>
          <a:bodyPr lIns="89954" tIns="46776" rIns="89954" bIns="46776" anchor="t"/>
          <a:lstStyle>
            <a:defPPr>
              <a:defRPr lang="de-DE"/>
            </a:defPPr>
            <a:lvl1pPr algn="l" rtl="0" fontAlgn="base">
              <a:spcBef>
                <a:spcPct val="0"/>
              </a:spcBef>
              <a:spcAft>
                <a:spcPct val="0"/>
              </a:spcAft>
              <a:defRPr sz="16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16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16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16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1600" kern="1200">
                <a:solidFill>
                  <a:schemeClr val="tx1"/>
                </a:solidFill>
                <a:latin typeface="Arial" pitchFamily="34" charset="0"/>
                <a:ea typeface="MS PGothic" pitchFamily="34" charset="-128"/>
                <a:cs typeface="+mn-cs"/>
              </a:defRPr>
            </a:lvl5pPr>
            <a:lvl6pPr marL="2286000" algn="l" defTabSz="914400" rtl="0" eaLnBrk="1" latinLnBrk="0" hangingPunct="1">
              <a:defRPr sz="1600" kern="1200">
                <a:solidFill>
                  <a:schemeClr val="tx1"/>
                </a:solidFill>
                <a:latin typeface="Arial" pitchFamily="34" charset="0"/>
                <a:ea typeface="MS PGothic" pitchFamily="34" charset="-128"/>
                <a:cs typeface="+mn-cs"/>
              </a:defRPr>
            </a:lvl6pPr>
            <a:lvl7pPr marL="2743200" algn="l" defTabSz="914400" rtl="0" eaLnBrk="1" latinLnBrk="0" hangingPunct="1">
              <a:defRPr sz="1600" kern="1200">
                <a:solidFill>
                  <a:schemeClr val="tx1"/>
                </a:solidFill>
                <a:latin typeface="Arial" pitchFamily="34" charset="0"/>
                <a:ea typeface="MS PGothic" pitchFamily="34" charset="-128"/>
                <a:cs typeface="+mn-cs"/>
              </a:defRPr>
            </a:lvl7pPr>
            <a:lvl8pPr marL="3200400" algn="l" defTabSz="914400" rtl="0" eaLnBrk="1" latinLnBrk="0" hangingPunct="1">
              <a:defRPr sz="1600" kern="1200">
                <a:solidFill>
                  <a:schemeClr val="tx1"/>
                </a:solidFill>
                <a:latin typeface="Arial" pitchFamily="34" charset="0"/>
                <a:ea typeface="MS PGothic" pitchFamily="34" charset="-128"/>
                <a:cs typeface="+mn-cs"/>
              </a:defRPr>
            </a:lvl8pPr>
            <a:lvl9pPr marL="3657600" algn="l" defTabSz="914400" rtl="0" eaLnBrk="1" latinLnBrk="0" hangingPunct="1">
              <a:defRPr sz="1600" kern="1200">
                <a:solidFill>
                  <a:schemeClr val="tx1"/>
                </a:solidFill>
                <a:latin typeface="Arial" pitchFamily="34" charset="0"/>
                <a:ea typeface="MS PGothic" pitchFamily="34" charset="-128"/>
                <a:cs typeface="+mn-cs"/>
              </a:defRPr>
            </a:lvl9pPr>
          </a:lstStyle>
          <a:p>
            <a:pPr defTabSz="1088449">
              <a:defRPr/>
            </a:pPr>
            <a:r>
              <a:rPr lang="en-US" sz="1200" b="1">
                <a:solidFill>
                  <a:srgbClr val="FFFFFF"/>
                </a:solidFill>
                <a:ea typeface="Arial Unicode MS" pitchFamily="34" charset="-128"/>
                <a:cs typeface="Arial Unicode MS" pitchFamily="34" charset="-128"/>
              </a:rPr>
              <a:t>Security</a:t>
            </a:r>
          </a:p>
          <a:p>
            <a:pPr marL="171348" indent="-171348" defTabSz="1088449">
              <a:buFont typeface="Arial" panose="020B0604020202020204" pitchFamily="34" charset="0"/>
              <a:buChar char="•"/>
              <a:defRPr/>
            </a:pPr>
            <a:endParaRPr lang="en-US" sz="1200" b="1">
              <a:solidFill>
                <a:srgbClr val="FFFFFF"/>
              </a:solidFill>
              <a:ea typeface="Arial Unicode MS" pitchFamily="34" charset="-128"/>
              <a:cs typeface="Arial Unicode MS" pitchFamily="34" charset="-128"/>
            </a:endParaRPr>
          </a:p>
          <a:p>
            <a:pPr marL="171348" indent="-171348" defTabSz="1088449">
              <a:buFont typeface="Arial" panose="020B0604020202020204" pitchFamily="34" charset="0"/>
              <a:buChar char="•"/>
              <a:defRPr/>
            </a:pPr>
            <a:r>
              <a:rPr lang="en-US" sz="1200">
                <a:solidFill>
                  <a:srgbClr val="FFFFFF"/>
                </a:solidFill>
                <a:ea typeface="Arial Unicode MS" pitchFamily="34" charset="-128"/>
                <a:cs typeface="Arial Unicode MS" pitchFamily="34" charset="-128"/>
              </a:rPr>
              <a:t>Physical Site Security</a:t>
            </a:r>
          </a:p>
          <a:p>
            <a:pPr marL="171348" indent="-171348" defTabSz="1088449">
              <a:buFont typeface="Arial" panose="020B0604020202020204" pitchFamily="34" charset="0"/>
              <a:buChar char="•"/>
              <a:defRPr/>
            </a:pPr>
            <a:r>
              <a:rPr lang="en-US" sz="1200">
                <a:solidFill>
                  <a:srgbClr val="FFFFFF"/>
                </a:solidFill>
                <a:ea typeface="Arial Unicode MS" pitchFamily="34" charset="-128"/>
                <a:cs typeface="Arial Unicode MS" pitchFamily="34" charset="-128"/>
              </a:rPr>
              <a:t>Network Security</a:t>
            </a:r>
          </a:p>
          <a:p>
            <a:pPr marL="171348" indent="-171348" defTabSz="1088449">
              <a:buFont typeface="Arial" panose="020B0604020202020204" pitchFamily="34" charset="0"/>
              <a:buChar char="•"/>
              <a:defRPr/>
            </a:pPr>
            <a:r>
              <a:rPr lang="en-US" sz="1200">
                <a:solidFill>
                  <a:srgbClr val="FFFFFF"/>
                </a:solidFill>
                <a:ea typeface="Arial Unicode MS" pitchFamily="34" charset="-128"/>
                <a:cs typeface="Arial Unicode MS" pitchFamily="34" charset="-128"/>
              </a:rPr>
              <a:t>OS &amp; Database Security</a:t>
            </a:r>
          </a:p>
          <a:p>
            <a:pPr marL="171348" indent="-171348" defTabSz="1088449">
              <a:buFont typeface="Arial" panose="020B0604020202020204" pitchFamily="34" charset="0"/>
              <a:buChar char="•"/>
              <a:defRPr/>
            </a:pPr>
            <a:r>
              <a:rPr lang="en-US" sz="1200">
                <a:solidFill>
                  <a:srgbClr val="FFFFFF"/>
                </a:solidFill>
                <a:ea typeface="Arial Unicode MS" pitchFamily="34" charset="-128"/>
                <a:cs typeface="Arial Unicode MS" pitchFamily="34" charset="-128"/>
              </a:rPr>
              <a:t>Antivirus &amp; Antimalware</a:t>
            </a:r>
          </a:p>
          <a:p>
            <a:pPr marL="171348" indent="-171348" defTabSz="1088449">
              <a:buFont typeface="Arial" panose="020B0604020202020204" pitchFamily="34" charset="0"/>
              <a:buChar char="•"/>
              <a:defRPr/>
            </a:pPr>
            <a:r>
              <a:rPr lang="en-US" sz="1200">
                <a:solidFill>
                  <a:srgbClr val="FFFFFF"/>
                </a:solidFill>
                <a:ea typeface="Arial Unicode MS" pitchFamily="34" charset="-128"/>
                <a:cs typeface="Arial Unicode MS" pitchFamily="34" charset="-128"/>
              </a:rPr>
              <a:t>IPS/IDS</a:t>
            </a:r>
          </a:p>
          <a:p>
            <a:pPr marL="171348" indent="-171348" defTabSz="1088449">
              <a:buFont typeface="Arial" panose="020B0604020202020204" pitchFamily="34" charset="0"/>
              <a:buChar char="•"/>
              <a:defRPr/>
            </a:pPr>
            <a:r>
              <a:rPr lang="en-US" sz="1200">
                <a:solidFill>
                  <a:srgbClr val="FFFFFF"/>
                </a:solidFill>
                <a:ea typeface="Arial Unicode MS" pitchFamily="34" charset="-128"/>
                <a:cs typeface="Arial Unicode MS" pitchFamily="34" charset="-128"/>
              </a:rPr>
              <a:t>Data Encryption</a:t>
            </a:r>
          </a:p>
          <a:p>
            <a:pPr marL="171348" indent="-171348" defTabSz="1088449">
              <a:buFont typeface="Arial" panose="020B0604020202020204" pitchFamily="34" charset="0"/>
              <a:buChar char="•"/>
              <a:defRPr/>
            </a:pPr>
            <a:r>
              <a:rPr lang="en-US" sz="1200">
                <a:solidFill>
                  <a:srgbClr val="FFFFFF"/>
                </a:solidFill>
                <a:ea typeface="Arial Unicode MS" pitchFamily="34" charset="-128"/>
                <a:cs typeface="Arial Unicode MS" pitchFamily="34" charset="-128"/>
              </a:rPr>
              <a:t>Access Checks/Audits</a:t>
            </a:r>
          </a:p>
          <a:p>
            <a:pPr marL="171348" indent="-171348" defTabSz="1088449">
              <a:buFont typeface="Arial" panose="020B0604020202020204" pitchFamily="34" charset="0"/>
              <a:buChar char="•"/>
              <a:defRPr/>
            </a:pPr>
            <a:endParaRPr lang="en-US" sz="1200" b="1">
              <a:solidFill>
                <a:srgbClr val="FFFFFF"/>
              </a:solidFill>
              <a:ea typeface="Arial Unicode MS" pitchFamily="34" charset="-128"/>
              <a:cs typeface="Arial Unicode MS" pitchFamily="34" charset="-128"/>
            </a:endParaRPr>
          </a:p>
          <a:p>
            <a:pPr marL="171348" indent="-171348" defTabSz="1088449">
              <a:buFont typeface="Arial" panose="020B0604020202020204" pitchFamily="34" charset="0"/>
              <a:buChar char="•"/>
              <a:defRPr/>
            </a:pPr>
            <a:endParaRPr lang="en-US" sz="1200" b="1">
              <a:solidFill>
                <a:srgbClr val="FFFFFF"/>
              </a:solidFill>
              <a:ea typeface="Arial Unicode MS" pitchFamily="34" charset="-128"/>
              <a:cs typeface="Arial Unicode MS" pitchFamily="34" charset="-128"/>
            </a:endParaRPr>
          </a:p>
        </p:txBody>
      </p:sp>
      <p:sp>
        <p:nvSpPr>
          <p:cNvPr id="53" name="TextBox 52"/>
          <p:cNvSpPr txBox="1"/>
          <p:nvPr/>
        </p:nvSpPr>
        <p:spPr>
          <a:xfrm>
            <a:off x="2556525" y="2108966"/>
            <a:ext cx="2314616" cy="184570"/>
          </a:xfrm>
          <a:prstGeom prst="rect">
            <a:avLst/>
          </a:prstGeom>
          <a:noFill/>
        </p:spPr>
        <p:txBody>
          <a:bodyPr wrap="square" lIns="0" tIns="0" rIns="0" bIns="0" rtlCol="0">
            <a:spAutoFit/>
          </a:bodyPr>
          <a:lstStyle/>
          <a:p>
            <a:pPr defTabSz="1088449" fontAlgn="base">
              <a:spcBef>
                <a:spcPts val="600"/>
              </a:spcBef>
              <a:spcAft>
                <a:spcPct val="0"/>
              </a:spcAft>
              <a:buClr>
                <a:srgbClr val="F0AB00"/>
              </a:buClr>
              <a:buSzPct val="80000"/>
            </a:pPr>
            <a:r>
              <a:rPr lang="en-US" sz="1200" b="1" kern="0">
                <a:solidFill>
                  <a:srgbClr val="FFFFFF"/>
                </a:solidFill>
                <a:ea typeface="Arial Unicode MS" pitchFamily="34" charset="-128"/>
                <a:cs typeface="Arial Unicode MS" pitchFamily="34" charset="-128"/>
              </a:rPr>
              <a:t>Basic Operations</a:t>
            </a:r>
            <a:endParaRPr lang="en-SG" sz="1200" b="1" kern="0" err="1">
              <a:solidFill>
                <a:srgbClr val="FFFFFF"/>
              </a:solidFill>
              <a:ea typeface="Arial Unicode MS" pitchFamily="34" charset="-128"/>
              <a:cs typeface="Arial Unicode MS" pitchFamily="34" charset="-128"/>
            </a:endParaRPr>
          </a:p>
        </p:txBody>
      </p:sp>
      <p:sp>
        <p:nvSpPr>
          <p:cNvPr id="54" name="TextBox 53"/>
          <p:cNvSpPr txBox="1"/>
          <p:nvPr/>
        </p:nvSpPr>
        <p:spPr>
          <a:xfrm>
            <a:off x="2549707" y="2315524"/>
            <a:ext cx="2553319" cy="553854"/>
          </a:xfrm>
          <a:prstGeom prst="rect">
            <a:avLst/>
          </a:prstGeom>
          <a:noFill/>
        </p:spPr>
        <p:txBody>
          <a:bodyPr wrap="square" lIns="0" tIns="0" rIns="0" bIns="0" rtlCol="0">
            <a:spAutoFit/>
          </a:bodyPr>
          <a:lstStyle/>
          <a:p>
            <a:pPr marL="171348" indent="-171348" defTabSz="1088449" fontAlgn="base">
              <a:spcAft>
                <a:spcPct val="0"/>
              </a:spcAft>
              <a:buSzPct val="80000"/>
              <a:buFont typeface="Arial" panose="020B0604020202020204" pitchFamily="34" charset="0"/>
              <a:buChar char="•"/>
            </a:pPr>
            <a:r>
              <a:rPr lang="en-US" sz="1200" kern="0">
                <a:solidFill>
                  <a:srgbClr val="FFFFFF"/>
                </a:solidFill>
                <a:ea typeface="Arial Unicode MS" pitchFamily="34" charset="-128"/>
                <a:cs typeface="Arial Unicode MS" pitchFamily="34" charset="-128"/>
              </a:rPr>
              <a:t>System startup/shutdown</a:t>
            </a:r>
          </a:p>
          <a:p>
            <a:pPr marL="171348" indent="-171348" defTabSz="1088449" fontAlgn="base">
              <a:spcAft>
                <a:spcPct val="0"/>
              </a:spcAft>
              <a:buSzPct val="80000"/>
              <a:buFont typeface="Arial" panose="020B0604020202020204" pitchFamily="34" charset="0"/>
              <a:buChar char="•"/>
            </a:pPr>
            <a:r>
              <a:rPr lang="en-US" sz="1200" kern="0">
                <a:solidFill>
                  <a:srgbClr val="FFFFFF"/>
                </a:solidFill>
                <a:ea typeface="Arial Unicode MS" pitchFamily="34" charset="-128"/>
                <a:cs typeface="Arial Unicode MS" pitchFamily="34" charset="-128"/>
              </a:rPr>
              <a:t>System Installations</a:t>
            </a:r>
          </a:p>
          <a:p>
            <a:pPr marL="171348" indent="-171348" defTabSz="1088449" fontAlgn="base">
              <a:spcAft>
                <a:spcPct val="0"/>
              </a:spcAft>
              <a:buSzPct val="80000"/>
              <a:buFont typeface="Arial" panose="020B0604020202020204" pitchFamily="34" charset="0"/>
              <a:buChar char="•"/>
            </a:pPr>
            <a:r>
              <a:rPr lang="en-US" sz="1200" kern="0">
                <a:solidFill>
                  <a:srgbClr val="FFFFFF"/>
                </a:solidFill>
                <a:ea typeface="Arial Unicode MS" pitchFamily="34" charset="-128"/>
                <a:cs typeface="Arial Unicode MS" pitchFamily="34" charset="-128"/>
              </a:rPr>
              <a:t>HA / Disaster Recovery</a:t>
            </a:r>
          </a:p>
        </p:txBody>
      </p:sp>
      <p:sp>
        <p:nvSpPr>
          <p:cNvPr id="55" name="TextBox 54"/>
          <p:cNvSpPr txBox="1"/>
          <p:nvPr/>
        </p:nvSpPr>
        <p:spPr>
          <a:xfrm>
            <a:off x="5292740" y="2315524"/>
            <a:ext cx="2553319" cy="738472"/>
          </a:xfrm>
          <a:prstGeom prst="rect">
            <a:avLst/>
          </a:prstGeom>
          <a:noFill/>
        </p:spPr>
        <p:txBody>
          <a:bodyPr wrap="square" lIns="0" tIns="0" rIns="0" bIns="0" rtlCol="0">
            <a:spAutoFit/>
          </a:bodyPr>
          <a:lstStyle/>
          <a:p>
            <a:pPr marL="171348" indent="-171348" defTabSz="1088449" fontAlgn="base">
              <a:spcAft>
                <a:spcPct val="0"/>
              </a:spcAft>
              <a:buSzPct val="80000"/>
              <a:buFont typeface="Arial" panose="020B0604020202020204" pitchFamily="34" charset="0"/>
              <a:buChar char="•"/>
            </a:pPr>
            <a:r>
              <a:rPr lang="en-US" sz="1200" kern="0" dirty="0">
                <a:solidFill>
                  <a:srgbClr val="FFFFFF"/>
                </a:solidFill>
                <a:ea typeface="Arial Unicode MS" pitchFamily="34" charset="-128"/>
                <a:cs typeface="Arial Unicode MS" pitchFamily="34" charset="-128"/>
              </a:rPr>
              <a:t>General NetWeaver Housekeeping</a:t>
            </a:r>
          </a:p>
          <a:p>
            <a:pPr marL="171348" indent="-171348" defTabSz="1088449" fontAlgn="base">
              <a:spcAft>
                <a:spcPct val="0"/>
              </a:spcAft>
              <a:buSzPct val="80000"/>
              <a:buFont typeface="Arial" panose="020B0604020202020204" pitchFamily="34" charset="0"/>
              <a:buChar char="•"/>
            </a:pPr>
            <a:r>
              <a:rPr lang="en-US" sz="1200" kern="0" dirty="0">
                <a:solidFill>
                  <a:srgbClr val="FFFFFF"/>
                </a:solidFill>
                <a:ea typeface="Arial Unicode MS" pitchFamily="34" charset="-128"/>
                <a:cs typeface="Arial Unicode MS" pitchFamily="34" charset="-128"/>
              </a:rPr>
              <a:t>Client Operations (Copy/Export)</a:t>
            </a:r>
          </a:p>
          <a:p>
            <a:pPr marL="171348" indent="-171348" defTabSz="1088449" fontAlgn="base">
              <a:spcAft>
                <a:spcPct val="0"/>
              </a:spcAft>
              <a:buSzPct val="80000"/>
              <a:buFont typeface="Arial" panose="020B0604020202020204" pitchFamily="34" charset="0"/>
              <a:buChar char="•"/>
            </a:pPr>
            <a:r>
              <a:rPr lang="en-US" sz="1200" kern="0" dirty="0">
                <a:solidFill>
                  <a:srgbClr val="FFFFFF"/>
                </a:solidFill>
                <a:ea typeface="Arial Unicode MS" pitchFamily="34" charset="-128"/>
                <a:cs typeface="Arial Unicode MS" pitchFamily="34" charset="-128"/>
              </a:rPr>
              <a:t>System Copies</a:t>
            </a:r>
          </a:p>
          <a:p>
            <a:pPr marL="171348" indent="-171348" defTabSz="1088449" fontAlgn="base">
              <a:spcAft>
                <a:spcPct val="0"/>
              </a:spcAft>
              <a:buSzPct val="80000"/>
              <a:buFont typeface="Arial" panose="020B0604020202020204" pitchFamily="34" charset="0"/>
              <a:buChar char="•"/>
            </a:pPr>
            <a:endParaRPr lang="en-US" sz="1200" kern="0" dirty="0">
              <a:solidFill>
                <a:srgbClr val="FFFFFF"/>
              </a:solidFill>
              <a:ea typeface="Arial Unicode MS" pitchFamily="34" charset="-128"/>
              <a:cs typeface="Arial Unicode MS" pitchFamily="34" charset="-128"/>
            </a:endParaRPr>
          </a:p>
        </p:txBody>
      </p:sp>
      <p:sp>
        <p:nvSpPr>
          <p:cNvPr id="56" name="Rectangle 28"/>
          <p:cNvSpPr>
            <a:spLocks noChangeArrowheads="1"/>
          </p:cNvSpPr>
          <p:nvPr/>
        </p:nvSpPr>
        <p:spPr bwMode="auto">
          <a:xfrm>
            <a:off x="434789" y="5480952"/>
            <a:ext cx="5586266" cy="912512"/>
          </a:xfrm>
          <a:prstGeom prst="roundRect">
            <a:avLst/>
          </a:prstGeom>
          <a:solidFill>
            <a:schemeClr val="tx2">
              <a:lumMod val="60000"/>
              <a:lumOff val="40000"/>
            </a:schemeClr>
          </a:solidFill>
          <a:ln w="9525" algn="ctr">
            <a:noFill/>
            <a:round/>
            <a:headEnd/>
            <a:tailEnd/>
          </a:ln>
        </p:spPr>
        <p:txBody>
          <a:bodyPr lIns="91392" tIns="46776" rIns="0" bIns="46776" anchor="t"/>
          <a:lstStyle>
            <a:defPPr>
              <a:defRPr lang="de-DE"/>
            </a:defPPr>
            <a:lvl1pPr algn="l" rtl="0" fontAlgn="base">
              <a:spcBef>
                <a:spcPct val="0"/>
              </a:spcBef>
              <a:spcAft>
                <a:spcPct val="0"/>
              </a:spcAft>
              <a:defRPr sz="16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16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16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16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1600" kern="1200">
                <a:solidFill>
                  <a:schemeClr val="tx1"/>
                </a:solidFill>
                <a:latin typeface="Arial" pitchFamily="34" charset="0"/>
                <a:ea typeface="MS PGothic" pitchFamily="34" charset="-128"/>
                <a:cs typeface="+mn-cs"/>
              </a:defRPr>
            </a:lvl5pPr>
            <a:lvl6pPr marL="2286000" algn="l" defTabSz="914400" rtl="0" eaLnBrk="1" latinLnBrk="0" hangingPunct="1">
              <a:defRPr sz="1600" kern="1200">
                <a:solidFill>
                  <a:schemeClr val="tx1"/>
                </a:solidFill>
                <a:latin typeface="Arial" pitchFamily="34" charset="0"/>
                <a:ea typeface="MS PGothic" pitchFamily="34" charset="-128"/>
                <a:cs typeface="+mn-cs"/>
              </a:defRPr>
            </a:lvl6pPr>
            <a:lvl7pPr marL="2743200" algn="l" defTabSz="914400" rtl="0" eaLnBrk="1" latinLnBrk="0" hangingPunct="1">
              <a:defRPr sz="1600" kern="1200">
                <a:solidFill>
                  <a:schemeClr val="tx1"/>
                </a:solidFill>
                <a:latin typeface="Arial" pitchFamily="34" charset="0"/>
                <a:ea typeface="MS PGothic" pitchFamily="34" charset="-128"/>
                <a:cs typeface="+mn-cs"/>
              </a:defRPr>
            </a:lvl7pPr>
            <a:lvl8pPr marL="3200400" algn="l" defTabSz="914400" rtl="0" eaLnBrk="1" latinLnBrk="0" hangingPunct="1">
              <a:defRPr sz="1600" kern="1200">
                <a:solidFill>
                  <a:schemeClr val="tx1"/>
                </a:solidFill>
                <a:latin typeface="Arial" pitchFamily="34" charset="0"/>
                <a:ea typeface="MS PGothic" pitchFamily="34" charset="-128"/>
                <a:cs typeface="+mn-cs"/>
              </a:defRPr>
            </a:lvl8pPr>
            <a:lvl9pPr marL="3657600" algn="l" defTabSz="914400" rtl="0" eaLnBrk="1" latinLnBrk="0" hangingPunct="1">
              <a:defRPr sz="1600" kern="1200">
                <a:solidFill>
                  <a:schemeClr val="tx1"/>
                </a:solidFill>
                <a:latin typeface="Arial" pitchFamily="34" charset="0"/>
                <a:ea typeface="MS PGothic" pitchFamily="34" charset="-128"/>
                <a:cs typeface="+mn-cs"/>
              </a:defRPr>
            </a:lvl9pPr>
          </a:lstStyle>
          <a:p>
            <a:pPr defTabSz="1088449">
              <a:defRPr/>
            </a:pPr>
            <a:r>
              <a:rPr lang="en-US" sz="1200" b="1">
                <a:solidFill>
                  <a:srgbClr val="FFFFFF"/>
                </a:solidFill>
                <a:ea typeface="Arial Unicode MS" pitchFamily="34" charset="-128"/>
                <a:cs typeface="Arial Unicode MS" pitchFamily="34" charset="-128"/>
              </a:rPr>
              <a:t>Additional technical services</a:t>
            </a:r>
          </a:p>
          <a:p>
            <a:pPr defTabSz="1088449">
              <a:defRPr/>
            </a:pPr>
            <a:endParaRPr lang="en-US" sz="1200" b="1">
              <a:solidFill>
                <a:srgbClr val="FFFFFF"/>
              </a:solidFill>
              <a:ea typeface="Arial Unicode MS" pitchFamily="34" charset="-128"/>
              <a:cs typeface="Arial Unicode MS" pitchFamily="34" charset="-128"/>
            </a:endParaRPr>
          </a:p>
          <a:p>
            <a:pPr marL="171348" indent="-171348" defTabSz="1088449">
              <a:buFont typeface="Arial" panose="020B0604020202020204" pitchFamily="34" charset="0"/>
              <a:buChar char="•"/>
              <a:defRPr/>
            </a:pPr>
            <a:r>
              <a:rPr lang="en-US" sz="1200">
                <a:solidFill>
                  <a:srgbClr val="FFFFFF"/>
                </a:solidFill>
                <a:ea typeface="Arial Unicode MS" pitchFamily="34" charset="-128"/>
                <a:cs typeface="Arial Unicode MS" pitchFamily="34" charset="-128"/>
              </a:rPr>
              <a:t>Pre- and post-processing for system refresh</a:t>
            </a:r>
          </a:p>
          <a:p>
            <a:pPr marL="171348" indent="-171348" defTabSz="1088449">
              <a:buFont typeface="Arial" panose="020B0604020202020204" pitchFamily="34" charset="0"/>
              <a:buChar char="•"/>
              <a:defRPr/>
            </a:pPr>
            <a:r>
              <a:rPr lang="en-US" sz="1200">
                <a:solidFill>
                  <a:srgbClr val="FFFFFF"/>
                </a:solidFill>
                <a:ea typeface="Arial Unicode MS" pitchFamily="34" charset="-128"/>
                <a:cs typeface="Arial Unicode MS" pitchFamily="34" charset="-128"/>
              </a:rPr>
              <a:t>Transport management, Fiori configurations</a:t>
            </a:r>
          </a:p>
        </p:txBody>
      </p:sp>
      <p:sp>
        <p:nvSpPr>
          <p:cNvPr id="57" name="Rectangle 28"/>
          <p:cNvSpPr>
            <a:spLocks noChangeArrowheads="1"/>
          </p:cNvSpPr>
          <p:nvPr/>
        </p:nvSpPr>
        <p:spPr bwMode="auto">
          <a:xfrm>
            <a:off x="6096868" y="5480951"/>
            <a:ext cx="5492020" cy="912510"/>
          </a:xfrm>
          <a:prstGeom prst="roundRect">
            <a:avLst/>
          </a:prstGeom>
          <a:solidFill>
            <a:schemeClr val="tx2">
              <a:lumMod val="60000"/>
              <a:lumOff val="40000"/>
            </a:schemeClr>
          </a:solidFill>
          <a:ln w="9525" algn="ctr">
            <a:noFill/>
            <a:round/>
            <a:headEnd/>
            <a:tailEnd/>
          </a:ln>
        </p:spPr>
        <p:txBody>
          <a:bodyPr lIns="91392" tIns="46776" rIns="0" bIns="46776" anchor="t"/>
          <a:lstStyle>
            <a:defPPr>
              <a:defRPr lang="de-DE"/>
            </a:defPPr>
            <a:lvl1pPr algn="l" rtl="0" fontAlgn="base">
              <a:spcBef>
                <a:spcPct val="0"/>
              </a:spcBef>
              <a:spcAft>
                <a:spcPct val="0"/>
              </a:spcAft>
              <a:defRPr sz="16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16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16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16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1600" kern="1200">
                <a:solidFill>
                  <a:schemeClr val="tx1"/>
                </a:solidFill>
                <a:latin typeface="Arial" pitchFamily="34" charset="0"/>
                <a:ea typeface="MS PGothic" pitchFamily="34" charset="-128"/>
                <a:cs typeface="+mn-cs"/>
              </a:defRPr>
            </a:lvl5pPr>
            <a:lvl6pPr marL="2286000" algn="l" defTabSz="914400" rtl="0" eaLnBrk="1" latinLnBrk="0" hangingPunct="1">
              <a:defRPr sz="1600" kern="1200">
                <a:solidFill>
                  <a:schemeClr val="tx1"/>
                </a:solidFill>
                <a:latin typeface="Arial" pitchFamily="34" charset="0"/>
                <a:ea typeface="MS PGothic" pitchFamily="34" charset="-128"/>
                <a:cs typeface="+mn-cs"/>
              </a:defRPr>
            </a:lvl6pPr>
            <a:lvl7pPr marL="2743200" algn="l" defTabSz="914400" rtl="0" eaLnBrk="1" latinLnBrk="0" hangingPunct="1">
              <a:defRPr sz="1600" kern="1200">
                <a:solidFill>
                  <a:schemeClr val="tx1"/>
                </a:solidFill>
                <a:latin typeface="Arial" pitchFamily="34" charset="0"/>
                <a:ea typeface="MS PGothic" pitchFamily="34" charset="-128"/>
                <a:cs typeface="+mn-cs"/>
              </a:defRPr>
            </a:lvl7pPr>
            <a:lvl8pPr marL="3200400" algn="l" defTabSz="914400" rtl="0" eaLnBrk="1" latinLnBrk="0" hangingPunct="1">
              <a:defRPr sz="1600" kern="1200">
                <a:solidFill>
                  <a:schemeClr val="tx1"/>
                </a:solidFill>
                <a:latin typeface="Arial" pitchFamily="34" charset="0"/>
                <a:ea typeface="MS PGothic" pitchFamily="34" charset="-128"/>
                <a:cs typeface="+mn-cs"/>
              </a:defRPr>
            </a:lvl8pPr>
            <a:lvl9pPr marL="3657600" algn="l" defTabSz="914400" rtl="0" eaLnBrk="1" latinLnBrk="0" hangingPunct="1">
              <a:defRPr sz="1600" kern="1200">
                <a:solidFill>
                  <a:schemeClr val="tx1"/>
                </a:solidFill>
                <a:latin typeface="Arial" pitchFamily="34" charset="0"/>
                <a:ea typeface="MS PGothic" pitchFamily="34" charset="-128"/>
                <a:cs typeface="+mn-cs"/>
              </a:defRPr>
            </a:lvl9pPr>
          </a:lstStyle>
          <a:p>
            <a:pPr defTabSz="1088449">
              <a:defRPr/>
            </a:pPr>
            <a:r>
              <a:rPr lang="en-US" sz="1200" b="1" dirty="0">
                <a:solidFill>
                  <a:srgbClr val="FFFFFF"/>
                </a:solidFill>
                <a:ea typeface="Arial Unicode MS" pitchFamily="34" charset="-128"/>
                <a:cs typeface="Arial Unicode MS" pitchFamily="34" charset="-128"/>
              </a:rPr>
              <a:t>Application Managed Services &amp; implementation</a:t>
            </a:r>
          </a:p>
          <a:p>
            <a:pPr defTabSz="1088449">
              <a:defRPr/>
            </a:pPr>
            <a:endParaRPr lang="en-US" sz="1200" b="1" dirty="0">
              <a:solidFill>
                <a:srgbClr val="FFFFFF"/>
              </a:solidFill>
              <a:ea typeface="Arial Unicode MS" pitchFamily="34" charset="-128"/>
              <a:cs typeface="Arial Unicode MS" pitchFamily="34" charset="-128"/>
            </a:endParaRPr>
          </a:p>
          <a:p>
            <a:pPr marL="171348" indent="-171348" defTabSz="1088449">
              <a:buFont typeface="Arial" panose="020B0604020202020204" pitchFamily="34" charset="0"/>
              <a:buChar char="•"/>
              <a:defRPr/>
            </a:pPr>
            <a:r>
              <a:rPr lang="en-US" sz="1200" dirty="0">
                <a:solidFill>
                  <a:srgbClr val="FFFFFF"/>
                </a:solidFill>
                <a:ea typeface="Arial Unicode MS" pitchFamily="34" charset="-128"/>
                <a:cs typeface="Arial Unicode MS" pitchFamily="34" charset="-128"/>
              </a:rPr>
              <a:t>Functional Application Support</a:t>
            </a:r>
          </a:p>
          <a:p>
            <a:pPr marL="171348" indent="-171348" defTabSz="1088449">
              <a:buFont typeface="Arial" panose="020B0604020202020204" pitchFamily="34" charset="0"/>
              <a:buChar char="•"/>
              <a:defRPr/>
            </a:pPr>
            <a:r>
              <a:rPr lang="en-US" sz="1200" dirty="0">
                <a:solidFill>
                  <a:srgbClr val="FFFFFF"/>
                </a:solidFill>
                <a:ea typeface="Arial Unicode MS" pitchFamily="34" charset="-128"/>
                <a:cs typeface="Arial Unicode MS" pitchFamily="34" charset="-128"/>
              </a:rPr>
              <a:t>Implementation services</a:t>
            </a:r>
          </a:p>
        </p:txBody>
      </p:sp>
      <p:sp>
        <p:nvSpPr>
          <p:cNvPr id="4" name="Rectangle 3">
            <a:extLst>
              <a:ext uri="{FF2B5EF4-FFF2-40B4-BE49-F238E27FC236}">
                <a16:creationId xmlns:a16="http://schemas.microsoft.com/office/drawing/2014/main" id="{665DFE65-DD9F-9843-87A3-6E643AA9D851}"/>
              </a:ext>
            </a:extLst>
          </p:cNvPr>
          <p:cNvSpPr/>
          <p:nvPr/>
        </p:nvSpPr>
        <p:spPr bwMode="gray">
          <a:xfrm>
            <a:off x="327659" y="5252080"/>
            <a:ext cx="11424049" cy="1267931"/>
          </a:xfrm>
          <a:prstGeom prst="rect">
            <a:avLst/>
          </a:prstGeom>
          <a:noFill/>
          <a:ln w="25400" algn="ctr">
            <a:solidFill>
              <a:schemeClr val="tx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ES" sz="1799" kern="0" err="1">
              <a:solidFill>
                <a:srgbClr val="000000"/>
              </a:solidFill>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E7F53D4D-B90F-D04B-8CE0-2089FFE63FAC}"/>
              </a:ext>
            </a:extLst>
          </p:cNvPr>
          <p:cNvSpPr/>
          <p:nvPr/>
        </p:nvSpPr>
        <p:spPr>
          <a:xfrm>
            <a:off x="910798" y="5045723"/>
            <a:ext cx="2225241" cy="430863"/>
          </a:xfrm>
          <a:prstGeom prst="rect">
            <a:avLst/>
          </a:prstGeom>
          <a:solidFill>
            <a:schemeClr val="bg1"/>
          </a:solidFill>
        </p:spPr>
        <p:txBody>
          <a:bodyPr wrap="none" lIns="91416" tIns="45708" rIns="91416" bIns="45708">
            <a:spAutoFit/>
          </a:bodyPr>
          <a:lstStyle/>
          <a:p>
            <a:pPr algn="ctr" defTabSz="1088449"/>
            <a:r>
              <a:rPr lang="en-GB" sz="2200" dirty="0">
                <a:ln w="0"/>
                <a:solidFill>
                  <a:srgbClr val="F0AB00"/>
                </a:solidFill>
                <a:effectLst>
                  <a:outerShdw blurRad="38100" dist="25400" dir="5400000" algn="ctr" rotWithShape="0">
                    <a:srgbClr val="6E747A">
                      <a:alpha val="43000"/>
                    </a:srgbClr>
                  </a:outerShdw>
                </a:effectLst>
              </a:rPr>
              <a:t>Partner services</a:t>
            </a:r>
          </a:p>
        </p:txBody>
      </p:sp>
      <p:sp>
        <p:nvSpPr>
          <p:cNvPr id="5" name="Rectangle 4">
            <a:extLst>
              <a:ext uri="{FF2B5EF4-FFF2-40B4-BE49-F238E27FC236}">
                <a16:creationId xmlns:a16="http://schemas.microsoft.com/office/drawing/2014/main" id="{2275C00B-8655-46F8-97DB-9E85A20E2946}"/>
              </a:ext>
            </a:extLst>
          </p:cNvPr>
          <p:cNvSpPr/>
          <p:nvPr/>
        </p:nvSpPr>
        <p:spPr>
          <a:xfrm>
            <a:off x="6563845" y="6576800"/>
            <a:ext cx="6094413" cy="261542"/>
          </a:xfrm>
          <a:prstGeom prst="rect">
            <a:avLst/>
          </a:prstGeom>
        </p:spPr>
        <p:txBody>
          <a:bodyPr lIns="91440" tIns="45720" rIns="91440" bIns="45720" anchor="t">
            <a:spAutoFit/>
          </a:bodyPr>
          <a:lstStyle/>
          <a:p>
            <a:pPr defTabSz="1088449" fontAlgn="base">
              <a:spcBef>
                <a:spcPct val="50000"/>
              </a:spcBef>
              <a:spcAft>
                <a:spcPct val="0"/>
              </a:spcAft>
              <a:buClr>
                <a:srgbClr val="F0AB00"/>
              </a:buClr>
              <a:buSzPct val="80000"/>
            </a:pPr>
            <a:r>
              <a:rPr lang="en-US" sz="1100" kern="0" dirty="0">
                <a:solidFill>
                  <a:srgbClr val="000000"/>
                </a:solidFill>
                <a:ea typeface="Arial Unicode MS" pitchFamily="34" charset="-128"/>
                <a:cs typeface="Arial Unicode MS" pitchFamily="34" charset="-128"/>
              </a:rPr>
              <a:t>See also  </a:t>
            </a:r>
            <a:r>
              <a:rPr lang="en-US" sz="1100" kern="0" dirty="0">
                <a:solidFill>
                  <a:srgbClr val="000000"/>
                </a:solidFill>
                <a:ea typeface="Arial Unicode MS" pitchFamily="34" charset="-128"/>
                <a:cs typeface="Arial Unicode MS" pitchFamily="34" charset="-128"/>
                <a:hlinkClick r:id="rId3"/>
              </a:rPr>
              <a:t>Cloud Services Specifications for S/4H PCE on SAP Agreements</a:t>
            </a:r>
            <a:endParaRPr lang="en-US" sz="11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459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5">
            <a:extLst>
              <a:ext uri="{FF2B5EF4-FFF2-40B4-BE49-F238E27FC236}">
                <a16:creationId xmlns:a16="http://schemas.microsoft.com/office/drawing/2014/main" id="{6E6DA7E1-0FE8-6240-995F-625EDC7114D5}"/>
              </a:ext>
            </a:extLst>
          </p:cNvPr>
          <p:cNvSpPr/>
          <p:nvPr/>
        </p:nvSpPr>
        <p:spPr bwMode="gray">
          <a:xfrm>
            <a:off x="699199" y="5886471"/>
            <a:ext cx="10796776" cy="535205"/>
          </a:xfrm>
          <a:prstGeom prst="rect">
            <a:avLst/>
          </a:prstGeom>
          <a:solidFill>
            <a:schemeClr val="accent3">
              <a:lumMod val="60000"/>
              <a:lumOff val="40000"/>
              <a:alpha val="86000"/>
            </a:schemeClr>
          </a:solidFill>
          <a:ln w="6350" algn="ctr">
            <a:noFill/>
            <a:miter lim="800000"/>
            <a:headEnd/>
            <a:tailEnd/>
          </a:ln>
        </p:spPr>
        <p:txBody>
          <a:bodyPr lIns="89954" tIns="71962" rIns="89954" bIns="71962" rtlCol="0" anchor="ctr"/>
          <a:lstStyle/>
          <a:p>
            <a:pPr defTabSz="913852" fontAlgn="base">
              <a:spcBef>
                <a:spcPct val="50000"/>
              </a:spcBef>
              <a:spcAft>
                <a:spcPct val="0"/>
              </a:spcAft>
              <a:buClr>
                <a:srgbClr val="F0AB00"/>
              </a:buClr>
              <a:buSzPct val="80000"/>
            </a:pPr>
            <a:r>
              <a:rPr lang="en-US" sz="1699" kern="0">
                <a:solidFill>
                  <a:srgbClr val="000000"/>
                </a:solidFill>
                <a:ea typeface="Arial Unicode MS" pitchFamily="34" charset="-128"/>
                <a:cs typeface="Arial Unicode MS" pitchFamily="34" charset="-128"/>
              </a:rPr>
              <a:t>Technical Setup</a:t>
            </a:r>
          </a:p>
        </p:txBody>
      </p:sp>
      <p:sp>
        <p:nvSpPr>
          <p:cNvPr id="57" name="Rectangle 33">
            <a:extLst>
              <a:ext uri="{FF2B5EF4-FFF2-40B4-BE49-F238E27FC236}">
                <a16:creationId xmlns:a16="http://schemas.microsoft.com/office/drawing/2014/main" id="{07A275A1-8C41-7B47-9085-DAD267B35B14}"/>
              </a:ext>
            </a:extLst>
          </p:cNvPr>
          <p:cNvSpPr/>
          <p:nvPr/>
        </p:nvSpPr>
        <p:spPr bwMode="gray">
          <a:xfrm>
            <a:off x="699199" y="3304078"/>
            <a:ext cx="10796776" cy="515708"/>
          </a:xfrm>
          <a:prstGeom prst="rect">
            <a:avLst/>
          </a:prstGeom>
          <a:solidFill>
            <a:schemeClr val="accent3">
              <a:lumMod val="20000"/>
              <a:lumOff val="80000"/>
              <a:alpha val="86000"/>
            </a:schemeClr>
          </a:solidFill>
          <a:ln w="6350" algn="ctr">
            <a:noFill/>
            <a:miter lim="800000"/>
            <a:headEnd/>
            <a:tailEnd/>
          </a:ln>
        </p:spPr>
        <p:txBody>
          <a:bodyPr lIns="89954" tIns="71962" rIns="89954" bIns="71962" rtlCol="0" anchor="ctr"/>
          <a:lstStyle/>
          <a:p>
            <a:pPr defTabSz="913852" fontAlgn="base">
              <a:spcBef>
                <a:spcPct val="50000"/>
              </a:spcBef>
              <a:spcAft>
                <a:spcPct val="0"/>
              </a:spcAft>
              <a:buClr>
                <a:srgbClr val="F0AB00"/>
              </a:buClr>
              <a:buSzPct val="80000"/>
            </a:pPr>
            <a:r>
              <a:rPr lang="en-US" sz="1699" kern="0">
                <a:solidFill>
                  <a:srgbClr val="000000"/>
                </a:solidFill>
                <a:ea typeface="Arial Unicode MS" pitchFamily="34" charset="-128"/>
                <a:cs typeface="Arial Unicode MS" pitchFamily="34" charset="-128"/>
              </a:rPr>
              <a:t>Release upgrades</a:t>
            </a:r>
          </a:p>
        </p:txBody>
      </p:sp>
      <p:sp>
        <p:nvSpPr>
          <p:cNvPr id="29" name="Rectangle 33">
            <a:extLst>
              <a:ext uri="{FF2B5EF4-FFF2-40B4-BE49-F238E27FC236}">
                <a16:creationId xmlns:a16="http://schemas.microsoft.com/office/drawing/2014/main" id="{28A4D8CE-021A-4229-BD7C-A7FA9D491C7E}"/>
              </a:ext>
            </a:extLst>
          </p:cNvPr>
          <p:cNvSpPr/>
          <p:nvPr/>
        </p:nvSpPr>
        <p:spPr bwMode="gray">
          <a:xfrm>
            <a:off x="699199" y="1881964"/>
            <a:ext cx="10796776" cy="732524"/>
          </a:xfrm>
          <a:prstGeom prst="rect">
            <a:avLst/>
          </a:prstGeom>
          <a:solidFill>
            <a:schemeClr val="accent3">
              <a:lumMod val="20000"/>
              <a:lumOff val="80000"/>
              <a:alpha val="86000"/>
            </a:schemeClr>
          </a:solidFill>
          <a:ln w="6350" algn="ctr">
            <a:noFill/>
            <a:miter lim="800000"/>
            <a:headEnd/>
            <a:tailEnd/>
          </a:ln>
        </p:spPr>
        <p:txBody>
          <a:bodyPr lIns="89954" tIns="71962" rIns="89954" bIns="71962" rtlCol="0" anchor="ctr"/>
          <a:lstStyle/>
          <a:p>
            <a:pPr defTabSz="913852" fontAlgn="base">
              <a:spcBef>
                <a:spcPct val="50000"/>
              </a:spcBef>
              <a:spcAft>
                <a:spcPct val="0"/>
              </a:spcAft>
              <a:buClr>
                <a:srgbClr val="F0AB00"/>
              </a:buClr>
              <a:buSzPct val="80000"/>
            </a:pPr>
            <a:r>
              <a:rPr lang="en-US" sz="1699" kern="0">
                <a:solidFill>
                  <a:srgbClr val="000000"/>
                </a:solidFill>
                <a:ea typeface="Arial Unicode MS" pitchFamily="34" charset="-128"/>
                <a:cs typeface="Arial Unicode MS" pitchFamily="34" charset="-128"/>
              </a:rPr>
              <a:t>Additional Application Management Services</a:t>
            </a:r>
          </a:p>
        </p:txBody>
      </p:sp>
      <p:sp>
        <p:nvSpPr>
          <p:cNvPr id="21" name="Rectangle 33">
            <a:extLst>
              <a:ext uri="{FF2B5EF4-FFF2-40B4-BE49-F238E27FC236}">
                <a16:creationId xmlns:a16="http://schemas.microsoft.com/office/drawing/2014/main" id="{B6AFAF31-E67F-4BA5-8544-964C20425C44}"/>
              </a:ext>
            </a:extLst>
          </p:cNvPr>
          <p:cNvSpPr/>
          <p:nvPr/>
        </p:nvSpPr>
        <p:spPr bwMode="gray">
          <a:xfrm>
            <a:off x="699199" y="2652918"/>
            <a:ext cx="10796776" cy="607584"/>
          </a:xfrm>
          <a:prstGeom prst="rect">
            <a:avLst/>
          </a:prstGeom>
          <a:solidFill>
            <a:schemeClr val="accent3">
              <a:lumMod val="20000"/>
              <a:lumOff val="80000"/>
              <a:alpha val="86000"/>
            </a:schemeClr>
          </a:solidFill>
          <a:ln w="6350" algn="ctr">
            <a:noFill/>
            <a:miter lim="800000"/>
            <a:headEnd/>
            <a:tailEnd/>
          </a:ln>
        </p:spPr>
        <p:txBody>
          <a:bodyPr lIns="89954" tIns="71962" rIns="89954" bIns="71962" rtlCol="0" anchor="ctr"/>
          <a:lstStyle/>
          <a:p>
            <a:pPr defTabSz="913852" fontAlgn="base">
              <a:spcBef>
                <a:spcPct val="50000"/>
              </a:spcBef>
              <a:spcAft>
                <a:spcPct val="0"/>
              </a:spcAft>
              <a:buClr>
                <a:srgbClr val="F0AB00"/>
              </a:buClr>
              <a:buSzPct val="80000"/>
            </a:pPr>
            <a:r>
              <a:rPr lang="en-US" sz="1699" kern="0">
                <a:solidFill>
                  <a:srgbClr val="000000"/>
                </a:solidFill>
                <a:ea typeface="Arial Unicode MS" pitchFamily="34" charset="-128"/>
                <a:cs typeface="Arial Unicode MS" pitchFamily="34" charset="-128"/>
              </a:rPr>
              <a:t>Additonal Technical Services (non-recurring)</a:t>
            </a:r>
          </a:p>
        </p:txBody>
      </p:sp>
      <p:sp>
        <p:nvSpPr>
          <p:cNvPr id="26" name="Rectangle 25"/>
          <p:cNvSpPr/>
          <p:nvPr/>
        </p:nvSpPr>
        <p:spPr bwMode="gray">
          <a:xfrm>
            <a:off x="699199" y="5030197"/>
            <a:ext cx="10796776" cy="811999"/>
          </a:xfrm>
          <a:prstGeom prst="rect">
            <a:avLst/>
          </a:prstGeom>
          <a:solidFill>
            <a:schemeClr val="accent3">
              <a:lumMod val="60000"/>
              <a:lumOff val="40000"/>
              <a:alpha val="86000"/>
            </a:schemeClr>
          </a:solidFill>
          <a:ln w="6350" algn="ctr">
            <a:noFill/>
            <a:miter lim="800000"/>
            <a:headEnd/>
            <a:tailEnd/>
          </a:ln>
        </p:spPr>
        <p:txBody>
          <a:bodyPr lIns="89954" tIns="71962" rIns="89954" bIns="71962" rtlCol="0" anchor="ctr"/>
          <a:lstStyle/>
          <a:p>
            <a:pPr defTabSz="913852" fontAlgn="base">
              <a:spcBef>
                <a:spcPct val="50000"/>
              </a:spcBef>
              <a:spcAft>
                <a:spcPct val="0"/>
              </a:spcAft>
              <a:buClr>
                <a:srgbClr val="F0AB00"/>
              </a:buClr>
              <a:buSzPct val="80000"/>
            </a:pPr>
            <a:r>
              <a:rPr lang="en-US" sz="1699" kern="0">
                <a:solidFill>
                  <a:srgbClr val="000000"/>
                </a:solidFill>
                <a:ea typeface="Arial Unicode MS" pitchFamily="34" charset="-128"/>
                <a:cs typeface="Arial Unicode MS" pitchFamily="34" charset="-128"/>
              </a:rPr>
              <a:t>Infrastructure, Operating System and </a:t>
            </a:r>
            <a:br>
              <a:rPr lang="en-US" sz="1699" kern="0">
                <a:solidFill>
                  <a:srgbClr val="000000"/>
                </a:solidFill>
                <a:ea typeface="Arial Unicode MS" pitchFamily="34" charset="-128"/>
                <a:cs typeface="Arial Unicode MS" pitchFamily="34" charset="-128"/>
              </a:rPr>
            </a:br>
            <a:r>
              <a:rPr lang="en-US" sz="1699" kern="0">
                <a:solidFill>
                  <a:srgbClr val="000000"/>
                </a:solidFill>
                <a:ea typeface="Arial Unicode MS" pitchFamily="34" charset="-128"/>
                <a:cs typeface="Arial Unicode MS" pitchFamily="34" charset="-128"/>
              </a:rPr>
              <a:t>Database Management</a:t>
            </a:r>
          </a:p>
        </p:txBody>
      </p:sp>
      <p:sp>
        <p:nvSpPr>
          <p:cNvPr id="27" name="Rectangle 26"/>
          <p:cNvSpPr/>
          <p:nvPr/>
        </p:nvSpPr>
        <p:spPr bwMode="gray">
          <a:xfrm>
            <a:off x="699199" y="4456280"/>
            <a:ext cx="10796776" cy="532387"/>
          </a:xfrm>
          <a:prstGeom prst="rect">
            <a:avLst/>
          </a:prstGeom>
          <a:solidFill>
            <a:schemeClr val="accent3">
              <a:lumMod val="60000"/>
              <a:lumOff val="40000"/>
              <a:alpha val="86000"/>
            </a:schemeClr>
          </a:solidFill>
          <a:ln w="6350" algn="ctr">
            <a:noFill/>
            <a:miter lim="800000"/>
            <a:headEnd/>
            <a:tailEnd/>
          </a:ln>
        </p:spPr>
        <p:txBody>
          <a:bodyPr lIns="89954" tIns="71962" rIns="89954" bIns="71962" rtlCol="0" anchor="ctr"/>
          <a:lstStyle/>
          <a:p>
            <a:pPr defTabSz="913852" fontAlgn="base">
              <a:spcBef>
                <a:spcPct val="50000"/>
              </a:spcBef>
              <a:spcAft>
                <a:spcPct val="0"/>
              </a:spcAft>
              <a:buClr>
                <a:srgbClr val="F0AB00"/>
              </a:buClr>
              <a:buSzPct val="80000"/>
            </a:pPr>
            <a:r>
              <a:rPr lang="en-US" sz="1699" kern="0">
                <a:solidFill>
                  <a:srgbClr val="000000"/>
                </a:solidFill>
                <a:ea typeface="Arial Unicode MS" pitchFamily="34" charset="-128"/>
                <a:cs typeface="Arial Unicode MS" pitchFamily="34" charset="-128"/>
              </a:rPr>
              <a:t>SAP Technical Managed Services</a:t>
            </a:r>
          </a:p>
        </p:txBody>
      </p:sp>
      <p:sp>
        <p:nvSpPr>
          <p:cNvPr id="32" name="Rectangle 31"/>
          <p:cNvSpPr/>
          <p:nvPr/>
        </p:nvSpPr>
        <p:spPr bwMode="gray">
          <a:xfrm>
            <a:off x="699199" y="3857756"/>
            <a:ext cx="10796776" cy="558182"/>
          </a:xfrm>
          <a:prstGeom prst="rect">
            <a:avLst/>
          </a:prstGeom>
          <a:solidFill>
            <a:schemeClr val="accent3">
              <a:lumMod val="20000"/>
              <a:lumOff val="80000"/>
              <a:alpha val="86000"/>
            </a:schemeClr>
          </a:solidFill>
          <a:ln w="6350" algn="ctr">
            <a:noFill/>
            <a:miter lim="800000"/>
            <a:headEnd/>
            <a:tailEnd/>
          </a:ln>
        </p:spPr>
        <p:txBody>
          <a:bodyPr lIns="89954" tIns="71962" rIns="89954" bIns="71962" rtlCol="0" anchor="ctr"/>
          <a:lstStyle/>
          <a:p>
            <a:pPr defTabSz="913852" fontAlgn="base">
              <a:spcBef>
                <a:spcPct val="50000"/>
              </a:spcBef>
              <a:spcAft>
                <a:spcPct val="0"/>
              </a:spcAft>
              <a:buClr>
                <a:srgbClr val="F0AB00"/>
              </a:buClr>
              <a:buSzPct val="80000"/>
            </a:pPr>
            <a:r>
              <a:rPr lang="en-US" sz="1699" kern="0">
                <a:solidFill>
                  <a:srgbClr val="000000"/>
                </a:solidFill>
                <a:ea typeface="Arial Unicode MS" pitchFamily="34" charset="-128"/>
                <a:cs typeface="Arial Unicode MS" pitchFamily="34" charset="-128"/>
              </a:rPr>
              <a:t>Standard Application Management Services</a:t>
            </a:r>
          </a:p>
        </p:txBody>
      </p:sp>
      <p:sp>
        <p:nvSpPr>
          <p:cNvPr id="46" name="TextBox 45"/>
          <p:cNvSpPr txBox="1"/>
          <p:nvPr/>
        </p:nvSpPr>
        <p:spPr>
          <a:xfrm>
            <a:off x="8827307" y="2439370"/>
            <a:ext cx="2668670" cy="307617"/>
          </a:xfrm>
          <a:prstGeom prst="rect">
            <a:avLst/>
          </a:prstGeom>
          <a:noFill/>
        </p:spPr>
        <p:txBody>
          <a:bodyPr wrap="square" lIns="0" tIns="0" rIns="0" bIns="0" rtlCol="0">
            <a:spAutoFit/>
          </a:bodyPr>
          <a:lstStyle/>
          <a:p>
            <a:pPr algn="ctr" defTabSz="1088449" fontAlgn="base">
              <a:spcBef>
                <a:spcPts val="600"/>
              </a:spcBef>
              <a:spcAft>
                <a:spcPct val="0"/>
              </a:spcAft>
              <a:buClr>
                <a:srgbClr val="F0AB00"/>
              </a:buClr>
              <a:buSzPct val="80000"/>
            </a:pPr>
            <a:r>
              <a:rPr lang="en-US" sz="1998" kern="0">
                <a:solidFill>
                  <a:srgbClr val="FFFFFF"/>
                </a:solidFill>
                <a:ea typeface="Arial Unicode MS" pitchFamily="34" charset="-128"/>
                <a:cs typeface="Arial Unicode MS" pitchFamily="34" charset="-128"/>
              </a:rPr>
              <a:t>	</a:t>
            </a:r>
            <a:endParaRPr lang="en-US" sz="1798" kern="0">
              <a:solidFill>
                <a:srgbClr val="FFFFFF"/>
              </a:solidFill>
              <a:ea typeface="Arial Unicode MS" pitchFamily="34" charset="-128"/>
              <a:cs typeface="Arial Unicode MS" pitchFamily="34" charset="-128"/>
            </a:endParaRPr>
          </a:p>
        </p:txBody>
      </p:sp>
      <p:sp>
        <p:nvSpPr>
          <p:cNvPr id="34" name="Rectangle 34">
            <a:extLst>
              <a:ext uri="{FF2B5EF4-FFF2-40B4-BE49-F238E27FC236}">
                <a16:creationId xmlns:a16="http://schemas.microsoft.com/office/drawing/2014/main" id="{FA112ECD-238C-4472-A120-1D7FB8A8F968}"/>
              </a:ext>
            </a:extLst>
          </p:cNvPr>
          <p:cNvSpPr/>
          <p:nvPr/>
        </p:nvSpPr>
        <p:spPr bwMode="gray">
          <a:xfrm>
            <a:off x="7379377" y="4456279"/>
            <a:ext cx="1310157" cy="1965396"/>
          </a:xfrm>
          <a:prstGeom prst="rect">
            <a:avLst/>
          </a:prstGeom>
          <a:solidFill>
            <a:schemeClr val="accent3">
              <a:lumMod val="50000"/>
              <a:alpha val="86000"/>
            </a:schemeClr>
          </a:solidFill>
          <a:ln w="6350" algn="ctr">
            <a:noFill/>
            <a:miter lim="800000"/>
            <a:headEnd/>
            <a:tailEnd/>
          </a:ln>
        </p:spPr>
        <p:txBody>
          <a:bodyPr lIns="89954" tIns="71962" rIns="89954" bIns="71962" rtlCol="0" anchor="t"/>
          <a:lstStyle/>
          <a:p>
            <a:pPr algn="ctr" defTabSz="913852" fontAlgn="base">
              <a:spcBef>
                <a:spcPct val="50000"/>
              </a:spcBef>
              <a:spcAft>
                <a:spcPct val="0"/>
              </a:spcAft>
              <a:buClr>
                <a:srgbClr val="F0AB00"/>
              </a:buClr>
              <a:buSzPct val="80000"/>
            </a:pPr>
            <a:endParaRPr lang="en-US" sz="1200" kern="0">
              <a:solidFill>
                <a:srgbClr val="FFFFFF"/>
              </a:solidFill>
              <a:ea typeface="Arial Unicode MS" pitchFamily="34" charset="-128"/>
              <a:cs typeface="Arial Unicode MS" pitchFamily="34" charset="-128"/>
            </a:endParaRPr>
          </a:p>
          <a:p>
            <a:pPr algn="ctr" defTabSz="913852" fontAlgn="base">
              <a:spcBef>
                <a:spcPct val="50000"/>
              </a:spcBef>
              <a:spcAft>
                <a:spcPct val="0"/>
              </a:spcAft>
              <a:buClr>
                <a:srgbClr val="F0AB00"/>
              </a:buClr>
              <a:buSzPct val="80000"/>
            </a:pPr>
            <a:endParaRPr lang="en-US" sz="1200" kern="0">
              <a:solidFill>
                <a:srgbClr val="000000"/>
              </a:solidFill>
              <a:ea typeface="Arial Unicode MS" pitchFamily="34" charset="-128"/>
              <a:cs typeface="Arial Unicode MS" pitchFamily="34" charset="-128"/>
            </a:endParaRPr>
          </a:p>
        </p:txBody>
      </p:sp>
      <p:sp>
        <p:nvSpPr>
          <p:cNvPr id="9" name="Rechteck 8">
            <a:extLst>
              <a:ext uri="{FF2B5EF4-FFF2-40B4-BE49-F238E27FC236}">
                <a16:creationId xmlns:a16="http://schemas.microsoft.com/office/drawing/2014/main" id="{578A0BD1-CE47-4320-B113-852AA04F5BA0}"/>
              </a:ext>
            </a:extLst>
          </p:cNvPr>
          <p:cNvSpPr/>
          <p:nvPr/>
        </p:nvSpPr>
        <p:spPr bwMode="gray">
          <a:xfrm>
            <a:off x="7379377" y="2654831"/>
            <a:ext cx="1312521" cy="604973"/>
          </a:xfrm>
          <a:prstGeom prst="rect">
            <a:avLst/>
          </a:prstGeom>
          <a:solidFill>
            <a:schemeClr val="accent3">
              <a:lumMod val="50000"/>
              <a:alpha val="86000"/>
            </a:schemeClr>
          </a:solidFill>
          <a:ln w="6350" algn="ctr">
            <a:no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sz="1200" kern="0">
                <a:solidFill>
                  <a:srgbClr val="FFFFFF"/>
                </a:solidFill>
                <a:ea typeface="Arial Unicode MS" pitchFamily="34" charset="-128"/>
                <a:cs typeface="Arial Unicode MS" pitchFamily="34" charset="-128"/>
              </a:rPr>
              <a:t>Additional </a:t>
            </a:r>
            <a:r>
              <a:rPr lang="en-US" sz="1200" b="1" kern="0">
                <a:solidFill>
                  <a:srgbClr val="FFFFFF"/>
                </a:solidFill>
                <a:ea typeface="Arial Unicode MS" pitchFamily="34" charset="-128"/>
                <a:cs typeface="Arial Unicode MS" pitchFamily="34" charset="-128"/>
              </a:rPr>
              <a:t>CAS</a:t>
            </a:r>
            <a:r>
              <a:rPr lang="en-US" sz="1200" kern="0">
                <a:solidFill>
                  <a:srgbClr val="FFFFFF"/>
                </a:solidFill>
                <a:ea typeface="Arial Unicode MS" pitchFamily="34" charset="-128"/>
                <a:cs typeface="Arial Unicode MS" pitchFamily="34" charset="-128"/>
              </a:rPr>
              <a:t> by SAP, partly  by partners</a:t>
            </a:r>
          </a:p>
        </p:txBody>
      </p:sp>
      <p:sp>
        <p:nvSpPr>
          <p:cNvPr id="31" name="Rechteck 30">
            <a:extLst>
              <a:ext uri="{FF2B5EF4-FFF2-40B4-BE49-F238E27FC236}">
                <a16:creationId xmlns:a16="http://schemas.microsoft.com/office/drawing/2014/main" id="{6A2E0243-20DF-44CC-9F8B-AD11B6882ED1}"/>
              </a:ext>
            </a:extLst>
          </p:cNvPr>
          <p:cNvSpPr/>
          <p:nvPr/>
        </p:nvSpPr>
        <p:spPr bwMode="gray">
          <a:xfrm>
            <a:off x="7379376" y="1887727"/>
            <a:ext cx="1315322" cy="724174"/>
          </a:xfrm>
          <a:prstGeom prst="rect">
            <a:avLst/>
          </a:prstGeom>
          <a:solidFill>
            <a:schemeClr val="accent1"/>
          </a:solidFill>
          <a:ln w="6350" algn="ctr">
            <a:no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sz="1200" kern="0">
                <a:solidFill>
                  <a:srgbClr val="008FD3">
                    <a:lumMod val="50000"/>
                  </a:srgbClr>
                </a:solidFill>
                <a:ea typeface="Arial Unicode MS" pitchFamily="34" charset="-128"/>
                <a:cs typeface="Arial Unicode MS" pitchFamily="34" charset="-128"/>
              </a:rPr>
              <a:t>Optional, </a:t>
            </a:r>
            <a:r>
              <a:rPr lang="en-US" sz="1200" b="1" kern="0">
                <a:solidFill>
                  <a:srgbClr val="008FD3">
                    <a:lumMod val="50000"/>
                  </a:srgbClr>
                </a:solidFill>
                <a:ea typeface="Arial Unicode MS" pitchFamily="34" charset="-128"/>
                <a:cs typeface="Arial Unicode MS" pitchFamily="34" charset="-128"/>
              </a:rPr>
              <a:t>partners</a:t>
            </a:r>
            <a:r>
              <a:rPr lang="en-US" sz="1200" kern="0">
                <a:solidFill>
                  <a:srgbClr val="008FD3">
                    <a:lumMod val="50000"/>
                  </a:srgbClr>
                </a:solidFill>
                <a:ea typeface="Arial Unicode MS" pitchFamily="34" charset="-128"/>
                <a:cs typeface="Arial Unicode MS" pitchFamily="34" charset="-128"/>
              </a:rPr>
              <a:t> | SAP</a:t>
            </a:r>
          </a:p>
        </p:txBody>
      </p:sp>
      <p:sp>
        <p:nvSpPr>
          <p:cNvPr id="33" name="Rectangle 34">
            <a:extLst>
              <a:ext uri="{FF2B5EF4-FFF2-40B4-BE49-F238E27FC236}">
                <a16:creationId xmlns:a16="http://schemas.microsoft.com/office/drawing/2014/main" id="{FD17F2B4-7AFC-6A44-BEAF-722B2513514B}"/>
              </a:ext>
            </a:extLst>
          </p:cNvPr>
          <p:cNvSpPr/>
          <p:nvPr/>
        </p:nvSpPr>
        <p:spPr bwMode="gray">
          <a:xfrm>
            <a:off x="5649731" y="3312315"/>
            <a:ext cx="1310157" cy="3109360"/>
          </a:xfrm>
          <a:prstGeom prst="rect">
            <a:avLst/>
          </a:prstGeom>
          <a:solidFill>
            <a:schemeClr val="accent3">
              <a:lumMod val="50000"/>
              <a:alpha val="86000"/>
            </a:schemeClr>
          </a:solidFill>
          <a:ln w="6350" algn="ctr">
            <a:noFill/>
            <a:miter lim="800000"/>
            <a:headEnd/>
            <a:tailEnd/>
          </a:ln>
        </p:spPr>
        <p:txBody>
          <a:bodyPr lIns="89954" tIns="71962" rIns="89954" bIns="71962" rtlCol="0" anchor="t"/>
          <a:lstStyle/>
          <a:p>
            <a:pPr algn="ctr" defTabSz="913852" fontAlgn="base">
              <a:spcBef>
                <a:spcPct val="50000"/>
              </a:spcBef>
              <a:spcAft>
                <a:spcPct val="0"/>
              </a:spcAft>
              <a:buClr>
                <a:srgbClr val="F0AB00"/>
              </a:buClr>
              <a:buSzPct val="80000"/>
            </a:pPr>
            <a:endParaRPr lang="en-US" sz="1200" kern="0">
              <a:solidFill>
                <a:srgbClr val="FFFFFF"/>
              </a:solidFill>
              <a:ea typeface="Arial Unicode MS" pitchFamily="34" charset="-128"/>
              <a:cs typeface="Arial Unicode MS" pitchFamily="34" charset="-128"/>
            </a:endParaRPr>
          </a:p>
          <a:p>
            <a:pPr algn="ctr" defTabSz="913852" fontAlgn="base">
              <a:spcBef>
                <a:spcPct val="50000"/>
              </a:spcBef>
              <a:spcAft>
                <a:spcPct val="0"/>
              </a:spcAft>
              <a:buClr>
                <a:srgbClr val="F0AB00"/>
              </a:buClr>
              <a:buSzPct val="80000"/>
            </a:pPr>
            <a:endParaRPr lang="en-US" sz="1200" kern="0">
              <a:solidFill>
                <a:srgbClr val="000000"/>
              </a:solidFill>
              <a:ea typeface="Arial Unicode MS" pitchFamily="34" charset="-128"/>
              <a:cs typeface="Arial Unicode MS" pitchFamily="34" charset="-128"/>
            </a:endParaRPr>
          </a:p>
        </p:txBody>
      </p:sp>
      <p:grpSp>
        <p:nvGrpSpPr>
          <p:cNvPr id="36" name="Gruppieren 35">
            <a:extLst>
              <a:ext uri="{FF2B5EF4-FFF2-40B4-BE49-F238E27FC236}">
                <a16:creationId xmlns:a16="http://schemas.microsoft.com/office/drawing/2014/main" id="{DBCA9CC2-2938-A34B-9B90-66C1C05B899B}"/>
              </a:ext>
            </a:extLst>
          </p:cNvPr>
          <p:cNvGrpSpPr/>
          <p:nvPr/>
        </p:nvGrpSpPr>
        <p:grpSpPr>
          <a:xfrm>
            <a:off x="5862761" y="4544231"/>
            <a:ext cx="884097" cy="875680"/>
            <a:chOff x="8063936" y="269660"/>
            <a:chExt cx="2185088" cy="2185088"/>
          </a:xfrm>
        </p:grpSpPr>
        <p:sp>
          <p:nvSpPr>
            <p:cNvPr id="37" name="Ellipse 46">
              <a:extLst>
                <a:ext uri="{FF2B5EF4-FFF2-40B4-BE49-F238E27FC236}">
                  <a16:creationId xmlns:a16="http://schemas.microsoft.com/office/drawing/2014/main" id="{621E78FF-B08E-2A44-AC31-6A88E3CB2B67}"/>
                </a:ext>
              </a:extLst>
            </p:cNvPr>
            <p:cNvSpPr/>
            <p:nvPr/>
          </p:nvSpPr>
          <p:spPr bwMode="gray">
            <a:xfrm>
              <a:off x="8063936" y="269660"/>
              <a:ext cx="2185088" cy="2185088"/>
            </a:xfrm>
            <a:prstGeom prst="ellipse">
              <a:avLst/>
            </a:prstGeom>
            <a:solidFill>
              <a:schemeClr val="bg1"/>
            </a:solidFill>
            <a:ln w="6350" algn="ctr">
              <a:solidFill>
                <a:schemeClr val="bg1"/>
              </a:solid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endParaRPr lang="en-US" sz="1200" kern="0">
                <a:solidFill>
                  <a:srgbClr val="000000"/>
                </a:solidFill>
                <a:ea typeface="Arial Unicode MS" pitchFamily="34" charset="-128"/>
                <a:cs typeface="Arial Unicode MS" pitchFamily="34" charset="-128"/>
              </a:endParaRPr>
            </a:p>
          </p:txBody>
        </p:sp>
        <p:pic>
          <p:nvPicPr>
            <p:cNvPr id="38" name="Picture 27">
              <a:extLst>
                <a:ext uri="{FF2B5EF4-FFF2-40B4-BE49-F238E27FC236}">
                  <a16:creationId xmlns:a16="http://schemas.microsoft.com/office/drawing/2014/main" id="{63A07BC2-BAE2-664B-8D47-4CD75D4B5727}"/>
                </a:ext>
              </a:extLst>
            </p:cNvPr>
            <p:cNvPicPr>
              <a:picLocks noChangeAspect="1"/>
            </p:cNvPicPr>
            <p:nvPr/>
          </p:nvPicPr>
          <p:blipFill rotWithShape="1">
            <a:blip r:embed="rId3"/>
            <a:srcRect l="3061" t="13288" r="6901" b="4318"/>
            <a:stretch/>
          </p:blipFill>
          <p:spPr>
            <a:xfrm>
              <a:off x="8452984" y="566800"/>
              <a:ext cx="1405691" cy="1613470"/>
            </a:xfrm>
            <a:prstGeom prst="rect">
              <a:avLst/>
            </a:prstGeom>
            <a:ln>
              <a:solidFill>
                <a:schemeClr val="bg1"/>
              </a:solidFill>
            </a:ln>
          </p:spPr>
        </p:pic>
        <p:sp>
          <p:nvSpPr>
            <p:cNvPr id="39" name="Kreis: nicht ausgefüllt 48">
              <a:extLst>
                <a:ext uri="{FF2B5EF4-FFF2-40B4-BE49-F238E27FC236}">
                  <a16:creationId xmlns:a16="http://schemas.microsoft.com/office/drawing/2014/main" id="{283BBBC7-4B67-1D43-AEFE-9432D11A56B1}"/>
                </a:ext>
              </a:extLst>
            </p:cNvPr>
            <p:cNvSpPr/>
            <p:nvPr/>
          </p:nvSpPr>
          <p:spPr bwMode="gray">
            <a:xfrm>
              <a:off x="8096911" y="302635"/>
              <a:ext cx="2119137" cy="2119137"/>
            </a:xfrm>
            <a:prstGeom prst="donut">
              <a:avLst>
                <a:gd name="adj" fmla="val 6922"/>
              </a:avLst>
            </a:prstGeom>
            <a:solidFill>
              <a:srgbClr val="94C6E8"/>
            </a:solidFill>
            <a:ln w="6350" algn="ctr">
              <a:solidFill>
                <a:schemeClr val="bg1"/>
              </a:solid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endParaRPr lang="en-US" sz="1200" kern="0">
                <a:solidFill>
                  <a:srgbClr val="000000"/>
                </a:solidFill>
                <a:ea typeface="Arial Unicode MS" pitchFamily="34" charset="-128"/>
                <a:cs typeface="Arial Unicode MS" pitchFamily="34" charset="-128"/>
              </a:endParaRPr>
            </a:p>
          </p:txBody>
        </p:sp>
      </p:grpSp>
      <p:sp>
        <p:nvSpPr>
          <p:cNvPr id="42" name="Rechteck 41">
            <a:extLst>
              <a:ext uri="{FF2B5EF4-FFF2-40B4-BE49-F238E27FC236}">
                <a16:creationId xmlns:a16="http://schemas.microsoft.com/office/drawing/2014/main" id="{69E19680-7A18-724B-B1AA-3EC1BB56C7B6}"/>
              </a:ext>
            </a:extLst>
          </p:cNvPr>
          <p:cNvSpPr/>
          <p:nvPr/>
        </p:nvSpPr>
        <p:spPr bwMode="gray">
          <a:xfrm>
            <a:off x="5654404" y="2658221"/>
            <a:ext cx="1305482" cy="596555"/>
          </a:xfrm>
          <a:prstGeom prst="rect">
            <a:avLst/>
          </a:prstGeom>
          <a:solidFill>
            <a:schemeClr val="accent3">
              <a:lumMod val="50000"/>
              <a:alpha val="86000"/>
            </a:schemeClr>
          </a:solidFill>
          <a:ln w="6350" algn="ctr">
            <a:no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sz="1200" kern="0">
                <a:solidFill>
                  <a:srgbClr val="FFFFFF"/>
                </a:solidFill>
                <a:ea typeface="Arial Unicode MS" pitchFamily="34" charset="-128"/>
                <a:cs typeface="Arial Unicode MS" pitchFamily="34" charset="-128"/>
              </a:rPr>
              <a:t>additional </a:t>
            </a:r>
            <a:r>
              <a:rPr lang="en-US" sz="1200" b="1" kern="0">
                <a:solidFill>
                  <a:srgbClr val="FFFFFF"/>
                </a:solidFill>
                <a:ea typeface="Arial Unicode MS" pitchFamily="34" charset="-128"/>
                <a:cs typeface="Arial Unicode MS" pitchFamily="34" charset="-128"/>
              </a:rPr>
              <a:t>EMS</a:t>
            </a:r>
            <a:r>
              <a:rPr lang="en-US" sz="1200" kern="0">
                <a:solidFill>
                  <a:srgbClr val="FFFFFF"/>
                </a:solidFill>
                <a:ea typeface="Arial Unicode MS" pitchFamily="34" charset="-128"/>
                <a:cs typeface="Arial Unicode MS" pitchFamily="34" charset="-128"/>
              </a:rPr>
              <a:t> delivered by SAP</a:t>
            </a:r>
          </a:p>
        </p:txBody>
      </p:sp>
      <p:sp>
        <p:nvSpPr>
          <p:cNvPr id="43" name="Rechteck 42">
            <a:extLst>
              <a:ext uri="{FF2B5EF4-FFF2-40B4-BE49-F238E27FC236}">
                <a16:creationId xmlns:a16="http://schemas.microsoft.com/office/drawing/2014/main" id="{25DE9F65-D0BA-6046-BCE3-CEA9B115EE83}"/>
              </a:ext>
            </a:extLst>
          </p:cNvPr>
          <p:cNvSpPr/>
          <p:nvPr/>
        </p:nvSpPr>
        <p:spPr bwMode="gray">
          <a:xfrm>
            <a:off x="5657207" y="1887726"/>
            <a:ext cx="1293225" cy="726762"/>
          </a:xfrm>
          <a:prstGeom prst="rect">
            <a:avLst/>
          </a:prstGeom>
          <a:gradFill>
            <a:gsLst>
              <a:gs pos="0">
                <a:schemeClr val="accent1"/>
              </a:gs>
              <a:gs pos="95000">
                <a:schemeClr val="accent3">
                  <a:lumMod val="50000"/>
                  <a:alpha val="86000"/>
                </a:schemeClr>
              </a:gs>
            </a:gsLst>
            <a:lin ang="5400000" scaled="1"/>
          </a:gradFill>
          <a:ln w="6350" algn="ctr">
            <a:no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sz="1200" kern="0">
                <a:solidFill>
                  <a:srgbClr val="FFFFFF"/>
                </a:solidFill>
                <a:ea typeface="Arial Unicode MS" pitchFamily="34" charset="-128"/>
                <a:cs typeface="Arial Unicode MS" pitchFamily="34" charset="-128"/>
              </a:rPr>
              <a:t>Optional, </a:t>
            </a:r>
            <a:br>
              <a:rPr lang="en-US" sz="1200" kern="0">
                <a:solidFill>
                  <a:srgbClr val="FFFFFF"/>
                </a:solidFill>
                <a:ea typeface="Arial Unicode MS" pitchFamily="34" charset="-128"/>
                <a:cs typeface="Arial Unicode MS" pitchFamily="34" charset="-128"/>
              </a:rPr>
            </a:br>
            <a:r>
              <a:rPr lang="en-US" sz="1200" kern="0">
                <a:solidFill>
                  <a:srgbClr val="FFFFFF"/>
                </a:solidFill>
                <a:ea typeface="Arial Unicode MS" pitchFamily="34" charset="-128"/>
                <a:cs typeface="Arial Unicode MS" pitchFamily="34" charset="-128"/>
              </a:rPr>
              <a:t>SAP or partners</a:t>
            </a:r>
          </a:p>
        </p:txBody>
      </p:sp>
      <p:sp>
        <p:nvSpPr>
          <p:cNvPr id="61" name="Rectangle 33">
            <a:extLst>
              <a:ext uri="{FF2B5EF4-FFF2-40B4-BE49-F238E27FC236}">
                <a16:creationId xmlns:a16="http://schemas.microsoft.com/office/drawing/2014/main" id="{BD493B62-0EC7-8E4F-A737-1D44DBE8B302}"/>
              </a:ext>
            </a:extLst>
          </p:cNvPr>
          <p:cNvSpPr/>
          <p:nvPr/>
        </p:nvSpPr>
        <p:spPr bwMode="gray">
          <a:xfrm>
            <a:off x="699199" y="1250238"/>
            <a:ext cx="10796776" cy="584974"/>
          </a:xfrm>
          <a:prstGeom prst="rect">
            <a:avLst/>
          </a:prstGeom>
          <a:solidFill>
            <a:schemeClr val="accent3">
              <a:lumMod val="20000"/>
              <a:lumOff val="80000"/>
              <a:alpha val="86000"/>
            </a:schemeClr>
          </a:solidFill>
          <a:ln w="6350" algn="ctr">
            <a:noFill/>
            <a:miter lim="800000"/>
            <a:headEnd/>
            <a:tailEnd/>
          </a:ln>
        </p:spPr>
        <p:txBody>
          <a:bodyPr lIns="89954" tIns="71962" rIns="89954" bIns="71962" rtlCol="0" anchor="ctr"/>
          <a:lstStyle/>
          <a:p>
            <a:pPr defTabSz="913852" fontAlgn="base">
              <a:spcBef>
                <a:spcPct val="50000"/>
              </a:spcBef>
              <a:spcAft>
                <a:spcPct val="0"/>
              </a:spcAft>
              <a:buClr>
                <a:srgbClr val="F0AB00"/>
              </a:buClr>
              <a:buSzPct val="80000"/>
            </a:pPr>
            <a:r>
              <a:rPr lang="en-US" sz="1699" kern="0">
                <a:solidFill>
                  <a:srgbClr val="000000"/>
                </a:solidFill>
                <a:ea typeface="Arial Unicode MS" pitchFamily="34" charset="-128"/>
                <a:cs typeface="Arial Unicode MS" pitchFamily="34" charset="-128"/>
              </a:rPr>
              <a:t>Advisory &amp; Implementation Services</a:t>
            </a:r>
          </a:p>
        </p:txBody>
      </p:sp>
      <p:sp>
        <p:nvSpPr>
          <p:cNvPr id="44" name="Rechteck 43">
            <a:extLst>
              <a:ext uri="{FF2B5EF4-FFF2-40B4-BE49-F238E27FC236}">
                <a16:creationId xmlns:a16="http://schemas.microsoft.com/office/drawing/2014/main" id="{6CD65B2F-BBAC-7544-B62F-D5BF416FFD6D}"/>
              </a:ext>
            </a:extLst>
          </p:cNvPr>
          <p:cNvSpPr/>
          <p:nvPr/>
        </p:nvSpPr>
        <p:spPr bwMode="gray">
          <a:xfrm>
            <a:off x="7379376" y="1250240"/>
            <a:ext cx="1311121" cy="582470"/>
          </a:xfrm>
          <a:prstGeom prst="rect">
            <a:avLst/>
          </a:prstGeom>
          <a:solidFill>
            <a:schemeClr val="accent1"/>
          </a:solidFill>
          <a:ln w="6350" algn="ctr">
            <a:no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sz="1400" b="1" kern="0">
                <a:solidFill>
                  <a:srgbClr val="008FD3">
                    <a:lumMod val="50000"/>
                  </a:srgbClr>
                </a:solidFill>
                <a:ea typeface="Arial Unicode MS" pitchFamily="34" charset="-128"/>
                <a:cs typeface="Arial Unicode MS" pitchFamily="34" charset="-128"/>
              </a:rPr>
              <a:t>Brownfield</a:t>
            </a:r>
            <a:r>
              <a:rPr lang="en-US" sz="1200" b="1" kern="0" baseline="30000">
                <a:solidFill>
                  <a:srgbClr val="008FD3">
                    <a:lumMod val="50000"/>
                  </a:srgbClr>
                </a:solidFill>
                <a:ea typeface="Arial Unicode MS" pitchFamily="34" charset="-128"/>
                <a:cs typeface="Arial Unicode MS" pitchFamily="34" charset="-128"/>
              </a:rPr>
              <a:t> </a:t>
            </a:r>
            <a:r>
              <a:rPr lang="en-US" sz="1200" b="1" kern="0">
                <a:solidFill>
                  <a:srgbClr val="008FD3">
                    <a:lumMod val="50000"/>
                  </a:srgbClr>
                </a:solidFill>
                <a:ea typeface="Arial Unicode MS" pitchFamily="34" charset="-128"/>
                <a:cs typeface="Arial Unicode MS" pitchFamily="34" charset="-128"/>
              </a:rPr>
              <a:t>&amp; greenfield</a:t>
            </a:r>
            <a:endParaRPr lang="en-US" sz="1200" kern="0">
              <a:solidFill>
                <a:srgbClr val="008FD3">
                  <a:lumMod val="50000"/>
                </a:srgbClr>
              </a:solidFill>
              <a:ea typeface="Arial Unicode MS" pitchFamily="34" charset="-128"/>
              <a:cs typeface="Arial Unicode MS" pitchFamily="34" charset="-128"/>
            </a:endParaRPr>
          </a:p>
        </p:txBody>
      </p:sp>
      <p:sp>
        <p:nvSpPr>
          <p:cNvPr id="50" name="Rechteck 49">
            <a:extLst>
              <a:ext uri="{FF2B5EF4-FFF2-40B4-BE49-F238E27FC236}">
                <a16:creationId xmlns:a16="http://schemas.microsoft.com/office/drawing/2014/main" id="{84DEC42A-7AE4-4643-8861-4A09D6A09D43}"/>
              </a:ext>
            </a:extLst>
          </p:cNvPr>
          <p:cNvSpPr/>
          <p:nvPr/>
        </p:nvSpPr>
        <p:spPr bwMode="gray">
          <a:xfrm>
            <a:off x="5653469" y="1256640"/>
            <a:ext cx="1296963" cy="582470"/>
          </a:xfrm>
          <a:prstGeom prst="rect">
            <a:avLst/>
          </a:prstGeom>
          <a:solidFill>
            <a:schemeClr val="accent1"/>
          </a:solidFill>
          <a:ln w="6350" algn="ctr">
            <a:no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sz="1400" b="1" kern="0">
                <a:solidFill>
                  <a:srgbClr val="008FD3">
                    <a:lumMod val="50000"/>
                  </a:srgbClr>
                </a:solidFill>
                <a:ea typeface="Arial Unicode MS" pitchFamily="34" charset="-128"/>
                <a:cs typeface="Arial Unicode MS" pitchFamily="34" charset="-128"/>
              </a:rPr>
              <a:t>Greenfield</a:t>
            </a:r>
            <a:r>
              <a:rPr lang="en-US" sz="1200" kern="0">
                <a:solidFill>
                  <a:srgbClr val="008FD3">
                    <a:lumMod val="50000"/>
                  </a:srgbClr>
                </a:solidFill>
                <a:ea typeface="Arial Unicode MS" pitchFamily="34" charset="-128"/>
                <a:cs typeface="Arial Unicode MS" pitchFamily="34" charset="-128"/>
              </a:rPr>
              <a:t> only</a:t>
            </a:r>
          </a:p>
        </p:txBody>
      </p:sp>
      <p:sp>
        <p:nvSpPr>
          <p:cNvPr id="53" name="Agenda">
            <a:extLst>
              <a:ext uri="{FF2B5EF4-FFF2-40B4-BE49-F238E27FC236}">
                <a16:creationId xmlns:a16="http://schemas.microsoft.com/office/drawing/2014/main" id="{FD2BAB99-B2CF-884A-B6FE-844DB26619E3}"/>
              </a:ext>
            </a:extLst>
          </p:cNvPr>
          <p:cNvSpPr txBox="1">
            <a:spLocks noGrp="1"/>
          </p:cNvSpPr>
          <p:nvPr>
            <p:ph type="title"/>
          </p:nvPr>
        </p:nvSpPr>
        <p:spPr bwMode="gray">
          <a:xfrm>
            <a:off x="505805" y="187998"/>
            <a:ext cx="11183564" cy="73847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799" dirty="0">
                <a:cs typeface="Aharoni" pitchFamily="2" charset="-79"/>
              </a:rPr>
              <a:t>SAP S/4HANA, </a:t>
            </a:r>
            <a:r>
              <a:rPr lang="en-US" sz="2799" dirty="0">
                <a:solidFill>
                  <a:schemeClr val="accent1"/>
                </a:solidFill>
                <a:cs typeface="Aharoni" pitchFamily="2" charset="-79"/>
              </a:rPr>
              <a:t>Private Cloud and Extended Edition</a:t>
            </a:r>
            <a:br>
              <a:rPr lang="en-US" sz="2799" dirty="0">
                <a:solidFill>
                  <a:schemeClr val="accent1"/>
                </a:solidFill>
                <a:cs typeface="Aharoni" pitchFamily="2" charset="-79"/>
              </a:rPr>
            </a:br>
            <a:r>
              <a:rPr lang="en-US" sz="1999" dirty="0">
                <a:cs typeface="Aharoni" pitchFamily="2" charset="-79"/>
              </a:rPr>
              <a:t>High-Level Comparison (internal use recommendation)</a:t>
            </a:r>
            <a:endParaRPr lang="en-US" sz="1999" b="0" dirty="0"/>
          </a:p>
        </p:txBody>
      </p:sp>
      <p:sp>
        <p:nvSpPr>
          <p:cNvPr id="54" name="Rechteck 53">
            <a:extLst>
              <a:ext uri="{FF2B5EF4-FFF2-40B4-BE49-F238E27FC236}">
                <a16:creationId xmlns:a16="http://schemas.microsoft.com/office/drawing/2014/main" id="{C98EF047-8BF3-4541-8C44-6E289FFF91D3}"/>
              </a:ext>
            </a:extLst>
          </p:cNvPr>
          <p:cNvSpPr/>
          <p:nvPr/>
        </p:nvSpPr>
        <p:spPr>
          <a:xfrm>
            <a:off x="5671827" y="5468371"/>
            <a:ext cx="1278605" cy="830781"/>
          </a:xfrm>
          <a:prstGeom prst="rect">
            <a:avLst/>
          </a:prstGeom>
        </p:spPr>
        <p:txBody>
          <a:bodyPr wrap="square">
            <a:spAutoFit/>
          </a:bodyPr>
          <a:lstStyle/>
          <a:p>
            <a:pPr algn="ctr" defTabSz="1088449"/>
            <a:r>
              <a:rPr lang="en-US" sz="1200" kern="0">
                <a:solidFill>
                  <a:srgbClr val="FFFFFF"/>
                </a:solidFill>
                <a:ea typeface="Arial Unicode MS" pitchFamily="34" charset="-128"/>
                <a:cs typeface="Arial Unicode MS" pitchFamily="34" charset="-128"/>
              </a:rPr>
              <a:t>S/4HANA Cloud, extended edition</a:t>
            </a:r>
            <a:endParaRPr lang="en-US" sz="1200">
              <a:solidFill>
                <a:srgbClr val="FFFFFF"/>
              </a:solidFill>
            </a:endParaRPr>
          </a:p>
        </p:txBody>
      </p:sp>
      <p:sp>
        <p:nvSpPr>
          <p:cNvPr id="55" name="Rechteck 39">
            <a:extLst>
              <a:ext uri="{FF2B5EF4-FFF2-40B4-BE49-F238E27FC236}">
                <a16:creationId xmlns:a16="http://schemas.microsoft.com/office/drawing/2014/main" id="{240140E4-5BAE-644C-90B1-A57C96375ABF}"/>
              </a:ext>
            </a:extLst>
          </p:cNvPr>
          <p:cNvSpPr/>
          <p:nvPr/>
        </p:nvSpPr>
        <p:spPr>
          <a:xfrm>
            <a:off x="7381687" y="5560679"/>
            <a:ext cx="1307846" cy="646163"/>
          </a:xfrm>
          <a:prstGeom prst="rect">
            <a:avLst/>
          </a:prstGeom>
        </p:spPr>
        <p:txBody>
          <a:bodyPr wrap="square">
            <a:spAutoFit/>
          </a:bodyPr>
          <a:lstStyle/>
          <a:p>
            <a:pPr algn="ctr" defTabSz="1088449"/>
            <a:r>
              <a:rPr lang="en-US" sz="1200" kern="0">
                <a:solidFill>
                  <a:srgbClr val="FFFFFF"/>
                </a:solidFill>
                <a:ea typeface="Arial Unicode MS" pitchFamily="34" charset="-128"/>
                <a:cs typeface="Arial Unicode MS" pitchFamily="34" charset="-128"/>
              </a:rPr>
              <a:t>S/4HANA, private cloud edition</a:t>
            </a:r>
            <a:endParaRPr lang="en-US" sz="1200">
              <a:solidFill>
                <a:srgbClr val="FFFFFF"/>
              </a:solidFill>
            </a:endParaRPr>
          </a:p>
        </p:txBody>
      </p:sp>
      <p:sp>
        <p:nvSpPr>
          <p:cNvPr id="62" name="Textfeld 61">
            <a:extLst>
              <a:ext uri="{FF2B5EF4-FFF2-40B4-BE49-F238E27FC236}">
                <a16:creationId xmlns:a16="http://schemas.microsoft.com/office/drawing/2014/main" id="{1C9A50FC-8732-F84D-A8C1-F354171E374E}"/>
              </a:ext>
            </a:extLst>
          </p:cNvPr>
          <p:cNvSpPr txBox="1"/>
          <p:nvPr/>
        </p:nvSpPr>
        <p:spPr>
          <a:xfrm>
            <a:off x="8800061" y="1284133"/>
            <a:ext cx="2695911" cy="507699"/>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en-US" sz="1100" kern="0">
                <a:solidFill>
                  <a:srgbClr val="000000">
                    <a:lumMod val="75000"/>
                    <a:lumOff val="25000"/>
                  </a:srgbClr>
                </a:solidFill>
                <a:ea typeface="Arial Unicode MS" pitchFamily="34" charset="-128"/>
                <a:cs typeface="Arial Unicode MS" pitchFamily="34" charset="-128"/>
              </a:rPr>
              <a:t>Business blueprint, conversion/data migration, custom code (new/adoption), IMG configuration, user concept, testing…</a:t>
            </a:r>
          </a:p>
        </p:txBody>
      </p:sp>
      <p:sp>
        <p:nvSpPr>
          <p:cNvPr id="64" name="Textfeld 55">
            <a:extLst>
              <a:ext uri="{FF2B5EF4-FFF2-40B4-BE49-F238E27FC236}">
                <a16:creationId xmlns:a16="http://schemas.microsoft.com/office/drawing/2014/main" id="{C0779872-B864-8E42-AF57-B473F93C8762}"/>
              </a:ext>
            </a:extLst>
          </p:cNvPr>
          <p:cNvSpPr txBox="1"/>
          <p:nvPr/>
        </p:nvSpPr>
        <p:spPr>
          <a:xfrm>
            <a:off x="8800061" y="1911875"/>
            <a:ext cx="2695911" cy="676932"/>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en-US" sz="1100" kern="0">
                <a:solidFill>
                  <a:srgbClr val="000000">
                    <a:lumMod val="75000"/>
                    <a:lumOff val="25000"/>
                  </a:srgbClr>
                </a:solidFill>
                <a:ea typeface="Arial Unicode MS" pitchFamily="34" charset="-128"/>
                <a:cs typeface="Arial Unicode MS" pitchFamily="34" charset="-128"/>
              </a:rPr>
              <a:t>e.g. functional support, custom code maintenance, maintenance services, application performance tuning, user roles &amp; profiles maintenance…</a:t>
            </a:r>
          </a:p>
        </p:txBody>
      </p:sp>
      <p:sp>
        <p:nvSpPr>
          <p:cNvPr id="65" name="Textfeld 64">
            <a:extLst>
              <a:ext uri="{FF2B5EF4-FFF2-40B4-BE49-F238E27FC236}">
                <a16:creationId xmlns:a16="http://schemas.microsoft.com/office/drawing/2014/main" id="{31BF4419-7AB5-844F-8A70-F849D5496456}"/>
              </a:ext>
            </a:extLst>
          </p:cNvPr>
          <p:cNvSpPr txBox="1"/>
          <p:nvPr/>
        </p:nvSpPr>
        <p:spPr>
          <a:xfrm>
            <a:off x="8800061" y="2703894"/>
            <a:ext cx="2695911" cy="507699"/>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en-US" sz="1100" kern="0">
                <a:solidFill>
                  <a:srgbClr val="000000">
                    <a:lumMod val="75000"/>
                    <a:lumOff val="25000"/>
                  </a:srgbClr>
                </a:solidFill>
                <a:ea typeface="Arial Unicode MS" pitchFamily="34" charset="-128"/>
                <a:cs typeface="Arial Unicode MS" pitchFamily="34" charset="-128"/>
              </a:rPr>
              <a:t>e.g. pre- and post-processing of system refreshes, client copies, performance and benchmark service,… </a:t>
            </a:r>
            <a:endParaRPr lang="en-US" sz="1100" kern="0">
              <a:solidFill>
                <a:srgbClr val="FB1922"/>
              </a:solidFill>
              <a:ea typeface="Arial Unicode MS" pitchFamily="34" charset="-128"/>
              <a:cs typeface="Arial Unicode MS" pitchFamily="34" charset="-128"/>
            </a:endParaRPr>
          </a:p>
        </p:txBody>
      </p:sp>
      <p:sp>
        <p:nvSpPr>
          <p:cNvPr id="66" name="Textfeld 65">
            <a:extLst>
              <a:ext uri="{FF2B5EF4-FFF2-40B4-BE49-F238E27FC236}">
                <a16:creationId xmlns:a16="http://schemas.microsoft.com/office/drawing/2014/main" id="{5D182230-A6C0-6047-BAE0-83BD9EE54982}"/>
              </a:ext>
            </a:extLst>
          </p:cNvPr>
          <p:cNvSpPr txBox="1"/>
          <p:nvPr/>
        </p:nvSpPr>
        <p:spPr>
          <a:xfrm>
            <a:off x="8800062" y="3292252"/>
            <a:ext cx="2695915" cy="507699"/>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en-US" sz="1100" kern="0">
                <a:solidFill>
                  <a:srgbClr val="000000">
                    <a:lumMod val="75000"/>
                    <a:lumOff val="25000"/>
                  </a:srgbClr>
                </a:solidFill>
                <a:ea typeface="Arial Unicode MS" pitchFamily="34" charset="-128"/>
                <a:cs typeface="Arial Unicode MS" pitchFamily="34" charset="-128"/>
              </a:rPr>
              <a:t>e.g. planning, customer workshops, project management, technical upgrade, functional adoption, custom code adoption, testing,…</a:t>
            </a:r>
          </a:p>
        </p:txBody>
      </p:sp>
      <p:sp>
        <p:nvSpPr>
          <p:cNvPr id="67" name="Textfeld 50">
            <a:extLst>
              <a:ext uri="{FF2B5EF4-FFF2-40B4-BE49-F238E27FC236}">
                <a16:creationId xmlns:a16="http://schemas.microsoft.com/office/drawing/2014/main" id="{164D5BD8-3D5C-A649-946C-22F95E4DFB7F}"/>
              </a:ext>
            </a:extLst>
          </p:cNvPr>
          <p:cNvSpPr txBox="1"/>
          <p:nvPr/>
        </p:nvSpPr>
        <p:spPr>
          <a:xfrm>
            <a:off x="8800061" y="3882997"/>
            <a:ext cx="2695914" cy="507699"/>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en-US" sz="1100" kern="0" dirty="0">
                <a:solidFill>
                  <a:srgbClr val="000000">
                    <a:lumMod val="75000"/>
                    <a:lumOff val="25000"/>
                  </a:srgbClr>
                </a:solidFill>
                <a:ea typeface="Arial Unicode MS" pitchFamily="34" charset="-128"/>
                <a:cs typeface="Arial Unicode MS" pitchFamily="34" charset="-128"/>
              </a:rPr>
              <a:t>e.g. pro-active monitoring, transport management, EWA analysis (application specific, check for software updates,…</a:t>
            </a:r>
          </a:p>
        </p:txBody>
      </p:sp>
      <p:sp>
        <p:nvSpPr>
          <p:cNvPr id="68" name="Textfeld 50">
            <a:extLst>
              <a:ext uri="{FF2B5EF4-FFF2-40B4-BE49-F238E27FC236}">
                <a16:creationId xmlns:a16="http://schemas.microsoft.com/office/drawing/2014/main" id="{CA7E9613-DD65-8C49-8EA9-9DA20D4B3B70}"/>
              </a:ext>
            </a:extLst>
          </p:cNvPr>
          <p:cNvSpPr txBox="1"/>
          <p:nvPr/>
        </p:nvSpPr>
        <p:spPr>
          <a:xfrm>
            <a:off x="8800060" y="4486459"/>
            <a:ext cx="2695913" cy="507699"/>
          </a:xfrm>
          <a:prstGeom prst="rect">
            <a:avLst/>
          </a:prstGeom>
          <a:noFill/>
        </p:spPr>
        <p:txBody>
          <a:bodyPr wrap="square" lIns="0" tIns="0" rIns="0" bIns="0" rtlCol="0" anchor="t">
            <a:spAutoFit/>
          </a:bodyPr>
          <a:lstStyle/>
          <a:p>
            <a:pPr defTabSz="1088449" fontAlgn="base">
              <a:spcBef>
                <a:spcPct val="50000"/>
              </a:spcBef>
              <a:spcAft>
                <a:spcPct val="0"/>
              </a:spcAft>
              <a:buClr>
                <a:srgbClr val="F0AB00"/>
              </a:buClr>
              <a:buSzPct val="80000"/>
            </a:pPr>
            <a:r>
              <a:rPr lang="en-US" sz="1100" kern="0">
                <a:solidFill>
                  <a:srgbClr val="000000">
                    <a:lumMod val="75000"/>
                    <a:lumOff val="25000"/>
                  </a:srgbClr>
                </a:solidFill>
                <a:ea typeface="Arial Unicode MS"/>
                <a:cs typeface="Arial Unicode MS"/>
              </a:rPr>
              <a:t>e.g. technical updates (patches, FPS), technical troubleshooting, maintenance of SAP standard jobs,…</a:t>
            </a:r>
          </a:p>
        </p:txBody>
      </p:sp>
      <p:grpSp>
        <p:nvGrpSpPr>
          <p:cNvPr id="69" name="Gruppieren 68">
            <a:extLst>
              <a:ext uri="{FF2B5EF4-FFF2-40B4-BE49-F238E27FC236}">
                <a16:creationId xmlns:a16="http://schemas.microsoft.com/office/drawing/2014/main" id="{7535E16C-08BC-C84B-BE9D-CABE47B93C8B}"/>
              </a:ext>
            </a:extLst>
          </p:cNvPr>
          <p:cNvGrpSpPr/>
          <p:nvPr/>
        </p:nvGrpSpPr>
        <p:grpSpPr>
          <a:xfrm>
            <a:off x="7592407" y="4540032"/>
            <a:ext cx="884097" cy="875680"/>
            <a:chOff x="8063936" y="269660"/>
            <a:chExt cx="2185088" cy="2185088"/>
          </a:xfrm>
        </p:grpSpPr>
        <p:sp>
          <p:nvSpPr>
            <p:cNvPr id="70" name="Ellipse 46">
              <a:extLst>
                <a:ext uri="{FF2B5EF4-FFF2-40B4-BE49-F238E27FC236}">
                  <a16:creationId xmlns:a16="http://schemas.microsoft.com/office/drawing/2014/main" id="{6C44AC25-9A6F-6C4B-8440-78453FD05EFC}"/>
                </a:ext>
              </a:extLst>
            </p:cNvPr>
            <p:cNvSpPr/>
            <p:nvPr/>
          </p:nvSpPr>
          <p:spPr bwMode="gray">
            <a:xfrm>
              <a:off x="8063936" y="269660"/>
              <a:ext cx="2185088" cy="2185088"/>
            </a:xfrm>
            <a:prstGeom prst="ellipse">
              <a:avLst/>
            </a:prstGeom>
            <a:solidFill>
              <a:schemeClr val="bg1"/>
            </a:solidFill>
            <a:ln w="6350" algn="ctr">
              <a:solidFill>
                <a:schemeClr val="bg1"/>
              </a:solid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endParaRPr lang="en-US" sz="1200" kern="0">
                <a:solidFill>
                  <a:srgbClr val="000000"/>
                </a:solidFill>
                <a:ea typeface="Arial Unicode MS" pitchFamily="34" charset="-128"/>
                <a:cs typeface="Arial Unicode MS" pitchFamily="34" charset="-128"/>
              </a:endParaRPr>
            </a:p>
          </p:txBody>
        </p:sp>
        <p:pic>
          <p:nvPicPr>
            <p:cNvPr id="71" name="Picture 27">
              <a:extLst>
                <a:ext uri="{FF2B5EF4-FFF2-40B4-BE49-F238E27FC236}">
                  <a16:creationId xmlns:a16="http://schemas.microsoft.com/office/drawing/2014/main" id="{B2129AC6-11C1-E946-9650-844C8507368F}"/>
                </a:ext>
              </a:extLst>
            </p:cNvPr>
            <p:cNvPicPr>
              <a:picLocks noChangeAspect="1"/>
            </p:cNvPicPr>
            <p:nvPr/>
          </p:nvPicPr>
          <p:blipFill rotWithShape="1">
            <a:blip r:embed="rId3"/>
            <a:srcRect l="3061" t="13288" r="6901" b="4318"/>
            <a:stretch/>
          </p:blipFill>
          <p:spPr>
            <a:xfrm>
              <a:off x="8452984" y="566800"/>
              <a:ext cx="1405691" cy="1613470"/>
            </a:xfrm>
            <a:prstGeom prst="rect">
              <a:avLst/>
            </a:prstGeom>
            <a:ln>
              <a:solidFill>
                <a:schemeClr val="bg1"/>
              </a:solidFill>
            </a:ln>
          </p:spPr>
        </p:pic>
        <p:sp>
          <p:nvSpPr>
            <p:cNvPr id="72" name="Kreis: nicht ausgefüllt 48">
              <a:extLst>
                <a:ext uri="{FF2B5EF4-FFF2-40B4-BE49-F238E27FC236}">
                  <a16:creationId xmlns:a16="http://schemas.microsoft.com/office/drawing/2014/main" id="{7CFB688B-3248-9C44-960A-5190B108C09D}"/>
                </a:ext>
              </a:extLst>
            </p:cNvPr>
            <p:cNvSpPr/>
            <p:nvPr/>
          </p:nvSpPr>
          <p:spPr bwMode="gray">
            <a:xfrm>
              <a:off x="8096911" y="302635"/>
              <a:ext cx="2119137" cy="2119137"/>
            </a:xfrm>
            <a:prstGeom prst="donut">
              <a:avLst>
                <a:gd name="adj" fmla="val 6922"/>
              </a:avLst>
            </a:prstGeom>
            <a:solidFill>
              <a:srgbClr val="94C6E8"/>
            </a:solidFill>
            <a:ln w="6350" algn="ctr">
              <a:solidFill>
                <a:schemeClr val="bg1"/>
              </a:solid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endParaRPr lang="en-US" sz="1200" kern="0">
                <a:solidFill>
                  <a:srgbClr val="000000"/>
                </a:solidFill>
                <a:ea typeface="Arial Unicode MS" pitchFamily="34" charset="-128"/>
                <a:cs typeface="Arial Unicode MS" pitchFamily="34" charset="-128"/>
              </a:endParaRPr>
            </a:p>
          </p:txBody>
        </p:sp>
      </p:grpSp>
      <p:sp>
        <p:nvSpPr>
          <p:cNvPr id="73" name="Rechteck 72">
            <a:extLst>
              <a:ext uri="{FF2B5EF4-FFF2-40B4-BE49-F238E27FC236}">
                <a16:creationId xmlns:a16="http://schemas.microsoft.com/office/drawing/2014/main" id="{BF038D39-1DAE-AC45-B592-0779835E2D79}"/>
              </a:ext>
            </a:extLst>
          </p:cNvPr>
          <p:cNvSpPr/>
          <p:nvPr/>
        </p:nvSpPr>
        <p:spPr bwMode="gray">
          <a:xfrm>
            <a:off x="7379377" y="3312728"/>
            <a:ext cx="1312475" cy="507699"/>
          </a:xfrm>
          <a:prstGeom prst="rect">
            <a:avLst/>
          </a:prstGeom>
          <a:gradFill>
            <a:gsLst>
              <a:gs pos="0">
                <a:schemeClr val="accent1"/>
              </a:gs>
              <a:gs pos="95000">
                <a:schemeClr val="accent3">
                  <a:lumMod val="50000"/>
                  <a:alpha val="86000"/>
                </a:schemeClr>
              </a:gs>
            </a:gsLst>
            <a:lin ang="5400000" scaled="1"/>
          </a:gradFill>
          <a:ln w="6350" algn="ctr">
            <a:no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sz="1200" kern="0">
                <a:solidFill>
                  <a:srgbClr val="FFFFFF"/>
                </a:solidFill>
                <a:ea typeface="Arial Unicode MS" pitchFamily="34" charset="-128"/>
                <a:cs typeface="Arial Unicode MS" pitchFamily="34" charset="-128"/>
              </a:rPr>
              <a:t>Optional, SAP and partners</a:t>
            </a:r>
          </a:p>
        </p:txBody>
      </p:sp>
      <p:sp>
        <p:nvSpPr>
          <p:cNvPr id="74" name="Rechteck 73">
            <a:extLst>
              <a:ext uri="{FF2B5EF4-FFF2-40B4-BE49-F238E27FC236}">
                <a16:creationId xmlns:a16="http://schemas.microsoft.com/office/drawing/2014/main" id="{F73834AB-17F6-9545-ACDE-8C6C92619138}"/>
              </a:ext>
            </a:extLst>
          </p:cNvPr>
          <p:cNvSpPr/>
          <p:nvPr/>
        </p:nvSpPr>
        <p:spPr bwMode="gray">
          <a:xfrm>
            <a:off x="7379377" y="3858395"/>
            <a:ext cx="1310157" cy="557543"/>
          </a:xfrm>
          <a:prstGeom prst="rect">
            <a:avLst/>
          </a:prstGeom>
          <a:solidFill>
            <a:schemeClr val="accent1"/>
          </a:solidFill>
          <a:ln w="6350" algn="ctr">
            <a:no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pPr>
            <a:r>
              <a:rPr lang="en-US" sz="1200" b="1" kern="0">
                <a:solidFill>
                  <a:srgbClr val="008FD3">
                    <a:lumMod val="50000"/>
                  </a:srgbClr>
                </a:solidFill>
                <a:ea typeface="Arial Unicode MS" pitchFamily="34" charset="-128"/>
                <a:cs typeface="Arial Unicode MS" pitchFamily="34" charset="-128"/>
              </a:rPr>
              <a:t>Partners</a:t>
            </a:r>
            <a:r>
              <a:rPr lang="en-US" sz="1200" kern="0">
                <a:solidFill>
                  <a:srgbClr val="008FD3">
                    <a:lumMod val="50000"/>
                  </a:srgbClr>
                </a:solidFill>
                <a:ea typeface="Arial Unicode MS" pitchFamily="34" charset="-128"/>
                <a:cs typeface="Arial Unicode MS" pitchFamily="34" charset="-128"/>
              </a:rPr>
              <a:t> | SAP</a:t>
            </a:r>
          </a:p>
        </p:txBody>
      </p:sp>
      <p:sp>
        <p:nvSpPr>
          <p:cNvPr id="2" name="Textfeld 1">
            <a:extLst>
              <a:ext uri="{FF2B5EF4-FFF2-40B4-BE49-F238E27FC236}">
                <a16:creationId xmlns:a16="http://schemas.microsoft.com/office/drawing/2014/main" id="{EAFA373B-B06A-F44F-A2DD-C9825253F895}"/>
              </a:ext>
            </a:extLst>
          </p:cNvPr>
          <p:cNvSpPr txBox="1"/>
          <p:nvPr/>
        </p:nvSpPr>
        <p:spPr>
          <a:xfrm>
            <a:off x="6287887" y="6429910"/>
            <a:ext cx="3455553" cy="369332"/>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en-US" sz="1200" kern="0" dirty="0">
                <a:solidFill>
                  <a:schemeClr val="accent3"/>
                </a:solidFill>
                <a:ea typeface="Arial Unicode MS" pitchFamily="34" charset="-128"/>
                <a:cs typeface="Arial Unicode MS" pitchFamily="34" charset="-128"/>
              </a:rPr>
              <a:t>Blue: </a:t>
            </a:r>
            <a:r>
              <a:rPr lang="en-US" sz="1200" kern="0" dirty="0">
                <a:solidFill>
                  <a:srgbClr val="000000"/>
                </a:solidFill>
                <a:ea typeface="Arial Unicode MS" pitchFamily="34" charset="-128"/>
                <a:cs typeface="Arial Unicode MS" pitchFamily="34" charset="-128"/>
              </a:rPr>
              <a:t>SAP, </a:t>
            </a:r>
            <a:r>
              <a:rPr lang="en-US" sz="1200" kern="0" dirty="0">
                <a:solidFill>
                  <a:schemeClr val="accent1"/>
                </a:solidFill>
                <a:ea typeface="Arial Unicode MS" pitchFamily="34" charset="-128"/>
                <a:cs typeface="Arial Unicode MS" pitchFamily="34" charset="-128"/>
              </a:rPr>
              <a:t>Orange</a:t>
            </a:r>
            <a:r>
              <a:rPr lang="en-US" sz="1200" kern="0" dirty="0">
                <a:solidFill>
                  <a:srgbClr val="000000"/>
                </a:solidFill>
                <a:ea typeface="Arial Unicode MS" pitchFamily="34" charset="-128"/>
                <a:cs typeface="Arial Unicode MS" pitchFamily="34" charset="-128"/>
              </a:rPr>
              <a:t>: partner and/or customer according to SAP </a:t>
            </a:r>
            <a:r>
              <a:rPr lang="en-US" sz="1200" kern="0" dirty="0">
                <a:solidFill>
                  <a:srgbClr val="000000"/>
                </a:solidFill>
                <a:ea typeface="Arial Unicode MS" pitchFamily="34" charset="-128"/>
                <a:cs typeface="Arial Unicode MS" pitchFamily="34" charset="-128"/>
                <a:hlinkClick r:id="rId4"/>
              </a:rPr>
              <a:t>Roles &amp; Responsibilities </a:t>
            </a:r>
            <a:r>
              <a:rPr lang="en-US" sz="1200" kern="0" dirty="0">
                <a:solidFill>
                  <a:srgbClr val="000000"/>
                </a:solidFill>
                <a:ea typeface="Arial Unicode MS" pitchFamily="34" charset="-128"/>
                <a:cs typeface="Arial Unicode MS" pitchFamily="34" charset="-128"/>
              </a:rPr>
              <a:t>catalog</a:t>
            </a:r>
          </a:p>
        </p:txBody>
      </p:sp>
      <p:sp>
        <p:nvSpPr>
          <p:cNvPr id="40" name="Textfeld 50">
            <a:extLst>
              <a:ext uri="{FF2B5EF4-FFF2-40B4-BE49-F238E27FC236}">
                <a16:creationId xmlns:a16="http://schemas.microsoft.com/office/drawing/2014/main" id="{EBADACC9-39DC-AE42-812F-F2B55253B106}"/>
              </a:ext>
            </a:extLst>
          </p:cNvPr>
          <p:cNvSpPr txBox="1"/>
          <p:nvPr/>
        </p:nvSpPr>
        <p:spPr>
          <a:xfrm>
            <a:off x="8800059" y="5993075"/>
            <a:ext cx="2607532" cy="338466"/>
          </a:xfrm>
          <a:prstGeom prst="rect">
            <a:avLst/>
          </a:prstGeom>
          <a:noFill/>
        </p:spPr>
        <p:txBody>
          <a:bodyPr wrap="square" lIns="0" tIns="0" rIns="0" bIns="0" rtlCol="0">
            <a:sp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defTabSz="1088449" fontAlgn="base">
              <a:spcBef>
                <a:spcPct val="50000"/>
              </a:spcBef>
              <a:spcAft>
                <a:spcPct val="0"/>
              </a:spcAft>
              <a:buClr>
                <a:srgbClr val="F0AB00"/>
              </a:buClr>
              <a:buSzPct val="80000"/>
            </a:pPr>
            <a:r>
              <a:rPr lang="en-US" sz="1100" kern="0">
                <a:solidFill>
                  <a:srgbClr val="000000">
                    <a:lumMod val="75000"/>
                    <a:lumOff val="25000"/>
                  </a:srgbClr>
                </a:solidFill>
                <a:ea typeface="Arial Unicode MS" pitchFamily="34" charset="-128"/>
                <a:cs typeface="Arial Unicode MS" pitchFamily="34" charset="-128"/>
              </a:rPr>
              <a:t>e.g. system provisioning, network setup incl. VPN/MPLS/Cloud Peering,…</a:t>
            </a:r>
          </a:p>
        </p:txBody>
      </p:sp>
      <p:sp>
        <p:nvSpPr>
          <p:cNvPr id="41" name="Textfeld 50">
            <a:extLst>
              <a:ext uri="{FF2B5EF4-FFF2-40B4-BE49-F238E27FC236}">
                <a16:creationId xmlns:a16="http://schemas.microsoft.com/office/drawing/2014/main" id="{EBADACC9-39DC-AE42-812F-F2B55253B106}"/>
              </a:ext>
            </a:extLst>
          </p:cNvPr>
          <p:cNvSpPr txBox="1"/>
          <p:nvPr/>
        </p:nvSpPr>
        <p:spPr>
          <a:xfrm>
            <a:off x="8800059" y="5105965"/>
            <a:ext cx="2695913" cy="676932"/>
          </a:xfrm>
          <a:prstGeom prst="rect">
            <a:avLst/>
          </a:prstGeom>
          <a:noFill/>
        </p:spPr>
        <p:txBody>
          <a:bodyPr wrap="square" lIns="0" tIns="0" rIns="0" bIns="0" rtlCol="0">
            <a:sp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defTabSz="1088449" fontAlgn="base">
              <a:spcBef>
                <a:spcPct val="50000"/>
              </a:spcBef>
              <a:spcAft>
                <a:spcPct val="0"/>
              </a:spcAft>
              <a:buClr>
                <a:srgbClr val="F0AB00"/>
              </a:buClr>
              <a:buSzPct val="80000"/>
            </a:pPr>
            <a:r>
              <a:rPr lang="en-US" sz="1100" kern="0">
                <a:solidFill>
                  <a:srgbClr val="000000">
                    <a:lumMod val="75000"/>
                    <a:lumOff val="25000"/>
                  </a:srgbClr>
                </a:solidFill>
                <a:ea typeface="Arial Unicode MS" pitchFamily="34" charset="-128"/>
                <a:cs typeface="Arial Unicode MS" pitchFamily="34" charset="-128"/>
              </a:rPr>
              <a:t>e.g. backup/restore, monitoring, security, network maintenance, system startup/shutdown, user and access management,…</a:t>
            </a:r>
          </a:p>
        </p:txBody>
      </p:sp>
      <p:sp>
        <p:nvSpPr>
          <p:cNvPr id="3" name="TextBox 2">
            <a:extLst>
              <a:ext uri="{FF2B5EF4-FFF2-40B4-BE49-F238E27FC236}">
                <a16:creationId xmlns:a16="http://schemas.microsoft.com/office/drawing/2014/main" id="{3ACBD0E2-5601-4E9D-94E1-5976A135600A}"/>
              </a:ext>
            </a:extLst>
          </p:cNvPr>
          <p:cNvSpPr txBox="1"/>
          <p:nvPr/>
        </p:nvSpPr>
        <p:spPr>
          <a:xfrm>
            <a:off x="5649730" y="989214"/>
            <a:ext cx="1729641"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Extended Edition</a:t>
            </a:r>
          </a:p>
        </p:txBody>
      </p:sp>
      <p:sp>
        <p:nvSpPr>
          <p:cNvPr id="4" name="TextBox 3">
            <a:extLst>
              <a:ext uri="{FF2B5EF4-FFF2-40B4-BE49-F238E27FC236}">
                <a16:creationId xmlns:a16="http://schemas.microsoft.com/office/drawing/2014/main" id="{85198A23-0087-4005-B316-A6C920898251}"/>
              </a:ext>
            </a:extLst>
          </p:cNvPr>
          <p:cNvSpPr txBox="1"/>
          <p:nvPr/>
        </p:nvSpPr>
        <p:spPr>
          <a:xfrm>
            <a:off x="699199" y="962509"/>
            <a:ext cx="2122376"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Role &amp; Responsibility Area</a:t>
            </a:r>
          </a:p>
        </p:txBody>
      </p:sp>
      <p:sp>
        <p:nvSpPr>
          <p:cNvPr id="47" name="TextBox 46">
            <a:extLst>
              <a:ext uri="{FF2B5EF4-FFF2-40B4-BE49-F238E27FC236}">
                <a16:creationId xmlns:a16="http://schemas.microsoft.com/office/drawing/2014/main" id="{4202517A-20BB-47A4-9980-93C9AD6BDAC4}"/>
              </a:ext>
            </a:extLst>
          </p:cNvPr>
          <p:cNvSpPr txBox="1"/>
          <p:nvPr/>
        </p:nvSpPr>
        <p:spPr>
          <a:xfrm>
            <a:off x="7453746" y="978554"/>
            <a:ext cx="1729641"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Private Edition</a:t>
            </a:r>
          </a:p>
        </p:txBody>
      </p:sp>
      <p:sp>
        <p:nvSpPr>
          <p:cNvPr id="5" name="Rectangle 4">
            <a:extLst>
              <a:ext uri="{FF2B5EF4-FFF2-40B4-BE49-F238E27FC236}">
                <a16:creationId xmlns:a16="http://schemas.microsoft.com/office/drawing/2014/main" id="{D8D5ABDD-F16D-4AE7-977D-DB4E02F738AA}"/>
              </a:ext>
            </a:extLst>
          </p:cNvPr>
          <p:cNvSpPr/>
          <p:nvPr/>
        </p:nvSpPr>
        <p:spPr>
          <a:xfrm>
            <a:off x="5847803" y="6388516"/>
            <a:ext cx="465192" cy="276999"/>
          </a:xfrm>
          <a:prstGeom prst="rect">
            <a:avLst/>
          </a:prstGeom>
        </p:spPr>
        <p:txBody>
          <a:bodyPr wrap="none">
            <a:spAutoFit/>
          </a:bodyPr>
          <a:lstStyle/>
          <a:p>
            <a:pPr defTabSz="1088449" fontAlgn="base">
              <a:spcBef>
                <a:spcPct val="50000"/>
              </a:spcBef>
              <a:spcAft>
                <a:spcPct val="0"/>
              </a:spcAft>
              <a:buClr>
                <a:srgbClr val="F0AB00"/>
              </a:buClr>
              <a:buSzPct val="80000"/>
            </a:pPr>
            <a:r>
              <a:rPr lang="en-US" sz="1200" b="1" u="sng" kern="0" dirty="0">
                <a:solidFill>
                  <a:srgbClr val="000000"/>
                </a:solidFill>
                <a:ea typeface="Arial Unicode MS" pitchFamily="34" charset="-128"/>
                <a:cs typeface="Arial Unicode MS" pitchFamily="34" charset="-128"/>
              </a:rPr>
              <a:t>Key</a:t>
            </a:r>
          </a:p>
        </p:txBody>
      </p:sp>
      <p:sp>
        <p:nvSpPr>
          <p:cNvPr id="6" name="TextBox 5">
            <a:extLst>
              <a:ext uri="{FF2B5EF4-FFF2-40B4-BE49-F238E27FC236}">
                <a16:creationId xmlns:a16="http://schemas.microsoft.com/office/drawing/2014/main" id="{4654217C-4D7C-401F-8207-85B3258A7B54}"/>
              </a:ext>
            </a:extLst>
          </p:cNvPr>
          <p:cNvSpPr txBox="1"/>
          <p:nvPr/>
        </p:nvSpPr>
        <p:spPr>
          <a:xfrm>
            <a:off x="2821575" y="6542404"/>
            <a:ext cx="2672206" cy="123111"/>
          </a:xfrm>
          <a:prstGeom prst="rect">
            <a:avLst/>
          </a:prstGeom>
          <a:solidFill>
            <a:schemeClr val="bg1"/>
          </a:solidFill>
        </p:spPr>
        <p:txBody>
          <a:bodyPr wrap="none" lIns="0" tIns="0" rIns="0" bIns="0" rtlCol="0">
            <a:spAutoFit/>
          </a:bodyPr>
          <a:lstStyle/>
          <a:p>
            <a:pPr fontAlgn="base">
              <a:spcBef>
                <a:spcPct val="50000"/>
              </a:spcBef>
              <a:spcAft>
                <a:spcPct val="0"/>
              </a:spcAft>
              <a:buClr>
                <a:srgbClr val="F0AB00"/>
              </a:buClr>
              <a:buSzPct val="80000"/>
            </a:pPr>
            <a:r>
              <a:rPr lang="en-US" sz="800" kern="0" dirty="0">
                <a:ea typeface="Arial Unicode MS" pitchFamily="34" charset="-128"/>
                <a:cs typeface="Arial Unicode MS" pitchFamily="34" charset="-128"/>
              </a:rPr>
              <a:t>FOR THIS SLIDE - INTERNAL USE RECOMMENDATION</a:t>
            </a:r>
          </a:p>
        </p:txBody>
      </p:sp>
    </p:spTree>
    <p:extLst>
      <p:ext uri="{BB962C8B-B14F-4D97-AF65-F5344CB8AC3E}">
        <p14:creationId xmlns:p14="http://schemas.microsoft.com/office/powerpoint/2010/main" val="271277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gray">
          <a:xfrm>
            <a:off x="6708881" y="3613849"/>
            <a:ext cx="3532643" cy="1217123"/>
          </a:xfrm>
          <a:prstGeom prst="roundRect">
            <a:avLst/>
          </a:prstGeom>
          <a:solidFill>
            <a:schemeClr val="accent1"/>
          </a:solidFill>
          <a:ln w="6350" algn="ctr">
            <a:noFill/>
            <a:miter lim="800000"/>
            <a:headEnd/>
            <a:tailEnd/>
          </a:ln>
        </p:spPr>
        <p:txBody>
          <a:bodyPr lIns="89954" tIns="71962" rIns="89954" bIns="71962" rtlCol="0" anchor="ctr"/>
          <a:lstStyle/>
          <a:p>
            <a:pPr algn="ctr" defTabSz="913852" fontAlgn="base">
              <a:spcBef>
                <a:spcPct val="50000"/>
              </a:spcBef>
              <a:spcAft>
                <a:spcPct val="0"/>
              </a:spcAft>
              <a:buClr>
                <a:srgbClr val="F0AB00"/>
              </a:buClr>
              <a:buSzPct val="80000"/>
              <a:defRPr/>
            </a:pPr>
            <a:endParaRPr lang="de-DE" sz="1998" kern="0" err="1">
              <a:solidFill>
                <a:sysClr val="windowText" lastClr="000000"/>
              </a:solidFill>
              <a:ea typeface="Arial Unicode MS" pitchFamily="34" charset="-128"/>
              <a:cs typeface="Arial Unicode MS" pitchFamily="34" charset="-128"/>
            </a:endParaRPr>
          </a:p>
        </p:txBody>
      </p:sp>
      <p:sp>
        <p:nvSpPr>
          <p:cNvPr id="2" name="Title 1"/>
          <p:cNvSpPr>
            <a:spLocks noGrp="1"/>
          </p:cNvSpPr>
          <p:nvPr>
            <p:ph type="title"/>
          </p:nvPr>
        </p:nvSpPr>
        <p:spPr>
          <a:xfrm>
            <a:off x="506784" y="504729"/>
            <a:ext cx="11177741" cy="738472"/>
          </a:xfrm>
        </p:spPr>
        <p:txBody>
          <a:bodyPr/>
          <a:lstStyle/>
          <a:p>
            <a:r>
              <a:rPr lang="en-US" dirty="0"/>
              <a:t>SAP S/4HANA, </a:t>
            </a:r>
            <a:r>
              <a:rPr lang="en-US" dirty="0">
                <a:solidFill>
                  <a:schemeClr val="accent1"/>
                </a:solidFill>
              </a:rPr>
              <a:t>Private Cloud Edition </a:t>
            </a:r>
            <a:br>
              <a:rPr lang="en-US" dirty="0"/>
            </a:br>
            <a:r>
              <a:rPr lang="en-US" dirty="0"/>
              <a:t>Managed Services – Service Catalog</a:t>
            </a:r>
          </a:p>
        </p:txBody>
      </p:sp>
      <p:sp>
        <p:nvSpPr>
          <p:cNvPr id="6" name="Rectangle 27"/>
          <p:cNvSpPr>
            <a:spLocks noChangeArrowheads="1"/>
          </p:cNvSpPr>
          <p:nvPr/>
        </p:nvSpPr>
        <p:spPr bwMode="gray">
          <a:xfrm>
            <a:off x="4868341" y="2090643"/>
            <a:ext cx="1658073" cy="255453"/>
          </a:xfrm>
          <a:prstGeom prst="roundRect">
            <a:avLst/>
          </a:prstGeom>
          <a:solidFill>
            <a:schemeClr val="bg1">
              <a:lumMod val="85000"/>
            </a:schemeClr>
          </a:solidFill>
          <a:ln w="9525" algn="ctr">
            <a:noFill/>
            <a:round/>
            <a:headEnd/>
            <a:tailEnd/>
          </a:ln>
        </p:spPr>
        <p:txBody>
          <a:bodyPr lIns="89954" tIns="46776" rIns="89954" bIns="46776" anchor="ctr"/>
          <a:lstStyle/>
          <a:p>
            <a:pPr defTabSz="913852">
              <a:defRPr/>
            </a:pPr>
            <a:r>
              <a:rPr lang="en-US" sz="1000" kern="0">
                <a:solidFill>
                  <a:srgbClr val="000000"/>
                </a:solidFill>
                <a:latin typeface="Arial" pitchFamily="34" charset="0"/>
              </a:rPr>
              <a:t>Business Strategy</a:t>
            </a:r>
          </a:p>
        </p:txBody>
      </p:sp>
      <p:sp>
        <p:nvSpPr>
          <p:cNvPr id="7" name="Rectangle 28"/>
          <p:cNvSpPr>
            <a:spLocks noChangeArrowheads="1"/>
          </p:cNvSpPr>
          <p:nvPr/>
        </p:nvSpPr>
        <p:spPr bwMode="gray">
          <a:xfrm>
            <a:off x="4868341" y="2369896"/>
            <a:ext cx="1658073" cy="253868"/>
          </a:xfrm>
          <a:prstGeom prst="roundRect">
            <a:avLst/>
          </a:prstGeom>
          <a:solidFill>
            <a:schemeClr val="bg1">
              <a:lumMod val="85000"/>
            </a:schemeClr>
          </a:solidFill>
          <a:ln w="9525" algn="ctr">
            <a:noFill/>
            <a:round/>
            <a:headEnd/>
            <a:tailEnd/>
          </a:ln>
        </p:spPr>
        <p:txBody>
          <a:bodyPr lIns="89954" tIns="46776" rIns="89954" bIns="46776" anchor="ctr"/>
          <a:lstStyle/>
          <a:p>
            <a:pPr defTabSz="913852">
              <a:defRPr/>
            </a:pPr>
            <a:r>
              <a:rPr lang="en-US" sz="1000" kern="0">
                <a:solidFill>
                  <a:srgbClr val="000000"/>
                </a:solidFill>
                <a:latin typeface="Arial" pitchFamily="34" charset="0"/>
              </a:rPr>
              <a:t>Business Process</a:t>
            </a:r>
          </a:p>
        </p:txBody>
      </p:sp>
      <p:sp>
        <p:nvSpPr>
          <p:cNvPr id="8" name="Rectangle 27"/>
          <p:cNvSpPr>
            <a:spLocks noChangeArrowheads="1"/>
          </p:cNvSpPr>
          <p:nvPr/>
        </p:nvSpPr>
        <p:spPr bwMode="gray">
          <a:xfrm>
            <a:off x="4868341" y="2858593"/>
            <a:ext cx="1658073" cy="255453"/>
          </a:xfrm>
          <a:prstGeom prst="roundRect">
            <a:avLst>
              <a:gd name="adj" fmla="val 16667"/>
            </a:avLst>
          </a:prstGeom>
          <a:solidFill>
            <a:schemeClr val="tx2"/>
          </a:solidFill>
          <a:ln>
            <a:noFill/>
          </a:ln>
          <a:extLst>
            <a:ext uri="{91240B29-F687-4F45-9708-019B960494DF}">
              <a14:hiddenLine xmlns:a14="http://schemas.microsoft.com/office/drawing/2010/main" w="9525" algn="ctr">
                <a:solidFill>
                  <a:srgbClr val="000000"/>
                </a:solidFill>
                <a:round/>
                <a:headEnd/>
                <a:tailEnd/>
              </a14:hiddenLine>
            </a:ext>
          </a:extLst>
        </p:spPr>
        <p:txBody>
          <a:bodyPr lIns="89954" tIns="46776" rIns="89954" bIns="46776" anchor="ctr"/>
          <a:lstStyle/>
          <a:p>
            <a:pPr defTabSz="913852">
              <a:defRPr/>
            </a:pPr>
            <a:r>
              <a:rPr lang="en-US" sz="1000" kern="0">
                <a:solidFill>
                  <a:srgbClr val="FFFFFF"/>
                </a:solidFill>
              </a:rPr>
              <a:t>Application Management</a:t>
            </a:r>
          </a:p>
        </p:txBody>
      </p:sp>
      <p:sp>
        <p:nvSpPr>
          <p:cNvPr id="9" name="Rectangle 28"/>
          <p:cNvSpPr>
            <a:spLocks noChangeArrowheads="1"/>
          </p:cNvSpPr>
          <p:nvPr/>
        </p:nvSpPr>
        <p:spPr bwMode="gray">
          <a:xfrm>
            <a:off x="4868341" y="3137848"/>
            <a:ext cx="1658073" cy="255453"/>
          </a:xfrm>
          <a:prstGeom prst="roundRect">
            <a:avLst>
              <a:gd name="adj" fmla="val 16667"/>
            </a:avLst>
          </a:prstGeom>
          <a:solidFill>
            <a:schemeClr val="tx2"/>
          </a:solidFill>
          <a:ln>
            <a:noFill/>
          </a:ln>
          <a:extLst>
            <a:ext uri="{91240B29-F687-4F45-9708-019B960494DF}">
              <a14:hiddenLine xmlns:a14="http://schemas.microsoft.com/office/drawing/2010/main" w="9525" algn="ctr">
                <a:solidFill>
                  <a:srgbClr val="000000"/>
                </a:solidFill>
                <a:round/>
                <a:headEnd/>
                <a:tailEnd/>
              </a14:hiddenLine>
            </a:ext>
          </a:extLst>
        </p:spPr>
        <p:txBody>
          <a:bodyPr lIns="89954" tIns="46776" rIns="89954" bIns="46776" anchor="ctr"/>
          <a:lstStyle/>
          <a:p>
            <a:pPr defTabSz="913852">
              <a:defRPr/>
            </a:pPr>
            <a:r>
              <a:rPr lang="en-US" sz="1000" kern="0">
                <a:solidFill>
                  <a:srgbClr val="FFFFFF"/>
                </a:solidFill>
              </a:rPr>
              <a:t>Application Operation</a:t>
            </a:r>
          </a:p>
        </p:txBody>
      </p:sp>
      <p:sp>
        <p:nvSpPr>
          <p:cNvPr id="10" name="Rectangle 27"/>
          <p:cNvSpPr>
            <a:spLocks noChangeArrowheads="1"/>
          </p:cNvSpPr>
          <p:nvPr/>
        </p:nvSpPr>
        <p:spPr bwMode="gray">
          <a:xfrm>
            <a:off x="4868341" y="3889929"/>
            <a:ext cx="1658073" cy="253868"/>
          </a:xfrm>
          <a:prstGeom prst="roundRect">
            <a:avLst/>
          </a:prstGeom>
          <a:solidFill>
            <a:schemeClr val="bg1">
              <a:lumMod val="85000"/>
            </a:schemeClr>
          </a:solidFill>
          <a:ln w="9525" algn="ctr">
            <a:noFill/>
            <a:round/>
            <a:headEnd/>
            <a:tailEnd/>
          </a:ln>
        </p:spPr>
        <p:txBody>
          <a:bodyPr lIns="89954" tIns="46776" rIns="89954" bIns="46776" anchor="ctr"/>
          <a:lstStyle/>
          <a:p>
            <a:pPr defTabSz="913852">
              <a:defRPr/>
            </a:pPr>
            <a:r>
              <a:rPr lang="en-US" sz="1000" kern="0">
                <a:solidFill>
                  <a:srgbClr val="000000"/>
                </a:solidFill>
                <a:latin typeface="Arial" pitchFamily="34" charset="0"/>
              </a:rPr>
              <a:t>Infrastructure Operations</a:t>
            </a:r>
          </a:p>
        </p:txBody>
      </p:sp>
      <p:sp>
        <p:nvSpPr>
          <p:cNvPr id="11" name="Rectangle 28"/>
          <p:cNvSpPr>
            <a:spLocks noChangeArrowheads="1"/>
          </p:cNvSpPr>
          <p:nvPr/>
        </p:nvSpPr>
        <p:spPr bwMode="gray">
          <a:xfrm>
            <a:off x="4868341" y="4167598"/>
            <a:ext cx="1658073" cy="255454"/>
          </a:xfrm>
          <a:prstGeom prst="roundRect">
            <a:avLst/>
          </a:prstGeom>
          <a:solidFill>
            <a:schemeClr val="bg1">
              <a:lumMod val="85000"/>
            </a:schemeClr>
          </a:solidFill>
          <a:ln w="9525" algn="ctr">
            <a:noFill/>
            <a:round/>
            <a:headEnd/>
            <a:tailEnd/>
          </a:ln>
        </p:spPr>
        <p:txBody>
          <a:bodyPr lIns="89954" tIns="46776" rIns="89954" bIns="46776" anchor="ctr"/>
          <a:lstStyle/>
          <a:p>
            <a:pPr defTabSz="913852">
              <a:defRPr/>
            </a:pPr>
            <a:r>
              <a:rPr lang="en-US" sz="1000" kern="0">
                <a:solidFill>
                  <a:srgbClr val="000000"/>
                </a:solidFill>
                <a:latin typeface="Arial" pitchFamily="34" charset="0"/>
              </a:rPr>
              <a:t>Base Infrastructure</a:t>
            </a:r>
          </a:p>
        </p:txBody>
      </p:sp>
      <p:grpSp>
        <p:nvGrpSpPr>
          <p:cNvPr id="12" name="Group 60"/>
          <p:cNvGrpSpPr>
            <a:grpSpLocks/>
          </p:cNvGrpSpPr>
          <p:nvPr/>
        </p:nvGrpSpPr>
        <p:grpSpPr bwMode="auto">
          <a:xfrm>
            <a:off x="4563697" y="2090644"/>
            <a:ext cx="298294" cy="2686237"/>
            <a:chOff x="1743107" y="1690686"/>
            <a:chExt cx="390192" cy="2687428"/>
          </a:xfrm>
        </p:grpSpPr>
        <p:sp>
          <p:nvSpPr>
            <p:cNvPr id="13" name="Rectangle 27"/>
            <p:cNvSpPr>
              <a:spLocks noChangeArrowheads="1"/>
            </p:cNvSpPr>
            <p:nvPr/>
          </p:nvSpPr>
          <p:spPr bwMode="gray">
            <a:xfrm rot="-5400000">
              <a:off x="1699224" y="1790693"/>
              <a:ext cx="534081" cy="334068"/>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pPr algn="ctr" defTabSz="913852">
                <a:defRPr/>
              </a:pPr>
              <a:r>
                <a:rPr lang="en-US" sz="800" b="1" kern="0">
                  <a:solidFill>
                    <a:srgbClr val="000000"/>
                  </a:solidFill>
                </a:rPr>
                <a:t>Business</a:t>
              </a:r>
              <a:br>
                <a:rPr lang="en-US" sz="800" b="1" kern="0">
                  <a:solidFill>
                    <a:srgbClr val="000000"/>
                  </a:solidFill>
                </a:rPr>
              </a:br>
              <a:r>
                <a:rPr lang="en-US" sz="800" b="1" kern="0">
                  <a:solidFill>
                    <a:srgbClr val="000000"/>
                  </a:solidFill>
                </a:rPr>
                <a:t>Process</a:t>
              </a:r>
            </a:p>
          </p:txBody>
        </p:sp>
        <p:sp>
          <p:nvSpPr>
            <p:cNvPr id="14" name="Rectangle 27"/>
            <p:cNvSpPr>
              <a:spLocks noChangeArrowheads="1"/>
            </p:cNvSpPr>
            <p:nvPr/>
          </p:nvSpPr>
          <p:spPr bwMode="gray">
            <a:xfrm rot="-5400000">
              <a:off x="1428267" y="3728755"/>
              <a:ext cx="964651" cy="334068"/>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pPr algn="ctr" defTabSz="913852">
                <a:defRPr/>
              </a:pPr>
              <a:r>
                <a:rPr lang="en-US" sz="1000" b="1" kern="0">
                  <a:solidFill>
                    <a:srgbClr val="F0AB00"/>
                  </a:solidFill>
                </a:rPr>
                <a:t>Infrastructure</a:t>
              </a:r>
            </a:p>
          </p:txBody>
        </p:sp>
        <p:sp>
          <p:nvSpPr>
            <p:cNvPr id="15" name="Rectangle 27"/>
            <p:cNvSpPr>
              <a:spLocks noChangeArrowheads="1"/>
            </p:cNvSpPr>
            <p:nvPr/>
          </p:nvSpPr>
          <p:spPr bwMode="gray">
            <a:xfrm rot="-5400000">
              <a:off x="1501587" y="2701002"/>
              <a:ext cx="817110" cy="334069"/>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0" tIns="0" rIns="0" bIns="0" anchor="ctr"/>
            <a:lstStyle/>
            <a:p>
              <a:pPr algn="ctr" defTabSz="913852">
                <a:defRPr/>
              </a:pPr>
              <a:r>
                <a:rPr lang="en-US" sz="1000" b="1" kern="0">
                  <a:solidFill>
                    <a:srgbClr val="0076CB"/>
                  </a:solidFill>
                </a:rPr>
                <a:t>Application</a:t>
              </a:r>
            </a:p>
          </p:txBody>
        </p:sp>
      </p:grpSp>
      <p:sp>
        <p:nvSpPr>
          <p:cNvPr id="16" name="Right Arrow 15"/>
          <p:cNvSpPr/>
          <p:nvPr/>
        </p:nvSpPr>
        <p:spPr bwMode="gray">
          <a:xfrm>
            <a:off x="6623200" y="3153713"/>
            <a:ext cx="85681" cy="174535"/>
          </a:xfrm>
          <a:prstGeom prst="rightArrow">
            <a:avLst>
              <a:gd name="adj1" fmla="val 50000"/>
              <a:gd name="adj2" fmla="val 100000"/>
            </a:avLst>
          </a:prstGeom>
          <a:solidFill>
            <a:schemeClr val="tx2"/>
          </a:solidFill>
          <a:ln w="6350" algn="ctr">
            <a:noFill/>
            <a:miter lim="800000"/>
            <a:headEnd/>
            <a:tailEnd/>
          </a:ln>
        </p:spPr>
        <p:txBody>
          <a:bodyPr lIns="89954" tIns="71962" rIns="89954" bIns="71962" anchor="ctr"/>
          <a:lstStyle/>
          <a:p>
            <a:pPr algn="ctr" defTabSz="913852">
              <a:spcBef>
                <a:spcPct val="50000"/>
              </a:spcBef>
              <a:buClr>
                <a:srgbClr val="F0AB00"/>
              </a:buClr>
              <a:buSzPct val="80000"/>
              <a:defRPr/>
            </a:pPr>
            <a:endParaRPr lang="en-US" sz="1798" kern="0">
              <a:solidFill>
                <a:srgbClr val="000000"/>
              </a:solidFill>
              <a:ea typeface="Arial Unicode MS" pitchFamily="34" charset="-128"/>
              <a:cs typeface="Arial Unicode MS" pitchFamily="34" charset="-128"/>
            </a:endParaRPr>
          </a:p>
        </p:txBody>
      </p:sp>
      <p:sp>
        <p:nvSpPr>
          <p:cNvPr id="17" name="Left Brace 16"/>
          <p:cNvSpPr/>
          <p:nvPr/>
        </p:nvSpPr>
        <p:spPr bwMode="gray">
          <a:xfrm>
            <a:off x="6870625" y="2774500"/>
            <a:ext cx="131695" cy="1965889"/>
          </a:xfrm>
          <a:prstGeom prst="leftBrace">
            <a:avLst>
              <a:gd name="adj1" fmla="val 8333"/>
              <a:gd name="adj2" fmla="val 25820"/>
            </a:avLst>
          </a:prstGeom>
          <a:ln w="635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defTabSz="913852">
              <a:defRPr/>
            </a:pPr>
            <a:endParaRPr lang="en-US" sz="1798" kern="0">
              <a:solidFill>
                <a:srgbClr val="000000"/>
              </a:solidFill>
              <a:latin typeface="Arial"/>
            </a:endParaRPr>
          </a:p>
        </p:txBody>
      </p:sp>
      <p:sp>
        <p:nvSpPr>
          <p:cNvPr id="18" name="Rounded Rectangle 17"/>
          <p:cNvSpPr/>
          <p:nvPr/>
        </p:nvSpPr>
        <p:spPr bwMode="gray">
          <a:xfrm>
            <a:off x="4551005" y="2787192"/>
            <a:ext cx="2027769" cy="971044"/>
          </a:xfrm>
          <a:prstGeom prst="roundRect">
            <a:avLst/>
          </a:prstGeom>
          <a:noFill/>
          <a:ln w="6350" algn="ctr">
            <a:solidFill>
              <a:schemeClr val="tx2"/>
            </a:solidFill>
            <a:miter lim="800000"/>
            <a:headEnd/>
            <a:tailEnd/>
          </a:ln>
        </p:spPr>
        <p:txBody>
          <a:bodyPr lIns="89954" tIns="71962" rIns="89954" bIns="71962" anchor="ctr"/>
          <a:lstStyle/>
          <a:p>
            <a:pPr algn="ctr" defTabSz="913852">
              <a:spcBef>
                <a:spcPct val="50000"/>
              </a:spcBef>
              <a:buClr>
                <a:srgbClr val="F0AB00"/>
              </a:buClr>
              <a:buSzPct val="80000"/>
              <a:defRPr/>
            </a:pPr>
            <a:endParaRPr lang="en-US" sz="1798" kern="0">
              <a:solidFill>
                <a:srgbClr val="000000"/>
              </a:solidFill>
              <a:ea typeface="Arial Unicode MS" pitchFamily="34" charset="-128"/>
              <a:cs typeface="Arial Unicode MS" pitchFamily="34" charset="-128"/>
            </a:endParaRPr>
          </a:p>
        </p:txBody>
      </p:sp>
      <p:sp>
        <p:nvSpPr>
          <p:cNvPr id="19" name="Rounded Rectangle 18"/>
          <p:cNvSpPr/>
          <p:nvPr/>
        </p:nvSpPr>
        <p:spPr bwMode="gray">
          <a:xfrm>
            <a:off x="4551005" y="3815356"/>
            <a:ext cx="2027769" cy="971044"/>
          </a:xfrm>
          <a:prstGeom prst="roundRect">
            <a:avLst/>
          </a:prstGeom>
          <a:noFill/>
          <a:ln w="6350" algn="ctr">
            <a:solidFill>
              <a:schemeClr val="accent1"/>
            </a:solidFill>
            <a:miter lim="800000"/>
            <a:headEnd/>
            <a:tailEnd/>
          </a:ln>
        </p:spPr>
        <p:txBody>
          <a:bodyPr lIns="89954" tIns="71962" rIns="89954" bIns="71962" anchor="ctr"/>
          <a:lstStyle/>
          <a:p>
            <a:pPr algn="ctr" defTabSz="913852">
              <a:spcBef>
                <a:spcPct val="50000"/>
              </a:spcBef>
              <a:buClr>
                <a:srgbClr val="F0AB00"/>
              </a:buClr>
              <a:buSzPct val="80000"/>
              <a:defRPr/>
            </a:pPr>
            <a:endParaRPr lang="en-US" sz="1798" kern="0">
              <a:solidFill>
                <a:srgbClr val="000000"/>
              </a:solidFill>
              <a:ea typeface="Arial Unicode MS" pitchFamily="34" charset="-128"/>
              <a:cs typeface="Arial Unicode MS" pitchFamily="34" charset="-128"/>
            </a:endParaRPr>
          </a:p>
        </p:txBody>
      </p:sp>
      <p:sp>
        <p:nvSpPr>
          <p:cNvPr id="20" name="Left Brace 19"/>
          <p:cNvSpPr/>
          <p:nvPr/>
        </p:nvSpPr>
        <p:spPr bwMode="gray">
          <a:xfrm flipH="1">
            <a:off x="4099051" y="2866525"/>
            <a:ext cx="96788" cy="3274894"/>
          </a:xfrm>
          <a:prstGeom prst="leftBrace">
            <a:avLst>
              <a:gd name="adj1" fmla="val 8333"/>
              <a:gd name="adj2" fmla="val 50814"/>
            </a:avLst>
          </a:prstGeom>
          <a:ln w="6350">
            <a:solidFill>
              <a:schemeClr val="accent1"/>
            </a:solidFill>
          </a:ln>
        </p:spPr>
        <p:style>
          <a:lnRef idx="1">
            <a:schemeClr val="accent1"/>
          </a:lnRef>
          <a:fillRef idx="0">
            <a:schemeClr val="accent1"/>
          </a:fillRef>
          <a:effectRef idx="0">
            <a:schemeClr val="accent1"/>
          </a:effectRef>
          <a:fontRef idx="minor">
            <a:schemeClr val="tx1"/>
          </a:fontRef>
        </p:style>
        <p:txBody>
          <a:bodyPr anchor="ctr"/>
          <a:lstStyle/>
          <a:p>
            <a:pPr algn="ctr" defTabSz="913852">
              <a:defRPr/>
            </a:pPr>
            <a:endParaRPr lang="en-US" sz="1798" kern="0">
              <a:solidFill>
                <a:srgbClr val="CCCCCC"/>
              </a:solidFill>
              <a:latin typeface="Arial"/>
            </a:endParaRPr>
          </a:p>
        </p:txBody>
      </p:sp>
      <p:sp>
        <p:nvSpPr>
          <p:cNvPr id="21" name="Right Arrow 20"/>
          <p:cNvSpPr/>
          <p:nvPr/>
        </p:nvSpPr>
        <p:spPr bwMode="gray">
          <a:xfrm flipH="1">
            <a:off x="4425657" y="4451613"/>
            <a:ext cx="87267" cy="172947"/>
          </a:xfrm>
          <a:prstGeom prst="rightArrow">
            <a:avLst>
              <a:gd name="adj1" fmla="val 50000"/>
              <a:gd name="adj2" fmla="val 100000"/>
            </a:avLst>
          </a:prstGeom>
          <a:solidFill>
            <a:schemeClr val="accent1"/>
          </a:solidFill>
          <a:ln w="6350" algn="ctr">
            <a:solidFill>
              <a:schemeClr val="accent1"/>
            </a:solidFill>
            <a:miter lim="800000"/>
            <a:headEnd/>
            <a:tailEnd/>
          </a:ln>
        </p:spPr>
        <p:txBody>
          <a:bodyPr lIns="89954" tIns="71962" rIns="89954" bIns="71962" anchor="ctr"/>
          <a:lstStyle/>
          <a:p>
            <a:pPr algn="ctr" defTabSz="913852">
              <a:spcBef>
                <a:spcPct val="50000"/>
              </a:spcBef>
              <a:buClr>
                <a:srgbClr val="F0AB00"/>
              </a:buClr>
              <a:buSzPct val="80000"/>
              <a:defRPr/>
            </a:pPr>
            <a:endParaRPr lang="en-US" sz="1798" kern="0">
              <a:solidFill>
                <a:srgbClr val="CCCCCC"/>
              </a:solidFill>
              <a:ea typeface="Arial Unicode MS" pitchFamily="34" charset="-128"/>
              <a:cs typeface="Arial Unicode MS" pitchFamily="34" charset="-128"/>
            </a:endParaRPr>
          </a:p>
        </p:txBody>
      </p:sp>
      <p:sp>
        <p:nvSpPr>
          <p:cNvPr id="22" name="Rectangle 30"/>
          <p:cNvSpPr>
            <a:spLocks noChangeArrowheads="1"/>
          </p:cNvSpPr>
          <p:nvPr/>
        </p:nvSpPr>
        <p:spPr bwMode="gray">
          <a:xfrm>
            <a:off x="7002319" y="1450821"/>
            <a:ext cx="3016266" cy="4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defTabSz="913852">
              <a:defRPr/>
            </a:pPr>
            <a:r>
              <a:rPr lang="en-US" sz="1400" b="1" kern="0">
                <a:solidFill>
                  <a:srgbClr val="0076CB"/>
                </a:solidFill>
              </a:rPr>
              <a:t>S/4HANA, private cloud edition Partner/Cloud Application Services</a:t>
            </a:r>
          </a:p>
        </p:txBody>
      </p:sp>
      <p:cxnSp>
        <p:nvCxnSpPr>
          <p:cNvPr id="23" name="Straight Connector 22"/>
          <p:cNvCxnSpPr/>
          <p:nvPr/>
        </p:nvCxnSpPr>
        <p:spPr bwMode="gray">
          <a:xfrm>
            <a:off x="7002319" y="1906587"/>
            <a:ext cx="3016266"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Rectangle 30"/>
          <p:cNvSpPr>
            <a:spLocks noChangeArrowheads="1"/>
          </p:cNvSpPr>
          <p:nvPr/>
        </p:nvSpPr>
        <p:spPr bwMode="gray">
          <a:xfrm>
            <a:off x="7002318" y="2561073"/>
            <a:ext cx="2944866" cy="369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defTabSz="913852">
              <a:defRPr/>
            </a:pPr>
            <a:r>
              <a:rPr lang="en-US" sz="1200" b="1" kern="0">
                <a:solidFill>
                  <a:srgbClr val="0076CB"/>
                </a:solidFill>
              </a:rPr>
              <a:t>Basis, Functional &amp; Development Support</a:t>
            </a:r>
          </a:p>
        </p:txBody>
      </p:sp>
      <p:sp>
        <p:nvSpPr>
          <p:cNvPr id="25" name="Text Box 31"/>
          <p:cNvSpPr txBox="1">
            <a:spLocks noChangeArrowheads="1"/>
          </p:cNvSpPr>
          <p:nvPr/>
        </p:nvSpPr>
        <p:spPr bwMode="gray">
          <a:xfrm>
            <a:off x="7002319" y="2996631"/>
            <a:ext cx="2989293" cy="155494"/>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lIns="0" tIns="0" rIns="0" bIns="0">
            <a:spAutoFit/>
          </a:bodyPr>
          <a:lstStyle/>
          <a:p>
            <a:pPr defTabSz="913852">
              <a:lnSpc>
                <a:spcPct val="110000"/>
              </a:lnSpc>
              <a:buClr>
                <a:srgbClr val="F0AB00"/>
              </a:buClr>
              <a:buSzPct val="80000"/>
              <a:defRPr/>
            </a:pPr>
            <a:endParaRPr lang="en-US" altLang="de-DE" sz="1000" kern="0">
              <a:solidFill>
                <a:srgbClr val="000000"/>
              </a:solidFill>
              <a:latin typeface="Arial"/>
            </a:endParaRPr>
          </a:p>
        </p:txBody>
      </p:sp>
      <p:cxnSp>
        <p:nvCxnSpPr>
          <p:cNvPr id="26" name="Straight Connector 25"/>
          <p:cNvCxnSpPr/>
          <p:nvPr/>
        </p:nvCxnSpPr>
        <p:spPr bwMode="gray">
          <a:xfrm>
            <a:off x="7002319" y="2974417"/>
            <a:ext cx="301626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Rectangle 75"/>
          <p:cNvSpPr>
            <a:spLocks noChangeArrowheads="1"/>
          </p:cNvSpPr>
          <p:nvPr/>
        </p:nvSpPr>
        <p:spPr bwMode="gray">
          <a:xfrm>
            <a:off x="7002318" y="3694768"/>
            <a:ext cx="2944866" cy="18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defTabSz="913852">
              <a:defRPr/>
            </a:pPr>
            <a:r>
              <a:rPr lang="en-US" sz="1200" b="1" kern="0">
                <a:solidFill>
                  <a:srgbClr val="0076CB"/>
                </a:solidFill>
              </a:rPr>
              <a:t>Included CAS Services</a:t>
            </a:r>
          </a:p>
        </p:txBody>
      </p:sp>
      <p:sp>
        <p:nvSpPr>
          <p:cNvPr id="28" name="Text Box 31"/>
          <p:cNvSpPr txBox="1">
            <a:spLocks noChangeArrowheads="1"/>
          </p:cNvSpPr>
          <p:nvPr/>
        </p:nvSpPr>
        <p:spPr bwMode="gray">
          <a:xfrm>
            <a:off x="7002319" y="3907383"/>
            <a:ext cx="2989293" cy="663791"/>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lIns="0" tIns="0" rIns="0" bIns="0">
            <a:spAutoFit/>
          </a:bodyPr>
          <a:lstStyle/>
          <a:p>
            <a:pPr defTabSz="913852">
              <a:lnSpc>
                <a:spcPct val="110000"/>
              </a:lnSpc>
              <a:buClr>
                <a:srgbClr val="F0AB00"/>
              </a:buClr>
              <a:defRPr/>
            </a:pPr>
            <a:r>
              <a:rPr lang="en-US" altLang="de-DE" sz="1000" kern="0">
                <a:solidFill>
                  <a:srgbClr val="000000"/>
                </a:solidFill>
                <a:latin typeface="Arial"/>
              </a:rPr>
              <a:t>Initial Fiori Launchpad Configuration | Security Management (identify very high and high </a:t>
            </a:r>
            <a:r>
              <a:rPr lang="en-US" altLang="de-DE" sz="1000" kern="0" err="1">
                <a:solidFill>
                  <a:srgbClr val="000000"/>
                </a:solidFill>
                <a:latin typeface="Arial"/>
              </a:rPr>
              <a:t>prio</a:t>
            </a:r>
            <a:r>
              <a:rPr lang="en-US" altLang="de-DE" sz="1000" kern="0">
                <a:solidFill>
                  <a:srgbClr val="000000"/>
                </a:solidFill>
                <a:latin typeface="Arial"/>
              </a:rPr>
              <a:t> security notes) | Certificate Handling | SAP Best Practices activation</a:t>
            </a:r>
          </a:p>
        </p:txBody>
      </p:sp>
      <p:cxnSp>
        <p:nvCxnSpPr>
          <p:cNvPr id="29" name="Straight Connector 28"/>
          <p:cNvCxnSpPr/>
          <p:nvPr/>
        </p:nvCxnSpPr>
        <p:spPr bwMode="gray">
          <a:xfrm>
            <a:off x="7002319" y="3883583"/>
            <a:ext cx="301626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Rectangle 30"/>
          <p:cNvSpPr>
            <a:spLocks noChangeArrowheads="1"/>
          </p:cNvSpPr>
          <p:nvPr/>
        </p:nvSpPr>
        <p:spPr bwMode="gray">
          <a:xfrm>
            <a:off x="7002319" y="1962120"/>
            <a:ext cx="3016266" cy="33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defTabSz="913852">
              <a:defRPr/>
            </a:pPr>
            <a:r>
              <a:rPr lang="en-US" sz="1100" b="1" kern="0">
                <a:solidFill>
                  <a:sysClr val="windowText" lastClr="000000"/>
                </a:solidFill>
              </a:rPr>
              <a:t>Partner or SAP CAS specialists help you to support and improve your applications</a:t>
            </a:r>
          </a:p>
        </p:txBody>
      </p:sp>
      <p:sp>
        <p:nvSpPr>
          <p:cNvPr id="31" name="Rectangle 30"/>
          <p:cNvSpPr>
            <a:spLocks noChangeArrowheads="1"/>
          </p:cNvSpPr>
          <p:nvPr/>
        </p:nvSpPr>
        <p:spPr bwMode="gray">
          <a:xfrm>
            <a:off x="1195438" y="2738006"/>
            <a:ext cx="2817932" cy="18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defTabSz="913852">
              <a:defRPr/>
            </a:pPr>
            <a:r>
              <a:rPr lang="en-US" sz="1200" b="1" kern="0">
                <a:solidFill>
                  <a:srgbClr val="F0AB00"/>
                </a:solidFill>
              </a:rPr>
              <a:t>Infrastructure Operations Management</a:t>
            </a:r>
            <a:endParaRPr lang="en-US" sz="1200" kern="0">
              <a:solidFill>
                <a:srgbClr val="F0AB00"/>
              </a:solidFill>
            </a:endParaRPr>
          </a:p>
        </p:txBody>
      </p:sp>
      <p:sp>
        <p:nvSpPr>
          <p:cNvPr id="32" name="Text Box 31"/>
          <p:cNvSpPr txBox="1">
            <a:spLocks noChangeArrowheads="1"/>
          </p:cNvSpPr>
          <p:nvPr/>
        </p:nvSpPr>
        <p:spPr bwMode="gray">
          <a:xfrm>
            <a:off x="1195440" y="2985528"/>
            <a:ext cx="2859185" cy="306227"/>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lIns="0" tIns="0" rIns="0" bIns="0">
            <a:spAutoFit/>
          </a:bodyPr>
          <a:lstStyle>
            <a:lvl1pPr marL="342900" indent="-342900">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marL="0" lvl="2" defTabSz="913852">
              <a:buClrTx/>
              <a:buSzTx/>
              <a:buNone/>
              <a:defRPr/>
            </a:pPr>
            <a:r>
              <a:rPr lang="en-US" sz="1000" kern="0">
                <a:solidFill>
                  <a:srgbClr val="000000"/>
                </a:solidFill>
              </a:rPr>
              <a:t>Monitoring, patching, software updates &amp; maintenance up to the OS Layer</a:t>
            </a:r>
          </a:p>
        </p:txBody>
      </p:sp>
      <p:cxnSp>
        <p:nvCxnSpPr>
          <p:cNvPr id="33" name="Straight Connector 32"/>
          <p:cNvCxnSpPr/>
          <p:nvPr/>
        </p:nvCxnSpPr>
        <p:spPr bwMode="gray">
          <a:xfrm>
            <a:off x="1195439" y="2964898"/>
            <a:ext cx="288457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 name="Rectangle 110"/>
          <p:cNvSpPr>
            <a:spLocks noChangeArrowheads="1"/>
          </p:cNvSpPr>
          <p:nvPr/>
        </p:nvSpPr>
        <p:spPr bwMode="gray">
          <a:xfrm>
            <a:off x="1195438" y="3334594"/>
            <a:ext cx="2817932" cy="184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defTabSz="913852">
              <a:defRPr/>
            </a:pPr>
            <a:r>
              <a:rPr lang="en-US" sz="1200" b="1" kern="0">
                <a:solidFill>
                  <a:srgbClr val="F0AB00"/>
                </a:solidFill>
              </a:rPr>
              <a:t>OS Management</a:t>
            </a:r>
            <a:endParaRPr lang="en-US" sz="1200" kern="0">
              <a:solidFill>
                <a:srgbClr val="F0AB00"/>
              </a:solidFill>
            </a:endParaRPr>
          </a:p>
        </p:txBody>
      </p:sp>
      <p:sp>
        <p:nvSpPr>
          <p:cNvPr id="35" name="Text Box 31"/>
          <p:cNvSpPr txBox="1">
            <a:spLocks noChangeArrowheads="1"/>
          </p:cNvSpPr>
          <p:nvPr/>
        </p:nvSpPr>
        <p:spPr bwMode="gray">
          <a:xfrm>
            <a:off x="1195440" y="3613850"/>
            <a:ext cx="2859185" cy="307815"/>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lIns="0" tIns="0" rIns="0" bIns="0">
            <a:spAutoFit/>
          </a:bodyPr>
          <a:lstStyle>
            <a:lvl1pPr marL="342900" indent="-342900">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marL="0" lvl="2" defTabSz="913852">
              <a:buClrTx/>
              <a:buSzTx/>
              <a:buNone/>
              <a:defRPr/>
            </a:pPr>
            <a:r>
              <a:rPr lang="en-US" sz="1000" kern="0">
                <a:solidFill>
                  <a:srgbClr val="000000"/>
                </a:solidFill>
              </a:rPr>
              <a:t>Monitoring, patching, updates, and maintenance</a:t>
            </a:r>
            <a:br>
              <a:rPr lang="en-US" sz="1000" kern="0">
                <a:solidFill>
                  <a:srgbClr val="000000"/>
                </a:solidFill>
              </a:rPr>
            </a:br>
            <a:r>
              <a:rPr lang="en-US" sz="1000" kern="0">
                <a:solidFill>
                  <a:srgbClr val="000000"/>
                </a:solidFill>
              </a:rPr>
              <a:t>of the specific OS</a:t>
            </a:r>
          </a:p>
        </p:txBody>
      </p:sp>
      <p:cxnSp>
        <p:nvCxnSpPr>
          <p:cNvPr id="36" name="Straight Connector 35"/>
          <p:cNvCxnSpPr/>
          <p:nvPr/>
        </p:nvCxnSpPr>
        <p:spPr bwMode="gray">
          <a:xfrm>
            <a:off x="1195439" y="3547207"/>
            <a:ext cx="288457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7" name="Rectangle 30"/>
          <p:cNvSpPr>
            <a:spLocks noChangeArrowheads="1"/>
          </p:cNvSpPr>
          <p:nvPr/>
        </p:nvSpPr>
        <p:spPr bwMode="gray">
          <a:xfrm>
            <a:off x="1195438" y="3978785"/>
            <a:ext cx="2817932" cy="18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defTabSz="913852">
              <a:defRPr/>
            </a:pPr>
            <a:r>
              <a:rPr lang="en-US" sz="1200" b="1" kern="0">
                <a:solidFill>
                  <a:srgbClr val="F0AB00"/>
                </a:solidFill>
              </a:rPr>
              <a:t>HANA Database Platform Operations</a:t>
            </a:r>
            <a:endParaRPr lang="en-US" sz="1200" kern="0">
              <a:solidFill>
                <a:srgbClr val="F0AB00"/>
              </a:solidFill>
            </a:endParaRPr>
          </a:p>
        </p:txBody>
      </p:sp>
      <p:sp>
        <p:nvSpPr>
          <p:cNvPr id="38" name="Text Box 31"/>
          <p:cNvSpPr txBox="1">
            <a:spLocks noChangeArrowheads="1"/>
          </p:cNvSpPr>
          <p:nvPr/>
        </p:nvSpPr>
        <p:spPr bwMode="gray">
          <a:xfrm>
            <a:off x="1195440" y="4237413"/>
            <a:ext cx="2859185" cy="614043"/>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lIns="0" tIns="0" rIns="0" bIns="0">
            <a:spAutoFit/>
          </a:bodyPr>
          <a:lstStyle>
            <a:lvl1pPr marL="342900" indent="-342900">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marL="0" lvl="2" defTabSz="913852">
              <a:buClrTx/>
              <a:buSzTx/>
              <a:buNone/>
              <a:defRPr/>
            </a:pPr>
            <a:r>
              <a:rPr lang="en-US" sz="1000" kern="0">
                <a:solidFill>
                  <a:srgbClr val="000000"/>
                </a:solidFill>
              </a:rPr>
              <a:t>space management, revision management, security management, HW configuration management, backup &amp; recovery, change management coordination</a:t>
            </a:r>
          </a:p>
        </p:txBody>
      </p:sp>
      <p:cxnSp>
        <p:nvCxnSpPr>
          <p:cNvPr id="39" name="Straight Connector 38"/>
          <p:cNvCxnSpPr/>
          <p:nvPr/>
        </p:nvCxnSpPr>
        <p:spPr bwMode="gray">
          <a:xfrm>
            <a:off x="1195439" y="4183463"/>
            <a:ext cx="288457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Rectangle 30"/>
          <p:cNvSpPr>
            <a:spLocks noChangeArrowheads="1"/>
          </p:cNvSpPr>
          <p:nvPr/>
        </p:nvSpPr>
        <p:spPr bwMode="gray">
          <a:xfrm>
            <a:off x="1195438" y="4878426"/>
            <a:ext cx="2817932" cy="33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marL="0" lvl="2" defTabSz="913852">
              <a:defRPr/>
            </a:pPr>
            <a:r>
              <a:rPr lang="en-US" sz="1100" b="1" kern="0">
                <a:solidFill>
                  <a:srgbClr val="F0AB00"/>
                </a:solidFill>
              </a:rPr>
              <a:t>Health check services, system monitoring, capacity management</a:t>
            </a:r>
          </a:p>
        </p:txBody>
      </p:sp>
      <p:sp>
        <p:nvSpPr>
          <p:cNvPr id="41" name="Rectangle 30"/>
          <p:cNvSpPr>
            <a:spLocks noChangeArrowheads="1"/>
          </p:cNvSpPr>
          <p:nvPr/>
        </p:nvSpPr>
        <p:spPr bwMode="gray">
          <a:xfrm>
            <a:off x="1195438" y="5336977"/>
            <a:ext cx="2817932" cy="36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marL="0" lvl="2" defTabSz="913852">
              <a:defRPr/>
            </a:pPr>
            <a:r>
              <a:rPr lang="en-US" sz="1200" b="1" kern="0">
                <a:solidFill>
                  <a:srgbClr val="F0AB00"/>
                </a:solidFill>
              </a:rPr>
              <a:t>SAP Technical Application Basis Operations (incl. SAP Basis)</a:t>
            </a:r>
          </a:p>
        </p:txBody>
      </p:sp>
      <p:sp>
        <p:nvSpPr>
          <p:cNvPr id="42" name="Text Box 31"/>
          <p:cNvSpPr txBox="1">
            <a:spLocks noChangeArrowheads="1"/>
          </p:cNvSpPr>
          <p:nvPr/>
        </p:nvSpPr>
        <p:spPr bwMode="gray">
          <a:xfrm>
            <a:off x="1195440" y="5766967"/>
            <a:ext cx="2859185" cy="460135"/>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lIns="0" tIns="0" rIns="0" bIns="0">
            <a:spAutoFit/>
          </a:bodyPr>
          <a:lstStyle>
            <a:lvl1pPr marL="342900" indent="-342900">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marL="0" lvl="2" defTabSz="913852">
              <a:buClrTx/>
              <a:buSzTx/>
              <a:buNone/>
              <a:defRPr/>
            </a:pPr>
            <a:r>
              <a:rPr lang="en-US" sz="1000" kern="0">
                <a:solidFill>
                  <a:srgbClr val="000000"/>
                </a:solidFill>
              </a:rPr>
              <a:t>Monitoring, Troubleshooting – Incident Management Level 2 and 3, Patch Management, Housekeeping, Backup/ Recovery</a:t>
            </a:r>
          </a:p>
        </p:txBody>
      </p:sp>
      <p:cxnSp>
        <p:nvCxnSpPr>
          <p:cNvPr id="43" name="Straight Connector 42"/>
          <p:cNvCxnSpPr/>
          <p:nvPr/>
        </p:nvCxnSpPr>
        <p:spPr bwMode="gray">
          <a:xfrm>
            <a:off x="1195439" y="5713016"/>
            <a:ext cx="288457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Rectangle 30"/>
          <p:cNvSpPr>
            <a:spLocks noChangeArrowheads="1"/>
          </p:cNvSpPr>
          <p:nvPr/>
        </p:nvSpPr>
        <p:spPr bwMode="gray">
          <a:xfrm>
            <a:off x="1195441" y="1460757"/>
            <a:ext cx="2886159" cy="4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defTabSz="913852">
              <a:defRPr/>
            </a:pPr>
            <a:r>
              <a:rPr lang="en-US" sz="1400" b="1" kern="0">
                <a:solidFill>
                  <a:srgbClr val="F0AB00"/>
                </a:solidFill>
              </a:rPr>
              <a:t>S/4HANA, private cloud edition Cloud Services</a:t>
            </a:r>
          </a:p>
        </p:txBody>
      </p:sp>
      <p:cxnSp>
        <p:nvCxnSpPr>
          <p:cNvPr id="45" name="Straight Connector 44"/>
          <p:cNvCxnSpPr/>
          <p:nvPr/>
        </p:nvCxnSpPr>
        <p:spPr bwMode="gray">
          <a:xfrm>
            <a:off x="1195441" y="1906587"/>
            <a:ext cx="288615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6" name="Rectangle 30"/>
          <p:cNvSpPr>
            <a:spLocks noChangeArrowheads="1"/>
          </p:cNvSpPr>
          <p:nvPr/>
        </p:nvSpPr>
        <p:spPr bwMode="gray">
          <a:xfrm>
            <a:off x="1195441" y="1962120"/>
            <a:ext cx="2886159" cy="33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defTabSz="913852">
              <a:defRPr/>
            </a:pPr>
            <a:r>
              <a:rPr lang="en-US" sz="1100" b="1" kern="0">
                <a:solidFill>
                  <a:sysClr val="windowText" lastClr="000000"/>
                </a:solidFill>
              </a:rPr>
              <a:t>SAP Cloud delivery specialists operate your infrastructure</a:t>
            </a:r>
          </a:p>
        </p:txBody>
      </p:sp>
      <p:cxnSp>
        <p:nvCxnSpPr>
          <p:cNvPr id="47" name="Straight Connector 46"/>
          <p:cNvCxnSpPr/>
          <p:nvPr/>
        </p:nvCxnSpPr>
        <p:spPr bwMode="gray">
          <a:xfrm>
            <a:off x="1195439" y="5216388"/>
            <a:ext cx="288457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 name="Text Box 31"/>
          <p:cNvSpPr txBox="1">
            <a:spLocks noChangeArrowheads="1"/>
          </p:cNvSpPr>
          <p:nvPr/>
        </p:nvSpPr>
        <p:spPr bwMode="gray">
          <a:xfrm>
            <a:off x="7002319" y="2969661"/>
            <a:ext cx="2989293" cy="507567"/>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lIns="0" tIns="0" rIns="0" bIns="0">
            <a:spAutoFit/>
          </a:bodyPr>
          <a:lstStyle/>
          <a:p>
            <a:pPr defTabSz="913852">
              <a:lnSpc>
                <a:spcPct val="110000"/>
              </a:lnSpc>
              <a:buClr>
                <a:srgbClr val="F0AB00"/>
              </a:buClr>
              <a:buSzPct val="80000"/>
              <a:defRPr/>
            </a:pPr>
            <a:r>
              <a:rPr lang="en-US" altLang="de-DE" sz="1000" kern="0">
                <a:solidFill>
                  <a:srgbClr val="000000"/>
                </a:solidFill>
                <a:latin typeface="Arial"/>
              </a:rPr>
              <a:t>Incident Management  |  Problem Management  |   Change Management  |  Request Fulfillment |</a:t>
            </a:r>
          </a:p>
          <a:p>
            <a:pPr defTabSz="913852">
              <a:lnSpc>
                <a:spcPct val="110000"/>
              </a:lnSpc>
              <a:buClr>
                <a:srgbClr val="F0AB00"/>
              </a:buClr>
              <a:buSzPct val="80000"/>
              <a:defRPr/>
            </a:pPr>
            <a:r>
              <a:rPr lang="en-US" altLang="de-DE" sz="1000" kern="0">
                <a:solidFill>
                  <a:srgbClr val="000000"/>
                </a:solidFill>
                <a:latin typeface="Arial"/>
              </a:rPr>
              <a:t>Event Management  |  Service Level Management</a:t>
            </a:r>
          </a:p>
        </p:txBody>
      </p:sp>
      <p:cxnSp>
        <p:nvCxnSpPr>
          <p:cNvPr id="49" name="Straight Connector 48"/>
          <p:cNvCxnSpPr/>
          <p:nvPr/>
        </p:nvCxnSpPr>
        <p:spPr bwMode="gray">
          <a:xfrm>
            <a:off x="7002319" y="2952204"/>
            <a:ext cx="301626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bwMode="auto">
          <a:xfrm rot="20817281">
            <a:off x="3887431" y="5580898"/>
            <a:ext cx="1210633" cy="399842"/>
          </a:xfrm>
          <a:prstGeom prst="rect">
            <a:avLst/>
          </a:prstGeom>
        </p:spPr>
        <p:txBody>
          <a:bodyPr>
            <a:spAutoFit/>
          </a:bodyPr>
          <a:lstStyle/>
          <a:p>
            <a:pPr algn="ctr" defTabSz="913852">
              <a:spcBef>
                <a:spcPct val="50000"/>
              </a:spcBef>
              <a:buClr>
                <a:srgbClr val="F0AB00"/>
              </a:buClr>
              <a:buSzPct val="80000"/>
              <a:defRPr/>
            </a:pPr>
            <a:r>
              <a:rPr lang="en-US" sz="1000" b="1" kern="0">
                <a:solidFill>
                  <a:sysClr val="windowText" lastClr="000000"/>
                </a:solidFill>
                <a:ea typeface="Arial Unicode MS" pitchFamily="34" charset="-128"/>
                <a:cs typeface="Arial Unicode MS" pitchFamily="34" charset="-128"/>
              </a:rPr>
              <a:t>Basis support only in </a:t>
            </a:r>
            <a:r>
              <a:rPr lang="en-US" sz="1000" b="1" u="sng" kern="0">
                <a:solidFill>
                  <a:sysClr val="windowText" lastClr="000000"/>
                </a:solidFill>
                <a:ea typeface="Arial Unicode MS" pitchFamily="34" charset="-128"/>
                <a:cs typeface="Arial Unicode MS" pitchFamily="34" charset="-128"/>
              </a:rPr>
              <a:t>client 000</a:t>
            </a:r>
          </a:p>
        </p:txBody>
      </p:sp>
      <p:pic>
        <p:nvPicPr>
          <p:cNvPr id="52" name="Picture 4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817281">
            <a:off x="3873340" y="5263771"/>
            <a:ext cx="1347085" cy="954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ounded Rectangle 52"/>
          <p:cNvSpPr/>
          <p:nvPr/>
        </p:nvSpPr>
        <p:spPr bwMode="gray">
          <a:xfrm>
            <a:off x="4551004" y="2030215"/>
            <a:ext cx="2027769" cy="670584"/>
          </a:xfrm>
          <a:prstGeom prst="roundRect">
            <a:avLst/>
          </a:prstGeom>
          <a:noFill/>
          <a:ln w="6350" algn="ctr">
            <a:solidFill>
              <a:schemeClr val="bg1">
                <a:lumMod val="65000"/>
              </a:schemeClr>
            </a:solidFill>
            <a:miter lim="800000"/>
            <a:headEnd/>
            <a:tailEnd/>
          </a:ln>
        </p:spPr>
        <p:txBody>
          <a:bodyPr lIns="89954" tIns="71962" rIns="89954" bIns="71962" anchor="ctr"/>
          <a:lstStyle/>
          <a:p>
            <a:pPr algn="ctr" defTabSz="913852">
              <a:spcBef>
                <a:spcPct val="50000"/>
              </a:spcBef>
              <a:buClr>
                <a:srgbClr val="F0AB00"/>
              </a:buClr>
              <a:buSzPct val="80000"/>
              <a:defRPr/>
            </a:pPr>
            <a:endParaRPr lang="en-US" sz="1798" kern="0">
              <a:solidFill>
                <a:srgbClr val="000000"/>
              </a:solidFill>
              <a:ea typeface="Arial Unicode MS" pitchFamily="34" charset="-128"/>
              <a:cs typeface="Arial Unicode MS" pitchFamily="34" charset="-128"/>
            </a:endParaRPr>
          </a:p>
        </p:txBody>
      </p:sp>
      <p:grpSp>
        <p:nvGrpSpPr>
          <p:cNvPr id="3" name="Group 2"/>
          <p:cNvGrpSpPr/>
          <p:nvPr/>
        </p:nvGrpSpPr>
        <p:grpSpPr>
          <a:xfrm>
            <a:off x="10092505" y="3908968"/>
            <a:ext cx="1606416" cy="1138441"/>
            <a:chOff x="9831684" y="2620056"/>
            <a:chExt cx="1607252" cy="1139034"/>
          </a:xfrm>
        </p:grpSpPr>
        <p:pic>
          <p:nvPicPr>
            <p:cNvPr id="58" name="Picture 4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817281">
              <a:off x="9831684" y="2620056"/>
              <a:ext cx="1607252" cy="1139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Rectangle 56"/>
            <p:cNvSpPr/>
            <p:nvPr/>
          </p:nvSpPr>
          <p:spPr bwMode="auto">
            <a:xfrm rot="20817281">
              <a:off x="10010304" y="3029180"/>
              <a:ext cx="1211263" cy="400110"/>
            </a:xfrm>
            <a:prstGeom prst="rect">
              <a:avLst/>
            </a:prstGeom>
          </p:spPr>
          <p:txBody>
            <a:bodyPr>
              <a:spAutoFit/>
            </a:bodyPr>
            <a:lstStyle/>
            <a:p>
              <a:pPr algn="ctr" defTabSz="913852">
                <a:spcBef>
                  <a:spcPct val="50000"/>
                </a:spcBef>
                <a:buClr>
                  <a:srgbClr val="F0AB00"/>
                </a:buClr>
                <a:buSzPct val="80000"/>
                <a:defRPr/>
              </a:pPr>
              <a:r>
                <a:rPr lang="en-US" sz="1000" b="1" kern="0">
                  <a:solidFill>
                    <a:sysClr val="windowText" lastClr="000000"/>
                  </a:solidFill>
                  <a:ea typeface="Arial Unicode MS" pitchFamily="34" charset="-128"/>
                  <a:cs typeface="Arial Unicode MS" pitchFamily="34" charset="-128"/>
                </a:rPr>
                <a:t>Activities also in </a:t>
              </a:r>
              <a:r>
                <a:rPr lang="en-US" sz="1000" b="1" u="sng" kern="0">
                  <a:solidFill>
                    <a:sysClr val="windowText" lastClr="000000"/>
                  </a:solidFill>
                  <a:ea typeface="Arial Unicode MS" pitchFamily="34" charset="-128"/>
                  <a:cs typeface="Arial Unicode MS" pitchFamily="34" charset="-128"/>
                </a:rPr>
                <a:t>customer client</a:t>
              </a:r>
            </a:p>
          </p:txBody>
        </p:sp>
      </p:grpSp>
      <p:grpSp>
        <p:nvGrpSpPr>
          <p:cNvPr id="55" name="Group 2">
            <a:extLst>
              <a:ext uri="{FF2B5EF4-FFF2-40B4-BE49-F238E27FC236}">
                <a16:creationId xmlns:a16="http://schemas.microsoft.com/office/drawing/2014/main" id="{BB58D8BC-51D0-1F49-85F6-E9CE95C6B6CD}"/>
              </a:ext>
            </a:extLst>
          </p:cNvPr>
          <p:cNvGrpSpPr/>
          <p:nvPr/>
        </p:nvGrpSpPr>
        <p:grpSpPr>
          <a:xfrm>
            <a:off x="10092505" y="2381891"/>
            <a:ext cx="1606416" cy="1138441"/>
            <a:chOff x="9831684" y="2620056"/>
            <a:chExt cx="1607252" cy="1139034"/>
          </a:xfrm>
        </p:grpSpPr>
        <p:pic>
          <p:nvPicPr>
            <p:cNvPr id="56" name="Picture 48">
              <a:extLst>
                <a:ext uri="{FF2B5EF4-FFF2-40B4-BE49-F238E27FC236}">
                  <a16:creationId xmlns:a16="http://schemas.microsoft.com/office/drawing/2014/main" id="{6BEBCE6F-E871-6541-ADBF-2EE5AF50730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817281">
              <a:off x="9831684" y="2620056"/>
              <a:ext cx="1607252" cy="1139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56">
              <a:extLst>
                <a:ext uri="{FF2B5EF4-FFF2-40B4-BE49-F238E27FC236}">
                  <a16:creationId xmlns:a16="http://schemas.microsoft.com/office/drawing/2014/main" id="{774079C4-D926-F841-B56E-7447C5191A62}"/>
                </a:ext>
              </a:extLst>
            </p:cNvPr>
            <p:cNvSpPr/>
            <p:nvPr/>
          </p:nvSpPr>
          <p:spPr bwMode="auto">
            <a:xfrm rot="20817281">
              <a:off x="10010304" y="2952164"/>
              <a:ext cx="1211263" cy="554142"/>
            </a:xfrm>
            <a:prstGeom prst="rect">
              <a:avLst/>
            </a:prstGeom>
          </p:spPr>
          <p:txBody>
            <a:bodyPr>
              <a:spAutoFit/>
            </a:bodyPr>
            <a:lstStyle/>
            <a:p>
              <a:pPr algn="ctr" defTabSz="913852">
                <a:spcBef>
                  <a:spcPct val="50000"/>
                </a:spcBef>
                <a:buClr>
                  <a:srgbClr val="F0AB00"/>
                </a:buClr>
                <a:buSzPct val="80000"/>
                <a:defRPr/>
              </a:pPr>
              <a:r>
                <a:rPr lang="en-US" sz="1000" b="1" kern="0">
                  <a:solidFill>
                    <a:sysClr val="windowText" lastClr="000000"/>
                  </a:solidFill>
                  <a:ea typeface="Arial Unicode MS" pitchFamily="34" charset="-128"/>
                  <a:cs typeface="Arial Unicode MS" pitchFamily="34" charset="-128"/>
                </a:rPr>
                <a:t>OPTIONAL, partner first strategy</a:t>
              </a:r>
              <a:endParaRPr lang="en-US" sz="1000" b="1" u="sng" kern="0">
                <a:solidFill>
                  <a:sysClr val="windowText" lastClr="000000"/>
                </a:solidFill>
                <a:ea typeface="Arial Unicode MS" pitchFamily="34" charset="-128"/>
                <a:cs typeface="Arial Unicode MS" pitchFamily="34" charset="-128"/>
              </a:endParaRPr>
            </a:p>
          </p:txBody>
        </p:sp>
      </p:grpSp>
      <p:sp>
        <p:nvSpPr>
          <p:cNvPr id="60" name="Rectangle 59">
            <a:extLst>
              <a:ext uri="{FF2B5EF4-FFF2-40B4-BE49-F238E27FC236}">
                <a16:creationId xmlns:a16="http://schemas.microsoft.com/office/drawing/2014/main" id="{5DB22D15-BF2D-4414-8244-CC6F644D8EFC}"/>
              </a:ext>
            </a:extLst>
          </p:cNvPr>
          <p:cNvSpPr/>
          <p:nvPr/>
        </p:nvSpPr>
        <p:spPr>
          <a:xfrm>
            <a:off x="6553936" y="6112214"/>
            <a:ext cx="4957241" cy="684803"/>
          </a:xfrm>
          <a:prstGeom prst="rect">
            <a:avLst/>
          </a:prstGeom>
        </p:spPr>
        <p:txBody>
          <a:bodyPr wrap="square" lIns="91440" tIns="45720" rIns="91440" bIns="45720" anchor="t">
            <a:spAutoFit/>
          </a:bodyPr>
          <a:lstStyle/>
          <a:p>
            <a:pPr defTabSz="1088449" fontAlgn="base">
              <a:spcBef>
                <a:spcPct val="50000"/>
              </a:spcBef>
              <a:spcAft>
                <a:spcPct val="0"/>
              </a:spcAft>
              <a:buClr>
                <a:srgbClr val="F0AB00"/>
              </a:buClr>
              <a:buSzPct val="80000"/>
            </a:pPr>
            <a:r>
              <a:rPr lang="en-US" sz="1100" kern="0" dirty="0">
                <a:solidFill>
                  <a:srgbClr val="000000"/>
                </a:solidFill>
                <a:ea typeface="Arial Unicode MS" pitchFamily="34" charset="-128"/>
                <a:cs typeface="Arial Unicode MS" pitchFamily="34" charset="-128"/>
              </a:rPr>
              <a:t>See also  </a:t>
            </a:r>
            <a:r>
              <a:rPr lang="en-US" sz="1100" kern="0" dirty="0">
                <a:solidFill>
                  <a:srgbClr val="000000"/>
                </a:solidFill>
                <a:ea typeface="Arial Unicode MS" pitchFamily="34" charset="-128"/>
                <a:cs typeface="Arial Unicode MS" pitchFamily="34" charset="-128"/>
                <a:hlinkClick r:id="rId4"/>
              </a:rPr>
              <a:t>Cloud Services Specifications for S/4H PCE on SAP Agreements</a:t>
            </a:r>
            <a:r>
              <a:rPr lang="en-US" sz="1100" kern="0" dirty="0">
                <a:solidFill>
                  <a:srgbClr val="000000"/>
                </a:solidFill>
                <a:ea typeface="Arial Unicode MS" pitchFamily="34" charset="-128"/>
                <a:cs typeface="Arial Unicode MS" pitchFamily="34" charset="-128"/>
              </a:rPr>
              <a:t> and </a:t>
            </a:r>
            <a:r>
              <a:rPr lang="en-US" sz="1100" b="1" kern="0" dirty="0">
                <a:solidFill>
                  <a:srgbClr val="000000"/>
                </a:solidFill>
                <a:ea typeface="Arial Unicode MS" pitchFamily="34" charset="-128"/>
                <a:cs typeface="Arial Unicode MS" pitchFamily="34" charset="-128"/>
                <a:hlinkClick r:id="rId5"/>
              </a:rPr>
              <a:t>Roles &amp; Responsibilities </a:t>
            </a:r>
            <a:r>
              <a:rPr lang="en-US" sz="1100" kern="0" dirty="0">
                <a:solidFill>
                  <a:srgbClr val="000000"/>
                </a:solidFill>
                <a:ea typeface="Arial Unicode MS" pitchFamily="34" charset="-128"/>
                <a:cs typeface="Arial Unicode MS" pitchFamily="34" charset="-128"/>
              </a:rPr>
              <a:t>catalog</a:t>
            </a:r>
            <a:endParaRPr lang="en-US" sz="1100" b="1" u="sng" kern="0" dirty="0">
              <a:solidFill>
                <a:srgbClr val="000000"/>
              </a:solidFill>
              <a:ea typeface="Arial Unicode MS" pitchFamily="34" charset="-128"/>
              <a:cs typeface="Arial Unicode MS" pitchFamily="34" charset="-128"/>
            </a:endParaRPr>
          </a:p>
          <a:p>
            <a:pPr defTabSz="1088449" fontAlgn="base">
              <a:spcBef>
                <a:spcPct val="50000"/>
              </a:spcBef>
              <a:spcAft>
                <a:spcPct val="0"/>
              </a:spcAft>
              <a:buClr>
                <a:srgbClr val="F0AB00"/>
              </a:buClr>
              <a:buSzPct val="80000"/>
            </a:pPr>
            <a:endParaRPr lang="en-US" sz="11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272144853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28B7FB-5502-4917-A356-5E7C9CC8C6B9}"/>
              </a:ext>
            </a:extLst>
          </p:cNvPr>
          <p:cNvSpPr>
            <a:spLocks noGrp="1"/>
          </p:cNvSpPr>
          <p:nvPr>
            <p:ph type="ctrTitle"/>
          </p:nvPr>
        </p:nvSpPr>
        <p:spPr/>
        <p:txBody>
          <a:bodyPr/>
          <a:lstStyle/>
          <a:p>
            <a:r>
              <a:rPr lang="en-US" dirty="0"/>
              <a:t>Appendix</a:t>
            </a:r>
          </a:p>
        </p:txBody>
      </p:sp>
    </p:spTree>
    <p:extLst>
      <p:ext uri="{BB962C8B-B14F-4D97-AF65-F5344CB8AC3E}">
        <p14:creationId xmlns:p14="http://schemas.microsoft.com/office/powerpoint/2010/main" val="392028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55B14F1-2DFC-4B80-B6DA-05F5B1FE04AA}"/>
              </a:ext>
            </a:extLst>
          </p:cNvPr>
          <p:cNvGraphicFramePr>
            <a:graphicFrameLocks noChangeAspect="1"/>
          </p:cNvGraphicFramePr>
          <p:nvPr>
            <p:custDataLst>
              <p:tags r:id="rId2"/>
            </p:custDataLst>
          </p:nvPr>
        </p:nvGraphicFramePr>
        <p:xfrm>
          <a:off x="6347" y="3372"/>
          <a:ext cx="1588" cy="1588"/>
        </p:xfrm>
        <a:graphic>
          <a:graphicData uri="http://schemas.openxmlformats.org/presentationml/2006/ole">
            <mc:AlternateContent xmlns:mc="http://schemas.openxmlformats.org/markup-compatibility/2006">
              <mc:Choice xmlns:v="urn:schemas-microsoft-com:vml" Requires="v">
                <p:oleObj spid="_x0000_s44033" name="think-cell Slide" r:id="rId6" imgW="395" imgH="394" progId="TCLayout.ActiveDocument.1">
                  <p:embed/>
                </p:oleObj>
              </mc:Choice>
              <mc:Fallback>
                <p:oleObj name="think-cell Slide" r:id="rId6" imgW="395" imgH="394" progId="TCLayout.ActiveDocument.1">
                  <p:embed/>
                  <p:pic>
                    <p:nvPicPr>
                      <p:cNvPr id="8" name="Object 7" hidden="1">
                        <a:extLst>
                          <a:ext uri="{FF2B5EF4-FFF2-40B4-BE49-F238E27FC236}">
                            <a16:creationId xmlns:a16="http://schemas.microsoft.com/office/drawing/2014/main" id="{055B14F1-2DFC-4B80-B6DA-05F5B1FE04AA}"/>
                          </a:ext>
                        </a:extLst>
                      </p:cNvPr>
                      <p:cNvPicPr/>
                      <p:nvPr/>
                    </p:nvPicPr>
                    <p:blipFill>
                      <a:blip r:embed="rId7"/>
                      <a:stretch>
                        <a:fillRect/>
                      </a:stretch>
                    </p:blipFill>
                    <p:spPr>
                      <a:xfrm>
                        <a:off x="6347" y="3372"/>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16E70CFC-2B6D-4C9A-A125-8F64F0838E24}"/>
              </a:ext>
            </a:extLst>
          </p:cNvPr>
          <p:cNvSpPr/>
          <p:nvPr>
            <p:custDataLst>
              <p:tags r:id="rId3"/>
            </p:custDataLst>
          </p:nvPr>
        </p:nvSpPr>
        <p:spPr bwMode="gray">
          <a:xfrm>
            <a:off x="4762" y="1787"/>
            <a:ext cx="158668" cy="158668"/>
          </a:xfrm>
          <a:prstGeom prst="rect">
            <a:avLst/>
          </a:prstGeom>
          <a:noFill/>
          <a:ln w="25400" algn="ctr">
            <a:solidFill>
              <a:schemeClr val="tx1"/>
            </a:solidFill>
            <a:miter lim="800000"/>
            <a:headEnd/>
            <a:tailEnd/>
          </a:ln>
        </p:spPr>
        <p:txBody>
          <a:bodyPr wrap="none" lIns="0" tIns="0" rIns="0" bIns="0" numCol="1" spcCol="0" rtlCol="0" anchor="ctr" anchorCtr="0">
            <a:noAutofit/>
          </a:bodyPr>
          <a:lstStyle/>
          <a:p>
            <a:pPr algn="ctr" defTabSz="1088122" fontAlgn="base">
              <a:spcBef>
                <a:spcPct val="50000"/>
              </a:spcBef>
              <a:spcAft>
                <a:spcPct val="0"/>
              </a:spcAft>
              <a:buClr>
                <a:srgbClr val="F0AB00"/>
              </a:buClr>
              <a:buSzPct val="80000"/>
              <a:defRPr/>
            </a:pPr>
            <a:endParaRPr lang="en-US" sz="2397" b="1" kern="0" err="1">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2" name="Titel 1">
            <a:extLst>
              <a:ext uri="{FF2B5EF4-FFF2-40B4-BE49-F238E27FC236}">
                <a16:creationId xmlns:a16="http://schemas.microsoft.com/office/drawing/2014/main" id="{57A959E2-019A-468B-AFE0-B3B537FC6BA3}"/>
              </a:ext>
            </a:extLst>
          </p:cNvPr>
          <p:cNvSpPr>
            <a:spLocks noGrp="1"/>
          </p:cNvSpPr>
          <p:nvPr>
            <p:ph type="title"/>
          </p:nvPr>
        </p:nvSpPr>
        <p:spPr>
          <a:xfrm>
            <a:off x="506913" y="505522"/>
            <a:ext cx="11180652" cy="369140"/>
          </a:xfrm>
        </p:spPr>
        <p:txBody>
          <a:bodyPr/>
          <a:lstStyle/>
          <a:p>
            <a:r>
              <a:rPr lang="en-US">
                <a:solidFill>
                  <a:schemeClr val="accent1"/>
                </a:solidFill>
                <a:latin typeface="Arial" panose="020B0604020202020204" pitchFamily="34" charset="0"/>
                <a:cs typeface="Arial" panose="020B0604020202020204" pitchFamily="34" charset="0"/>
              </a:rPr>
              <a:t>S/4 HANA, private cloud edition ...</a:t>
            </a:r>
            <a:r>
              <a:rPr lang="en-US">
                <a:latin typeface="Arial" panose="020B0604020202020204" pitchFamily="34" charset="0"/>
                <a:cs typeface="Arial" panose="020B0604020202020204" pitchFamily="34" charset="0"/>
              </a:rPr>
              <a:t> Handover to Delivery Summary</a:t>
            </a:r>
            <a:endParaRPr lang="en-US"/>
          </a:p>
        </p:txBody>
      </p:sp>
      <p:sp>
        <p:nvSpPr>
          <p:cNvPr id="35" name="Textplatzhalter 4">
            <a:extLst>
              <a:ext uri="{FF2B5EF4-FFF2-40B4-BE49-F238E27FC236}">
                <a16:creationId xmlns:a16="http://schemas.microsoft.com/office/drawing/2014/main" id="{3BB6D803-6960-40B3-9982-BEAC315D336A}"/>
              </a:ext>
            </a:extLst>
          </p:cNvPr>
          <p:cNvSpPr txBox="1">
            <a:spLocks/>
          </p:cNvSpPr>
          <p:nvPr/>
        </p:nvSpPr>
        <p:spPr>
          <a:xfrm>
            <a:off x="9368337" y="2101808"/>
            <a:ext cx="2076193" cy="852562"/>
          </a:xfrm>
          <a:prstGeom prst="rect">
            <a:avLst/>
          </a:prstGeom>
          <a:noFill/>
        </p:spPr>
        <p:txBody>
          <a:bodyP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80813" indent="-180813" defTabSz="1087905" fontAlgn="base">
              <a:spcBef>
                <a:spcPct val="50000"/>
              </a:spcBef>
              <a:spcAft>
                <a:spcPct val="0"/>
              </a:spcAft>
              <a:buClrTx/>
              <a:buSzPct val="100000"/>
              <a:buFont typeface="Arial" panose="020B0604020202020204" pitchFamily="34" charset="0"/>
              <a:buChar char="•"/>
              <a:defRPr/>
            </a:pPr>
            <a:r>
              <a:rPr lang="en-US" sz="1200" b="1" kern="0" dirty="0">
                <a:solidFill>
                  <a:srgbClr val="760A85"/>
                </a:solidFill>
                <a:latin typeface="Arial"/>
                <a:ea typeface="Arial Unicode MS" pitchFamily="34" charset="-128"/>
              </a:rPr>
              <a:t>SAP Team works with ECS delivery, CEE and the partner to handover customer status</a:t>
            </a:r>
          </a:p>
        </p:txBody>
      </p:sp>
      <p:sp>
        <p:nvSpPr>
          <p:cNvPr id="59" name="Chevron 10">
            <a:extLst>
              <a:ext uri="{FF2B5EF4-FFF2-40B4-BE49-F238E27FC236}">
                <a16:creationId xmlns:a16="http://schemas.microsoft.com/office/drawing/2014/main" id="{9520ECB9-8D78-48E3-B163-E2B2A19BFCB1}"/>
              </a:ext>
            </a:extLst>
          </p:cNvPr>
          <p:cNvSpPr/>
          <p:nvPr/>
        </p:nvSpPr>
        <p:spPr bwMode="gray">
          <a:xfrm>
            <a:off x="9368336" y="1304665"/>
            <a:ext cx="2302800" cy="610314"/>
          </a:xfrm>
          <a:prstGeom prst="chevron">
            <a:avLst/>
          </a:prstGeom>
          <a:solidFill>
            <a:schemeClr val="accent1"/>
          </a:solidFill>
          <a:ln w="6350" algn="ctr">
            <a:noFill/>
            <a:miter lim="800000"/>
            <a:headEnd/>
            <a:tailEnd/>
          </a:ln>
          <a:effectLst>
            <a:glow rad="63500">
              <a:schemeClr val="accent2">
                <a:satMod val="175000"/>
                <a:alpha val="40000"/>
              </a:schemeClr>
            </a:glow>
          </a:effectLst>
        </p:spPr>
        <p:txBody>
          <a:bodyPr lIns="128470" tIns="0" rIns="85646" bIns="0" spcCol="0" rtlCol="0" anchor="ctr"/>
          <a:lstStyle/>
          <a:p>
            <a:pPr defTabSz="1088122">
              <a:buClr>
                <a:srgbClr val="F0AB00"/>
              </a:buClr>
              <a:buSzPct val="80000"/>
              <a:tabLst>
                <a:tab pos="2585147" algn="l"/>
              </a:tabLst>
              <a:defRPr/>
            </a:pPr>
            <a:r>
              <a:rPr lang="en-US" sz="1400" b="1">
                <a:solidFill>
                  <a:srgbClr val="FFFFFF"/>
                </a:solidFill>
              </a:rPr>
              <a:t>Delivery Handover</a:t>
            </a:r>
          </a:p>
        </p:txBody>
      </p:sp>
      <p:sp>
        <p:nvSpPr>
          <p:cNvPr id="40" name="TextBox 4">
            <a:extLst>
              <a:ext uri="{FF2B5EF4-FFF2-40B4-BE49-F238E27FC236}">
                <a16:creationId xmlns:a16="http://schemas.microsoft.com/office/drawing/2014/main" id="{69E1E238-9DA0-C748-84B4-841FC9C97098}"/>
              </a:ext>
            </a:extLst>
          </p:cNvPr>
          <p:cNvSpPr txBox="1"/>
          <p:nvPr/>
        </p:nvSpPr>
        <p:spPr>
          <a:xfrm>
            <a:off x="506913" y="1354243"/>
            <a:ext cx="8465679" cy="4578176"/>
          </a:xfrm>
          <a:prstGeom prst="rect">
            <a:avLst/>
          </a:prstGeom>
          <a:noFill/>
        </p:spPr>
        <p:txBody>
          <a:bodyPr wrap="square" lIns="0" tIns="0" rIns="0" bIns="0" rtlCol="0" anchor="t">
            <a:spAutoFit/>
          </a:bodyPr>
          <a:lstStyle/>
          <a:p>
            <a:pPr marL="285115" indent="-285115" defTabSz="1088449" fontAlgn="base">
              <a:spcBef>
                <a:spcPct val="50000"/>
              </a:spcBef>
              <a:spcAft>
                <a:spcPct val="0"/>
              </a:spcAft>
              <a:buClr>
                <a:srgbClr val="F0AB00"/>
              </a:buClr>
              <a:buSzPct val="80000"/>
              <a:buFont typeface="Arial" panose="020B0604020202020204" pitchFamily="34" charset="0"/>
              <a:buChar char="•"/>
              <a:defRPr/>
            </a:pPr>
            <a:r>
              <a:rPr lang="en-US" sz="1750" kern="0" dirty="0">
                <a:solidFill>
                  <a:srgbClr val="000000"/>
                </a:solidFill>
                <a:ea typeface="Arial Unicode MS"/>
                <a:cs typeface="Arial Unicode MS"/>
              </a:rPr>
              <a:t>It is essential to achieve detailed information transfer from you to deliver the requested system environment</a:t>
            </a:r>
            <a:endParaRPr lang="en-US" sz="1750" dirty="0">
              <a:solidFill>
                <a:srgbClr val="000000"/>
              </a:solidFill>
            </a:endParaRPr>
          </a:p>
          <a:p>
            <a:pPr marL="285115" indent="-285115" defTabSz="1088449" fontAlgn="base">
              <a:spcBef>
                <a:spcPct val="50000"/>
              </a:spcBef>
              <a:spcAft>
                <a:spcPct val="0"/>
              </a:spcAft>
              <a:buClr>
                <a:srgbClr val="F0AB00"/>
              </a:buClr>
              <a:buSzPct val="80000"/>
              <a:buFont typeface="Arial" panose="020B0604020202020204" pitchFamily="34" charset="0"/>
              <a:buChar char="•"/>
              <a:defRPr/>
            </a:pPr>
            <a:r>
              <a:rPr lang="en-US" sz="1750" kern="0" dirty="0">
                <a:solidFill>
                  <a:srgbClr val="000000"/>
                </a:solidFill>
                <a:ea typeface="Arial Unicode MS"/>
                <a:cs typeface="Arial Unicode MS"/>
              </a:rPr>
              <a:t>SAP Sales will send an associated information checklist to you following contract signature</a:t>
            </a:r>
          </a:p>
          <a:p>
            <a:pPr marL="285115" indent="-285115" defTabSz="1088449" fontAlgn="base">
              <a:spcBef>
                <a:spcPct val="50000"/>
              </a:spcBef>
              <a:spcAft>
                <a:spcPct val="0"/>
              </a:spcAft>
              <a:buClr>
                <a:srgbClr val="F0AB00"/>
              </a:buClr>
              <a:buSzPct val="80000"/>
              <a:buFont typeface="Arial" panose="020B0604020202020204" pitchFamily="34" charset="0"/>
              <a:buChar char="•"/>
              <a:defRPr/>
            </a:pPr>
            <a:r>
              <a:rPr lang="en-US" sz="1750" kern="0" dirty="0">
                <a:solidFill>
                  <a:srgbClr val="000000"/>
                </a:solidFill>
                <a:ea typeface="Arial Unicode MS"/>
                <a:cs typeface="Arial Unicode MS"/>
              </a:rPr>
              <a:t>It will be requested that you provide the detailed information within a defined time period (in line with the Committed Delivery Date which is defined during the CDD process)</a:t>
            </a:r>
          </a:p>
          <a:p>
            <a:pPr marL="285115" indent="-285115" defTabSz="1088449" fontAlgn="base">
              <a:spcBef>
                <a:spcPct val="50000"/>
              </a:spcBef>
              <a:spcAft>
                <a:spcPct val="0"/>
              </a:spcAft>
              <a:buClr>
                <a:srgbClr val="F0AB00"/>
              </a:buClr>
              <a:buSzPct val="80000"/>
              <a:buFont typeface="Arial" panose="020B0604020202020204" pitchFamily="34" charset="0"/>
              <a:buChar char="•"/>
              <a:defRPr/>
            </a:pPr>
            <a:r>
              <a:rPr lang="en-US" sz="1750" kern="0" dirty="0">
                <a:solidFill>
                  <a:srgbClr val="000000"/>
                </a:solidFill>
                <a:ea typeface="Arial Unicode MS"/>
                <a:cs typeface="Arial Unicode MS"/>
              </a:rPr>
              <a:t>SAP Delivery can start setting up the environment based on following information:</a:t>
            </a:r>
          </a:p>
          <a:p>
            <a:pPr marL="742315" lvl="1" indent="-285115" defTabSz="1088449" fontAlgn="base">
              <a:spcBef>
                <a:spcPct val="50000"/>
              </a:spcBef>
              <a:spcAft>
                <a:spcPct val="0"/>
              </a:spcAft>
              <a:buClr>
                <a:srgbClr val="F0AB00"/>
              </a:buClr>
              <a:buSzPct val="80000"/>
              <a:buFont typeface="Arial" panose="020B0604020202020204" pitchFamily="34" charset="0"/>
              <a:buChar char="•"/>
              <a:defRPr/>
            </a:pPr>
            <a:r>
              <a:rPr lang="en-US" sz="1750" kern="0" dirty="0">
                <a:solidFill>
                  <a:srgbClr val="000000"/>
                </a:solidFill>
                <a:ea typeface="Arial Unicode MS"/>
                <a:cs typeface="Arial Unicode MS"/>
              </a:rPr>
              <a:t>Installation number</a:t>
            </a:r>
          </a:p>
          <a:p>
            <a:pPr marL="742315" lvl="1" indent="-285115" defTabSz="1088449" fontAlgn="base">
              <a:spcBef>
                <a:spcPct val="50000"/>
              </a:spcBef>
              <a:spcAft>
                <a:spcPct val="0"/>
              </a:spcAft>
              <a:buClr>
                <a:srgbClr val="F0AB00"/>
              </a:buClr>
              <a:buSzPct val="80000"/>
              <a:buFont typeface="Arial" panose="020B0604020202020204" pitchFamily="34" charset="0"/>
              <a:buChar char="•"/>
              <a:defRPr/>
            </a:pPr>
            <a:r>
              <a:rPr lang="en-US" sz="1750" kern="0" dirty="0">
                <a:solidFill>
                  <a:srgbClr val="000000"/>
                </a:solidFill>
                <a:ea typeface="Arial Unicode MS"/>
                <a:cs typeface="Arial Unicode MS"/>
              </a:rPr>
              <a:t>S-user for the delivery team</a:t>
            </a:r>
          </a:p>
          <a:p>
            <a:pPr marL="742315" lvl="1" indent="-285115" defTabSz="1088449" fontAlgn="base">
              <a:spcBef>
                <a:spcPct val="50000"/>
              </a:spcBef>
              <a:spcAft>
                <a:spcPct val="0"/>
              </a:spcAft>
              <a:buClr>
                <a:srgbClr val="F0AB00"/>
              </a:buClr>
              <a:buSzPct val="80000"/>
              <a:buFont typeface="Arial" panose="020B0604020202020204" pitchFamily="34" charset="0"/>
              <a:buChar char="•"/>
              <a:defRPr/>
            </a:pPr>
            <a:r>
              <a:rPr lang="en-US" sz="1750" kern="0" dirty="0">
                <a:solidFill>
                  <a:srgbClr val="000000"/>
                </a:solidFill>
                <a:ea typeface="Arial Unicode MS"/>
                <a:cs typeface="Arial Unicode MS"/>
              </a:rPr>
              <a:t>SIDs for the systems</a:t>
            </a:r>
          </a:p>
          <a:p>
            <a:pPr marL="742315" lvl="1" indent="-285115" defTabSz="1088449" fontAlgn="base">
              <a:spcBef>
                <a:spcPct val="50000"/>
              </a:spcBef>
              <a:spcAft>
                <a:spcPct val="0"/>
              </a:spcAft>
              <a:buClr>
                <a:srgbClr val="F0AB00"/>
              </a:buClr>
              <a:buSzPct val="80000"/>
              <a:buFont typeface="Arial" panose="020B0604020202020204" pitchFamily="34" charset="0"/>
              <a:buChar char="•"/>
              <a:defRPr/>
            </a:pPr>
            <a:r>
              <a:rPr lang="en-US" sz="1750" kern="0" dirty="0">
                <a:solidFill>
                  <a:srgbClr val="000000"/>
                </a:solidFill>
                <a:ea typeface="Arial Unicode MS"/>
                <a:cs typeface="Arial Unicode MS"/>
              </a:rPr>
              <a:t>Network details (WAN and LAN, e.g. IP ranges, DNS details)</a:t>
            </a:r>
          </a:p>
          <a:p>
            <a:pPr marL="742315" lvl="1" indent="-285115" defTabSz="1088449" fontAlgn="base">
              <a:spcBef>
                <a:spcPct val="50000"/>
              </a:spcBef>
              <a:spcAft>
                <a:spcPct val="0"/>
              </a:spcAft>
              <a:buClr>
                <a:srgbClr val="F0AB00"/>
              </a:buClr>
              <a:buSzPct val="80000"/>
              <a:buFont typeface="Arial" panose="020B0604020202020204" pitchFamily="34" charset="0"/>
              <a:buChar char="•"/>
              <a:defRPr/>
            </a:pPr>
            <a:r>
              <a:rPr lang="en-US" sz="1750" kern="0" dirty="0">
                <a:solidFill>
                  <a:srgbClr val="000000"/>
                </a:solidFill>
                <a:ea typeface="Arial Unicode MS"/>
                <a:cs typeface="Arial Unicode MS"/>
              </a:rPr>
              <a:t>Contacts</a:t>
            </a:r>
          </a:p>
        </p:txBody>
      </p:sp>
      <p:pic>
        <p:nvPicPr>
          <p:cNvPr id="14" name="Grafik 13">
            <a:extLst>
              <a:ext uri="{FF2B5EF4-FFF2-40B4-BE49-F238E27FC236}">
                <a16:creationId xmlns:a16="http://schemas.microsoft.com/office/drawing/2014/main" id="{1DE1ECC1-C3AF-F74C-9DD3-E134CB798769}"/>
              </a:ext>
            </a:extLst>
          </p:cNvPr>
          <p:cNvPicPr>
            <a:picLocks noChangeAspect="1"/>
          </p:cNvPicPr>
          <p:nvPr/>
        </p:nvPicPr>
        <p:blipFill>
          <a:blip r:embed="rId8"/>
          <a:stretch>
            <a:fillRect/>
          </a:stretch>
        </p:blipFill>
        <p:spPr>
          <a:xfrm>
            <a:off x="9487803" y="3141200"/>
            <a:ext cx="2076194" cy="2994753"/>
          </a:xfrm>
          <a:prstGeom prst="rect">
            <a:avLst/>
          </a:prstGeom>
        </p:spPr>
      </p:pic>
    </p:spTree>
    <p:extLst>
      <p:ext uri="{BB962C8B-B14F-4D97-AF65-F5344CB8AC3E}">
        <p14:creationId xmlns:p14="http://schemas.microsoft.com/office/powerpoint/2010/main" val="46390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DBC7-5CE3-4167-8893-D7341840E573}"/>
              </a:ext>
            </a:extLst>
          </p:cNvPr>
          <p:cNvSpPr>
            <a:spLocks noGrp="1"/>
          </p:cNvSpPr>
          <p:nvPr>
            <p:ph type="title"/>
          </p:nvPr>
        </p:nvSpPr>
        <p:spPr>
          <a:xfrm>
            <a:off x="505455" y="291769"/>
            <a:ext cx="11183564" cy="369332"/>
          </a:xfrm>
        </p:spPr>
        <p:txBody>
          <a:bodyPr/>
          <a:lstStyle/>
          <a:p>
            <a:r>
              <a:rPr lang="en-US">
                <a:solidFill>
                  <a:schemeClr val="accent1"/>
                </a:solidFill>
                <a:latin typeface="Arial" panose="020B0604020202020204" pitchFamily="34" charset="0"/>
                <a:cs typeface="Arial" panose="020B0604020202020204" pitchFamily="34" charset="0"/>
              </a:rPr>
              <a:t>S/4 HANA, private cloud edition ... </a:t>
            </a:r>
            <a:r>
              <a:rPr lang="en-US">
                <a:latin typeface="Arial" panose="020B0604020202020204" pitchFamily="34" charset="0"/>
                <a:cs typeface="Arial" panose="020B0604020202020204" pitchFamily="34" charset="0"/>
              </a:rPr>
              <a:t>MORE on Handover to Delivery</a:t>
            </a:r>
            <a:endParaRPr lang="en-CA"/>
          </a:p>
        </p:txBody>
      </p:sp>
      <p:sp>
        <p:nvSpPr>
          <p:cNvPr id="3" name="Rectangle 2">
            <a:extLst>
              <a:ext uri="{FF2B5EF4-FFF2-40B4-BE49-F238E27FC236}">
                <a16:creationId xmlns:a16="http://schemas.microsoft.com/office/drawing/2014/main" id="{ED96559C-CD08-47CA-9044-9A95B430AD79}"/>
              </a:ext>
            </a:extLst>
          </p:cNvPr>
          <p:cNvSpPr/>
          <p:nvPr/>
        </p:nvSpPr>
        <p:spPr>
          <a:xfrm>
            <a:off x="505455" y="1178349"/>
            <a:ext cx="11183564" cy="5062924"/>
          </a:xfrm>
          <a:prstGeom prst="rect">
            <a:avLst/>
          </a:prstGeom>
        </p:spPr>
        <p:txBody>
          <a:bodyPr wrap="square">
            <a:spAutoFit/>
          </a:bodyPr>
          <a:lstStyle/>
          <a:p>
            <a:pPr marL="171450" indent="-171450">
              <a:spcAft>
                <a:spcPts val="600"/>
              </a:spcAft>
              <a:buFont typeface="Arial" panose="020B0604020202020204" pitchFamily="34" charset="0"/>
              <a:buChar char="•"/>
            </a:pPr>
            <a:r>
              <a:rPr lang="en-US" sz="1800" dirty="0"/>
              <a:t>Installation number – will be provided by SAP to customer after contract is signed</a:t>
            </a:r>
          </a:p>
          <a:p>
            <a:pPr marL="171450" indent="-171450">
              <a:spcAft>
                <a:spcPts val="600"/>
              </a:spcAft>
              <a:buFont typeface="Arial" panose="020B0604020202020204" pitchFamily="34" charset="0"/>
              <a:buChar char="•"/>
            </a:pPr>
            <a:r>
              <a:rPr lang="en-US" sz="1800" dirty="0"/>
              <a:t>S-user – for the operations team; customer creates it under the S/4HANA, private cloud edition installation number</a:t>
            </a:r>
          </a:p>
          <a:p>
            <a:pPr marL="171450" indent="-171450">
              <a:spcAft>
                <a:spcPts val="600"/>
              </a:spcAft>
              <a:buFont typeface="Arial" panose="020B0604020202020204" pitchFamily="34" charset="0"/>
              <a:buChar char="•"/>
            </a:pPr>
            <a:r>
              <a:rPr lang="en-US" sz="1800" dirty="0"/>
              <a:t>SIDs for </a:t>
            </a:r>
            <a:r>
              <a:rPr lang="en-US" sz="1800" i="1" dirty="0"/>
              <a:t>all</a:t>
            </a:r>
            <a:r>
              <a:rPr lang="en-US" sz="1800" dirty="0"/>
              <a:t> systems – even for Cloud Connector. Customer can also decide to use predefined SIDs</a:t>
            </a:r>
          </a:p>
          <a:p>
            <a:pPr marL="171450" indent="-171450">
              <a:spcAft>
                <a:spcPts val="600"/>
              </a:spcAft>
              <a:buFont typeface="Arial" panose="020B0604020202020204" pitchFamily="34" charset="0"/>
              <a:buChar char="•"/>
            </a:pPr>
            <a:r>
              <a:rPr lang="en-US" sz="1800" dirty="0"/>
              <a:t>IP range for the primary location – /24 or /22 segment (depends on the infrastructure provider) and an additional /27 range for backup</a:t>
            </a:r>
          </a:p>
          <a:p>
            <a:pPr marL="171450" indent="-171450">
              <a:spcAft>
                <a:spcPts val="600"/>
              </a:spcAft>
              <a:buFont typeface="Arial" panose="020B0604020202020204" pitchFamily="34" charset="0"/>
              <a:buChar char="•"/>
            </a:pPr>
            <a:r>
              <a:rPr lang="en-US" sz="1800" dirty="0"/>
              <a:t>IP range for the disaster recovery location – in case customer bought disaster recovery services, same as above</a:t>
            </a:r>
          </a:p>
          <a:p>
            <a:pPr marL="171450" indent="-171450">
              <a:spcAft>
                <a:spcPts val="600"/>
              </a:spcAft>
              <a:buFont typeface="Arial" panose="020B0604020202020204" pitchFamily="34" charset="0"/>
              <a:buChar char="•"/>
            </a:pPr>
            <a:r>
              <a:rPr lang="en-US" sz="1800" dirty="0"/>
              <a:t>WAN connection details –VPN questionnaire / MPLS the transport IP range / SAP Cloud Peering: location, provider, amount of 100Mbps packages and additional SAP Cloud solutions connected (if there are any). </a:t>
            </a:r>
            <a:r>
              <a:rPr lang="en-US" sz="1800" dirty="0" err="1"/>
              <a:t>Hyperscaler</a:t>
            </a:r>
            <a:r>
              <a:rPr lang="en-US" sz="1800" dirty="0"/>
              <a:t> direct connections: details needed e.g. on Microsoft Express Route or on AWS Direct Connect.</a:t>
            </a:r>
          </a:p>
          <a:p>
            <a:pPr marL="171450" indent="-171450">
              <a:spcAft>
                <a:spcPts val="600"/>
              </a:spcAft>
              <a:buFont typeface="Arial" panose="020B0604020202020204" pitchFamily="34" charset="0"/>
              <a:buChar char="•"/>
            </a:pPr>
            <a:r>
              <a:rPr lang="en-US" sz="1800" dirty="0"/>
              <a:t>DNS configuration: a subdomain in customer’s owned domain (must be *.</a:t>
            </a:r>
            <a:r>
              <a:rPr lang="en-US" sz="1800" dirty="0" err="1"/>
              <a:t>hec</a:t>
            </a:r>
            <a:r>
              <a:rPr lang="en-US" sz="1800" dirty="0"/>
              <a:t> or*.sap.[customer].*) and customer’s on premise primary and secondary </a:t>
            </a:r>
            <a:r>
              <a:rPr lang="en-US" sz="1800" dirty="0" err="1"/>
              <a:t>dns</a:t>
            </a:r>
            <a:r>
              <a:rPr lang="en-US" sz="1800" dirty="0"/>
              <a:t> server IP addresses are needed.</a:t>
            </a:r>
          </a:p>
          <a:p>
            <a:pPr marL="171450" indent="-171450">
              <a:spcAft>
                <a:spcPts val="600"/>
              </a:spcAft>
              <a:buFont typeface="Arial" panose="020B0604020202020204" pitchFamily="34" charset="0"/>
              <a:buChar char="•"/>
            </a:pPr>
            <a:r>
              <a:rPr lang="en-US" sz="1800" dirty="0"/>
              <a:t>Contact details (name, phone and mail): customer project manager, customer SAP basis contact, customer network expert, customer </a:t>
            </a:r>
            <a:r>
              <a:rPr lang="en-US" sz="1800" dirty="0" err="1"/>
              <a:t>dns</a:t>
            </a:r>
            <a:r>
              <a:rPr lang="en-US" sz="1800" dirty="0"/>
              <a:t> expert, customer migration/transition expert, partner/SI contact</a:t>
            </a:r>
          </a:p>
        </p:txBody>
      </p:sp>
      <p:sp>
        <p:nvSpPr>
          <p:cNvPr id="6" name="Chevron 10">
            <a:extLst>
              <a:ext uri="{FF2B5EF4-FFF2-40B4-BE49-F238E27FC236}">
                <a16:creationId xmlns:a16="http://schemas.microsoft.com/office/drawing/2014/main" id="{7E48B09D-7EF2-449F-9397-D41673446B67}"/>
              </a:ext>
            </a:extLst>
          </p:cNvPr>
          <p:cNvSpPr/>
          <p:nvPr/>
        </p:nvSpPr>
        <p:spPr bwMode="gray">
          <a:xfrm>
            <a:off x="9386219" y="849896"/>
            <a:ext cx="2302800" cy="610314"/>
          </a:xfrm>
          <a:prstGeom prst="chevron">
            <a:avLst/>
          </a:prstGeom>
          <a:solidFill>
            <a:schemeClr val="accent1"/>
          </a:solidFill>
          <a:ln w="6350" algn="ctr">
            <a:noFill/>
            <a:miter lim="800000"/>
            <a:headEnd/>
            <a:tailEnd/>
          </a:ln>
          <a:effectLst>
            <a:glow rad="63500">
              <a:schemeClr val="accent2">
                <a:satMod val="175000"/>
                <a:alpha val="40000"/>
              </a:schemeClr>
            </a:glow>
          </a:effectLst>
        </p:spPr>
        <p:txBody>
          <a:bodyPr lIns="128470" tIns="0" rIns="85646" bIns="0" spcCol="0" rtlCol="0" anchor="ctr"/>
          <a:lstStyle/>
          <a:p>
            <a:pPr defTabSz="1088122">
              <a:buClr>
                <a:srgbClr val="F0AB00"/>
              </a:buClr>
              <a:buSzPct val="80000"/>
              <a:tabLst>
                <a:tab pos="2585147" algn="l"/>
              </a:tabLst>
              <a:defRPr/>
            </a:pPr>
            <a:r>
              <a:rPr lang="en-US" sz="1400" b="1">
                <a:solidFill>
                  <a:srgbClr val="FFFFFF"/>
                </a:solidFill>
              </a:rPr>
              <a:t>Delivery Handover</a:t>
            </a:r>
          </a:p>
        </p:txBody>
      </p:sp>
    </p:spTree>
    <p:extLst>
      <p:ext uri="{BB962C8B-B14F-4D97-AF65-F5344CB8AC3E}">
        <p14:creationId xmlns:p14="http://schemas.microsoft.com/office/powerpoint/2010/main" val="3443617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D1EFF85-903D-7642-870E-E004F31D3CCB}"/>
              </a:ext>
            </a:extLst>
          </p:cNvPr>
          <p:cNvSpPr>
            <a:spLocks noGrp="1"/>
          </p:cNvSpPr>
          <p:nvPr>
            <p:ph type="body" sz="quarter" idx="10"/>
          </p:nvPr>
        </p:nvSpPr>
        <p:spPr>
          <a:xfrm>
            <a:off x="505457" y="1620472"/>
            <a:ext cx="11183565" cy="410347"/>
          </a:xfrm>
        </p:spPr>
        <p:txBody>
          <a:bodyPr>
            <a:normAutofit/>
          </a:bodyPr>
          <a:lstStyle/>
          <a:p>
            <a:r>
              <a:rPr lang="de-DE" dirty="0" err="1"/>
              <a:t>Following</a:t>
            </a:r>
            <a:r>
              <a:rPr lang="de-DE" dirty="0"/>
              <a:t> </a:t>
            </a:r>
            <a:r>
              <a:rPr lang="de-DE" dirty="0" err="1"/>
              <a:t>services</a:t>
            </a:r>
            <a:r>
              <a:rPr lang="de-DE" dirty="0"/>
              <a:t> </a:t>
            </a:r>
            <a:r>
              <a:rPr lang="de-DE" i="1" dirty="0" err="1"/>
              <a:t>should</a:t>
            </a:r>
            <a:r>
              <a:rPr lang="de-DE" i="1" dirty="0"/>
              <a:t> </a:t>
            </a:r>
            <a:r>
              <a:rPr lang="de-DE" i="1" dirty="0" err="1"/>
              <a:t>be</a:t>
            </a:r>
            <a:r>
              <a:rPr lang="de-DE" i="1" dirty="0"/>
              <a:t> </a:t>
            </a:r>
            <a:r>
              <a:rPr lang="de-DE" i="1" dirty="0" err="1"/>
              <a:t>considered</a:t>
            </a:r>
            <a:r>
              <a:rPr lang="de-DE" i="1" dirty="0"/>
              <a:t> on top</a:t>
            </a:r>
            <a:r>
              <a:rPr lang="de-DE" dirty="0"/>
              <a:t> </a:t>
            </a:r>
            <a:r>
              <a:rPr lang="de-DE" dirty="0" err="1"/>
              <a:t>of</a:t>
            </a:r>
            <a:r>
              <a:rPr lang="de-DE" dirty="0"/>
              <a:t> an S/4HANA, private </a:t>
            </a:r>
            <a:r>
              <a:rPr lang="de-DE" dirty="0" err="1"/>
              <a:t>cloud</a:t>
            </a:r>
            <a:r>
              <a:rPr lang="de-DE" dirty="0"/>
              <a:t> </a:t>
            </a:r>
            <a:r>
              <a:rPr lang="de-DE" dirty="0" err="1"/>
              <a:t>edition</a:t>
            </a:r>
            <a:endParaRPr lang="de-DE" dirty="0"/>
          </a:p>
        </p:txBody>
      </p:sp>
      <p:sp>
        <p:nvSpPr>
          <p:cNvPr id="3" name="Titel 2">
            <a:extLst>
              <a:ext uri="{FF2B5EF4-FFF2-40B4-BE49-F238E27FC236}">
                <a16:creationId xmlns:a16="http://schemas.microsoft.com/office/drawing/2014/main" id="{08C77102-5B99-154B-851A-445CA8F62CCB}"/>
              </a:ext>
            </a:extLst>
          </p:cNvPr>
          <p:cNvSpPr>
            <a:spLocks noGrp="1"/>
          </p:cNvSpPr>
          <p:nvPr>
            <p:ph type="title"/>
          </p:nvPr>
        </p:nvSpPr>
        <p:spPr>
          <a:xfrm>
            <a:off x="239032" y="504761"/>
            <a:ext cx="11954556" cy="676980"/>
          </a:xfrm>
        </p:spPr>
        <p:txBody>
          <a:bodyPr/>
          <a:lstStyle/>
          <a:p>
            <a:r>
              <a:rPr lang="de-DE" dirty="0"/>
              <a:t>S/4HANA, </a:t>
            </a:r>
            <a:r>
              <a:rPr lang="de-DE" dirty="0">
                <a:solidFill>
                  <a:schemeClr val="accent1"/>
                </a:solidFill>
              </a:rPr>
              <a:t>private </a:t>
            </a:r>
            <a:r>
              <a:rPr lang="de-DE" dirty="0" err="1">
                <a:solidFill>
                  <a:schemeClr val="accent1"/>
                </a:solidFill>
              </a:rPr>
              <a:t>cloud</a:t>
            </a:r>
            <a:r>
              <a:rPr lang="de-DE" dirty="0">
                <a:solidFill>
                  <a:schemeClr val="accent1"/>
                </a:solidFill>
              </a:rPr>
              <a:t> </a:t>
            </a:r>
            <a:r>
              <a:rPr lang="de-DE" dirty="0" err="1">
                <a:solidFill>
                  <a:schemeClr val="accent1"/>
                </a:solidFill>
              </a:rPr>
              <a:t>edition</a:t>
            </a:r>
            <a:br>
              <a:rPr lang="de-DE" dirty="0"/>
            </a:br>
            <a:r>
              <a:rPr lang="de-DE" sz="1999" dirty="0"/>
              <a:t>Additional Services </a:t>
            </a:r>
            <a:r>
              <a:rPr lang="de-DE" sz="1999" u="sng" dirty="0"/>
              <a:t>for Customer and/</a:t>
            </a:r>
            <a:r>
              <a:rPr lang="de-DE" sz="1999" u="sng" dirty="0" err="1"/>
              <a:t>or</a:t>
            </a:r>
            <a:r>
              <a:rPr lang="de-DE" sz="1999" u="sng" dirty="0"/>
              <a:t> Partners</a:t>
            </a:r>
            <a:r>
              <a:rPr lang="de-DE" sz="1999" dirty="0"/>
              <a:t> 1/5</a:t>
            </a:r>
            <a:endParaRPr lang="de-DE" sz="1999" dirty="0">
              <a:solidFill>
                <a:srgbClr val="F0AB00"/>
              </a:solidFill>
            </a:endParaRPr>
          </a:p>
        </p:txBody>
      </p:sp>
      <p:graphicFrame>
        <p:nvGraphicFramePr>
          <p:cNvPr id="4" name="Tabelle 3">
            <a:extLst>
              <a:ext uri="{FF2B5EF4-FFF2-40B4-BE49-F238E27FC236}">
                <a16:creationId xmlns:a16="http://schemas.microsoft.com/office/drawing/2014/main" id="{A317B02A-AFF4-C342-BEF5-2D0E0F578A59}"/>
              </a:ext>
            </a:extLst>
          </p:cNvPr>
          <p:cNvGraphicFramePr>
            <a:graphicFrameLocks noGrp="1"/>
          </p:cNvGraphicFramePr>
          <p:nvPr/>
        </p:nvGraphicFramePr>
        <p:xfrm>
          <a:off x="505455" y="2463488"/>
          <a:ext cx="11183562" cy="3570310"/>
        </p:xfrm>
        <a:graphic>
          <a:graphicData uri="http://schemas.openxmlformats.org/drawingml/2006/table">
            <a:tbl>
              <a:tblPr firstRow="1" bandRow="1">
                <a:tableStyleId>{3C2FFA5D-87B4-456A-9821-1D502468CF0F}</a:tableStyleId>
              </a:tblPr>
              <a:tblGrid>
                <a:gridCol w="4612367">
                  <a:extLst>
                    <a:ext uri="{9D8B030D-6E8A-4147-A177-3AD203B41FA5}">
                      <a16:colId xmlns:a16="http://schemas.microsoft.com/office/drawing/2014/main" val="237905546"/>
                    </a:ext>
                  </a:extLst>
                </a:gridCol>
                <a:gridCol w="4833558">
                  <a:extLst>
                    <a:ext uri="{9D8B030D-6E8A-4147-A177-3AD203B41FA5}">
                      <a16:colId xmlns:a16="http://schemas.microsoft.com/office/drawing/2014/main" val="3668165208"/>
                    </a:ext>
                  </a:extLst>
                </a:gridCol>
                <a:gridCol w="1737637">
                  <a:extLst>
                    <a:ext uri="{9D8B030D-6E8A-4147-A177-3AD203B41FA5}">
                      <a16:colId xmlns:a16="http://schemas.microsoft.com/office/drawing/2014/main" val="414295634"/>
                    </a:ext>
                  </a:extLst>
                </a:gridCol>
              </a:tblGrid>
              <a:tr h="370743">
                <a:tc>
                  <a:txBody>
                    <a:bodyPr/>
                    <a:lstStyle/>
                    <a:p>
                      <a:r>
                        <a:rPr lang="de-DE" sz="1500"/>
                        <a:t>Service</a:t>
                      </a:r>
                    </a:p>
                  </a:txBody>
                  <a:tcPr marL="91416" marR="91416" marT="45708" marB="45708"/>
                </a:tc>
                <a:tc>
                  <a:txBody>
                    <a:bodyPr/>
                    <a:lstStyle/>
                    <a:p>
                      <a:r>
                        <a:rPr lang="de-DE" sz="1500" err="1"/>
                        <a:t>Remark</a:t>
                      </a:r>
                      <a:endParaRPr lang="de-DE" sz="1500"/>
                    </a:p>
                  </a:txBody>
                  <a:tcPr marL="91416" marR="91416" marT="45708" marB="45708"/>
                </a:tc>
                <a:tc>
                  <a:txBody>
                    <a:bodyPr/>
                    <a:lstStyle/>
                    <a:p>
                      <a:r>
                        <a:rPr lang="de-DE" sz="1500"/>
                        <a:t>Identifier in R&amp;R</a:t>
                      </a:r>
                    </a:p>
                  </a:txBody>
                  <a:tcPr marL="91416" marR="91416" marT="45708" marB="45708"/>
                </a:tc>
                <a:extLst>
                  <a:ext uri="{0D108BD9-81ED-4DB2-BD59-A6C34878D82A}">
                    <a16:rowId xmlns:a16="http://schemas.microsoft.com/office/drawing/2014/main" val="1561065575"/>
                  </a:ext>
                </a:extLst>
              </a:tr>
              <a:tr h="563733">
                <a:tc>
                  <a:txBody>
                    <a:bodyPr/>
                    <a:lstStyle/>
                    <a:p>
                      <a:r>
                        <a:rPr lang="de-DE" sz="1500"/>
                        <a:t>Check </a:t>
                      </a:r>
                      <a:r>
                        <a:rPr lang="de-DE" sz="1500" err="1"/>
                        <a:t>for</a:t>
                      </a:r>
                      <a:r>
                        <a:rPr lang="de-DE" sz="1500"/>
                        <a:t> SAP </a:t>
                      </a:r>
                      <a:r>
                        <a:rPr lang="de-DE" sz="1500" err="1"/>
                        <a:t>software</a:t>
                      </a:r>
                      <a:r>
                        <a:rPr lang="de-DE" sz="1500"/>
                        <a:t> </a:t>
                      </a:r>
                      <a:r>
                        <a:rPr lang="de-DE" sz="1500" err="1"/>
                        <a:t>updates</a:t>
                      </a:r>
                      <a:r>
                        <a:rPr lang="de-DE" sz="1500"/>
                        <a:t> (SAP Support Packages, SAP </a:t>
                      </a:r>
                      <a:r>
                        <a:rPr lang="de-DE" sz="1500" err="1"/>
                        <a:t>kernel</a:t>
                      </a:r>
                      <a:r>
                        <a:rPr lang="de-DE" sz="1500"/>
                        <a:t> </a:t>
                      </a:r>
                      <a:r>
                        <a:rPr lang="de-DE" sz="1500" err="1"/>
                        <a:t>updates</a:t>
                      </a:r>
                      <a:r>
                        <a:rPr lang="de-DE" sz="1500"/>
                        <a:t>)</a:t>
                      </a:r>
                    </a:p>
                  </a:txBody>
                  <a:tcPr marL="91416" marR="91416" marT="45708" marB="45708"/>
                </a:tc>
                <a:tc>
                  <a:txBody>
                    <a:bodyPr/>
                    <a:lstStyle/>
                    <a:p>
                      <a:r>
                        <a:rPr lang="de-DE" sz="1500" err="1"/>
                        <a:t>twice</a:t>
                      </a:r>
                      <a:r>
                        <a:rPr lang="de-DE" sz="1500"/>
                        <a:t> (2) per </a:t>
                      </a:r>
                      <a:r>
                        <a:rPr lang="de-DE" sz="1500" err="1"/>
                        <a:t>year</a:t>
                      </a:r>
                      <a:r>
                        <a:rPr lang="de-DE" sz="1500"/>
                        <a:t>, </a:t>
                      </a:r>
                      <a:r>
                        <a:rPr lang="de-DE" sz="1500" err="1"/>
                        <a:t>as</a:t>
                      </a:r>
                      <a:r>
                        <a:rPr lang="de-DE" sz="1500"/>
                        <a:t> </a:t>
                      </a:r>
                      <a:r>
                        <a:rPr lang="de-DE" sz="1500" err="1"/>
                        <a:t>part</a:t>
                      </a:r>
                      <a:r>
                        <a:rPr lang="de-DE" sz="1500"/>
                        <a:t> </a:t>
                      </a:r>
                      <a:r>
                        <a:rPr lang="de-DE" sz="1500" err="1"/>
                        <a:t>of</a:t>
                      </a:r>
                      <a:r>
                        <a:rPr lang="de-DE" sz="1500"/>
                        <a:t> </a:t>
                      </a:r>
                      <a:r>
                        <a:rPr lang="de-DE" sz="1500" err="1"/>
                        <a:t>EarlyWatch</a:t>
                      </a:r>
                      <a:r>
                        <a:rPr lang="de-DE" sz="1500"/>
                        <a:t> Alert </a:t>
                      </a:r>
                      <a:r>
                        <a:rPr lang="de-DE" sz="1500" err="1"/>
                        <a:t>analysis</a:t>
                      </a:r>
                      <a:endParaRPr lang="de-DE" sz="1500"/>
                    </a:p>
                  </a:txBody>
                  <a:tcPr marL="91416" marR="91416" marT="45708" marB="45708"/>
                </a:tc>
                <a:tc>
                  <a:txBody>
                    <a:bodyPr/>
                    <a:lstStyle/>
                    <a:p>
                      <a:r>
                        <a:rPr lang="de-DE" sz="1500"/>
                        <a:t>BASIC_1.5.12</a:t>
                      </a:r>
                    </a:p>
                  </a:txBody>
                  <a:tcPr marL="91416" marR="91416" marT="45708" marB="45708"/>
                </a:tc>
                <a:extLst>
                  <a:ext uri="{0D108BD9-81ED-4DB2-BD59-A6C34878D82A}">
                    <a16:rowId xmlns:a16="http://schemas.microsoft.com/office/drawing/2014/main" val="3576767750"/>
                  </a:ext>
                </a:extLst>
              </a:tr>
              <a:tr h="799892">
                <a:tc>
                  <a:txBody>
                    <a:bodyPr/>
                    <a:lstStyle/>
                    <a:p>
                      <a:r>
                        <a:rPr lang="de-DE" sz="1500" err="1"/>
                        <a:t>Implement</a:t>
                      </a:r>
                      <a:r>
                        <a:rPr lang="de-DE" sz="1500"/>
                        <a:t> SAP Notes </a:t>
                      </a:r>
                      <a:r>
                        <a:rPr lang="de-DE" sz="1500" err="1"/>
                        <a:t>and</a:t>
                      </a:r>
                      <a:r>
                        <a:rPr lang="de-DE" sz="1500"/>
                        <a:t> </a:t>
                      </a:r>
                      <a:r>
                        <a:rPr lang="de-DE" sz="1500" err="1"/>
                        <a:t>other</a:t>
                      </a:r>
                      <a:r>
                        <a:rPr lang="de-DE" sz="1500"/>
                        <a:t> </a:t>
                      </a:r>
                      <a:r>
                        <a:rPr lang="de-DE" sz="1500" err="1"/>
                        <a:t>types</a:t>
                      </a:r>
                      <a:r>
                        <a:rPr lang="de-DE" sz="1500"/>
                        <a:t> </a:t>
                      </a:r>
                      <a:r>
                        <a:rPr lang="de-DE" sz="1500" err="1"/>
                        <a:t>of</a:t>
                      </a:r>
                      <a:r>
                        <a:rPr lang="de-DE" sz="1500"/>
                        <a:t> </a:t>
                      </a:r>
                      <a:r>
                        <a:rPr lang="de-DE" sz="1500" err="1"/>
                        <a:t>manual</a:t>
                      </a:r>
                      <a:r>
                        <a:rPr lang="de-DE" sz="1500"/>
                        <a:t> </a:t>
                      </a:r>
                      <a:r>
                        <a:rPr lang="de-DE" sz="1500" err="1"/>
                        <a:t>corrections</a:t>
                      </a:r>
                      <a:r>
                        <a:rPr lang="de-DE" sz="1500"/>
                        <a:t> in </a:t>
                      </a:r>
                      <a:r>
                        <a:rPr lang="de-DE" sz="1500" err="1"/>
                        <a:t>managed</a:t>
                      </a:r>
                      <a:r>
                        <a:rPr lang="de-DE" sz="1500"/>
                        <a:t> </a:t>
                      </a:r>
                      <a:r>
                        <a:rPr lang="de-DE" sz="1500" err="1"/>
                        <a:t>system</a:t>
                      </a:r>
                      <a:r>
                        <a:rPr lang="de-DE" sz="1500"/>
                        <a:t> </a:t>
                      </a:r>
                      <a:r>
                        <a:rPr lang="de-DE" sz="1500" err="1"/>
                        <a:t>to</a:t>
                      </a:r>
                      <a:r>
                        <a:rPr lang="de-DE" sz="1500"/>
                        <a:t> fix </a:t>
                      </a:r>
                      <a:r>
                        <a:rPr lang="de-DE" sz="1500" err="1"/>
                        <a:t>application</a:t>
                      </a:r>
                      <a:r>
                        <a:rPr lang="de-DE" sz="1500"/>
                        <a:t> </a:t>
                      </a:r>
                      <a:r>
                        <a:rPr lang="de-DE" sz="1500" err="1"/>
                        <a:t>related</a:t>
                      </a:r>
                      <a:r>
                        <a:rPr lang="de-DE" sz="1500"/>
                        <a:t> </a:t>
                      </a:r>
                      <a:r>
                        <a:rPr lang="de-DE" sz="1500" err="1"/>
                        <a:t>issues</a:t>
                      </a:r>
                      <a:endParaRPr lang="de-DE" sz="1500"/>
                    </a:p>
                  </a:txBody>
                  <a:tcPr marL="91416" marR="91416" marT="45708" marB="45708"/>
                </a:tc>
                <a:tc>
                  <a:txBody>
                    <a:bodyPr/>
                    <a:lstStyle/>
                    <a:p>
                      <a:r>
                        <a:rPr lang="de-DE" sz="1500" err="1"/>
                        <a:t>Related</a:t>
                      </a:r>
                      <a:r>
                        <a:rPr lang="de-DE" sz="1500"/>
                        <a:t> </a:t>
                      </a:r>
                      <a:r>
                        <a:rPr lang="de-DE" sz="1500" err="1"/>
                        <a:t>to</a:t>
                      </a:r>
                      <a:r>
                        <a:rPr lang="de-DE" sz="1500"/>
                        <a:t> </a:t>
                      </a:r>
                      <a:r>
                        <a:rPr lang="de-DE" sz="1500" err="1"/>
                        <a:t>Fiori</a:t>
                      </a:r>
                      <a:r>
                        <a:rPr lang="de-DE" sz="1500"/>
                        <a:t> </a:t>
                      </a:r>
                      <a:r>
                        <a:rPr lang="de-DE" sz="1500" err="1"/>
                        <a:t>enablement</a:t>
                      </a:r>
                      <a:r>
                        <a:rPr lang="de-DE" sz="1500"/>
                        <a:t>, </a:t>
                      </a:r>
                      <a:r>
                        <a:rPr lang="de-DE" sz="1500" err="1"/>
                        <a:t>security</a:t>
                      </a:r>
                      <a:r>
                        <a:rPr lang="de-DE" sz="1500"/>
                        <a:t> </a:t>
                      </a:r>
                      <a:r>
                        <a:rPr lang="de-DE" sz="1500" err="1"/>
                        <a:t>notes</a:t>
                      </a:r>
                      <a:r>
                        <a:rPr lang="de-DE" sz="1500"/>
                        <a:t> &amp;  FPS/SPS </a:t>
                      </a:r>
                      <a:r>
                        <a:rPr lang="de-DE" sz="1500" err="1"/>
                        <a:t>implementation</a:t>
                      </a:r>
                      <a:r>
                        <a:rPr lang="de-DE" sz="1500"/>
                        <a:t> </a:t>
                      </a:r>
                      <a:r>
                        <a:rPr lang="de-DE" sz="1500" err="1"/>
                        <a:t>only</a:t>
                      </a:r>
                      <a:r>
                        <a:rPr lang="de-DE" sz="1500"/>
                        <a:t>.</a:t>
                      </a:r>
                    </a:p>
                  </a:txBody>
                  <a:tcPr marL="91416" marR="91416" marT="45708" marB="45708"/>
                </a:tc>
                <a:tc>
                  <a:txBody>
                    <a:bodyPr/>
                    <a:lstStyle/>
                    <a:p>
                      <a:r>
                        <a:rPr lang="de-DE" sz="1500"/>
                        <a:t>BASIC_1.5.03</a:t>
                      </a:r>
                    </a:p>
                  </a:txBody>
                  <a:tcPr marL="91416" marR="91416" marT="45708" marB="45708"/>
                </a:tc>
                <a:extLst>
                  <a:ext uri="{0D108BD9-81ED-4DB2-BD59-A6C34878D82A}">
                    <a16:rowId xmlns:a16="http://schemas.microsoft.com/office/drawing/2014/main" val="4204480243"/>
                  </a:ext>
                </a:extLst>
              </a:tr>
              <a:tr h="799892">
                <a:tc>
                  <a:txBody>
                    <a:bodyPr/>
                    <a:lstStyle/>
                    <a:p>
                      <a:r>
                        <a:rPr lang="de-DE" sz="1500"/>
                        <a:t>Version upgrade </a:t>
                      </a:r>
                      <a:r>
                        <a:rPr lang="de-DE" sz="1500" err="1"/>
                        <a:t>of</a:t>
                      </a:r>
                      <a:r>
                        <a:rPr lang="de-DE" sz="1500"/>
                        <a:t> SAP Software: Upgrade </a:t>
                      </a:r>
                      <a:r>
                        <a:rPr lang="de-DE" sz="1500" err="1"/>
                        <a:t>planning</a:t>
                      </a:r>
                      <a:r>
                        <a:rPr lang="de-DE" sz="1500"/>
                        <a:t> </a:t>
                      </a:r>
                      <a:r>
                        <a:rPr lang="de-DE" sz="1500" err="1"/>
                        <a:t>and</a:t>
                      </a:r>
                      <a:r>
                        <a:rPr lang="de-DE" sz="1500"/>
                        <a:t> </a:t>
                      </a:r>
                      <a:r>
                        <a:rPr lang="de-DE" sz="1500" err="1"/>
                        <a:t>coordination</a:t>
                      </a:r>
                      <a:endParaRPr lang="de-DE" sz="1500"/>
                    </a:p>
                  </a:txBody>
                  <a:tcPr marL="91416" marR="91416" marT="45708" marB="45708"/>
                </a:tc>
                <a:tc>
                  <a:txBody>
                    <a:bodyPr/>
                    <a:lstStyle/>
                    <a:p>
                      <a:r>
                        <a:rPr lang="de-DE" sz="1500" err="1"/>
                        <a:t>For</a:t>
                      </a:r>
                      <a:r>
                        <a:rPr lang="de-DE" sz="1500"/>
                        <a:t> FPS/SPS </a:t>
                      </a:r>
                      <a:r>
                        <a:rPr lang="de-DE" sz="1500" err="1"/>
                        <a:t>implementation</a:t>
                      </a:r>
                      <a:r>
                        <a:rPr lang="de-DE" sz="1500"/>
                        <a:t> </a:t>
                      </a:r>
                      <a:r>
                        <a:rPr lang="de-DE" sz="1500" err="1"/>
                        <a:t>for</a:t>
                      </a:r>
                      <a:r>
                        <a:rPr lang="de-DE" sz="1500"/>
                        <a:t> SAP NetWeaver </a:t>
                      </a:r>
                      <a:r>
                        <a:rPr lang="de-DE" sz="1500" err="1"/>
                        <a:t>based</a:t>
                      </a:r>
                      <a:r>
                        <a:rPr lang="de-DE" sz="1500"/>
                        <a:t> </a:t>
                      </a:r>
                      <a:r>
                        <a:rPr lang="de-DE" sz="1500" err="1"/>
                        <a:t>systems</a:t>
                      </a:r>
                      <a:r>
                        <a:rPr lang="de-DE" sz="1500"/>
                        <a:t> </a:t>
                      </a:r>
                      <a:r>
                        <a:rPr lang="de-DE" sz="1500" err="1"/>
                        <a:t>only</a:t>
                      </a:r>
                      <a:r>
                        <a:rPr lang="de-DE" sz="1500"/>
                        <a:t>. </a:t>
                      </a:r>
                      <a:r>
                        <a:rPr lang="de-DE" sz="1500" err="1"/>
                        <a:t>Limitied</a:t>
                      </a:r>
                      <a:r>
                        <a:rPr lang="de-DE" sz="1500"/>
                        <a:t> </a:t>
                      </a:r>
                      <a:r>
                        <a:rPr lang="de-DE" sz="1500" err="1"/>
                        <a:t>to</a:t>
                      </a:r>
                      <a:r>
                        <a:rPr lang="de-DE" sz="1500"/>
                        <a:t> </a:t>
                      </a:r>
                      <a:r>
                        <a:rPr lang="de-DE" sz="1500" err="1"/>
                        <a:t>one</a:t>
                      </a:r>
                      <a:r>
                        <a:rPr lang="de-DE" sz="1500"/>
                        <a:t> (1) SPS </a:t>
                      </a:r>
                      <a:r>
                        <a:rPr lang="de-DE" sz="1500" err="1"/>
                        <a:t>or</a:t>
                      </a:r>
                      <a:r>
                        <a:rPr lang="de-DE" sz="1500"/>
                        <a:t> FPS update </a:t>
                      </a:r>
                      <a:r>
                        <a:rPr lang="de-DE" sz="1500" err="1"/>
                        <a:t>and</a:t>
                      </a:r>
                      <a:r>
                        <a:rPr lang="de-DE" sz="1500"/>
                        <a:t> </a:t>
                      </a:r>
                      <a:r>
                        <a:rPr lang="de-DE" sz="1500" err="1"/>
                        <a:t>to</a:t>
                      </a:r>
                      <a:r>
                        <a:rPr lang="de-DE" sz="1500"/>
                        <a:t> </a:t>
                      </a:r>
                      <a:r>
                        <a:rPr lang="de-DE" sz="1500" err="1"/>
                        <a:t>one</a:t>
                      </a:r>
                      <a:r>
                        <a:rPr lang="de-DE" sz="1500"/>
                        <a:t> </a:t>
                      </a:r>
                      <a:r>
                        <a:rPr lang="de-DE" sz="1500" err="1"/>
                        <a:t>version</a:t>
                      </a:r>
                      <a:r>
                        <a:rPr lang="de-DE" sz="1500"/>
                        <a:t> upgrade per </a:t>
                      </a:r>
                      <a:r>
                        <a:rPr lang="de-DE" sz="1500" err="1"/>
                        <a:t>year</a:t>
                      </a:r>
                      <a:r>
                        <a:rPr lang="de-DE" sz="1500"/>
                        <a:t>.</a:t>
                      </a:r>
                    </a:p>
                  </a:txBody>
                  <a:tcPr marL="91416" marR="91416" marT="45708" marB="45708"/>
                </a:tc>
                <a:tc>
                  <a:txBody>
                    <a:bodyPr/>
                    <a:lstStyle/>
                    <a:p>
                      <a:r>
                        <a:rPr lang="de-DE" sz="1500"/>
                        <a:t>BASIC_1.1.01</a:t>
                      </a:r>
                    </a:p>
                  </a:txBody>
                  <a:tcPr marL="91416" marR="91416" marT="45708" marB="45708"/>
                </a:tc>
                <a:extLst>
                  <a:ext uri="{0D108BD9-81ED-4DB2-BD59-A6C34878D82A}">
                    <a16:rowId xmlns:a16="http://schemas.microsoft.com/office/drawing/2014/main" val="173720746"/>
                  </a:ext>
                </a:extLst>
              </a:tr>
              <a:tr h="1036050">
                <a:tc>
                  <a:txBody>
                    <a:bodyPr/>
                    <a:lstStyle/>
                    <a:p>
                      <a:r>
                        <a:rPr lang="de-DE" sz="1500"/>
                        <a:t>Version upgrade/update </a:t>
                      </a:r>
                      <a:r>
                        <a:rPr lang="de-DE" sz="1500" err="1"/>
                        <a:t>of</a:t>
                      </a:r>
                      <a:r>
                        <a:rPr lang="de-DE" sz="1500"/>
                        <a:t> SAP Software: </a:t>
                      </a:r>
                      <a:r>
                        <a:rPr lang="de-DE" sz="1500" err="1"/>
                        <a:t>Pre</a:t>
                      </a:r>
                      <a:r>
                        <a:rPr lang="de-DE" sz="1500"/>
                        <a:t>- </a:t>
                      </a:r>
                      <a:r>
                        <a:rPr lang="de-DE" sz="1500" err="1"/>
                        <a:t>and</a:t>
                      </a:r>
                      <a:r>
                        <a:rPr lang="de-DE" sz="1500"/>
                        <a:t> Post BASIS Tasks</a:t>
                      </a:r>
                    </a:p>
                  </a:txBody>
                  <a:tcPr marL="91416" marR="91416" marT="45708" marB="45708"/>
                </a:tc>
                <a:tc>
                  <a:txBody>
                    <a:bodyPr/>
                    <a:lstStyle/>
                    <a:p>
                      <a:r>
                        <a:rPr lang="de-DE" sz="1500" err="1"/>
                        <a:t>Examples</a:t>
                      </a:r>
                      <a:r>
                        <a:rPr lang="de-DE" sz="1500"/>
                        <a:t> </a:t>
                      </a:r>
                      <a:r>
                        <a:rPr lang="de-DE" sz="1500" err="1"/>
                        <a:t>for</a:t>
                      </a:r>
                      <a:r>
                        <a:rPr lang="de-DE" sz="1500"/>
                        <a:t> </a:t>
                      </a:r>
                      <a:r>
                        <a:rPr lang="de-DE" sz="1500" err="1"/>
                        <a:t>this</a:t>
                      </a:r>
                      <a:r>
                        <a:rPr lang="de-DE" sz="1500"/>
                        <a:t> </a:t>
                      </a:r>
                      <a:r>
                        <a:rPr lang="de-DE" sz="1500" err="1"/>
                        <a:t>service</a:t>
                      </a:r>
                      <a:r>
                        <a:rPr lang="de-DE" sz="1500"/>
                        <a:t> </a:t>
                      </a:r>
                      <a:r>
                        <a:rPr lang="de-DE" sz="1500" err="1"/>
                        <a:t>include</a:t>
                      </a:r>
                      <a:r>
                        <a:rPr lang="de-DE" sz="1500"/>
                        <a:t>, </a:t>
                      </a:r>
                      <a:r>
                        <a:rPr lang="de-DE" sz="1500" err="1"/>
                        <a:t>run</a:t>
                      </a:r>
                      <a:r>
                        <a:rPr lang="de-DE" sz="1500"/>
                        <a:t> </a:t>
                      </a:r>
                      <a:r>
                        <a:rPr lang="de-DE" sz="1500" err="1"/>
                        <a:t>simplification</a:t>
                      </a:r>
                      <a:r>
                        <a:rPr lang="de-DE" sz="1500"/>
                        <a:t> check; </a:t>
                      </a:r>
                      <a:r>
                        <a:rPr lang="de-DE" sz="1500" err="1"/>
                        <a:t>unlock</a:t>
                      </a:r>
                      <a:r>
                        <a:rPr lang="de-DE" sz="1500"/>
                        <a:t> </a:t>
                      </a:r>
                      <a:r>
                        <a:rPr lang="de-DE" sz="1500" err="1"/>
                        <a:t>objects</a:t>
                      </a:r>
                      <a:r>
                        <a:rPr lang="de-DE" sz="1500"/>
                        <a:t>; </a:t>
                      </a:r>
                      <a:r>
                        <a:rPr lang="de-DE" sz="1500" err="1"/>
                        <a:t>remove</a:t>
                      </a:r>
                      <a:r>
                        <a:rPr lang="de-DE" sz="1500"/>
                        <a:t> </a:t>
                      </a:r>
                      <a:r>
                        <a:rPr lang="de-DE" sz="1500" err="1"/>
                        <a:t>inactive</a:t>
                      </a:r>
                      <a:r>
                        <a:rPr lang="de-DE" sz="1500"/>
                        <a:t> </a:t>
                      </a:r>
                      <a:r>
                        <a:rPr lang="de-DE" sz="1500" err="1"/>
                        <a:t>objects</a:t>
                      </a:r>
                      <a:r>
                        <a:rPr lang="de-DE" sz="1500"/>
                        <a:t>; </a:t>
                      </a:r>
                      <a:r>
                        <a:rPr lang="de-DE" sz="1500" err="1"/>
                        <a:t>implement</a:t>
                      </a:r>
                      <a:r>
                        <a:rPr lang="de-DE" sz="1500"/>
                        <a:t> upgrade </a:t>
                      </a:r>
                      <a:r>
                        <a:rPr lang="de-DE" sz="1500" err="1"/>
                        <a:t>related</a:t>
                      </a:r>
                      <a:r>
                        <a:rPr lang="de-DE" sz="1500"/>
                        <a:t> </a:t>
                      </a:r>
                      <a:r>
                        <a:rPr lang="de-DE" sz="1500" err="1"/>
                        <a:t>notes</a:t>
                      </a:r>
                      <a:r>
                        <a:rPr lang="de-DE" sz="1500"/>
                        <a:t>; </a:t>
                      </a:r>
                      <a:r>
                        <a:rPr lang="de-DE" sz="1500" err="1"/>
                        <a:t>run</a:t>
                      </a:r>
                      <a:r>
                        <a:rPr lang="de-DE" sz="1500"/>
                        <a:t> </a:t>
                      </a:r>
                      <a:r>
                        <a:rPr lang="de-DE" sz="1500" err="1"/>
                        <a:t>modification</a:t>
                      </a:r>
                      <a:r>
                        <a:rPr lang="de-DE" sz="1500"/>
                        <a:t> </a:t>
                      </a:r>
                      <a:r>
                        <a:rPr lang="de-DE" sz="1500" err="1"/>
                        <a:t>adjustment</a:t>
                      </a:r>
                      <a:r>
                        <a:rPr lang="de-DE" sz="1500"/>
                        <a:t> </a:t>
                      </a:r>
                      <a:r>
                        <a:rPr lang="de-DE" sz="1500" err="1"/>
                        <a:t>for</a:t>
                      </a:r>
                      <a:r>
                        <a:rPr lang="de-DE" sz="1500"/>
                        <a:t> </a:t>
                      </a:r>
                      <a:r>
                        <a:rPr lang="de-DE" sz="1500" err="1"/>
                        <a:t>technical</a:t>
                      </a:r>
                      <a:r>
                        <a:rPr lang="de-DE" sz="1500"/>
                        <a:t> </a:t>
                      </a:r>
                      <a:r>
                        <a:rPr lang="de-DE" sz="1500" err="1"/>
                        <a:t>issues</a:t>
                      </a:r>
                      <a:r>
                        <a:rPr lang="de-DE" sz="1500"/>
                        <a:t>.</a:t>
                      </a:r>
                    </a:p>
                  </a:txBody>
                  <a:tcPr marL="91416" marR="91416" marT="45708" marB="45708"/>
                </a:tc>
                <a:tc>
                  <a:txBody>
                    <a:bodyPr/>
                    <a:lstStyle/>
                    <a:p>
                      <a:r>
                        <a:rPr lang="de-DE" sz="1500"/>
                        <a:t>BASIC_1.5.22</a:t>
                      </a:r>
                    </a:p>
                  </a:txBody>
                  <a:tcPr marL="91416" marR="91416" marT="45708" marB="45708"/>
                </a:tc>
                <a:extLst>
                  <a:ext uri="{0D108BD9-81ED-4DB2-BD59-A6C34878D82A}">
                    <a16:rowId xmlns:a16="http://schemas.microsoft.com/office/drawing/2014/main" val="3455549043"/>
                  </a:ext>
                </a:extLst>
              </a:tr>
            </a:tbl>
          </a:graphicData>
        </a:graphic>
      </p:graphicFrame>
      <p:sp>
        <p:nvSpPr>
          <p:cNvPr id="6" name="Rectangle 5">
            <a:extLst>
              <a:ext uri="{FF2B5EF4-FFF2-40B4-BE49-F238E27FC236}">
                <a16:creationId xmlns:a16="http://schemas.microsoft.com/office/drawing/2014/main" id="{E8675A76-F607-46E3-A5A1-0F72FB8A7633}"/>
              </a:ext>
            </a:extLst>
          </p:cNvPr>
          <p:cNvSpPr/>
          <p:nvPr/>
        </p:nvSpPr>
        <p:spPr>
          <a:xfrm>
            <a:off x="4942184" y="6353239"/>
            <a:ext cx="6096000" cy="430887"/>
          </a:xfrm>
          <a:prstGeom prst="rect">
            <a:avLst/>
          </a:prstGeom>
        </p:spPr>
        <p:txBody>
          <a:bodyPr>
            <a:spAutoFit/>
          </a:bodyPr>
          <a:lstStyle/>
          <a:p>
            <a:pPr defTabSz="1088449" fontAlgn="base">
              <a:spcBef>
                <a:spcPct val="50000"/>
              </a:spcBef>
              <a:spcAft>
                <a:spcPct val="0"/>
              </a:spcAft>
              <a:buClr>
                <a:srgbClr val="F0AB00"/>
              </a:buClr>
              <a:buSzPct val="80000"/>
            </a:pPr>
            <a:r>
              <a:rPr lang="en-US" sz="1100" kern="0" dirty="0">
                <a:solidFill>
                  <a:srgbClr val="000000"/>
                </a:solidFill>
                <a:ea typeface="Arial Unicode MS" pitchFamily="34" charset="-128"/>
                <a:cs typeface="Arial Unicode MS" pitchFamily="34" charset="-128"/>
              </a:rPr>
              <a:t>See also  </a:t>
            </a:r>
            <a:r>
              <a:rPr lang="en-US" sz="1100" kern="0" dirty="0">
                <a:solidFill>
                  <a:srgbClr val="000000"/>
                </a:solidFill>
                <a:ea typeface="Arial Unicode MS" pitchFamily="34" charset="-128"/>
                <a:cs typeface="Arial Unicode MS" pitchFamily="34" charset="-128"/>
                <a:hlinkClick r:id="rId3"/>
              </a:rPr>
              <a:t>Cloud Services Specifications for S/4H PCE on SAP Agreements</a:t>
            </a:r>
            <a:r>
              <a:rPr lang="en-US" sz="1100" kern="0" dirty="0">
                <a:solidFill>
                  <a:srgbClr val="000000"/>
                </a:solidFill>
                <a:ea typeface="Arial Unicode MS" pitchFamily="34" charset="-128"/>
                <a:cs typeface="Arial Unicode MS" pitchFamily="34" charset="-128"/>
              </a:rPr>
              <a:t> and </a:t>
            </a:r>
            <a:r>
              <a:rPr lang="en-US" sz="1100" b="1" kern="0" dirty="0">
                <a:solidFill>
                  <a:srgbClr val="000000"/>
                </a:solidFill>
                <a:ea typeface="Arial Unicode MS" pitchFamily="34" charset="-128"/>
                <a:cs typeface="Arial Unicode MS" pitchFamily="34" charset="-128"/>
                <a:hlinkClick r:id="rId4"/>
              </a:rPr>
              <a:t>Roles &amp; Responsibilities </a:t>
            </a:r>
            <a:r>
              <a:rPr lang="en-US" sz="1100" kern="0" dirty="0">
                <a:solidFill>
                  <a:srgbClr val="000000"/>
                </a:solidFill>
                <a:ea typeface="Arial Unicode MS" pitchFamily="34" charset="-128"/>
                <a:cs typeface="Arial Unicode MS" pitchFamily="34" charset="-128"/>
              </a:rPr>
              <a:t>catalog</a:t>
            </a:r>
            <a:endParaRPr lang="en-US" sz="1100" b="1" u="sng"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368664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Mo4AosEpD0UkqWcorYz_xA"/>
</p:tagLst>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2" id="{6B3E2E6E-0D15-7C4C-A569-F5EC9A5B02EF}" vid="{61799090-7988-7E4C-A5C6-D6BBE60B0C59}"/>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2" id="{6B3E2E6E-0D15-7C4C-A569-F5EC9A5B02EF}" vid="{AD426BEB-9378-6346-AAD6-78339DB2BDC3}"/>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26AFB2E58286A4E804503C7ED14FFFE" ma:contentTypeVersion="12" ma:contentTypeDescription="Create a new document." ma:contentTypeScope="" ma:versionID="93208989034e0bfc7d125805fc8b6722">
  <xsd:schema xmlns:xsd="http://www.w3.org/2001/XMLSchema" xmlns:xs="http://www.w3.org/2001/XMLSchema" xmlns:p="http://schemas.microsoft.com/office/2006/metadata/properties" xmlns:ns2="b2375ebc-1db6-4dd2-a561-84cdb8779abb" xmlns:ns3="afe9d53b-5857-4723-be4d-2b45e4ee1ed6" targetNamespace="http://schemas.microsoft.com/office/2006/metadata/properties" ma:root="true" ma:fieldsID="a4e2babedaa62ab441cbe855c4f99136" ns2:_="" ns3:_="">
    <xsd:import namespace="b2375ebc-1db6-4dd2-a561-84cdb8779abb"/>
    <xsd:import namespace="afe9d53b-5857-4723-be4d-2b45e4ee1ed6"/>
    <xsd:element name="properties">
      <xsd:complexType>
        <xsd:sequence>
          <xsd:element name="documentManagement">
            <xsd:complexType>
              <xsd:all>
                <xsd:element ref="ns2:MediaServiceMetadata" minOccurs="0"/>
                <xsd:element ref="ns2:MediaServiceFastMetadata" minOccurs="0"/>
                <xsd:element ref="ns2:Target_x0020_Audiences" minOccurs="0"/>
                <xsd:element ref="ns2:MediaServiceAutoTags" minOccurs="0"/>
                <xsd:element ref="ns2:MediaServiceOCR" minOccurs="0"/>
                <xsd:element ref="ns2:MediaServiceDateTake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375ebc-1db6-4dd2-a561-84cdb8779a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Target_x0020_Audiences" ma:index="10" nillable="true" ma:displayName="Target Audiences" ma:internalName="Target_x0020_Audiences">
      <xsd:simpleType>
        <xsd:restriction base="dms:Unknown"/>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fe9d53b-5857-4723-be4d-2b45e4ee1e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rget_x0020_Audiences xmlns="b2375ebc-1db6-4dd2-a561-84cdb8779abb" xsi:nil="true"/>
  </documentManagement>
</p:properties>
</file>

<file path=customXml/itemProps1.xml><?xml version="1.0" encoding="utf-8"?>
<ds:datastoreItem xmlns:ds="http://schemas.openxmlformats.org/officeDocument/2006/customXml" ds:itemID="{291DCB28-1C52-4C0E-804A-6BD2D3F0FB8D}">
  <ds:schemaRefs>
    <ds:schemaRef ds:uri="http://schemas.microsoft.com/sharepoint/v3/contenttype/forms"/>
  </ds:schemaRefs>
</ds:datastoreItem>
</file>

<file path=customXml/itemProps2.xml><?xml version="1.0" encoding="utf-8"?>
<ds:datastoreItem xmlns:ds="http://schemas.openxmlformats.org/officeDocument/2006/customXml" ds:itemID="{65043649-E301-4267-AB1C-C698F458DC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375ebc-1db6-4dd2-a561-84cdb8779abb"/>
    <ds:schemaRef ds:uri="afe9d53b-5857-4723-be4d-2b45e4ee1e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422F45-04DB-421D-8796-270006657806}">
  <ds:schemaRefs>
    <ds:schemaRef ds:uri="http://purl.org/dc/elements/1.1/"/>
    <ds:schemaRef ds:uri="http://purl.org/dc/terms/"/>
    <ds:schemaRef ds:uri="b2375ebc-1db6-4dd2-a561-84cdb8779abb"/>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afe9d53b-5857-4723-be4d-2b45e4ee1ed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SAP 2020 16x9 white</Template>
  <TotalTime>3238</TotalTime>
  <Words>5974</Words>
  <Application>Microsoft Office PowerPoint</Application>
  <PresentationFormat>Custom</PresentationFormat>
  <Paragraphs>394</Paragraphs>
  <Slides>16</Slides>
  <Notes>15</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SAP 2020 16x9 white</vt:lpstr>
      <vt:lpstr>SAP 2020 16x9 blue</vt:lpstr>
      <vt:lpstr>SAP S/4HANA, Private Cloud Edition Roles &amp; Responsibilities Summary</vt:lpstr>
      <vt:lpstr>SAP S/4HANA, Private Cloud Edition Roles and Responsibilities Summary (link to more detailed information, contract required).</vt:lpstr>
      <vt:lpstr>SAP S/4HANA, Private Cloud Edition Services Included</vt:lpstr>
      <vt:lpstr>SAP S/4HANA, Private Cloud and Extended Edition High-Level Comparison (internal use recommendation)</vt:lpstr>
      <vt:lpstr>SAP S/4HANA, Private Cloud Edition  Managed Services – Service Catalog</vt:lpstr>
      <vt:lpstr>Appendix</vt:lpstr>
      <vt:lpstr>S/4 HANA, private cloud edition ... Handover to Delivery Summary</vt:lpstr>
      <vt:lpstr>S/4 HANA, private cloud edition ... MORE on Handover to Delivery</vt:lpstr>
      <vt:lpstr>S/4HANA, private cloud edition Additional Services for Customer and/or Partners 1/5</vt:lpstr>
      <vt:lpstr>PowerPoint Presentation</vt:lpstr>
      <vt:lpstr>PowerPoint Presentation</vt:lpstr>
      <vt:lpstr>PowerPoint Presentation</vt:lpstr>
      <vt:lpstr>PowerPoint Presentation</vt:lpstr>
      <vt:lpstr>S/4HANA, private cloud edition Optional Services for Customer and/or Partners Overview</vt:lpstr>
      <vt:lpstr>S/4HANA, private cloud edition Optional Services for Partners and/or Customers:  Reactive Services</vt:lpstr>
      <vt:lpstr>S/4HANA, private cloud edition Optional Services for Partners and/or customers:  Proactive Services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Yawalkar, David</dc:creator>
  <cp:keywords>2020/16:9/white</cp:keywords>
  <dc:description/>
  <cp:lastModifiedBy>Aron, Christopher</cp:lastModifiedBy>
  <cp:revision>133</cp:revision>
  <dcterms:created xsi:type="dcterms:W3CDTF">2020-07-13T04:51:22Z</dcterms:created>
  <dcterms:modified xsi:type="dcterms:W3CDTF">2021-01-21T20:18:07Z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0x010100826AFB2E58286A4E804503C7ED14FFFE</vt:lpwstr>
  </property>
</Properties>
</file>