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3" r:id="rId6"/>
    <p:sldId id="257" r:id="rId7"/>
    <p:sldId id="258" r:id="rId8"/>
    <p:sldId id="259"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787D2-EE31-7B56-9341-2826BF3F06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138227-4F6F-A2F6-1CB4-C120C489CB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F900F1-F73A-213A-3FBE-965B8D0C84C1}"/>
              </a:ext>
            </a:extLst>
          </p:cNvPr>
          <p:cNvSpPr>
            <a:spLocks noGrp="1"/>
          </p:cNvSpPr>
          <p:nvPr>
            <p:ph type="dt" sz="half" idx="10"/>
          </p:nvPr>
        </p:nvSpPr>
        <p:spPr/>
        <p:txBody>
          <a:bodyPr/>
          <a:lstStyle/>
          <a:p>
            <a:fld id="{B09EAEE1-3CD0-4DFE-9865-EEDFCBBE01D8}" type="datetimeFigureOut">
              <a:rPr lang="en-US" smtClean="0"/>
              <a:t>2/19/2023</a:t>
            </a:fld>
            <a:endParaRPr lang="en-US"/>
          </a:p>
        </p:txBody>
      </p:sp>
      <p:sp>
        <p:nvSpPr>
          <p:cNvPr id="5" name="Footer Placeholder 4">
            <a:extLst>
              <a:ext uri="{FF2B5EF4-FFF2-40B4-BE49-F238E27FC236}">
                <a16:creationId xmlns:a16="http://schemas.microsoft.com/office/drawing/2014/main" id="{1623D550-E8C0-D60D-AAF8-1A493B16DE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BB3774-AB6A-772F-BEF4-F9901E088B45}"/>
              </a:ext>
            </a:extLst>
          </p:cNvPr>
          <p:cNvSpPr>
            <a:spLocks noGrp="1"/>
          </p:cNvSpPr>
          <p:nvPr>
            <p:ph type="sldNum" sz="quarter" idx="12"/>
          </p:nvPr>
        </p:nvSpPr>
        <p:spPr/>
        <p:txBody>
          <a:bodyPr/>
          <a:lstStyle/>
          <a:p>
            <a:fld id="{A2D09813-85C9-41D3-BDD6-F45F8168A58C}" type="slidenum">
              <a:rPr lang="en-US" smtClean="0"/>
              <a:t>‹#›</a:t>
            </a:fld>
            <a:endParaRPr lang="en-US"/>
          </a:p>
        </p:txBody>
      </p:sp>
    </p:spTree>
    <p:extLst>
      <p:ext uri="{BB962C8B-B14F-4D97-AF65-F5344CB8AC3E}">
        <p14:creationId xmlns:p14="http://schemas.microsoft.com/office/powerpoint/2010/main" val="1761988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21B90-293D-82FA-63BB-ED752001AF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29703-3C20-8B51-0ADE-740C2819CB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15EDF-806A-B239-F4AC-6A4FC84D8480}"/>
              </a:ext>
            </a:extLst>
          </p:cNvPr>
          <p:cNvSpPr>
            <a:spLocks noGrp="1"/>
          </p:cNvSpPr>
          <p:nvPr>
            <p:ph type="dt" sz="half" idx="10"/>
          </p:nvPr>
        </p:nvSpPr>
        <p:spPr/>
        <p:txBody>
          <a:bodyPr/>
          <a:lstStyle/>
          <a:p>
            <a:fld id="{B09EAEE1-3CD0-4DFE-9865-EEDFCBBE01D8}" type="datetimeFigureOut">
              <a:rPr lang="en-US" smtClean="0"/>
              <a:t>2/19/2023</a:t>
            </a:fld>
            <a:endParaRPr lang="en-US"/>
          </a:p>
        </p:txBody>
      </p:sp>
      <p:sp>
        <p:nvSpPr>
          <p:cNvPr id="5" name="Footer Placeholder 4">
            <a:extLst>
              <a:ext uri="{FF2B5EF4-FFF2-40B4-BE49-F238E27FC236}">
                <a16:creationId xmlns:a16="http://schemas.microsoft.com/office/drawing/2014/main" id="{2E4AE218-C229-0B21-795F-1B1D4C00E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6F20EB-144F-8ABC-B147-E3734A26F6F4}"/>
              </a:ext>
            </a:extLst>
          </p:cNvPr>
          <p:cNvSpPr>
            <a:spLocks noGrp="1"/>
          </p:cNvSpPr>
          <p:nvPr>
            <p:ph type="sldNum" sz="quarter" idx="12"/>
          </p:nvPr>
        </p:nvSpPr>
        <p:spPr/>
        <p:txBody>
          <a:bodyPr/>
          <a:lstStyle/>
          <a:p>
            <a:fld id="{A2D09813-85C9-41D3-BDD6-F45F8168A58C}" type="slidenum">
              <a:rPr lang="en-US" smtClean="0"/>
              <a:t>‹#›</a:t>
            </a:fld>
            <a:endParaRPr lang="en-US"/>
          </a:p>
        </p:txBody>
      </p:sp>
    </p:spTree>
    <p:extLst>
      <p:ext uri="{BB962C8B-B14F-4D97-AF65-F5344CB8AC3E}">
        <p14:creationId xmlns:p14="http://schemas.microsoft.com/office/powerpoint/2010/main" val="232055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B7B61C-C91D-673E-4BC0-C3F01DC711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1ACF82-E620-5E71-F3FA-8D8259494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92E60A-7D67-42F8-959A-A2D2E2C0B93D}"/>
              </a:ext>
            </a:extLst>
          </p:cNvPr>
          <p:cNvSpPr>
            <a:spLocks noGrp="1"/>
          </p:cNvSpPr>
          <p:nvPr>
            <p:ph type="dt" sz="half" idx="10"/>
          </p:nvPr>
        </p:nvSpPr>
        <p:spPr/>
        <p:txBody>
          <a:bodyPr/>
          <a:lstStyle/>
          <a:p>
            <a:fld id="{B09EAEE1-3CD0-4DFE-9865-EEDFCBBE01D8}" type="datetimeFigureOut">
              <a:rPr lang="en-US" smtClean="0"/>
              <a:t>2/19/2023</a:t>
            </a:fld>
            <a:endParaRPr lang="en-US"/>
          </a:p>
        </p:txBody>
      </p:sp>
      <p:sp>
        <p:nvSpPr>
          <p:cNvPr id="5" name="Footer Placeholder 4">
            <a:extLst>
              <a:ext uri="{FF2B5EF4-FFF2-40B4-BE49-F238E27FC236}">
                <a16:creationId xmlns:a16="http://schemas.microsoft.com/office/drawing/2014/main" id="{91E03FBC-3BA8-3E5D-650B-659C2796E5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F5F44A-13A5-A099-52BE-2E893F25C7F9}"/>
              </a:ext>
            </a:extLst>
          </p:cNvPr>
          <p:cNvSpPr>
            <a:spLocks noGrp="1"/>
          </p:cNvSpPr>
          <p:nvPr>
            <p:ph type="sldNum" sz="quarter" idx="12"/>
          </p:nvPr>
        </p:nvSpPr>
        <p:spPr/>
        <p:txBody>
          <a:bodyPr/>
          <a:lstStyle/>
          <a:p>
            <a:fld id="{A2D09813-85C9-41D3-BDD6-F45F8168A58C}" type="slidenum">
              <a:rPr lang="en-US" smtClean="0"/>
              <a:t>‹#›</a:t>
            </a:fld>
            <a:endParaRPr lang="en-US"/>
          </a:p>
        </p:txBody>
      </p:sp>
    </p:spTree>
    <p:extLst>
      <p:ext uri="{BB962C8B-B14F-4D97-AF65-F5344CB8AC3E}">
        <p14:creationId xmlns:p14="http://schemas.microsoft.com/office/powerpoint/2010/main" val="4195773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BFA75-D001-C8BE-5391-2F9742F78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24EA27-CBD1-025B-0D76-F397D72F02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F4D3DB-4FCE-C0DE-8429-5B4629859FCC}"/>
              </a:ext>
            </a:extLst>
          </p:cNvPr>
          <p:cNvSpPr>
            <a:spLocks noGrp="1"/>
          </p:cNvSpPr>
          <p:nvPr>
            <p:ph type="dt" sz="half" idx="10"/>
          </p:nvPr>
        </p:nvSpPr>
        <p:spPr/>
        <p:txBody>
          <a:bodyPr/>
          <a:lstStyle/>
          <a:p>
            <a:fld id="{B09EAEE1-3CD0-4DFE-9865-EEDFCBBE01D8}" type="datetimeFigureOut">
              <a:rPr lang="en-US" smtClean="0"/>
              <a:t>2/19/2023</a:t>
            </a:fld>
            <a:endParaRPr lang="en-US"/>
          </a:p>
        </p:txBody>
      </p:sp>
      <p:sp>
        <p:nvSpPr>
          <p:cNvPr id="5" name="Footer Placeholder 4">
            <a:extLst>
              <a:ext uri="{FF2B5EF4-FFF2-40B4-BE49-F238E27FC236}">
                <a16:creationId xmlns:a16="http://schemas.microsoft.com/office/drawing/2014/main" id="{8CC3854D-FB08-C308-6AAB-DFCB029BA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89EA91-4417-F4A2-2450-6194E8C20BB8}"/>
              </a:ext>
            </a:extLst>
          </p:cNvPr>
          <p:cNvSpPr>
            <a:spLocks noGrp="1"/>
          </p:cNvSpPr>
          <p:nvPr>
            <p:ph type="sldNum" sz="quarter" idx="12"/>
          </p:nvPr>
        </p:nvSpPr>
        <p:spPr/>
        <p:txBody>
          <a:bodyPr/>
          <a:lstStyle/>
          <a:p>
            <a:fld id="{A2D09813-85C9-41D3-BDD6-F45F8168A58C}" type="slidenum">
              <a:rPr lang="en-US" smtClean="0"/>
              <a:t>‹#›</a:t>
            </a:fld>
            <a:endParaRPr lang="en-US"/>
          </a:p>
        </p:txBody>
      </p:sp>
    </p:spTree>
    <p:extLst>
      <p:ext uri="{BB962C8B-B14F-4D97-AF65-F5344CB8AC3E}">
        <p14:creationId xmlns:p14="http://schemas.microsoft.com/office/powerpoint/2010/main" val="810922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F5236-3AD0-12D4-D697-CB4BD3D3A6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978442-0D6E-7949-D4E3-76C325F2D5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D2B17E-8775-16DA-5C0B-003C661B6406}"/>
              </a:ext>
            </a:extLst>
          </p:cNvPr>
          <p:cNvSpPr>
            <a:spLocks noGrp="1"/>
          </p:cNvSpPr>
          <p:nvPr>
            <p:ph type="dt" sz="half" idx="10"/>
          </p:nvPr>
        </p:nvSpPr>
        <p:spPr/>
        <p:txBody>
          <a:bodyPr/>
          <a:lstStyle/>
          <a:p>
            <a:fld id="{B09EAEE1-3CD0-4DFE-9865-EEDFCBBE01D8}" type="datetimeFigureOut">
              <a:rPr lang="en-US" smtClean="0"/>
              <a:t>2/19/2023</a:t>
            </a:fld>
            <a:endParaRPr lang="en-US"/>
          </a:p>
        </p:txBody>
      </p:sp>
      <p:sp>
        <p:nvSpPr>
          <p:cNvPr id="5" name="Footer Placeholder 4">
            <a:extLst>
              <a:ext uri="{FF2B5EF4-FFF2-40B4-BE49-F238E27FC236}">
                <a16:creationId xmlns:a16="http://schemas.microsoft.com/office/drawing/2014/main" id="{ABEF0DA0-7BF7-9C97-3B49-3822A00E9D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CFDA0C-C997-1A14-380F-FE7D0687AFF2}"/>
              </a:ext>
            </a:extLst>
          </p:cNvPr>
          <p:cNvSpPr>
            <a:spLocks noGrp="1"/>
          </p:cNvSpPr>
          <p:nvPr>
            <p:ph type="sldNum" sz="quarter" idx="12"/>
          </p:nvPr>
        </p:nvSpPr>
        <p:spPr/>
        <p:txBody>
          <a:bodyPr/>
          <a:lstStyle/>
          <a:p>
            <a:fld id="{A2D09813-85C9-41D3-BDD6-F45F8168A58C}" type="slidenum">
              <a:rPr lang="en-US" smtClean="0"/>
              <a:t>‹#›</a:t>
            </a:fld>
            <a:endParaRPr lang="en-US"/>
          </a:p>
        </p:txBody>
      </p:sp>
    </p:spTree>
    <p:extLst>
      <p:ext uri="{BB962C8B-B14F-4D97-AF65-F5344CB8AC3E}">
        <p14:creationId xmlns:p14="http://schemas.microsoft.com/office/powerpoint/2010/main" val="265813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B765-98EA-E846-EE8E-F1A3C97BD9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458BD4-B38D-7809-BE14-0D15962EDE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11156-F717-D0A2-48E8-17484FCEB8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52AAE-B364-BAF5-8311-F8DADB0270FD}"/>
              </a:ext>
            </a:extLst>
          </p:cNvPr>
          <p:cNvSpPr>
            <a:spLocks noGrp="1"/>
          </p:cNvSpPr>
          <p:nvPr>
            <p:ph type="dt" sz="half" idx="10"/>
          </p:nvPr>
        </p:nvSpPr>
        <p:spPr/>
        <p:txBody>
          <a:bodyPr/>
          <a:lstStyle/>
          <a:p>
            <a:fld id="{B09EAEE1-3CD0-4DFE-9865-EEDFCBBE01D8}" type="datetimeFigureOut">
              <a:rPr lang="en-US" smtClean="0"/>
              <a:t>2/19/2023</a:t>
            </a:fld>
            <a:endParaRPr lang="en-US"/>
          </a:p>
        </p:txBody>
      </p:sp>
      <p:sp>
        <p:nvSpPr>
          <p:cNvPr id="6" name="Footer Placeholder 5">
            <a:extLst>
              <a:ext uri="{FF2B5EF4-FFF2-40B4-BE49-F238E27FC236}">
                <a16:creationId xmlns:a16="http://schemas.microsoft.com/office/drawing/2014/main" id="{B24562A4-0FEC-0438-6068-E4D28407B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FAAFC6-D71C-DCBC-21A6-EE025C1F1C6E}"/>
              </a:ext>
            </a:extLst>
          </p:cNvPr>
          <p:cNvSpPr>
            <a:spLocks noGrp="1"/>
          </p:cNvSpPr>
          <p:nvPr>
            <p:ph type="sldNum" sz="quarter" idx="12"/>
          </p:nvPr>
        </p:nvSpPr>
        <p:spPr/>
        <p:txBody>
          <a:bodyPr/>
          <a:lstStyle/>
          <a:p>
            <a:fld id="{A2D09813-85C9-41D3-BDD6-F45F8168A58C}" type="slidenum">
              <a:rPr lang="en-US" smtClean="0"/>
              <a:t>‹#›</a:t>
            </a:fld>
            <a:endParaRPr lang="en-US"/>
          </a:p>
        </p:txBody>
      </p:sp>
    </p:spTree>
    <p:extLst>
      <p:ext uri="{BB962C8B-B14F-4D97-AF65-F5344CB8AC3E}">
        <p14:creationId xmlns:p14="http://schemas.microsoft.com/office/powerpoint/2010/main" val="2108556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3BABA-0AFF-13E8-A65A-BE5E589596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323446-D29C-D963-686D-7B5B1C09E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97F516-86A1-8C47-63E3-305C67C521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21EECB-D825-724E-231F-A06006B2ED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2CE5E8-F297-035D-83BE-1F6AD42E68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14534A-39EA-83D7-416C-E46FE2E86B65}"/>
              </a:ext>
            </a:extLst>
          </p:cNvPr>
          <p:cNvSpPr>
            <a:spLocks noGrp="1"/>
          </p:cNvSpPr>
          <p:nvPr>
            <p:ph type="dt" sz="half" idx="10"/>
          </p:nvPr>
        </p:nvSpPr>
        <p:spPr/>
        <p:txBody>
          <a:bodyPr/>
          <a:lstStyle/>
          <a:p>
            <a:fld id="{B09EAEE1-3CD0-4DFE-9865-EEDFCBBE01D8}" type="datetimeFigureOut">
              <a:rPr lang="en-US" smtClean="0"/>
              <a:t>2/19/2023</a:t>
            </a:fld>
            <a:endParaRPr lang="en-US"/>
          </a:p>
        </p:txBody>
      </p:sp>
      <p:sp>
        <p:nvSpPr>
          <p:cNvPr id="8" name="Footer Placeholder 7">
            <a:extLst>
              <a:ext uri="{FF2B5EF4-FFF2-40B4-BE49-F238E27FC236}">
                <a16:creationId xmlns:a16="http://schemas.microsoft.com/office/drawing/2014/main" id="{C7B9558E-084E-2EC6-7A15-7124DE1957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3F28FE-EC44-E35E-6037-AF4F829A5D78}"/>
              </a:ext>
            </a:extLst>
          </p:cNvPr>
          <p:cNvSpPr>
            <a:spLocks noGrp="1"/>
          </p:cNvSpPr>
          <p:nvPr>
            <p:ph type="sldNum" sz="quarter" idx="12"/>
          </p:nvPr>
        </p:nvSpPr>
        <p:spPr/>
        <p:txBody>
          <a:bodyPr/>
          <a:lstStyle/>
          <a:p>
            <a:fld id="{A2D09813-85C9-41D3-BDD6-F45F8168A58C}" type="slidenum">
              <a:rPr lang="en-US" smtClean="0"/>
              <a:t>‹#›</a:t>
            </a:fld>
            <a:endParaRPr lang="en-US"/>
          </a:p>
        </p:txBody>
      </p:sp>
    </p:spTree>
    <p:extLst>
      <p:ext uri="{BB962C8B-B14F-4D97-AF65-F5344CB8AC3E}">
        <p14:creationId xmlns:p14="http://schemas.microsoft.com/office/powerpoint/2010/main" val="3005389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C252-86CF-3844-030F-02EA252AD1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D11EAE-07DC-FC53-15FC-688F84303F2F}"/>
              </a:ext>
            </a:extLst>
          </p:cNvPr>
          <p:cNvSpPr>
            <a:spLocks noGrp="1"/>
          </p:cNvSpPr>
          <p:nvPr>
            <p:ph type="dt" sz="half" idx="10"/>
          </p:nvPr>
        </p:nvSpPr>
        <p:spPr/>
        <p:txBody>
          <a:bodyPr/>
          <a:lstStyle/>
          <a:p>
            <a:fld id="{B09EAEE1-3CD0-4DFE-9865-EEDFCBBE01D8}" type="datetimeFigureOut">
              <a:rPr lang="en-US" smtClean="0"/>
              <a:t>2/19/2023</a:t>
            </a:fld>
            <a:endParaRPr lang="en-US"/>
          </a:p>
        </p:txBody>
      </p:sp>
      <p:sp>
        <p:nvSpPr>
          <p:cNvPr id="4" name="Footer Placeholder 3">
            <a:extLst>
              <a:ext uri="{FF2B5EF4-FFF2-40B4-BE49-F238E27FC236}">
                <a16:creationId xmlns:a16="http://schemas.microsoft.com/office/drawing/2014/main" id="{F311C7C2-BE1E-1945-F836-940661D1F6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983246-5BBA-0E87-A127-78F7F69713B4}"/>
              </a:ext>
            </a:extLst>
          </p:cNvPr>
          <p:cNvSpPr>
            <a:spLocks noGrp="1"/>
          </p:cNvSpPr>
          <p:nvPr>
            <p:ph type="sldNum" sz="quarter" idx="12"/>
          </p:nvPr>
        </p:nvSpPr>
        <p:spPr/>
        <p:txBody>
          <a:bodyPr/>
          <a:lstStyle/>
          <a:p>
            <a:fld id="{A2D09813-85C9-41D3-BDD6-F45F8168A58C}" type="slidenum">
              <a:rPr lang="en-US" smtClean="0"/>
              <a:t>‹#›</a:t>
            </a:fld>
            <a:endParaRPr lang="en-US"/>
          </a:p>
        </p:txBody>
      </p:sp>
    </p:spTree>
    <p:extLst>
      <p:ext uri="{BB962C8B-B14F-4D97-AF65-F5344CB8AC3E}">
        <p14:creationId xmlns:p14="http://schemas.microsoft.com/office/powerpoint/2010/main" val="2912288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7BC21-2C32-86F6-5FD5-EB9CCFD65824}"/>
              </a:ext>
            </a:extLst>
          </p:cNvPr>
          <p:cNvSpPr>
            <a:spLocks noGrp="1"/>
          </p:cNvSpPr>
          <p:nvPr>
            <p:ph type="dt" sz="half" idx="10"/>
          </p:nvPr>
        </p:nvSpPr>
        <p:spPr/>
        <p:txBody>
          <a:bodyPr/>
          <a:lstStyle/>
          <a:p>
            <a:fld id="{B09EAEE1-3CD0-4DFE-9865-EEDFCBBE01D8}" type="datetimeFigureOut">
              <a:rPr lang="en-US" smtClean="0"/>
              <a:t>2/19/2023</a:t>
            </a:fld>
            <a:endParaRPr lang="en-US"/>
          </a:p>
        </p:txBody>
      </p:sp>
      <p:sp>
        <p:nvSpPr>
          <p:cNvPr id="3" name="Footer Placeholder 2">
            <a:extLst>
              <a:ext uri="{FF2B5EF4-FFF2-40B4-BE49-F238E27FC236}">
                <a16:creationId xmlns:a16="http://schemas.microsoft.com/office/drawing/2014/main" id="{FFD67F99-552C-D621-BB5D-A308A70DB9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B84FCD-0014-F90B-47E3-86752CBF1DFB}"/>
              </a:ext>
            </a:extLst>
          </p:cNvPr>
          <p:cNvSpPr>
            <a:spLocks noGrp="1"/>
          </p:cNvSpPr>
          <p:nvPr>
            <p:ph type="sldNum" sz="quarter" idx="12"/>
          </p:nvPr>
        </p:nvSpPr>
        <p:spPr/>
        <p:txBody>
          <a:bodyPr/>
          <a:lstStyle/>
          <a:p>
            <a:fld id="{A2D09813-85C9-41D3-BDD6-F45F8168A58C}" type="slidenum">
              <a:rPr lang="en-US" smtClean="0"/>
              <a:t>‹#›</a:t>
            </a:fld>
            <a:endParaRPr lang="en-US"/>
          </a:p>
        </p:txBody>
      </p:sp>
    </p:spTree>
    <p:extLst>
      <p:ext uri="{BB962C8B-B14F-4D97-AF65-F5344CB8AC3E}">
        <p14:creationId xmlns:p14="http://schemas.microsoft.com/office/powerpoint/2010/main" val="2061040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90EE2-6F4D-FA82-88F7-FB84B45AE1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C5D11E-4FE0-7076-A196-CACCEF5A0A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3A6049-00DB-2490-F969-3FDE5AC66C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D39A23-2514-698A-73E5-2EB231AD4293}"/>
              </a:ext>
            </a:extLst>
          </p:cNvPr>
          <p:cNvSpPr>
            <a:spLocks noGrp="1"/>
          </p:cNvSpPr>
          <p:nvPr>
            <p:ph type="dt" sz="half" idx="10"/>
          </p:nvPr>
        </p:nvSpPr>
        <p:spPr/>
        <p:txBody>
          <a:bodyPr/>
          <a:lstStyle/>
          <a:p>
            <a:fld id="{B09EAEE1-3CD0-4DFE-9865-EEDFCBBE01D8}" type="datetimeFigureOut">
              <a:rPr lang="en-US" smtClean="0"/>
              <a:t>2/19/2023</a:t>
            </a:fld>
            <a:endParaRPr lang="en-US"/>
          </a:p>
        </p:txBody>
      </p:sp>
      <p:sp>
        <p:nvSpPr>
          <p:cNvPr id="6" name="Footer Placeholder 5">
            <a:extLst>
              <a:ext uri="{FF2B5EF4-FFF2-40B4-BE49-F238E27FC236}">
                <a16:creationId xmlns:a16="http://schemas.microsoft.com/office/drawing/2014/main" id="{1628627E-94D4-60E5-3D69-056E485FA4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5CD7D-DAFC-519E-0774-BE294C348F6A}"/>
              </a:ext>
            </a:extLst>
          </p:cNvPr>
          <p:cNvSpPr>
            <a:spLocks noGrp="1"/>
          </p:cNvSpPr>
          <p:nvPr>
            <p:ph type="sldNum" sz="quarter" idx="12"/>
          </p:nvPr>
        </p:nvSpPr>
        <p:spPr/>
        <p:txBody>
          <a:bodyPr/>
          <a:lstStyle/>
          <a:p>
            <a:fld id="{A2D09813-85C9-41D3-BDD6-F45F8168A58C}" type="slidenum">
              <a:rPr lang="en-US" smtClean="0"/>
              <a:t>‹#›</a:t>
            </a:fld>
            <a:endParaRPr lang="en-US"/>
          </a:p>
        </p:txBody>
      </p:sp>
    </p:spTree>
    <p:extLst>
      <p:ext uri="{BB962C8B-B14F-4D97-AF65-F5344CB8AC3E}">
        <p14:creationId xmlns:p14="http://schemas.microsoft.com/office/powerpoint/2010/main" val="2895419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AC384-9BCE-ACC7-52AF-FC9D9FC150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D44403-3FBA-537B-ECFD-3BC96BB115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229E3A-5CEF-5FB5-7ED6-E07E4F25D7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133BF-4BA0-0FED-542F-409FF8CDD004}"/>
              </a:ext>
            </a:extLst>
          </p:cNvPr>
          <p:cNvSpPr>
            <a:spLocks noGrp="1"/>
          </p:cNvSpPr>
          <p:nvPr>
            <p:ph type="dt" sz="half" idx="10"/>
          </p:nvPr>
        </p:nvSpPr>
        <p:spPr/>
        <p:txBody>
          <a:bodyPr/>
          <a:lstStyle/>
          <a:p>
            <a:fld id="{B09EAEE1-3CD0-4DFE-9865-EEDFCBBE01D8}" type="datetimeFigureOut">
              <a:rPr lang="en-US" smtClean="0"/>
              <a:t>2/19/2023</a:t>
            </a:fld>
            <a:endParaRPr lang="en-US"/>
          </a:p>
        </p:txBody>
      </p:sp>
      <p:sp>
        <p:nvSpPr>
          <p:cNvPr id="6" name="Footer Placeholder 5">
            <a:extLst>
              <a:ext uri="{FF2B5EF4-FFF2-40B4-BE49-F238E27FC236}">
                <a16:creationId xmlns:a16="http://schemas.microsoft.com/office/drawing/2014/main" id="{16610A91-6824-8B85-FDA9-722DAB6FA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9A2569-F651-F8D8-0EBB-22F547A1D6A0}"/>
              </a:ext>
            </a:extLst>
          </p:cNvPr>
          <p:cNvSpPr>
            <a:spLocks noGrp="1"/>
          </p:cNvSpPr>
          <p:nvPr>
            <p:ph type="sldNum" sz="quarter" idx="12"/>
          </p:nvPr>
        </p:nvSpPr>
        <p:spPr/>
        <p:txBody>
          <a:bodyPr/>
          <a:lstStyle/>
          <a:p>
            <a:fld id="{A2D09813-85C9-41D3-BDD6-F45F8168A58C}" type="slidenum">
              <a:rPr lang="en-US" smtClean="0"/>
              <a:t>‹#›</a:t>
            </a:fld>
            <a:endParaRPr lang="en-US"/>
          </a:p>
        </p:txBody>
      </p:sp>
    </p:spTree>
    <p:extLst>
      <p:ext uri="{BB962C8B-B14F-4D97-AF65-F5344CB8AC3E}">
        <p14:creationId xmlns:p14="http://schemas.microsoft.com/office/powerpoint/2010/main" val="3574060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F7F8AA-7080-3676-7A41-CB48F2B580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7A039B-D3D4-A41A-558A-114E5F640D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408B9D-F2DF-DF0E-5C82-D5073A0673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9EAEE1-3CD0-4DFE-9865-EEDFCBBE01D8}" type="datetimeFigureOut">
              <a:rPr lang="en-US" smtClean="0"/>
              <a:t>2/19/2023</a:t>
            </a:fld>
            <a:endParaRPr lang="en-US"/>
          </a:p>
        </p:txBody>
      </p:sp>
      <p:sp>
        <p:nvSpPr>
          <p:cNvPr id="5" name="Footer Placeholder 4">
            <a:extLst>
              <a:ext uri="{FF2B5EF4-FFF2-40B4-BE49-F238E27FC236}">
                <a16:creationId xmlns:a16="http://schemas.microsoft.com/office/drawing/2014/main" id="{AAE35ED2-4C4B-4A6D-8FF0-9A6B4E6E71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4E01B5-A15D-B6B2-DF8D-3390A9A5D2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D09813-85C9-41D3-BDD6-F45F8168A58C}" type="slidenum">
              <a:rPr lang="en-US" smtClean="0"/>
              <a:t>‹#›</a:t>
            </a:fld>
            <a:endParaRPr lang="en-US"/>
          </a:p>
        </p:txBody>
      </p:sp>
    </p:spTree>
    <p:extLst>
      <p:ext uri="{BB962C8B-B14F-4D97-AF65-F5344CB8AC3E}">
        <p14:creationId xmlns:p14="http://schemas.microsoft.com/office/powerpoint/2010/main" val="510587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3E477-2B4E-AE3F-7427-8F9F17CF467C}"/>
              </a:ext>
            </a:extLst>
          </p:cNvPr>
          <p:cNvSpPr>
            <a:spLocks noGrp="1"/>
          </p:cNvSpPr>
          <p:nvPr>
            <p:ph type="ctrTitle"/>
          </p:nvPr>
        </p:nvSpPr>
        <p:spPr/>
        <p:txBody>
          <a:bodyPr/>
          <a:lstStyle/>
          <a:p>
            <a:r>
              <a:rPr lang="en-US" dirty="0"/>
              <a:t>Customer Journey Roadmap Presentation Template</a:t>
            </a:r>
          </a:p>
        </p:txBody>
      </p:sp>
      <p:sp>
        <p:nvSpPr>
          <p:cNvPr id="4" name="Subtitle 3"/>
          <p:cNvSpPr>
            <a:spLocks noGrp="1"/>
          </p:cNvSpPr>
          <p:nvPr>
            <p:ph type="subTitle" idx="1"/>
          </p:nvPr>
        </p:nvSpPr>
        <p:spPr/>
        <p:txBody>
          <a:bodyPr/>
          <a:lstStyle/>
          <a:p>
            <a:endParaRPr lang="en-MY"/>
          </a:p>
        </p:txBody>
      </p:sp>
    </p:spTree>
    <p:extLst>
      <p:ext uri="{BB962C8B-B14F-4D97-AF65-F5344CB8AC3E}">
        <p14:creationId xmlns:p14="http://schemas.microsoft.com/office/powerpoint/2010/main" val="1792982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38E9-E3EE-668F-B5C3-98B1032772D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13C890F-FF7D-3AD2-CC03-8EF44BB79A59}"/>
              </a:ext>
            </a:extLst>
          </p:cNvPr>
          <p:cNvSpPr>
            <a:spLocks noGrp="1"/>
          </p:cNvSpPr>
          <p:nvPr>
            <p:ph idx="1"/>
          </p:nvPr>
        </p:nvSpPr>
        <p:spPr/>
        <p:txBody>
          <a:bodyPr/>
          <a:lstStyle/>
          <a:p>
            <a:pPr marL="0" indent="0">
              <a:buNone/>
            </a:pPr>
            <a:r>
              <a:rPr lang="en-US" b="1" dirty="0" err="1"/>
              <a:t>RenewAgra</a:t>
            </a:r>
            <a:r>
              <a:rPr lang="en-US" dirty="0"/>
              <a:t> is a large multi-national crop company focusing on growing cereals (primarily corn and wheat) and sugar (both sugar cane and sugar beets</a:t>
            </a:r>
            <a:r>
              <a:rPr lang="en-US" dirty="0" smtClean="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33566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2E2D6-963C-2567-C57D-D40DAA65FC19}"/>
              </a:ext>
            </a:extLst>
          </p:cNvPr>
          <p:cNvSpPr>
            <a:spLocks noGrp="1"/>
          </p:cNvSpPr>
          <p:nvPr>
            <p:ph type="title"/>
          </p:nvPr>
        </p:nvSpPr>
        <p:spPr/>
        <p:txBody>
          <a:bodyPr/>
          <a:lstStyle/>
          <a:p>
            <a:r>
              <a:rPr lang="en-US" dirty="0"/>
              <a:t>Business and Technical Requirements</a:t>
            </a:r>
          </a:p>
        </p:txBody>
      </p:sp>
      <p:sp>
        <p:nvSpPr>
          <p:cNvPr id="3" name="Content Placeholder 2">
            <a:extLst>
              <a:ext uri="{FF2B5EF4-FFF2-40B4-BE49-F238E27FC236}">
                <a16:creationId xmlns:a16="http://schemas.microsoft.com/office/drawing/2014/main" id="{5708646E-5F70-C40A-EF0B-D78744C24314}"/>
              </a:ext>
            </a:extLst>
          </p:cNvPr>
          <p:cNvSpPr>
            <a:spLocks noGrp="1"/>
          </p:cNvSpPr>
          <p:nvPr>
            <p:ph idx="1"/>
          </p:nvPr>
        </p:nvSpPr>
        <p:spPr/>
        <p:txBody>
          <a:bodyPr>
            <a:normAutofit fontScale="92500"/>
          </a:bodyPr>
          <a:lstStyle/>
          <a:p>
            <a:pPr marL="0" indent="0">
              <a:buNone/>
            </a:pPr>
            <a:r>
              <a:rPr lang="en-US" sz="3500" b="1" dirty="0"/>
              <a:t>Business requirements:</a:t>
            </a:r>
            <a:endParaRPr lang="en-MY" sz="3500" b="1" dirty="0"/>
          </a:p>
          <a:p>
            <a:r>
              <a:rPr lang="en-US" dirty="0" smtClean="0"/>
              <a:t>Improved </a:t>
            </a:r>
            <a:r>
              <a:rPr lang="en-US" dirty="0"/>
              <a:t>interconnectedness between the three businesses of </a:t>
            </a:r>
            <a:r>
              <a:rPr lang="en-US" dirty="0" err="1"/>
              <a:t>CropCo</a:t>
            </a:r>
            <a:r>
              <a:rPr lang="en-US" dirty="0"/>
              <a:t>, </a:t>
            </a:r>
            <a:r>
              <a:rPr lang="en-US" dirty="0" err="1"/>
              <a:t>TransCrop</a:t>
            </a:r>
            <a:r>
              <a:rPr lang="en-US" dirty="0"/>
              <a:t>, and </a:t>
            </a:r>
            <a:r>
              <a:rPr lang="en-US" dirty="0" err="1"/>
              <a:t>EnvoData</a:t>
            </a:r>
            <a:r>
              <a:rPr lang="en-US" dirty="0"/>
              <a:t>.</a:t>
            </a:r>
            <a:endParaRPr lang="en-MY" b="1" dirty="0"/>
          </a:p>
          <a:p>
            <a:r>
              <a:rPr lang="en-US" dirty="0" smtClean="0"/>
              <a:t>Modernization </a:t>
            </a:r>
            <a:r>
              <a:rPr lang="en-US" dirty="0"/>
              <a:t>of data management systems across all three businesses.</a:t>
            </a:r>
            <a:endParaRPr lang="en-MY" b="1" dirty="0"/>
          </a:p>
          <a:p>
            <a:r>
              <a:rPr lang="en-US" dirty="0" smtClean="0"/>
              <a:t>Streamlined </a:t>
            </a:r>
            <a:r>
              <a:rPr lang="en-US" dirty="0"/>
              <a:t>business processes to improve efficiency and reduce costs.</a:t>
            </a:r>
            <a:endParaRPr lang="en-MY" b="1" dirty="0"/>
          </a:p>
          <a:p>
            <a:r>
              <a:rPr lang="en-US" dirty="0" smtClean="0"/>
              <a:t>Improved </a:t>
            </a:r>
            <a:r>
              <a:rPr lang="en-US" dirty="0"/>
              <a:t>data analytics capabilities to support better decision-making.</a:t>
            </a:r>
            <a:endParaRPr lang="en-MY" b="1" dirty="0"/>
          </a:p>
          <a:p>
            <a:r>
              <a:rPr lang="en-US" dirty="0" smtClean="0"/>
              <a:t>Better </a:t>
            </a:r>
            <a:r>
              <a:rPr lang="en-US" dirty="0"/>
              <a:t>collaboration and communication between employees across the three businesses.</a:t>
            </a:r>
            <a:endParaRPr lang="en-MY" b="1" dirty="0"/>
          </a:p>
          <a:p>
            <a:endParaRPr lang="en-US" dirty="0"/>
          </a:p>
        </p:txBody>
      </p:sp>
    </p:spTree>
    <p:extLst>
      <p:ext uri="{BB962C8B-B14F-4D97-AF65-F5344CB8AC3E}">
        <p14:creationId xmlns:p14="http://schemas.microsoft.com/office/powerpoint/2010/main" val="1721699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BC569-BA78-E999-C93C-5745C3FA3235}"/>
              </a:ext>
            </a:extLst>
          </p:cNvPr>
          <p:cNvSpPr>
            <a:spLocks noGrp="1"/>
          </p:cNvSpPr>
          <p:nvPr>
            <p:ph type="title"/>
          </p:nvPr>
        </p:nvSpPr>
        <p:spPr/>
        <p:txBody>
          <a:bodyPr/>
          <a:lstStyle/>
          <a:p>
            <a:r>
              <a:rPr lang="en-US" dirty="0"/>
              <a:t>Stakeholders and Partners</a:t>
            </a:r>
          </a:p>
        </p:txBody>
      </p:sp>
      <p:sp>
        <p:nvSpPr>
          <p:cNvPr id="3" name="Content Placeholder 2">
            <a:extLst>
              <a:ext uri="{FF2B5EF4-FFF2-40B4-BE49-F238E27FC236}">
                <a16:creationId xmlns:a16="http://schemas.microsoft.com/office/drawing/2014/main" id="{AE381238-674B-E07F-7E9E-7DA9C46EE4FB}"/>
              </a:ext>
            </a:extLst>
          </p:cNvPr>
          <p:cNvSpPr>
            <a:spLocks noGrp="1"/>
          </p:cNvSpPr>
          <p:nvPr>
            <p:ph idx="1"/>
          </p:nvPr>
        </p:nvSpPr>
        <p:spPr/>
        <p:txBody>
          <a:bodyPr/>
          <a:lstStyle/>
          <a:p>
            <a:r>
              <a:rPr lang="en-US" dirty="0" err="1"/>
              <a:t>RenewAgra</a:t>
            </a:r>
            <a:r>
              <a:rPr lang="en-US" dirty="0"/>
              <a:t> executives</a:t>
            </a:r>
            <a:endParaRPr lang="en-MY" dirty="0"/>
          </a:p>
          <a:p>
            <a:r>
              <a:rPr lang="en-US" dirty="0" err="1" smtClean="0"/>
              <a:t>CropCo</a:t>
            </a:r>
            <a:r>
              <a:rPr lang="en-US" dirty="0"/>
              <a:t>, </a:t>
            </a:r>
            <a:r>
              <a:rPr lang="en-US" dirty="0" err="1"/>
              <a:t>TransCrop</a:t>
            </a:r>
            <a:r>
              <a:rPr lang="en-US" dirty="0"/>
              <a:t>, and </a:t>
            </a:r>
            <a:r>
              <a:rPr lang="en-US" dirty="0" err="1"/>
              <a:t>EnvoData</a:t>
            </a:r>
            <a:r>
              <a:rPr lang="en-US" dirty="0"/>
              <a:t> business unit managers</a:t>
            </a:r>
            <a:endParaRPr lang="en-MY" dirty="0"/>
          </a:p>
          <a:p>
            <a:r>
              <a:rPr lang="en-US" dirty="0" smtClean="0"/>
              <a:t>IT </a:t>
            </a:r>
            <a:r>
              <a:rPr lang="en-US" dirty="0"/>
              <a:t>department representatives</a:t>
            </a:r>
            <a:endParaRPr lang="en-MY" dirty="0"/>
          </a:p>
          <a:p>
            <a:r>
              <a:rPr lang="en-US" dirty="0" smtClean="0"/>
              <a:t>End-users </a:t>
            </a:r>
            <a:r>
              <a:rPr lang="en-US" dirty="0"/>
              <a:t>of the systems</a:t>
            </a:r>
            <a:endParaRPr lang="en-MY" dirty="0"/>
          </a:p>
        </p:txBody>
      </p:sp>
    </p:spTree>
    <p:extLst>
      <p:ext uri="{BB962C8B-B14F-4D97-AF65-F5344CB8AC3E}">
        <p14:creationId xmlns:p14="http://schemas.microsoft.com/office/powerpoint/2010/main" val="592718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90595-A029-8553-7125-2660E75B917B}"/>
              </a:ext>
            </a:extLst>
          </p:cNvPr>
          <p:cNvSpPr>
            <a:spLocks noGrp="1"/>
          </p:cNvSpPr>
          <p:nvPr>
            <p:ph type="title"/>
          </p:nvPr>
        </p:nvSpPr>
        <p:spPr/>
        <p:txBody>
          <a:bodyPr/>
          <a:lstStyle/>
          <a:p>
            <a:r>
              <a:rPr lang="en-US" dirty="0"/>
              <a:t>Business Environment</a:t>
            </a:r>
          </a:p>
        </p:txBody>
      </p:sp>
      <p:sp>
        <p:nvSpPr>
          <p:cNvPr id="3" name="Content Placeholder 2">
            <a:extLst>
              <a:ext uri="{FF2B5EF4-FFF2-40B4-BE49-F238E27FC236}">
                <a16:creationId xmlns:a16="http://schemas.microsoft.com/office/drawing/2014/main" id="{EF20DC30-0B1D-EEE2-533F-A820AF1C316B}"/>
              </a:ext>
            </a:extLst>
          </p:cNvPr>
          <p:cNvSpPr>
            <a:spLocks noGrp="1"/>
          </p:cNvSpPr>
          <p:nvPr>
            <p:ph idx="1"/>
          </p:nvPr>
        </p:nvSpPr>
        <p:spPr/>
        <p:txBody>
          <a:bodyPr>
            <a:normAutofit fontScale="92500" lnSpcReduction="10000"/>
          </a:bodyPr>
          <a:lstStyle/>
          <a:p>
            <a:r>
              <a:rPr lang="en-US" b="1" dirty="0" err="1"/>
              <a:t>CropCo</a:t>
            </a:r>
            <a:r>
              <a:rPr lang="en-US" dirty="0"/>
              <a:t> operates in a highly regulated industry, and government policies and regulations significantly impact its operations. The government policies related to land use, farming practices, and subsidies affect </a:t>
            </a:r>
            <a:r>
              <a:rPr lang="en-US" dirty="0" err="1"/>
              <a:t>CropCo's</a:t>
            </a:r>
            <a:r>
              <a:rPr lang="en-US" dirty="0"/>
              <a:t> profitability</a:t>
            </a:r>
            <a:r>
              <a:rPr lang="en-US" dirty="0" smtClean="0"/>
              <a:t>.</a:t>
            </a:r>
          </a:p>
          <a:p>
            <a:r>
              <a:rPr lang="en-US" b="1" dirty="0" err="1"/>
              <a:t>TransCrop</a:t>
            </a:r>
            <a:r>
              <a:rPr lang="en-US" dirty="0"/>
              <a:t> operates in a highly regulated industry, and government policies and regulations significantly impact its operations. The government policies related to transportation, customs, and trade agreements can impact </a:t>
            </a:r>
            <a:r>
              <a:rPr lang="en-US" dirty="0" err="1"/>
              <a:t>TransCrop's</a:t>
            </a:r>
            <a:r>
              <a:rPr lang="en-US" dirty="0"/>
              <a:t> business operations.</a:t>
            </a:r>
            <a:endParaRPr lang="en-MY" dirty="0"/>
          </a:p>
          <a:p>
            <a:r>
              <a:rPr lang="en-US" b="1" dirty="0" err="1"/>
              <a:t>EnvoData</a:t>
            </a:r>
            <a:r>
              <a:rPr lang="en-US" dirty="0"/>
              <a:t> operates in a highly regulated industry, and government policies and regulations significantly impact its operations. The government policies related to data privacy, cybersecurity, and intellectual property rights can impact </a:t>
            </a:r>
            <a:r>
              <a:rPr lang="en-US" dirty="0" err="1"/>
              <a:t>EnvoData's</a:t>
            </a:r>
            <a:r>
              <a:rPr lang="en-US" dirty="0"/>
              <a:t> business operations.</a:t>
            </a:r>
            <a:endParaRPr lang="en-MY" dirty="0"/>
          </a:p>
          <a:p>
            <a:endParaRPr lang="en-US" dirty="0"/>
          </a:p>
        </p:txBody>
      </p:sp>
    </p:spTree>
    <p:extLst>
      <p:ext uri="{BB962C8B-B14F-4D97-AF65-F5344CB8AC3E}">
        <p14:creationId xmlns:p14="http://schemas.microsoft.com/office/powerpoint/2010/main" val="667902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FE962-8A2F-C041-E226-03F891748F8A}"/>
              </a:ext>
            </a:extLst>
          </p:cNvPr>
          <p:cNvSpPr>
            <a:spLocks noGrp="1"/>
          </p:cNvSpPr>
          <p:nvPr>
            <p:ph type="title"/>
          </p:nvPr>
        </p:nvSpPr>
        <p:spPr/>
        <p:txBody>
          <a:bodyPr/>
          <a:lstStyle/>
          <a:p>
            <a:r>
              <a:rPr lang="en-US"/>
              <a:t>Products </a:t>
            </a:r>
            <a:r>
              <a:rPr lang="en-US" dirty="0"/>
              <a:t>and Solutions </a:t>
            </a:r>
          </a:p>
        </p:txBody>
      </p:sp>
      <p:sp>
        <p:nvSpPr>
          <p:cNvPr id="3" name="Content Placeholder 2">
            <a:extLst>
              <a:ext uri="{FF2B5EF4-FFF2-40B4-BE49-F238E27FC236}">
                <a16:creationId xmlns:a16="http://schemas.microsoft.com/office/drawing/2014/main" id="{6C1A358E-7BC1-EDBE-8331-E60B114B7FB8}"/>
              </a:ext>
            </a:extLst>
          </p:cNvPr>
          <p:cNvSpPr>
            <a:spLocks noGrp="1"/>
          </p:cNvSpPr>
          <p:nvPr>
            <p:ph idx="1"/>
          </p:nvPr>
        </p:nvSpPr>
        <p:spPr>
          <a:xfrm>
            <a:off x="838200" y="1825625"/>
            <a:ext cx="10515600" cy="4604358"/>
          </a:xfrm>
        </p:spPr>
        <p:txBody>
          <a:bodyPr>
            <a:normAutofit fontScale="77500" lnSpcReduction="20000"/>
          </a:bodyPr>
          <a:lstStyle/>
          <a:p>
            <a:r>
              <a:rPr lang="en-US" b="1" dirty="0"/>
              <a:t>Poor Data Management</a:t>
            </a:r>
            <a:r>
              <a:rPr lang="en-US" dirty="0"/>
              <a:t>: Companies often struggle with data silos and scattered data, leading to inefficiencies and inaccurate reporting. An SAP solution such as SAP Master Data Governance can help centralize data and ensure consistency across different systems, improving data quality, and reducing errors.</a:t>
            </a:r>
            <a:endParaRPr lang="en-MY" b="1" dirty="0"/>
          </a:p>
          <a:p>
            <a:r>
              <a:rPr lang="en-US" b="1" dirty="0"/>
              <a:t>Inefficient Supply Chain</a:t>
            </a:r>
            <a:r>
              <a:rPr lang="en-US" dirty="0"/>
              <a:t>: Businesses with complex supply chains may struggle with inventory management, procurement, and logistics. SAP </a:t>
            </a:r>
            <a:r>
              <a:rPr lang="en-US" dirty="0" err="1"/>
              <a:t>Ariba</a:t>
            </a:r>
            <a:r>
              <a:rPr lang="en-US" dirty="0"/>
              <a:t> provides a solution that can help streamline these processes, enabling businesses to optimize their supply chains, improve supplier relationships, and reduce costs.</a:t>
            </a:r>
            <a:endParaRPr lang="en-MY" b="1" dirty="0"/>
          </a:p>
          <a:p>
            <a:r>
              <a:rPr lang="en-US" b="1" dirty="0"/>
              <a:t>Inability to Keep Up with Regulatory Changes</a:t>
            </a:r>
            <a:r>
              <a:rPr lang="en-US" dirty="0"/>
              <a:t>: Companies must comply with various regulations and standards, which can be time-consuming and challenging to keep up with. SAP Governance, Risk, and Compliance solutions can help businesses stay up to date with regulatory changes, automate compliance processes, and mitigate risks.</a:t>
            </a:r>
            <a:endParaRPr lang="en-MY" b="1" dirty="0"/>
          </a:p>
          <a:p>
            <a:r>
              <a:rPr lang="en-US" b="1" dirty="0"/>
              <a:t>Lack of Visibility and Analytics</a:t>
            </a:r>
            <a:r>
              <a:rPr lang="en-US" dirty="0"/>
              <a:t>: Businesses need real-time visibility into their operations to make informed decisions. SAP Analytics Cloud provides a comprehensive analytics solution that can consolidate data from different systems, enabling businesses to gain insights and make data-driven decisions.</a:t>
            </a:r>
            <a:endParaRPr lang="en-MY" b="1" dirty="0"/>
          </a:p>
          <a:p>
            <a:endParaRPr lang="en-US" dirty="0"/>
          </a:p>
        </p:txBody>
      </p:sp>
    </p:spTree>
    <p:extLst>
      <p:ext uri="{BB962C8B-B14F-4D97-AF65-F5344CB8AC3E}">
        <p14:creationId xmlns:p14="http://schemas.microsoft.com/office/powerpoint/2010/main" val="559647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9243D-27C0-A51C-7B71-D8E153301BF6}"/>
              </a:ext>
            </a:extLst>
          </p:cNvPr>
          <p:cNvSpPr>
            <a:spLocks noGrp="1"/>
          </p:cNvSpPr>
          <p:nvPr>
            <p:ph type="title"/>
          </p:nvPr>
        </p:nvSpPr>
        <p:spPr/>
        <p:txBody>
          <a:bodyPr/>
          <a:lstStyle/>
          <a:p>
            <a:r>
              <a:rPr lang="en-US" dirty="0"/>
              <a:t>SAP Team Training Strategies </a:t>
            </a:r>
          </a:p>
        </p:txBody>
      </p:sp>
      <p:sp>
        <p:nvSpPr>
          <p:cNvPr id="3" name="Content Placeholder 2">
            <a:extLst>
              <a:ext uri="{FF2B5EF4-FFF2-40B4-BE49-F238E27FC236}">
                <a16:creationId xmlns:a16="http://schemas.microsoft.com/office/drawing/2014/main" id="{3700B695-A375-4973-2EDA-4C15CA9BA417}"/>
              </a:ext>
            </a:extLst>
          </p:cNvPr>
          <p:cNvSpPr>
            <a:spLocks noGrp="1"/>
          </p:cNvSpPr>
          <p:nvPr>
            <p:ph idx="1"/>
          </p:nvPr>
        </p:nvSpPr>
        <p:spPr/>
        <p:txBody>
          <a:bodyPr>
            <a:normAutofit fontScale="85000" lnSpcReduction="20000"/>
          </a:bodyPr>
          <a:lstStyle/>
          <a:p>
            <a:pPr lvl="0"/>
            <a:r>
              <a:rPr lang="en-US" b="1" dirty="0"/>
              <a:t>Technical Training</a:t>
            </a:r>
            <a:r>
              <a:rPr lang="en-US" dirty="0"/>
              <a:t>: Given the different data management systems used by the three businesses, technical training on SAP solutions and tools that will be used in the project will be essential. This training will ensure that the team is knowledgeable about the technology, which will enhance their confidence and trustworthiness for the customer.</a:t>
            </a:r>
            <a:endParaRPr lang="en-MY" dirty="0"/>
          </a:p>
          <a:p>
            <a:pPr lvl="0"/>
            <a:r>
              <a:rPr lang="en-US" b="1" dirty="0"/>
              <a:t>Communication and Collaboration Training</a:t>
            </a:r>
            <a:r>
              <a:rPr lang="en-US" dirty="0"/>
              <a:t>: Effective communication and collaboration are critical for the success of any project. The team should receive training on tools and techniques that promote collaboration and improve communication, such as SAP Jam and SAP Project and Portfolio Management.</a:t>
            </a:r>
            <a:endParaRPr lang="en-MY" dirty="0"/>
          </a:p>
          <a:p>
            <a:pPr lvl="0"/>
            <a:r>
              <a:rPr lang="en-US" b="1" dirty="0"/>
              <a:t>Project Management Training</a:t>
            </a:r>
            <a:r>
              <a:rPr lang="en-US" dirty="0"/>
              <a:t>: To ensure the project is delivered on time and within budget, the team should receive training on project management tools and methodologies. SAP Solution Manager can provide a comprehensive platform to manage project deliverables, quality, risks, and schedules. This training will help improve the team's knowledge of team standards, which will be essential for the success of the project.</a:t>
            </a:r>
            <a:endParaRPr lang="en-MY" dirty="0"/>
          </a:p>
          <a:p>
            <a:pPr marL="0" indent="0">
              <a:buNone/>
            </a:pPr>
            <a:endParaRPr lang="en-US" dirty="0"/>
          </a:p>
        </p:txBody>
      </p:sp>
    </p:spTree>
    <p:extLst>
      <p:ext uri="{BB962C8B-B14F-4D97-AF65-F5344CB8AC3E}">
        <p14:creationId xmlns:p14="http://schemas.microsoft.com/office/powerpoint/2010/main" val="3800177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60135-967A-500E-C031-04D5039622F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877DCD2-EB73-F10F-8B3C-B3E07F6D081A}"/>
              </a:ext>
            </a:extLst>
          </p:cNvPr>
          <p:cNvSpPr>
            <a:spLocks noGrp="1"/>
          </p:cNvSpPr>
          <p:nvPr>
            <p:ph idx="1"/>
          </p:nvPr>
        </p:nvSpPr>
        <p:spPr/>
        <p:txBody>
          <a:bodyPr/>
          <a:lstStyle/>
          <a:p>
            <a:pPr marL="0" indent="0">
              <a:buNone/>
            </a:pPr>
            <a:r>
              <a:rPr lang="en-US" dirty="0" smtClean="0"/>
              <a:t>SAP is abl</a:t>
            </a:r>
            <a:r>
              <a:rPr lang="en-US" dirty="0" smtClean="0"/>
              <a:t>e to help </a:t>
            </a:r>
            <a:r>
              <a:rPr lang="en-US" dirty="0" err="1" smtClean="0"/>
              <a:t>RenewAgra</a:t>
            </a:r>
            <a:r>
              <a:rPr lang="en-US" dirty="0" smtClean="0"/>
              <a:t> in these issues:</a:t>
            </a:r>
          </a:p>
          <a:p>
            <a:endParaRPr lang="en-US" dirty="0"/>
          </a:p>
          <a:p>
            <a:r>
              <a:rPr lang="en-US" dirty="0" smtClean="0"/>
              <a:t>A </a:t>
            </a:r>
            <a:r>
              <a:rPr lang="en-US" dirty="0"/>
              <a:t>growing need for sustainable farm and land management.</a:t>
            </a:r>
          </a:p>
          <a:p>
            <a:r>
              <a:rPr lang="en-US" dirty="0"/>
              <a:t>The risk and variability in global commodity prices caused by global environmental and political changes.</a:t>
            </a:r>
          </a:p>
          <a:p>
            <a:r>
              <a:rPr lang="en-US" dirty="0"/>
              <a:t>A preference for sugar alternatives in food preparation and finding other markets for sugar.</a:t>
            </a:r>
          </a:p>
          <a:p>
            <a:endParaRPr lang="en-US" dirty="0"/>
          </a:p>
        </p:txBody>
      </p:sp>
    </p:spTree>
    <p:extLst>
      <p:ext uri="{BB962C8B-B14F-4D97-AF65-F5344CB8AC3E}">
        <p14:creationId xmlns:p14="http://schemas.microsoft.com/office/powerpoint/2010/main" val="1330518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936FB306F8DB41A799ACF908C7C4CB" ma:contentTypeVersion="16" ma:contentTypeDescription="Create a new document." ma:contentTypeScope="" ma:versionID="19635fc1aada0307b7e81ac7e512d3fa">
  <xsd:schema xmlns:xsd="http://www.w3.org/2001/XMLSchema" xmlns:xs="http://www.w3.org/2001/XMLSchema" xmlns:p="http://schemas.microsoft.com/office/2006/metadata/properties" xmlns:ns2="a2ed0cef-3a2d-40a6-90b0-1d334f8ecdca" xmlns:ns3="631fbadb-5215-4657-8cd0-66e907a8ae8a" targetNamespace="http://schemas.microsoft.com/office/2006/metadata/properties" ma:root="true" ma:fieldsID="031381bf049acfa6cee850d3371c02df" ns2:_="" ns3:_="">
    <xsd:import namespace="a2ed0cef-3a2d-40a6-90b0-1d334f8ecdca"/>
    <xsd:import namespace="631fbadb-5215-4657-8cd0-66e907a8ae8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ed0cef-3a2d-40a6-90b0-1d334f8ecd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bfc8dc1-ab14-4a6b-8a4a-9f7f0b948a9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31fbadb-5215-4657-8cd0-66e907a8ae8a"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d90ccfa-17ec-4f09-83cb-84ffe74f4290}" ma:internalName="TaxCatchAll" ma:showField="CatchAllData" ma:web="631fbadb-5215-4657-8cd0-66e907a8ae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31fbadb-5215-4657-8cd0-66e907a8ae8a" xsi:nil="true"/>
    <lcf76f155ced4ddcb4097134ff3c332f xmlns="a2ed0cef-3a2d-40a6-90b0-1d334f8ecdc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7DB5443-CEEF-4081-A11C-0FC16B773D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ed0cef-3a2d-40a6-90b0-1d334f8ecdca"/>
    <ds:schemaRef ds:uri="631fbadb-5215-4657-8cd0-66e907a8ae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E1C02C-AAC9-4852-8983-CECEAED02A83}">
  <ds:schemaRefs>
    <ds:schemaRef ds:uri="http://schemas.microsoft.com/sharepoint/v3/contenttype/forms"/>
  </ds:schemaRefs>
</ds:datastoreItem>
</file>

<file path=customXml/itemProps3.xml><?xml version="1.0" encoding="utf-8"?>
<ds:datastoreItem xmlns:ds="http://schemas.openxmlformats.org/officeDocument/2006/customXml" ds:itemID="{AA66B778-5923-467D-998C-2567787E1066}">
  <ds:schemaRefs>
    <ds:schemaRef ds:uri="http://schemas.microsoft.com/office/2006/metadata/properties"/>
    <ds:schemaRef ds:uri="http://schemas.microsoft.com/office/infopath/2007/PartnerControls"/>
    <ds:schemaRef ds:uri="631fbadb-5215-4657-8cd0-66e907a8ae8a"/>
    <ds:schemaRef ds:uri="a2ed0cef-3a2d-40a6-90b0-1d334f8ecdca"/>
  </ds:schemaRefs>
</ds:datastoreItem>
</file>

<file path=docProps/app.xml><?xml version="1.0" encoding="utf-8"?>
<Properties xmlns="http://schemas.openxmlformats.org/officeDocument/2006/extended-properties" xmlns:vt="http://schemas.openxmlformats.org/officeDocument/2006/docPropsVTypes">
  <TotalTime>574</TotalTime>
  <Words>654</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Customer Journey Roadmap Presentation Template</vt:lpstr>
      <vt:lpstr>Overview</vt:lpstr>
      <vt:lpstr>Business and Technical Requirements</vt:lpstr>
      <vt:lpstr>Stakeholders and Partners</vt:lpstr>
      <vt:lpstr>Business Environment</vt:lpstr>
      <vt:lpstr>Products and Solutions </vt:lpstr>
      <vt:lpstr>SAP Team Training Strategies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Linda Scott</dc:creator>
  <cp:lastModifiedBy>Dennis</cp:lastModifiedBy>
  <cp:revision>17</cp:revision>
  <dcterms:created xsi:type="dcterms:W3CDTF">2022-12-03T14:16:29Z</dcterms:created>
  <dcterms:modified xsi:type="dcterms:W3CDTF">2023-02-19T07:34:10Z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0x010100ED936FB306F8DB41A799ACF908C7C4CB</vt:lpwstr>
  </property>
</Properties>
</file>