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60" r:id="rId7"/>
    <p:sldId id="261" r:id="rId8"/>
    <p:sldId id="259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0" autoAdjust="0"/>
  </p:normalViewPr>
  <p:slideViewPr>
    <p:cSldViewPr>
      <p:cViewPr varScale="1">
        <p:scale>
          <a:sx n="88" d="100"/>
          <a:sy n="88" d="100"/>
        </p:scale>
        <p:origin x="133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BEF7A24B-554D-4B99-A3CC-7667F56D1027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0672D4C-A99E-49DD-8A16-1D1994231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0391B76B-D742-4BD2-BF24-F4C760DB831C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5257B995-136A-4A15-87A5-26420C3C1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>
              <a:duotone>
                <a:schemeClr val="accent3"/>
                <a:srgbClr val="FFFFFF"/>
              </a:duotone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Rectangle 15"/>
            <p:cNvSpPr/>
            <p:nvPr userDrawn="1"/>
          </p:nvSpPr>
          <p:spPr>
            <a:xfrm>
              <a:off x="0" y="5184648"/>
              <a:ext cx="9144000" cy="1673352"/>
            </a:xfrm>
            <a:prstGeom prst="rect">
              <a:avLst/>
            </a:prstGeom>
            <a:gradFill flip="none" rotWithShape="1">
              <a:gsLst>
                <a:gs pos="39000">
                  <a:schemeClr val="accent5">
                    <a:alpha val="40000"/>
                  </a:schemeClr>
                </a:gs>
                <a:gs pos="0">
                  <a:schemeClr val="accent5">
                    <a:alpha val="90000"/>
                  </a:schemeClr>
                </a:gs>
                <a:gs pos="100000">
                  <a:schemeClr val="accent3">
                    <a:alpha val="4000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5257800"/>
              <a:ext cx="9144000" cy="1600200"/>
            </a:xfrm>
            <a:prstGeom prst="rect">
              <a:avLst/>
            </a:prstGeom>
            <a:gradFill flip="none" rotWithShape="1">
              <a:gsLst>
                <a:gs pos="39000">
                  <a:schemeClr val="accent5">
                    <a:alpha val="25000"/>
                  </a:schemeClr>
                </a:gs>
                <a:gs pos="100000">
                  <a:schemeClr val="accent3">
                    <a:alpha val="2500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3352801"/>
              <a:ext cx="9144000" cy="18275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0" y="5181600"/>
              <a:ext cx="9144000" cy="1588"/>
            </a:xfrm>
            <a:prstGeom prst="line">
              <a:avLst/>
            </a:prstGeom>
            <a:ln w="28575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55676" y="3373031"/>
            <a:ext cx="8229600" cy="2043684"/>
          </a:xfrm>
          <a:noFill/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7000" kern="1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566801" y="5429252"/>
            <a:ext cx="8129524" cy="757517"/>
          </a:xfrm>
        </p:spPr>
        <p:txBody>
          <a:bodyPr/>
          <a:lstStyle>
            <a:lvl1pPr marL="0" indent="0" algn="l">
              <a:buNone/>
              <a:defRPr sz="1600" kern="100" cap="all" spc="1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10754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>
              <a:duotone>
                <a:schemeClr val="accent3"/>
                <a:srgbClr val="FFFFFF"/>
              </a:duotone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8"/>
            <p:cNvSpPr/>
            <p:nvPr userDrawn="1"/>
          </p:nvSpPr>
          <p:spPr>
            <a:xfrm>
              <a:off x="0" y="342900"/>
              <a:ext cx="9144000" cy="6172200"/>
            </a:xfrm>
            <a:prstGeom prst="rect">
              <a:avLst/>
            </a:prstGeom>
            <a:gradFill flip="none" rotWithShape="1">
              <a:gsLst>
                <a:gs pos="39000">
                  <a:schemeClr val="accent5">
                    <a:alpha val="40000"/>
                  </a:schemeClr>
                </a:gs>
                <a:gs pos="0">
                  <a:schemeClr val="accent5">
                    <a:alpha val="90000"/>
                  </a:schemeClr>
                </a:gs>
                <a:gs pos="100000">
                  <a:schemeClr val="accent3">
                    <a:alpha val="4000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457200"/>
              <a:ext cx="9144000" cy="5943600"/>
            </a:xfrm>
            <a:prstGeom prst="rect">
              <a:avLst/>
            </a:prstGeom>
            <a:gradFill flip="none" rotWithShape="1">
              <a:gsLst>
                <a:gs pos="39000">
                  <a:schemeClr val="accent5">
                    <a:alpha val="25000"/>
                  </a:schemeClr>
                </a:gs>
                <a:gs pos="100000">
                  <a:schemeClr val="accent3">
                    <a:alpha val="2500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0" y="341312"/>
              <a:ext cx="9144000" cy="1588"/>
            </a:xfrm>
            <a:prstGeom prst="line">
              <a:avLst/>
            </a:prstGeom>
            <a:ln w="28575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6505575"/>
              <a:ext cx="9144000" cy="1588"/>
            </a:xfrm>
            <a:prstGeom prst="line">
              <a:avLst/>
            </a:prstGeom>
            <a:ln w="28575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2" y="3962402"/>
            <a:ext cx="8153399" cy="1371599"/>
          </a:xfrm>
        </p:spPr>
        <p:txBody>
          <a:bodyPr anchor="b" anchorCtr="0"/>
          <a:lstStyle>
            <a:lvl1pPr algn="l">
              <a:defRPr sz="40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557276" y="5438776"/>
            <a:ext cx="8129524" cy="904875"/>
          </a:xfrm>
        </p:spPr>
        <p:txBody>
          <a:bodyPr anchor="t" anchorCtr="0"/>
          <a:lstStyle>
            <a:lvl1pPr marL="0" indent="0">
              <a:buNone/>
              <a:defRPr sz="1400" cap="all" spc="1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533400" y="1600201"/>
            <a:ext cx="3962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3962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533400" y="1600201"/>
            <a:ext cx="3963988" cy="5746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533400" y="2174877"/>
            <a:ext cx="3963988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7" y="1600201"/>
            <a:ext cx="3965574" cy="5746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7" y="2174877"/>
            <a:ext cx="3965574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2932114" cy="968375"/>
          </a:xfrm>
        </p:spPr>
        <p:txBody>
          <a:bodyPr anchor="b"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457200"/>
            <a:ext cx="5035550" cy="55626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33400" y="1435101"/>
            <a:ext cx="2932114" cy="45847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Rectangle 18"/>
          <p:cNvPicPr>
            <a:picLocks noChangeAspect="1"/>
          </p:cNvPicPr>
          <p:nvPr/>
        </p:nvPicPr>
        <p:blipFill>
          <a:blip r:embed="rId11">
            <a:duotone>
              <a:schemeClr val="accent3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roup 19"/>
          <p:cNvGrpSpPr/>
          <p:nvPr/>
        </p:nvGrpSpPr>
        <p:grpSpPr>
          <a:xfrm>
            <a:off x="304800" y="0"/>
            <a:ext cx="8534400" cy="6860650"/>
            <a:chOff x="304800" y="0"/>
            <a:chExt cx="8534400" cy="6860650"/>
          </a:xfrm>
        </p:grpSpPr>
        <p:sp>
          <p:nvSpPr>
            <p:cNvPr id="21" name="Rectangle 20"/>
            <p:cNvSpPr/>
            <p:nvPr userDrawn="1"/>
          </p:nvSpPr>
          <p:spPr>
            <a:xfrm>
              <a:off x="457200" y="0"/>
              <a:ext cx="8229600" cy="6477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 flipH="1">
              <a:off x="457200" y="381000"/>
              <a:ext cx="8229600" cy="6477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8686800" y="0"/>
              <a:ext cx="152400" cy="6477000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304800" y="383650"/>
              <a:ext cx="152400" cy="6477000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457200" y="6477000"/>
              <a:ext cx="8382000" cy="76200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6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 flipH="1">
              <a:off x="304800" y="310738"/>
              <a:ext cx="8382000" cy="76200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6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1075426"/>
          </a:xfrm>
          <a:prstGeom prst="rect">
            <a:avLst/>
          </a:prstGeom>
        </p:spPr>
        <p:txBody>
          <a:bodyPr vert="horz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3"/>
            <a:ext cx="8077200" cy="441241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104626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000">
                <a:solidFill>
                  <a:schemeClr val="tx2"/>
                </a:solidFill>
                <a:latin typeface="+mj-lt"/>
              </a:defRPr>
            </a:lvl1pPr>
          </a:lstStyle>
          <a:p>
            <a:fld id="{B51EFC2E-847F-4CF8-8289-FAA88B334687}" type="datetimeFigureOut">
              <a:rPr lang="en-US" sz="1000" smtClean="0">
                <a:solidFill>
                  <a:schemeClr val="tx2"/>
                </a:solidFill>
                <a:latin typeface="+mj-lt"/>
              </a:rPr>
              <a:pPr/>
              <a:t>3/13/2023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04626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00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104626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000">
                <a:solidFill>
                  <a:schemeClr val="tx2"/>
                </a:solidFill>
                <a:latin typeface="+mj-lt"/>
              </a:defRPr>
            </a:lvl1pPr>
          </a:lstStyle>
          <a:p>
            <a:fld id="{53325215-7382-4C1B-86B1-E9DB9649FF55}" type="slidenum">
              <a:rPr lang="en-US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Business plan presentation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1074738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411663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Taylor’s HR SAP Project</a:t>
            </a:r>
          </a:p>
          <a:p>
            <a:endParaRPr lang="en-US" dirty="0"/>
          </a:p>
          <a:p>
            <a:r>
              <a:rPr lang="en-US" dirty="0" smtClean="0"/>
              <a:t>This is an executive summary presentation</a:t>
            </a:r>
          </a:p>
          <a:p>
            <a:endParaRPr lang="en-US" dirty="0"/>
          </a:p>
          <a:p>
            <a:r>
              <a:rPr lang="en-US" dirty="0" smtClean="0"/>
              <a:t>Presented by ____ (Data Analyst)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1074738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Customer and Industry Context</a:t>
            </a:r>
            <a:endParaRPr lang="en-MY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411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Challenges faced</a:t>
            </a:r>
            <a:endParaRPr lang="en-US" dirty="0"/>
          </a:p>
          <a:p>
            <a:r>
              <a:rPr lang="en-US" dirty="0" smtClean="0"/>
              <a:t>Vision </a:t>
            </a:r>
            <a:r>
              <a:rPr lang="en-US" dirty="0"/>
              <a:t>to be the market leader and one of the best employers in the region</a:t>
            </a:r>
          </a:p>
          <a:p>
            <a:r>
              <a:rPr lang="en-US" dirty="0" smtClean="0"/>
              <a:t>Key </a:t>
            </a:r>
            <a:r>
              <a:rPr lang="en-US" dirty="0"/>
              <a:t>focus on staff retention and development in a highly competitive sector</a:t>
            </a:r>
          </a:p>
          <a:p>
            <a:r>
              <a:rPr lang="en-US" dirty="0" smtClean="0"/>
              <a:t>Goals </a:t>
            </a:r>
            <a:r>
              <a:rPr lang="en-US" dirty="0"/>
              <a:t>around improving employee efficiency, productivity, and satisfaction</a:t>
            </a:r>
          </a:p>
          <a:p>
            <a:r>
              <a:rPr lang="en-US" dirty="0" smtClean="0"/>
              <a:t>Desire </a:t>
            </a:r>
            <a:r>
              <a:rPr lang="en-US" dirty="0"/>
              <a:t>to drive continuous improvement of HR competencies and systems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404664"/>
            <a:ext cx="8077200" cy="547573"/>
          </a:xfrm>
        </p:spPr>
        <p:txBody>
          <a:bodyPr>
            <a:normAutofit fontScale="90000"/>
          </a:bodyPr>
          <a:lstStyle/>
          <a:p>
            <a:r>
              <a:rPr lang="en" dirty="0"/>
              <a:t>Analysis approach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836712"/>
            <a:ext cx="8077200" cy="60212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4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52237"/>
            <a:ext cx="7671816" cy="30243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3" y="3957885"/>
            <a:ext cx="7654913" cy="3413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1074738"/>
          </a:xfrm>
        </p:spPr>
        <p:txBody>
          <a:bodyPr/>
          <a:lstStyle/>
          <a:p>
            <a:r>
              <a:rPr lang="en-US"/>
              <a:t>The </a:t>
            </a:r>
            <a:r>
              <a:rPr lang="en-US" smtClean="0"/>
              <a:t>Project Team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41166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A Project Manager with project management experience who would oversee start to finish</a:t>
            </a:r>
            <a:endParaRPr lang="en-MY" dirty="0"/>
          </a:p>
          <a:p>
            <a:pPr lvl="0"/>
            <a:r>
              <a:rPr lang="en-US" dirty="0"/>
              <a:t>A Project Steering Team to set direction and make key decisions</a:t>
            </a:r>
            <a:endParaRPr lang="en-MY" dirty="0"/>
          </a:p>
          <a:p>
            <a:pPr lvl="0"/>
            <a:r>
              <a:rPr lang="en-US" dirty="0"/>
              <a:t>A Functional Consultant with HR experience who would understand business processes and functions</a:t>
            </a:r>
            <a:endParaRPr lang="en-MY" dirty="0"/>
          </a:p>
          <a:p>
            <a:pPr lvl="0"/>
            <a:r>
              <a:rPr lang="en-US" dirty="0"/>
              <a:t>A Technical Consultant to focus on the technical aspects of designing, building, and testing solutions.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Next Steps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2132856"/>
            <a:ext cx="8077200" cy="3879758"/>
          </a:xfrm>
        </p:spPr>
        <p:txBody>
          <a:bodyPr/>
          <a:lstStyle/>
          <a:p>
            <a:r>
              <a:rPr lang="en-US" dirty="0"/>
              <a:t>Agree final project team and customer stakeholder representatives</a:t>
            </a:r>
          </a:p>
          <a:p>
            <a:r>
              <a:rPr lang="en-US" dirty="0"/>
              <a:t>Project planning and set-up</a:t>
            </a:r>
          </a:p>
          <a:p>
            <a:r>
              <a:rPr lang="en-US" dirty="0"/>
              <a:t>Hold project kick-off</a:t>
            </a:r>
          </a:p>
          <a:p>
            <a:r>
              <a:rPr lang="en-US" dirty="0"/>
              <a:t>Prepare for analysis and design work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usiness Plan">
      <a:dk1>
        <a:sysClr val="windowText" lastClr="000000"/>
      </a:dk1>
      <a:lt1>
        <a:sysClr val="window" lastClr="FFFFFF"/>
      </a:lt1>
      <a:dk2>
        <a:srgbClr val="284E6A"/>
      </a:dk2>
      <a:lt2>
        <a:srgbClr val="EFE3C4"/>
      </a:lt2>
      <a:accent1>
        <a:srgbClr val="646F4D"/>
      </a:accent1>
      <a:accent2>
        <a:srgbClr val="934721"/>
      </a:accent2>
      <a:accent3>
        <a:srgbClr val="A46721"/>
      </a:accent3>
      <a:accent4>
        <a:srgbClr val="655E6D"/>
      </a:accent4>
      <a:accent5>
        <a:srgbClr val="3A5F7B"/>
      </a:accent5>
      <a:accent6>
        <a:srgbClr val="665E45"/>
      </a:accent6>
      <a:hlink>
        <a:srgbClr val="64A2C8"/>
      </a:hlink>
      <a:folHlink>
        <a:srgbClr val="9BA967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 xsi:nil="true"/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Business plan presentation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Business plan presentation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264190</Value>
      <Value>1282486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2009-05-30T20:39:38+00:00</AssetStart>
    <LastHandOff xmlns="4873beb7-5857-4685-be1f-d57550cc96cc" xsi:nil="true"/>
    <ArtSampleDocs xmlns="4873beb7-5857-4685-be1f-d57550cc96cc" xsi:nil="true"/>
    <TPClientViewer xmlns="4873beb7-5857-4685-be1f-d57550cc96cc">Microsoft Office PowerPoint</TPClientViewer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onlyFedEx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TPExecutable xmlns="4873beb7-5857-4685-be1f-d57550cc96cc" xsi:nil="true"/>
    <SubmitterId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TP010081922</AssetId>
    <TPApplication xmlns="4873beb7-5857-4685-be1f-d57550cc96cc">PowerPoint</TPApplication>
    <TPLaunchHelpLink xmlns="4873beb7-5857-4685-be1f-d57550cc96cc" xsi:nil="true"/>
    <IntlLocPriority xmlns="4873beb7-5857-4685-be1f-d57550cc96cc" xsi:nil="true"/>
    <HandoffToMSDN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 xsi:nil="true"/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116974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05A8C3-089E-42DC-ACC9-E492AA2706A4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  <ds:schemaRef ds:uri="http://purl.org/dc/terms/"/>
    <ds:schemaRef ds:uri="4873beb7-5857-4685-be1f-d57550cc96cc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5DFADD4-55C1-4508-8806-EDFC967490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C25A38-D395-4ECA-8E0C-59C679C62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0</TotalTime>
  <Words>165</Words>
  <Application>Microsoft Office PowerPoint</Application>
  <PresentationFormat>On-screen Show (4:3)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Segoe Condensed</vt:lpstr>
      <vt:lpstr>Office Theme</vt:lpstr>
      <vt:lpstr>Executive Summary</vt:lpstr>
      <vt:lpstr>Introduction</vt:lpstr>
      <vt:lpstr>Customer and Industry Context</vt:lpstr>
      <vt:lpstr>Analysis approach</vt:lpstr>
      <vt:lpstr>The Project Team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2023-03-13T01:29:37Z</dcterms:created>
  <dcterms:modified xsi:type="dcterms:W3CDTF">2023-03-13T03:57:41Z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419;#zpp140;#79;#tpl120;#65;#zpp120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