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4"/>
  </p:sldMasterIdLst>
  <p:notesMasterIdLst>
    <p:notesMasterId r:id="rId26"/>
  </p:notesMasterIdLst>
  <p:sldIdLst>
    <p:sldId id="256" r:id="rId5"/>
    <p:sldId id="257" r:id="rId6"/>
    <p:sldId id="275" r:id="rId7"/>
    <p:sldId id="310" r:id="rId8"/>
    <p:sldId id="311" r:id="rId9"/>
    <p:sldId id="276" r:id="rId10"/>
    <p:sldId id="277" r:id="rId11"/>
    <p:sldId id="278" r:id="rId12"/>
    <p:sldId id="279" r:id="rId13"/>
    <p:sldId id="312" r:id="rId14"/>
    <p:sldId id="296" r:id="rId15"/>
    <p:sldId id="313" r:id="rId16"/>
    <p:sldId id="285" r:id="rId17"/>
    <p:sldId id="286" r:id="rId18"/>
    <p:sldId id="287" r:id="rId19"/>
    <p:sldId id="314" r:id="rId20"/>
    <p:sldId id="315" r:id="rId21"/>
    <p:sldId id="316" r:id="rId22"/>
    <p:sldId id="317" r:id="rId23"/>
    <p:sldId id="302" r:id="rId24"/>
    <p:sldId id="318" r:id="rId2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6" roundtripDataSignature="AMtx7miLeeFCHKIxvDV88uNvJXY0E4gFm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F90BAE-FCB9-4FFC-BB32-73286614D675}" v="13" dt="2022-12-23T09:47:28.064"/>
  </p1510:revLst>
</p1510:revInfo>
</file>

<file path=ppt/tableStyles.xml><?xml version="1.0" encoding="utf-8"?>
<a:tblStyleLst xmlns:a="http://schemas.openxmlformats.org/drawingml/2006/main" def="{30D05B44-10EC-4CF8-942C-125879D100A4}">
  <a:tblStyle styleId="{30D05B44-10EC-4CF8-942C-125879D100A4}"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FF6E7"/>
          </a:solidFill>
        </a:fill>
      </a:tcStyle>
    </a:wholeTbl>
    <a:band1H>
      <a:tcTxStyle/>
      <a:tcStyle>
        <a:tcBdr/>
        <a:fill>
          <a:solidFill>
            <a:srgbClr val="DDECCC"/>
          </a:solidFill>
        </a:fill>
      </a:tcStyle>
    </a:band1H>
    <a:band2H>
      <a:tcTxStyle/>
      <a:tcStyle>
        <a:tcBdr/>
      </a:tcStyle>
    </a:band2H>
    <a:band1V>
      <a:tcTxStyle/>
      <a:tcStyle>
        <a:tcBdr/>
        <a:fill>
          <a:solidFill>
            <a:srgbClr val="DDECCC"/>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36" Type="http://customschemas.google.com/relationships/presentationmetadata" Target="metadata"/><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dirty="0">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3" name="Google Shape;10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2" name="Google Shape;11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2" name="Google Shape;11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659437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2" name="Google Shape;11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25312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2" name="Google Shape;11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204244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2" name="Google Shape;11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3311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2" name="Google Shape;11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75879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8"/>
        <p:cNvGrpSpPr/>
        <p:nvPr/>
      </p:nvGrpSpPr>
      <p:grpSpPr>
        <a:xfrm>
          <a:off x="0" y="0"/>
          <a:ext cx="0" cy="0"/>
          <a:chOff x="0" y="0"/>
          <a:chExt cx="0" cy="0"/>
        </a:xfrm>
      </p:grpSpPr>
      <p:sp>
        <p:nvSpPr>
          <p:cNvPr id="19" name="Google Shape;19;p18"/>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20;p18"/>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21;p18"/>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18"/>
          <p:cNvSpPr txBox="1">
            <a:spLocks noGrp="1"/>
          </p:cNvSpPr>
          <p:nvPr>
            <p:ph type="subTitle" idx="1"/>
          </p:nvPr>
        </p:nvSpPr>
        <p:spPr>
          <a:xfrm>
            <a:off x="1100051" y="4455621"/>
            <a:ext cx="10058400" cy="1143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sp>
        <p:nvSpPr>
          <p:cNvPr id="23" name="Google Shape;23;p18"/>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4" name="Google Shape;24;p18"/>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5" name="Google Shape;25;p18"/>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cxnSp>
        <p:nvCxnSpPr>
          <p:cNvPr id="26" name="Google Shape;26;p18"/>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93"/>
        <p:cNvGrpSpPr/>
        <p:nvPr/>
      </p:nvGrpSpPr>
      <p:grpSpPr>
        <a:xfrm>
          <a:off x="0" y="0"/>
          <a:ext cx="0" cy="0"/>
          <a:chOff x="0" y="0"/>
          <a:chExt cx="0" cy="0"/>
        </a:xfrm>
      </p:grpSpPr>
      <p:sp>
        <p:nvSpPr>
          <p:cNvPr id="94" name="Google Shape;94;p28"/>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 name="Google Shape;95;p28"/>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 name="Google Shape;96;p28"/>
          <p:cNvSpPr txBox="1">
            <a:spLocks noGrp="1"/>
          </p:cNvSpPr>
          <p:nvPr>
            <p:ph type="title"/>
          </p:nvPr>
        </p:nvSpPr>
        <p:spPr>
          <a:xfrm rot="5400000">
            <a:off x="7159401" y="1977801"/>
            <a:ext cx="5759898" cy="26289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7" name="Google Shape;97;p28"/>
          <p:cNvSpPr txBox="1">
            <a:spLocks noGrp="1"/>
          </p:cNvSpPr>
          <p:nvPr>
            <p:ph type="body" idx="1"/>
          </p:nvPr>
        </p:nvSpPr>
        <p:spPr>
          <a:xfrm rot="5400000">
            <a:off x="1825401" y="-574899"/>
            <a:ext cx="5759898" cy="77343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8" name="Google Shape;98;p28"/>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99" name="Google Shape;99;p28"/>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00" name="Google Shape;100;p28"/>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
        <p:cNvGrpSpPr/>
        <p:nvPr/>
      </p:nvGrpSpPr>
      <p:grpSpPr>
        <a:xfrm>
          <a:off x="0" y="0"/>
          <a:ext cx="0" cy="0"/>
          <a:chOff x="0" y="0"/>
          <a:chExt cx="0" cy="0"/>
        </a:xfrm>
      </p:grpSpPr>
      <p:sp>
        <p:nvSpPr>
          <p:cNvPr id="28" name="Google Shape;28;p19"/>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9"/>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0" name="Google Shape;30;p19"/>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1" name="Google Shape;31;p19"/>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2" name="Google Shape;32;p19"/>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lt1"/>
        </a:solidFill>
        <a:effectLst/>
      </p:bgPr>
    </p:bg>
    <p:spTree>
      <p:nvGrpSpPr>
        <p:cNvPr id="1" name="Shape 33"/>
        <p:cNvGrpSpPr/>
        <p:nvPr/>
      </p:nvGrpSpPr>
      <p:grpSpPr>
        <a:xfrm>
          <a:off x="0" y="0"/>
          <a:ext cx="0" cy="0"/>
          <a:chOff x="0" y="0"/>
          <a:chExt cx="0" cy="0"/>
        </a:xfrm>
      </p:grpSpPr>
      <p:sp>
        <p:nvSpPr>
          <p:cNvPr id="34" name="Google Shape;34;p20"/>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35;p20"/>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36;p20"/>
          <p:cNvSpPr txBox="1">
            <a:spLocks noGrp="1"/>
          </p:cNvSpPr>
          <p:nvPr>
            <p:ph type="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8000" b="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20"/>
          <p:cNvSpPr txBox="1">
            <a:spLocks noGrp="1"/>
          </p:cNvSpPr>
          <p:nvPr>
            <p:ph type="body" idx="1"/>
          </p:nvPr>
        </p:nvSpPr>
        <p:spPr>
          <a:xfrm>
            <a:off x="1097280" y="4453128"/>
            <a:ext cx="10058400" cy="11430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marL="914400" lvl="1" indent="-228600" algn="l">
              <a:lnSpc>
                <a:spcPct val="90000"/>
              </a:lnSpc>
              <a:spcBef>
                <a:spcPts val="200"/>
              </a:spcBef>
              <a:spcAft>
                <a:spcPts val="0"/>
              </a:spcAft>
              <a:buSzPts val="1800"/>
              <a:buNone/>
              <a:defRPr sz="1800">
                <a:solidFill>
                  <a:srgbClr val="888888"/>
                </a:solidFill>
              </a:defRPr>
            </a:lvl2pPr>
            <a:lvl3pPr marL="1371600" lvl="2" indent="-228600" algn="l">
              <a:lnSpc>
                <a:spcPct val="90000"/>
              </a:lnSpc>
              <a:spcBef>
                <a:spcPts val="400"/>
              </a:spcBef>
              <a:spcAft>
                <a:spcPts val="0"/>
              </a:spcAft>
              <a:buSzPts val="1600"/>
              <a:buNone/>
              <a:defRPr sz="1600">
                <a:solidFill>
                  <a:srgbClr val="888888"/>
                </a:solidFill>
              </a:defRPr>
            </a:lvl3pPr>
            <a:lvl4pPr marL="1828800" lvl="3" indent="-228600" algn="l">
              <a:lnSpc>
                <a:spcPct val="90000"/>
              </a:lnSpc>
              <a:spcBef>
                <a:spcPts val="400"/>
              </a:spcBef>
              <a:spcAft>
                <a:spcPts val="0"/>
              </a:spcAft>
              <a:buSzPts val="1400"/>
              <a:buNone/>
              <a:defRPr sz="1400">
                <a:solidFill>
                  <a:srgbClr val="888888"/>
                </a:solidFill>
              </a:defRPr>
            </a:lvl4pPr>
            <a:lvl5pPr marL="2286000" lvl="4" indent="-228600" algn="l">
              <a:lnSpc>
                <a:spcPct val="90000"/>
              </a:lnSpc>
              <a:spcBef>
                <a:spcPts val="400"/>
              </a:spcBef>
              <a:spcAft>
                <a:spcPts val="0"/>
              </a:spcAft>
              <a:buSzPts val="1400"/>
              <a:buNone/>
              <a:defRPr sz="1400">
                <a:solidFill>
                  <a:srgbClr val="888888"/>
                </a:solidFill>
              </a:defRPr>
            </a:lvl5pPr>
            <a:lvl6pPr marL="2743200" lvl="5" indent="-228600" algn="l">
              <a:lnSpc>
                <a:spcPct val="90000"/>
              </a:lnSpc>
              <a:spcBef>
                <a:spcPts val="400"/>
              </a:spcBef>
              <a:spcAft>
                <a:spcPts val="0"/>
              </a:spcAft>
              <a:buSzPts val="1400"/>
              <a:buNone/>
              <a:defRPr sz="1400">
                <a:solidFill>
                  <a:srgbClr val="888888"/>
                </a:solidFill>
              </a:defRPr>
            </a:lvl6pPr>
            <a:lvl7pPr marL="3200400" lvl="6" indent="-228600" algn="l">
              <a:lnSpc>
                <a:spcPct val="90000"/>
              </a:lnSpc>
              <a:spcBef>
                <a:spcPts val="400"/>
              </a:spcBef>
              <a:spcAft>
                <a:spcPts val="0"/>
              </a:spcAft>
              <a:buSzPts val="1400"/>
              <a:buNone/>
              <a:defRPr sz="1400">
                <a:solidFill>
                  <a:srgbClr val="888888"/>
                </a:solidFill>
              </a:defRPr>
            </a:lvl7pPr>
            <a:lvl8pPr marL="3657600" lvl="7" indent="-228600" algn="l">
              <a:lnSpc>
                <a:spcPct val="90000"/>
              </a:lnSpc>
              <a:spcBef>
                <a:spcPts val="400"/>
              </a:spcBef>
              <a:spcAft>
                <a:spcPts val="0"/>
              </a:spcAft>
              <a:buSzPts val="1400"/>
              <a:buNone/>
              <a:defRPr sz="1400">
                <a:solidFill>
                  <a:srgbClr val="888888"/>
                </a:solidFill>
              </a:defRPr>
            </a:lvl8pPr>
            <a:lvl9pPr marL="4114800" lvl="8" indent="-228600" algn="l">
              <a:lnSpc>
                <a:spcPct val="90000"/>
              </a:lnSpc>
              <a:spcBef>
                <a:spcPts val="400"/>
              </a:spcBef>
              <a:spcAft>
                <a:spcPts val="400"/>
              </a:spcAft>
              <a:buSzPts val="1400"/>
              <a:buNone/>
              <a:defRPr sz="1400">
                <a:solidFill>
                  <a:srgbClr val="888888"/>
                </a:solidFill>
              </a:defRPr>
            </a:lvl9pPr>
          </a:lstStyle>
          <a:p>
            <a:endParaRPr/>
          </a:p>
        </p:txBody>
      </p:sp>
      <p:sp>
        <p:nvSpPr>
          <p:cNvPr id="38" name="Google Shape;38;p20"/>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9" name="Google Shape;39;p20"/>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40" name="Google Shape;40;p20"/>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cxnSp>
        <p:nvCxnSpPr>
          <p:cNvPr id="41" name="Google Shape;41;p20"/>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2"/>
        <p:cNvGrpSpPr/>
        <p:nvPr/>
      </p:nvGrpSpPr>
      <p:grpSpPr>
        <a:xfrm>
          <a:off x="0" y="0"/>
          <a:ext cx="0" cy="0"/>
          <a:chOff x="0" y="0"/>
          <a:chExt cx="0" cy="0"/>
        </a:xfrm>
      </p:grpSpPr>
      <p:sp>
        <p:nvSpPr>
          <p:cNvPr id="43" name="Google Shape;43;p21"/>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21"/>
          <p:cNvSpPr txBox="1">
            <a:spLocks noGrp="1"/>
          </p:cNvSpPr>
          <p:nvPr>
            <p:ph type="body" idx="1"/>
          </p:nvPr>
        </p:nvSpPr>
        <p:spPr>
          <a:xfrm>
            <a:off x="1097278" y="1845734"/>
            <a:ext cx="493776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5" name="Google Shape;45;p21"/>
          <p:cNvSpPr txBox="1">
            <a:spLocks noGrp="1"/>
          </p:cNvSpPr>
          <p:nvPr>
            <p:ph type="body" idx="2"/>
          </p:nvPr>
        </p:nvSpPr>
        <p:spPr>
          <a:xfrm>
            <a:off x="6217920" y="1845735"/>
            <a:ext cx="493776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6" name="Google Shape;46;p21"/>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47" name="Google Shape;47;p21"/>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48" name="Google Shape;48;p2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9"/>
        <p:cNvGrpSpPr/>
        <p:nvPr/>
      </p:nvGrpSpPr>
      <p:grpSpPr>
        <a:xfrm>
          <a:off x="0" y="0"/>
          <a:ext cx="0" cy="0"/>
          <a:chOff x="0" y="0"/>
          <a:chExt cx="0" cy="0"/>
        </a:xfrm>
      </p:grpSpPr>
      <p:sp>
        <p:nvSpPr>
          <p:cNvPr id="50" name="Google Shape;50;p22"/>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2"/>
          <p:cNvSpPr txBox="1">
            <a:spLocks noGrp="1"/>
          </p:cNvSpPr>
          <p:nvPr>
            <p:ph type="body" idx="1"/>
          </p:nvPr>
        </p:nvSpPr>
        <p:spPr>
          <a:xfrm>
            <a:off x="109728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52" name="Google Shape;52;p22"/>
          <p:cNvSpPr txBox="1">
            <a:spLocks noGrp="1"/>
          </p:cNvSpPr>
          <p:nvPr>
            <p:ph type="body" idx="2"/>
          </p:nvPr>
        </p:nvSpPr>
        <p:spPr>
          <a:xfrm>
            <a:off x="1097280" y="2582334"/>
            <a:ext cx="4937760"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3" name="Google Shape;53;p22"/>
          <p:cNvSpPr txBox="1">
            <a:spLocks noGrp="1"/>
          </p:cNvSpPr>
          <p:nvPr>
            <p:ph type="body" idx="3"/>
          </p:nvPr>
        </p:nvSpPr>
        <p:spPr>
          <a:xfrm>
            <a:off x="621792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54" name="Google Shape;54;p22"/>
          <p:cNvSpPr txBox="1">
            <a:spLocks noGrp="1"/>
          </p:cNvSpPr>
          <p:nvPr>
            <p:ph type="body" idx="4"/>
          </p:nvPr>
        </p:nvSpPr>
        <p:spPr>
          <a:xfrm>
            <a:off x="6217920" y="2582334"/>
            <a:ext cx="4937760"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5" name="Google Shape;55;p22"/>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6" name="Google Shape;56;p22"/>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7" name="Google Shape;57;p2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63"/>
        <p:cNvGrpSpPr/>
        <p:nvPr/>
      </p:nvGrpSpPr>
      <p:grpSpPr>
        <a:xfrm>
          <a:off x="0" y="0"/>
          <a:ext cx="0" cy="0"/>
          <a:chOff x="0" y="0"/>
          <a:chExt cx="0" cy="0"/>
        </a:xfrm>
      </p:grpSpPr>
      <p:sp>
        <p:nvSpPr>
          <p:cNvPr id="64" name="Google Shape;64;p24"/>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65;p24"/>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66;p24"/>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7" name="Google Shape;67;p24"/>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8" name="Google Shape;68;p24"/>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9"/>
        <p:cNvGrpSpPr/>
        <p:nvPr/>
      </p:nvGrpSpPr>
      <p:grpSpPr>
        <a:xfrm>
          <a:off x="0" y="0"/>
          <a:ext cx="0" cy="0"/>
          <a:chOff x="0" y="0"/>
          <a:chExt cx="0" cy="0"/>
        </a:xfrm>
      </p:grpSpPr>
      <p:sp>
        <p:nvSpPr>
          <p:cNvPr id="70" name="Google Shape;70;p25"/>
          <p:cNvSpPr/>
          <p:nvPr/>
        </p:nvSpPr>
        <p:spPr>
          <a:xfrm>
            <a:off x="16" y="0"/>
            <a:ext cx="4050791"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71;p25"/>
          <p:cNvSpPr/>
          <p:nvPr/>
        </p:nvSpPr>
        <p:spPr>
          <a:xfrm>
            <a:off x="4040071" y="0"/>
            <a:ext cx="64008"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72;p25"/>
          <p:cNvSpPr txBox="1">
            <a:spLocks noGrp="1"/>
          </p:cNvSpPr>
          <p:nvPr>
            <p:ph type="title"/>
          </p:nvPr>
        </p:nvSpPr>
        <p:spPr>
          <a:xfrm>
            <a:off x="457200" y="594359"/>
            <a:ext cx="3200400" cy="22860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25"/>
          <p:cNvSpPr txBox="1">
            <a:spLocks noGrp="1"/>
          </p:cNvSpPr>
          <p:nvPr>
            <p:ph type="body" idx="1"/>
          </p:nvPr>
        </p:nvSpPr>
        <p:spPr>
          <a:xfrm>
            <a:off x="4800600" y="731520"/>
            <a:ext cx="6492240" cy="52578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4" name="Google Shape;74;p25"/>
          <p:cNvSpPr txBox="1">
            <a:spLocks noGrp="1"/>
          </p:cNvSpPr>
          <p:nvPr>
            <p:ph type="body" idx="2"/>
          </p:nvPr>
        </p:nvSpPr>
        <p:spPr>
          <a:xfrm>
            <a:off x="457200" y="2926080"/>
            <a:ext cx="3200400" cy="337912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500"/>
              <a:buNone/>
              <a:defRPr sz="1500">
                <a:solidFill>
                  <a:srgbClr val="FFFFFF"/>
                </a:solidFill>
              </a:defRPr>
            </a:lvl1pPr>
            <a:lvl2pPr marL="914400" lvl="1" indent="-228600" algn="l">
              <a:lnSpc>
                <a:spcPct val="90000"/>
              </a:lnSpc>
              <a:spcBef>
                <a:spcPts val="2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75" name="Google Shape;75;p25"/>
          <p:cNvSpPr txBox="1">
            <a:spLocks noGrp="1"/>
          </p:cNvSpPr>
          <p:nvPr>
            <p:ph type="dt" idx="10"/>
          </p:nvPr>
        </p:nvSpPr>
        <p:spPr>
          <a:xfrm>
            <a:off x="465512" y="6459785"/>
            <a:ext cx="26185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6" name="Google Shape;76;p25"/>
          <p:cNvSpPr txBox="1">
            <a:spLocks noGrp="1"/>
          </p:cNvSpPr>
          <p:nvPr>
            <p:ph type="ftr" idx="11"/>
          </p:nvPr>
        </p:nvSpPr>
        <p:spPr>
          <a:xfrm>
            <a:off x="4800600" y="6459785"/>
            <a:ext cx="4648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7" name="Google Shape;77;p25"/>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50" b="0" i="0" u="none" strike="noStrike" cap="none">
                <a:solidFill>
                  <a:schemeClr val="dk2"/>
                </a:solidFill>
                <a:latin typeface="Calibri"/>
                <a:ea typeface="Calibri"/>
                <a:cs typeface="Calibri"/>
                <a:sym typeface="Calibri"/>
              </a:defRPr>
            </a:lvl1pPr>
            <a:lvl2pPr marL="0" lvl="1" indent="0" algn="r">
              <a:spcBef>
                <a:spcPts val="0"/>
              </a:spcBef>
              <a:buNone/>
              <a:defRPr sz="1050" b="0" i="0" u="none" strike="noStrike" cap="none">
                <a:solidFill>
                  <a:schemeClr val="dk2"/>
                </a:solidFill>
                <a:latin typeface="Calibri"/>
                <a:ea typeface="Calibri"/>
                <a:cs typeface="Calibri"/>
                <a:sym typeface="Calibri"/>
              </a:defRPr>
            </a:lvl2pPr>
            <a:lvl3pPr marL="0" lvl="2" indent="0" algn="r">
              <a:spcBef>
                <a:spcPts val="0"/>
              </a:spcBef>
              <a:buNone/>
              <a:defRPr sz="1050" b="0" i="0" u="none" strike="noStrike" cap="none">
                <a:solidFill>
                  <a:schemeClr val="dk2"/>
                </a:solidFill>
                <a:latin typeface="Calibri"/>
                <a:ea typeface="Calibri"/>
                <a:cs typeface="Calibri"/>
                <a:sym typeface="Calibri"/>
              </a:defRPr>
            </a:lvl3pPr>
            <a:lvl4pPr marL="0" lvl="3" indent="0" algn="r">
              <a:spcBef>
                <a:spcPts val="0"/>
              </a:spcBef>
              <a:buNone/>
              <a:defRPr sz="1050" b="0" i="0" u="none" strike="noStrike" cap="none">
                <a:solidFill>
                  <a:schemeClr val="dk2"/>
                </a:solidFill>
                <a:latin typeface="Calibri"/>
                <a:ea typeface="Calibri"/>
                <a:cs typeface="Calibri"/>
                <a:sym typeface="Calibri"/>
              </a:defRPr>
            </a:lvl4pPr>
            <a:lvl5pPr marL="0" lvl="4" indent="0" algn="r">
              <a:spcBef>
                <a:spcPts val="0"/>
              </a:spcBef>
              <a:buNone/>
              <a:defRPr sz="1050" b="0" i="0" u="none" strike="noStrike" cap="none">
                <a:solidFill>
                  <a:schemeClr val="dk2"/>
                </a:solidFill>
                <a:latin typeface="Calibri"/>
                <a:ea typeface="Calibri"/>
                <a:cs typeface="Calibri"/>
                <a:sym typeface="Calibri"/>
              </a:defRPr>
            </a:lvl5pPr>
            <a:lvl6pPr marL="0" lvl="5" indent="0" algn="r">
              <a:spcBef>
                <a:spcPts val="0"/>
              </a:spcBef>
              <a:buNone/>
              <a:defRPr sz="1050" b="0" i="0" u="none" strike="noStrike" cap="none">
                <a:solidFill>
                  <a:schemeClr val="dk2"/>
                </a:solidFill>
                <a:latin typeface="Calibri"/>
                <a:ea typeface="Calibri"/>
                <a:cs typeface="Calibri"/>
                <a:sym typeface="Calibri"/>
              </a:defRPr>
            </a:lvl6pPr>
            <a:lvl7pPr marL="0" lvl="6" indent="0" algn="r">
              <a:spcBef>
                <a:spcPts val="0"/>
              </a:spcBef>
              <a:buNone/>
              <a:defRPr sz="1050" b="0" i="0" u="none" strike="noStrike" cap="none">
                <a:solidFill>
                  <a:schemeClr val="dk2"/>
                </a:solidFill>
                <a:latin typeface="Calibri"/>
                <a:ea typeface="Calibri"/>
                <a:cs typeface="Calibri"/>
                <a:sym typeface="Calibri"/>
              </a:defRPr>
            </a:lvl7pPr>
            <a:lvl8pPr marL="0" lvl="7" indent="0" algn="r">
              <a:spcBef>
                <a:spcPts val="0"/>
              </a:spcBef>
              <a:buNone/>
              <a:defRPr sz="1050" b="0" i="0" u="none" strike="noStrike" cap="none">
                <a:solidFill>
                  <a:schemeClr val="dk2"/>
                </a:solidFill>
                <a:latin typeface="Calibri"/>
                <a:ea typeface="Calibri"/>
                <a:cs typeface="Calibri"/>
                <a:sym typeface="Calibri"/>
              </a:defRPr>
            </a:lvl8pPr>
            <a:lvl9pPr marL="0" lvl="8" indent="0" algn="r">
              <a:spcBef>
                <a:spcPts val="0"/>
              </a:spcBef>
              <a:buNone/>
              <a:defRPr sz="1050" b="0" i="0" u="none" strike="noStrike" cap="none">
                <a:solidFill>
                  <a:schemeClr val="dk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8"/>
        <p:cNvGrpSpPr/>
        <p:nvPr/>
      </p:nvGrpSpPr>
      <p:grpSpPr>
        <a:xfrm>
          <a:off x="0" y="0"/>
          <a:ext cx="0" cy="0"/>
          <a:chOff x="0" y="0"/>
          <a:chExt cx="0" cy="0"/>
        </a:xfrm>
      </p:grpSpPr>
      <p:sp>
        <p:nvSpPr>
          <p:cNvPr id="79" name="Google Shape;79;p26"/>
          <p:cNvSpPr/>
          <p:nvPr/>
        </p:nvSpPr>
        <p:spPr>
          <a:xfrm>
            <a:off x="0" y="4953000"/>
            <a:ext cx="12188825" cy="1905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80;p26"/>
          <p:cNvSpPr/>
          <p:nvPr/>
        </p:nvSpPr>
        <p:spPr>
          <a:xfrm>
            <a:off x="15" y="491507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81;p26"/>
          <p:cNvSpPr txBox="1">
            <a:spLocks noGrp="1"/>
          </p:cNvSpPr>
          <p:nvPr>
            <p:ph type="title"/>
          </p:nvPr>
        </p:nvSpPr>
        <p:spPr>
          <a:xfrm>
            <a:off x="1097280" y="5074920"/>
            <a:ext cx="10113645" cy="822960"/>
          </a:xfrm>
          <a:prstGeom prst="rect">
            <a:avLst/>
          </a:prstGeom>
          <a:noFill/>
          <a:ln>
            <a:noFill/>
          </a:ln>
        </p:spPr>
        <p:txBody>
          <a:bodyPr spcFirstLastPara="1" wrap="square" lIns="91425" tIns="0" rIns="91425" bIns="0" anchor="b" anchorCtr="0">
            <a:no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26"/>
          <p:cNvSpPr>
            <a:spLocks noGrp="1"/>
          </p:cNvSpPr>
          <p:nvPr>
            <p:ph type="pic" idx="2"/>
          </p:nvPr>
        </p:nvSpPr>
        <p:spPr>
          <a:xfrm>
            <a:off x="15" y="0"/>
            <a:ext cx="12191985" cy="4915076"/>
          </a:xfrm>
          <a:prstGeom prst="rect">
            <a:avLst/>
          </a:prstGeom>
          <a:solidFill>
            <a:srgbClr val="D2CDB0"/>
          </a:solidFill>
          <a:ln>
            <a:noFill/>
          </a:ln>
        </p:spPr>
      </p:sp>
      <p:sp>
        <p:nvSpPr>
          <p:cNvPr id="83" name="Google Shape;83;p26"/>
          <p:cNvSpPr txBox="1">
            <a:spLocks noGrp="1"/>
          </p:cNvSpPr>
          <p:nvPr>
            <p:ph type="body" idx="1"/>
          </p:nvPr>
        </p:nvSpPr>
        <p:spPr>
          <a:xfrm>
            <a:off x="1097280" y="5907024"/>
            <a:ext cx="10113264" cy="594360"/>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0"/>
              </a:spcBef>
              <a:spcAft>
                <a:spcPts val="0"/>
              </a:spcAft>
              <a:buSzPts val="1500"/>
              <a:buNone/>
              <a:defRPr sz="1500">
                <a:solidFill>
                  <a:srgbClr val="FFFFFF"/>
                </a:solidFill>
              </a:defRPr>
            </a:lvl1pPr>
            <a:lvl2pPr marL="914400" lvl="1" indent="-228600" algn="l">
              <a:lnSpc>
                <a:spcPct val="90000"/>
              </a:lnSpc>
              <a:spcBef>
                <a:spcPts val="6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84" name="Google Shape;84;p26"/>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85" name="Google Shape;85;p26"/>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86" name="Google Shape;86;p26"/>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7"/>
        <p:cNvGrpSpPr/>
        <p:nvPr/>
      </p:nvGrpSpPr>
      <p:grpSpPr>
        <a:xfrm>
          <a:off x="0" y="0"/>
          <a:ext cx="0" cy="0"/>
          <a:chOff x="0" y="0"/>
          <a:chExt cx="0" cy="0"/>
        </a:xfrm>
      </p:grpSpPr>
      <p:sp>
        <p:nvSpPr>
          <p:cNvPr id="88" name="Google Shape;88;p27"/>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27"/>
          <p:cNvSpPr txBox="1">
            <a:spLocks noGrp="1"/>
          </p:cNvSpPr>
          <p:nvPr>
            <p:ph type="body" idx="1"/>
          </p:nvPr>
        </p:nvSpPr>
        <p:spPr>
          <a:xfrm rot="5400000">
            <a:off x="4114800" y="-1171786"/>
            <a:ext cx="4023360" cy="100584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0" name="Google Shape;90;p27"/>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91" name="Google Shape;91;p27"/>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92" name="Google Shape;92;p27"/>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7"/>
          <p:cNvSpPr/>
          <p:nvPr/>
        </p:nvSpPr>
        <p:spPr>
          <a:xfrm>
            <a:off x="1" y="6400800"/>
            <a:ext cx="12192000"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11;p17"/>
          <p:cNvSpPr/>
          <p:nvPr/>
        </p:nvSpPr>
        <p:spPr>
          <a:xfrm>
            <a:off x="15" y="6334316"/>
            <a:ext cx="12191985" cy="6648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2;p17"/>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17"/>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4" name="Google Shape;14;p17"/>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15" name="Google Shape;15;p17"/>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16" name="Google Shape;16;p17"/>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rgbClr val="FFFFFF"/>
                </a:solidFill>
                <a:latin typeface="Calibri"/>
                <a:ea typeface="Calibri"/>
                <a:cs typeface="Calibri"/>
                <a:sym typeface="Calibri"/>
              </a:defRPr>
            </a:lvl1pPr>
            <a:lvl2pPr marL="0" marR="0" lvl="1" indent="0" algn="r" rtl="0">
              <a:spcBef>
                <a:spcPts val="0"/>
              </a:spcBef>
              <a:buNone/>
              <a:defRPr sz="1050" b="0" i="0" u="none" strike="noStrike" cap="none">
                <a:solidFill>
                  <a:srgbClr val="FFFFFF"/>
                </a:solidFill>
                <a:latin typeface="Calibri"/>
                <a:ea typeface="Calibri"/>
                <a:cs typeface="Calibri"/>
                <a:sym typeface="Calibri"/>
              </a:defRPr>
            </a:lvl2pPr>
            <a:lvl3pPr marL="0" marR="0" lvl="2" indent="0" algn="r" rtl="0">
              <a:spcBef>
                <a:spcPts val="0"/>
              </a:spcBef>
              <a:buNone/>
              <a:defRPr sz="1050" b="0" i="0" u="none" strike="noStrike" cap="none">
                <a:solidFill>
                  <a:srgbClr val="FFFFFF"/>
                </a:solidFill>
                <a:latin typeface="Calibri"/>
                <a:ea typeface="Calibri"/>
                <a:cs typeface="Calibri"/>
                <a:sym typeface="Calibri"/>
              </a:defRPr>
            </a:lvl3pPr>
            <a:lvl4pPr marL="0" marR="0" lvl="3" indent="0" algn="r" rtl="0">
              <a:spcBef>
                <a:spcPts val="0"/>
              </a:spcBef>
              <a:buNone/>
              <a:defRPr sz="1050" b="0" i="0" u="none" strike="noStrike" cap="none">
                <a:solidFill>
                  <a:srgbClr val="FFFFFF"/>
                </a:solidFill>
                <a:latin typeface="Calibri"/>
                <a:ea typeface="Calibri"/>
                <a:cs typeface="Calibri"/>
                <a:sym typeface="Calibri"/>
              </a:defRPr>
            </a:lvl4pPr>
            <a:lvl5pPr marL="0" marR="0" lvl="4" indent="0" algn="r" rtl="0">
              <a:spcBef>
                <a:spcPts val="0"/>
              </a:spcBef>
              <a:buNone/>
              <a:defRPr sz="1050" b="0" i="0" u="none" strike="noStrike" cap="none">
                <a:solidFill>
                  <a:srgbClr val="FFFFFF"/>
                </a:solidFill>
                <a:latin typeface="Calibri"/>
                <a:ea typeface="Calibri"/>
                <a:cs typeface="Calibri"/>
                <a:sym typeface="Calibri"/>
              </a:defRPr>
            </a:lvl5pPr>
            <a:lvl6pPr marL="0" marR="0" lvl="5" indent="0" algn="r" rtl="0">
              <a:spcBef>
                <a:spcPts val="0"/>
              </a:spcBef>
              <a:buNone/>
              <a:defRPr sz="1050" b="0" i="0" u="none" strike="noStrike" cap="none">
                <a:solidFill>
                  <a:srgbClr val="FFFFFF"/>
                </a:solidFill>
                <a:latin typeface="Calibri"/>
                <a:ea typeface="Calibri"/>
                <a:cs typeface="Calibri"/>
                <a:sym typeface="Calibri"/>
              </a:defRPr>
            </a:lvl6pPr>
            <a:lvl7pPr marL="0" marR="0" lvl="6" indent="0" algn="r" rtl="0">
              <a:spcBef>
                <a:spcPts val="0"/>
              </a:spcBef>
              <a:buNone/>
              <a:defRPr sz="1050" b="0" i="0" u="none" strike="noStrike" cap="none">
                <a:solidFill>
                  <a:srgbClr val="FFFFFF"/>
                </a:solidFill>
                <a:latin typeface="Calibri"/>
                <a:ea typeface="Calibri"/>
                <a:cs typeface="Calibri"/>
                <a:sym typeface="Calibri"/>
              </a:defRPr>
            </a:lvl7pPr>
            <a:lvl8pPr marL="0" marR="0" lvl="7" indent="0" algn="r" rtl="0">
              <a:spcBef>
                <a:spcPts val="0"/>
              </a:spcBef>
              <a:buNone/>
              <a:defRPr sz="1050" b="0" i="0" u="none" strike="noStrike" cap="none">
                <a:solidFill>
                  <a:srgbClr val="FFFFFF"/>
                </a:solidFill>
                <a:latin typeface="Calibri"/>
                <a:ea typeface="Calibri"/>
                <a:cs typeface="Calibri"/>
                <a:sym typeface="Calibri"/>
              </a:defRPr>
            </a:lvl8pPr>
            <a:lvl9pPr marL="0" marR="0" lvl="8" indent="0" algn="r" rtl="0">
              <a:spcBef>
                <a:spcPts val="0"/>
              </a:spcBef>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cxnSp>
        <p:nvCxnSpPr>
          <p:cNvPr id="17" name="Google Shape;17;p17"/>
          <p:cNvCxnSpPr/>
          <p:nvPr/>
        </p:nvCxnSpPr>
        <p:spPr>
          <a:xfrm>
            <a:off x="1193532" y="1737845"/>
            <a:ext cx="9966960" cy="0"/>
          </a:xfrm>
          <a:prstGeom prst="straightConnector1">
            <a:avLst/>
          </a:prstGeom>
          <a:noFill/>
          <a:ln w="9525" cap="flat" cmpd="sng">
            <a:solidFill>
              <a:srgbClr val="7F7F7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5" r:id="rId6"/>
    <p:sldLayoutId id="2147483656" r:id="rId7"/>
    <p:sldLayoutId id="2147483657" r:id="rId8"/>
    <p:sldLayoutId id="2147483658" r:id="rId9"/>
    <p:sldLayoutId id="2147483659"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4"/>
        <p:cNvGrpSpPr/>
        <p:nvPr/>
      </p:nvGrpSpPr>
      <p:grpSpPr>
        <a:xfrm>
          <a:off x="0" y="0"/>
          <a:ext cx="0" cy="0"/>
          <a:chOff x="0" y="0"/>
          <a:chExt cx="0" cy="0"/>
        </a:xfrm>
      </p:grpSpPr>
      <p:sp>
        <p:nvSpPr>
          <p:cNvPr id="105" name="Google Shape;105;p1"/>
          <p:cNvSpPr/>
          <p:nvPr/>
        </p:nvSpPr>
        <p:spPr>
          <a:xfrm>
            <a:off x="0" y="-1"/>
            <a:ext cx="12192001" cy="6857999"/>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06" name="Google Shape;106;p1"/>
          <p:cNvSpPr txBox="1">
            <a:spLocks noGrp="1"/>
          </p:cNvSpPr>
          <p:nvPr>
            <p:ph type="ctrTitle"/>
          </p:nvPr>
        </p:nvSpPr>
        <p:spPr>
          <a:xfrm>
            <a:off x="5289754" y="639097"/>
            <a:ext cx="6253317" cy="3686015"/>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262626"/>
              </a:buClr>
              <a:buSzPts val="6200"/>
              <a:buFont typeface="Calibri"/>
              <a:buNone/>
            </a:pPr>
            <a:r>
              <a:rPr lang="en-US" sz="6200" dirty="0"/>
              <a:t>RenewAgra Technical Solution Design Exemplar</a:t>
            </a:r>
            <a:endParaRPr dirty="0"/>
          </a:p>
        </p:txBody>
      </p:sp>
      <p:sp>
        <p:nvSpPr>
          <p:cNvPr id="107" name="Google Shape;107;p1"/>
          <p:cNvSpPr txBox="1">
            <a:spLocks noGrp="1"/>
          </p:cNvSpPr>
          <p:nvPr>
            <p:ph type="subTitle" idx="1"/>
          </p:nvPr>
        </p:nvSpPr>
        <p:spPr>
          <a:xfrm>
            <a:off x="5289753" y="4455621"/>
            <a:ext cx="6269347" cy="123861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400"/>
              <a:buNone/>
            </a:pPr>
            <a:r>
              <a:rPr lang="en-US" dirty="0">
                <a:solidFill>
                  <a:srgbClr val="262626"/>
                </a:solidFill>
              </a:rPr>
              <a:t>THE FUTURE OF CROPS</a:t>
            </a:r>
            <a:endParaRPr dirty="0"/>
          </a:p>
        </p:txBody>
      </p:sp>
      <p:pic>
        <p:nvPicPr>
          <p:cNvPr id="108" name="Google Shape;108;p1" descr="Farm field at harvest time"/>
          <p:cNvPicPr preferRelativeResize="0"/>
          <p:nvPr/>
        </p:nvPicPr>
        <p:blipFill rotWithShape="1">
          <a:blip r:embed="rId3">
            <a:alphaModFix/>
          </a:blip>
          <a:srcRect l="19180" r="35703" b="-1"/>
          <a:stretch/>
        </p:blipFill>
        <p:spPr>
          <a:xfrm>
            <a:off x="-1" y="10"/>
            <a:ext cx="4635315" cy="6857989"/>
          </a:xfrm>
          <a:prstGeom prst="rect">
            <a:avLst/>
          </a:prstGeom>
          <a:noFill/>
          <a:ln>
            <a:noFill/>
          </a:ln>
        </p:spPr>
      </p:pic>
      <p:cxnSp>
        <p:nvCxnSpPr>
          <p:cNvPr id="109" name="Google Shape;109;p1"/>
          <p:cNvCxnSpPr/>
          <p:nvPr/>
        </p:nvCxnSpPr>
        <p:spPr>
          <a:xfrm>
            <a:off x="5447071" y="4343400"/>
            <a:ext cx="5636107" cy="0"/>
          </a:xfrm>
          <a:prstGeom prst="straightConnector1">
            <a:avLst/>
          </a:prstGeom>
          <a:noFill/>
          <a:ln w="9525" cap="flat" cmpd="sng">
            <a:solidFill>
              <a:schemeClr val="dk2">
                <a:alpha val="89803"/>
              </a:schemeClr>
            </a:solidFill>
            <a:prstDash val="solid"/>
            <a:round/>
            <a:headEnd type="none" w="sm" len="sm"/>
            <a:tailEnd type="none" w="sm" len="sm"/>
          </a:ln>
        </p:spPr>
      </p:cxnSp>
      <p:sp>
        <p:nvSpPr>
          <p:cNvPr id="2" name="Slide Number Placeholder 1">
            <a:extLst>
              <a:ext uri="{FF2B5EF4-FFF2-40B4-BE49-F238E27FC236}">
                <a16:creationId xmlns:a16="http://schemas.microsoft.com/office/drawing/2014/main" id="{5D5FF7FB-B402-DF62-EEB2-7F22FF7110A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dirty="0"/>
              <a:t>Where are we? </a:t>
            </a:r>
            <a:endParaRPr dirty="0"/>
          </a:p>
        </p:txBody>
      </p:sp>
      <p:sp>
        <p:nvSpPr>
          <p:cNvPr id="3" name="Rectangle 2">
            <a:extLst>
              <a:ext uri="{FF2B5EF4-FFF2-40B4-BE49-F238E27FC236}">
                <a16:creationId xmlns:a16="http://schemas.microsoft.com/office/drawing/2014/main" id="{7044602F-4694-0E65-B9CA-EEB3F9F567D4}"/>
              </a:ext>
            </a:extLst>
          </p:cNvPr>
          <p:cNvSpPr/>
          <p:nvPr/>
        </p:nvSpPr>
        <p:spPr>
          <a:xfrm>
            <a:off x="3671309" y="2002466"/>
            <a:ext cx="1779639" cy="663676"/>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Fit-to-Standard Workshop Preparation</a:t>
            </a:r>
          </a:p>
        </p:txBody>
      </p:sp>
      <p:sp>
        <p:nvSpPr>
          <p:cNvPr id="4" name="Rectangle 3">
            <a:extLst>
              <a:ext uri="{FF2B5EF4-FFF2-40B4-BE49-F238E27FC236}">
                <a16:creationId xmlns:a16="http://schemas.microsoft.com/office/drawing/2014/main" id="{6861333F-1991-EBD4-0161-EA7DFC5C6726}"/>
              </a:ext>
            </a:extLst>
          </p:cNvPr>
          <p:cNvSpPr/>
          <p:nvPr/>
        </p:nvSpPr>
        <p:spPr>
          <a:xfrm>
            <a:off x="6172819" y="2002465"/>
            <a:ext cx="1779639" cy="663677"/>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Technical Solution Design – Initial Approach</a:t>
            </a:r>
          </a:p>
        </p:txBody>
      </p:sp>
      <p:sp>
        <p:nvSpPr>
          <p:cNvPr id="5" name="Rectangle 4">
            <a:extLst>
              <a:ext uri="{FF2B5EF4-FFF2-40B4-BE49-F238E27FC236}">
                <a16:creationId xmlns:a16="http://schemas.microsoft.com/office/drawing/2014/main" id="{9976E153-9C43-C517-D1C2-029A5486D3C4}"/>
              </a:ext>
            </a:extLst>
          </p:cNvPr>
          <p:cNvSpPr/>
          <p:nvPr/>
        </p:nvSpPr>
        <p:spPr>
          <a:xfrm>
            <a:off x="8674328" y="2007383"/>
            <a:ext cx="1779639" cy="658759"/>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Customer Feedback Incorporation</a:t>
            </a:r>
          </a:p>
        </p:txBody>
      </p:sp>
      <p:sp>
        <p:nvSpPr>
          <p:cNvPr id="6" name="Rectangle 5">
            <a:extLst>
              <a:ext uri="{FF2B5EF4-FFF2-40B4-BE49-F238E27FC236}">
                <a16:creationId xmlns:a16="http://schemas.microsoft.com/office/drawing/2014/main" id="{E32CAFAC-9993-5C61-C310-699A41EA0077}"/>
              </a:ext>
            </a:extLst>
          </p:cNvPr>
          <p:cNvSpPr/>
          <p:nvPr/>
        </p:nvSpPr>
        <p:spPr>
          <a:xfrm>
            <a:off x="3671309" y="3975550"/>
            <a:ext cx="1779639" cy="870487"/>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Redesign  and Finalization of Technical Solution Design</a:t>
            </a:r>
          </a:p>
        </p:txBody>
      </p:sp>
      <p:sp>
        <p:nvSpPr>
          <p:cNvPr id="7" name="Rectangle 6">
            <a:extLst>
              <a:ext uri="{FF2B5EF4-FFF2-40B4-BE49-F238E27FC236}">
                <a16:creationId xmlns:a16="http://schemas.microsoft.com/office/drawing/2014/main" id="{CB953C09-8510-E28B-15D0-3EAA44F4A85F}"/>
              </a:ext>
            </a:extLst>
          </p:cNvPr>
          <p:cNvSpPr/>
          <p:nvPr/>
        </p:nvSpPr>
        <p:spPr>
          <a:xfrm>
            <a:off x="6172819" y="3975548"/>
            <a:ext cx="1779639" cy="870487"/>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Q-Gate and Signoff</a:t>
            </a:r>
          </a:p>
        </p:txBody>
      </p:sp>
      <p:cxnSp>
        <p:nvCxnSpPr>
          <p:cNvPr id="11" name="Straight Arrow Connector 10">
            <a:extLst>
              <a:ext uri="{FF2B5EF4-FFF2-40B4-BE49-F238E27FC236}">
                <a16:creationId xmlns:a16="http://schemas.microsoft.com/office/drawing/2014/main" id="{337CD1F8-8914-4A6C-819D-BF6B46E504B3}"/>
              </a:ext>
            </a:extLst>
          </p:cNvPr>
          <p:cNvCxnSpPr>
            <a:cxnSpLocks/>
            <a:stCxn id="3" idx="3"/>
            <a:endCxn id="4" idx="1"/>
          </p:cNvCxnSpPr>
          <p:nvPr/>
        </p:nvCxnSpPr>
        <p:spPr>
          <a:xfrm>
            <a:off x="5450948" y="2334304"/>
            <a:ext cx="72187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ED8B56A-C120-A087-49DB-0949D1F4EA3B}"/>
              </a:ext>
            </a:extLst>
          </p:cNvPr>
          <p:cNvCxnSpPr>
            <a:cxnSpLocks/>
            <a:stCxn id="4" idx="3"/>
            <a:endCxn id="5" idx="1"/>
          </p:cNvCxnSpPr>
          <p:nvPr/>
        </p:nvCxnSpPr>
        <p:spPr>
          <a:xfrm>
            <a:off x="7952458" y="2334304"/>
            <a:ext cx="721870" cy="24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827024A-AEDD-3B64-B7B6-9D4FA896CF36}"/>
              </a:ext>
            </a:extLst>
          </p:cNvPr>
          <p:cNvCxnSpPr>
            <a:cxnSpLocks/>
            <a:stCxn id="5" idx="2"/>
          </p:cNvCxnSpPr>
          <p:nvPr/>
        </p:nvCxnSpPr>
        <p:spPr>
          <a:xfrm flipH="1">
            <a:off x="9564147" y="2666142"/>
            <a:ext cx="1" cy="5112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3A2AFEF-0AC7-B998-1BEA-6EB232273876}"/>
              </a:ext>
            </a:extLst>
          </p:cNvPr>
          <p:cNvCxnSpPr>
            <a:cxnSpLocks/>
          </p:cNvCxnSpPr>
          <p:nvPr/>
        </p:nvCxnSpPr>
        <p:spPr>
          <a:xfrm flipH="1">
            <a:off x="4561129" y="3156155"/>
            <a:ext cx="5003018" cy="212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3D77793-7BA1-4730-6B92-01AEA2C73D04}"/>
              </a:ext>
            </a:extLst>
          </p:cNvPr>
          <p:cNvCxnSpPr>
            <a:cxnSpLocks/>
            <a:endCxn id="6" idx="0"/>
          </p:cNvCxnSpPr>
          <p:nvPr/>
        </p:nvCxnSpPr>
        <p:spPr>
          <a:xfrm>
            <a:off x="4561129" y="3177421"/>
            <a:ext cx="0" cy="7981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128E6993-A484-55D2-FC9E-F97497A65B40}"/>
              </a:ext>
            </a:extLst>
          </p:cNvPr>
          <p:cNvCxnSpPr>
            <a:cxnSpLocks/>
            <a:stCxn id="6" idx="3"/>
            <a:endCxn id="7" idx="1"/>
          </p:cNvCxnSpPr>
          <p:nvPr/>
        </p:nvCxnSpPr>
        <p:spPr>
          <a:xfrm flipV="1">
            <a:off x="5450948" y="4410792"/>
            <a:ext cx="721871" cy="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Slide Number Placeholder 49">
            <a:extLst>
              <a:ext uri="{FF2B5EF4-FFF2-40B4-BE49-F238E27FC236}">
                <a16:creationId xmlns:a16="http://schemas.microsoft.com/office/drawing/2014/main" id="{BBD2F2AF-10A7-9604-CC91-5F91C463E54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dirty="0"/>
          </a:p>
        </p:txBody>
      </p:sp>
      <p:sp>
        <p:nvSpPr>
          <p:cNvPr id="16" name="Oval 15">
            <a:extLst>
              <a:ext uri="{FF2B5EF4-FFF2-40B4-BE49-F238E27FC236}">
                <a16:creationId xmlns:a16="http://schemas.microsoft.com/office/drawing/2014/main" id="{3AE9FF12-14EB-2EC9-D408-8B1D2DDCE8E5}"/>
              </a:ext>
            </a:extLst>
          </p:cNvPr>
          <p:cNvSpPr/>
          <p:nvPr/>
        </p:nvSpPr>
        <p:spPr>
          <a:xfrm>
            <a:off x="1335462" y="2079831"/>
            <a:ext cx="1446027" cy="51127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Start</a:t>
            </a:r>
          </a:p>
        </p:txBody>
      </p:sp>
      <p:cxnSp>
        <p:nvCxnSpPr>
          <p:cNvPr id="17" name="Straight Arrow Connector 16">
            <a:extLst>
              <a:ext uri="{FF2B5EF4-FFF2-40B4-BE49-F238E27FC236}">
                <a16:creationId xmlns:a16="http://schemas.microsoft.com/office/drawing/2014/main" id="{F89979FB-4E64-6F4B-C106-B8D2D7F4B8F6}"/>
              </a:ext>
            </a:extLst>
          </p:cNvPr>
          <p:cNvCxnSpPr>
            <a:cxnSpLocks/>
            <a:stCxn id="16" idx="6"/>
            <a:endCxn id="3" idx="1"/>
          </p:cNvCxnSpPr>
          <p:nvPr/>
        </p:nvCxnSpPr>
        <p:spPr>
          <a:xfrm flipV="1">
            <a:off x="2781489" y="2334304"/>
            <a:ext cx="889820" cy="11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ED0C867-60D6-6FC5-4D5D-8F2B0D9F2F3B}"/>
              </a:ext>
            </a:extLst>
          </p:cNvPr>
          <p:cNvCxnSpPr>
            <a:cxnSpLocks/>
          </p:cNvCxnSpPr>
          <p:nvPr/>
        </p:nvCxnSpPr>
        <p:spPr>
          <a:xfrm flipV="1">
            <a:off x="7957419" y="4409625"/>
            <a:ext cx="889820" cy="11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21053791-DB3D-058F-4C8D-37C7D0F2A08C}"/>
              </a:ext>
            </a:extLst>
          </p:cNvPr>
          <p:cNvSpPr/>
          <p:nvPr/>
        </p:nvSpPr>
        <p:spPr>
          <a:xfrm>
            <a:off x="8847239" y="4153986"/>
            <a:ext cx="1446027" cy="51127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End</a:t>
            </a:r>
          </a:p>
        </p:txBody>
      </p:sp>
      <p:sp>
        <p:nvSpPr>
          <p:cNvPr id="34" name="Rectangle 33">
            <a:extLst>
              <a:ext uri="{FF2B5EF4-FFF2-40B4-BE49-F238E27FC236}">
                <a16:creationId xmlns:a16="http://schemas.microsoft.com/office/drawing/2014/main" id="{B6E57166-5E35-E258-C8E2-2F3FF1FD6E0F}"/>
              </a:ext>
            </a:extLst>
          </p:cNvPr>
          <p:cNvSpPr/>
          <p:nvPr/>
        </p:nvSpPr>
        <p:spPr>
          <a:xfrm>
            <a:off x="8542400" y="1901286"/>
            <a:ext cx="2037791" cy="851524"/>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332662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DECCA-8EAD-B742-8291-5949F0F8D345}"/>
              </a:ext>
            </a:extLst>
          </p:cNvPr>
          <p:cNvSpPr>
            <a:spLocks noGrp="1"/>
          </p:cNvSpPr>
          <p:nvPr>
            <p:ph type="title"/>
          </p:nvPr>
        </p:nvSpPr>
        <p:spPr/>
        <p:txBody>
          <a:bodyPr/>
          <a:lstStyle/>
          <a:p>
            <a:r>
              <a:rPr lang="en-IN" dirty="0"/>
              <a:t>Addressing customer feedback</a:t>
            </a:r>
          </a:p>
        </p:txBody>
      </p:sp>
      <p:sp>
        <p:nvSpPr>
          <p:cNvPr id="3" name="Text Placeholder 2">
            <a:extLst>
              <a:ext uri="{FF2B5EF4-FFF2-40B4-BE49-F238E27FC236}">
                <a16:creationId xmlns:a16="http://schemas.microsoft.com/office/drawing/2014/main" id="{1B7A6ACD-DA79-881C-F6BE-7A540A1DA614}"/>
              </a:ext>
            </a:extLst>
          </p:cNvPr>
          <p:cNvSpPr>
            <a:spLocks noGrp="1"/>
          </p:cNvSpPr>
          <p:nvPr>
            <p:ph type="body" idx="1"/>
          </p:nvPr>
        </p:nvSpPr>
        <p:spPr/>
        <p:txBody>
          <a:bodyPr/>
          <a:lstStyle/>
          <a:p>
            <a:pPr marL="114300" indent="0">
              <a:buNone/>
            </a:pPr>
            <a:endParaRPr lang="en-IN" dirty="0"/>
          </a:p>
        </p:txBody>
      </p:sp>
      <p:sp>
        <p:nvSpPr>
          <p:cNvPr id="4" name="Slide Number Placeholder 3">
            <a:extLst>
              <a:ext uri="{FF2B5EF4-FFF2-40B4-BE49-F238E27FC236}">
                <a16:creationId xmlns:a16="http://schemas.microsoft.com/office/drawing/2014/main" id="{2B2E6346-A092-A798-C103-EFA798B3F17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dirty="0"/>
          </a:p>
        </p:txBody>
      </p:sp>
      <p:graphicFrame>
        <p:nvGraphicFramePr>
          <p:cNvPr id="5" name="Table 5">
            <a:extLst>
              <a:ext uri="{FF2B5EF4-FFF2-40B4-BE49-F238E27FC236}">
                <a16:creationId xmlns:a16="http://schemas.microsoft.com/office/drawing/2014/main" id="{ED5E6652-2DC4-AB41-3B3E-E727E7609052}"/>
              </a:ext>
            </a:extLst>
          </p:cNvPr>
          <p:cNvGraphicFramePr>
            <a:graphicFrameLocks noGrp="1"/>
          </p:cNvGraphicFramePr>
          <p:nvPr>
            <p:extLst>
              <p:ext uri="{D42A27DB-BD31-4B8C-83A1-F6EECF244321}">
                <p14:modId xmlns:p14="http://schemas.microsoft.com/office/powerpoint/2010/main" val="509739825"/>
              </p:ext>
            </p:extLst>
          </p:nvPr>
        </p:nvGraphicFramePr>
        <p:xfrm>
          <a:off x="1097280" y="1845732"/>
          <a:ext cx="10058400" cy="5344545"/>
        </p:xfrm>
        <a:graphic>
          <a:graphicData uri="http://schemas.openxmlformats.org/drawingml/2006/table">
            <a:tbl>
              <a:tblPr firstRow="1" bandRow="1">
                <a:tableStyleId>{30D05B44-10EC-4CF8-942C-125879D100A4}</a:tableStyleId>
              </a:tblPr>
              <a:tblGrid>
                <a:gridCol w="661908">
                  <a:extLst>
                    <a:ext uri="{9D8B030D-6E8A-4147-A177-3AD203B41FA5}">
                      <a16:colId xmlns:a16="http://schemas.microsoft.com/office/drawing/2014/main" val="2545094363"/>
                    </a:ext>
                  </a:extLst>
                </a:gridCol>
                <a:gridCol w="4798928">
                  <a:extLst>
                    <a:ext uri="{9D8B030D-6E8A-4147-A177-3AD203B41FA5}">
                      <a16:colId xmlns:a16="http://schemas.microsoft.com/office/drawing/2014/main" val="1674999863"/>
                    </a:ext>
                  </a:extLst>
                </a:gridCol>
                <a:gridCol w="4597564">
                  <a:extLst>
                    <a:ext uri="{9D8B030D-6E8A-4147-A177-3AD203B41FA5}">
                      <a16:colId xmlns:a16="http://schemas.microsoft.com/office/drawing/2014/main" val="3990567569"/>
                    </a:ext>
                  </a:extLst>
                </a:gridCol>
              </a:tblGrid>
              <a:tr h="406785">
                <a:tc>
                  <a:txBody>
                    <a:bodyPr/>
                    <a:lstStyle/>
                    <a:p>
                      <a:endParaRPr lang="en-IN" dirty="0"/>
                    </a:p>
                  </a:txBody>
                  <a:tcPr/>
                </a:tc>
                <a:tc>
                  <a:txBody>
                    <a:bodyPr/>
                    <a:lstStyle/>
                    <a:p>
                      <a:r>
                        <a:rPr lang="en-IN" sz="1600" dirty="0"/>
                        <a:t>Customer Feedback</a:t>
                      </a:r>
                    </a:p>
                  </a:txBody>
                  <a:tcPr/>
                </a:tc>
                <a:tc>
                  <a:txBody>
                    <a:bodyPr/>
                    <a:lstStyle/>
                    <a:p>
                      <a:r>
                        <a:rPr lang="en-IN" sz="1600" dirty="0"/>
                        <a:t>Resolution</a:t>
                      </a:r>
                    </a:p>
                  </a:txBody>
                  <a:tcPr/>
                </a:tc>
                <a:extLst>
                  <a:ext uri="{0D108BD9-81ED-4DB2-BD59-A6C34878D82A}">
                    <a16:rowId xmlns:a16="http://schemas.microsoft.com/office/drawing/2014/main" val="1208263564"/>
                  </a:ext>
                </a:extLst>
              </a:tr>
              <a:tr h="406785">
                <a:tc>
                  <a:txBody>
                    <a:bodyPr/>
                    <a:lstStyle/>
                    <a:p>
                      <a:endParaRPr lang="en-IN" sz="16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MY" sz="1600" dirty="0" smtClean="0"/>
                        <a:t>Mobile apps for farmers</a:t>
                      </a:r>
                      <a:endParaRPr lang="en-IN" sz="1600" dirty="0"/>
                    </a:p>
                  </a:txBody>
                  <a:tcPr/>
                </a:tc>
                <a:tc>
                  <a:txBody>
                    <a:bodyPr/>
                    <a:lstStyle/>
                    <a:p>
                      <a:r>
                        <a:rPr lang="en-US" sz="1600" dirty="0" smtClean="0"/>
                        <a:t>Ensuring that the mobile apps have offline capabilities, allowing farmers to use the apps even when there is no network coverage.</a:t>
                      </a:r>
                      <a:endParaRPr lang="en-IN" sz="1600" dirty="0"/>
                    </a:p>
                  </a:txBody>
                  <a:tcPr/>
                </a:tc>
                <a:extLst>
                  <a:ext uri="{0D108BD9-81ED-4DB2-BD59-A6C34878D82A}">
                    <a16:rowId xmlns:a16="http://schemas.microsoft.com/office/drawing/2014/main" val="3223329071"/>
                  </a:ext>
                </a:extLst>
              </a:tr>
              <a:tr h="406785">
                <a:tc>
                  <a:txBody>
                    <a:bodyPr/>
                    <a:lstStyle/>
                    <a:p>
                      <a:endParaRPr lang="en-IN" sz="1600" dirty="0"/>
                    </a:p>
                  </a:txBody>
                  <a:tcPr/>
                </a:tc>
                <a:tc>
                  <a:txBody>
                    <a:bodyPr/>
                    <a:lstStyle/>
                    <a:p>
                      <a:r>
                        <a:rPr lang="en-MY" sz="1600" dirty="0" smtClean="0"/>
                        <a:t>Carbon footprint measurements</a:t>
                      </a:r>
                      <a:endParaRPr lang="en-IN" sz="1600" dirty="0"/>
                    </a:p>
                  </a:txBody>
                  <a:tcPr/>
                </a:tc>
                <a:tc>
                  <a:txBody>
                    <a:bodyPr/>
                    <a:lstStyle/>
                    <a:p>
                      <a:r>
                        <a:rPr lang="en-US" sz="1600" dirty="0" smtClean="0"/>
                        <a:t>Remove this functionality from the current project and revisit it in the future</a:t>
                      </a:r>
                      <a:endParaRPr lang="en-IN" sz="1600" dirty="0"/>
                    </a:p>
                  </a:txBody>
                  <a:tcPr/>
                </a:tc>
                <a:extLst>
                  <a:ext uri="{0D108BD9-81ED-4DB2-BD59-A6C34878D82A}">
                    <a16:rowId xmlns:a16="http://schemas.microsoft.com/office/drawing/2014/main" val="960006645"/>
                  </a:ext>
                </a:extLst>
              </a:tr>
              <a:tr h="406785">
                <a:tc>
                  <a:txBody>
                    <a:bodyPr/>
                    <a:lstStyle/>
                    <a:p>
                      <a:endParaRPr lang="en-IN" sz="1600" dirty="0"/>
                    </a:p>
                  </a:txBody>
                  <a:tcPr/>
                </a:tc>
                <a:tc>
                  <a:txBody>
                    <a:bodyPr/>
                    <a:lstStyle/>
                    <a:p>
                      <a:r>
                        <a:rPr lang="en-MY" sz="1600" dirty="0" smtClean="0"/>
                        <a:t>Fleet tracking</a:t>
                      </a:r>
                      <a:endParaRPr lang="en-IN" sz="1600" dirty="0"/>
                    </a:p>
                  </a:txBody>
                  <a:tcPr/>
                </a:tc>
                <a:tc>
                  <a:txBody>
                    <a:bodyPr/>
                    <a:lstStyle/>
                    <a:p>
                      <a:r>
                        <a:rPr lang="en-US" sz="1600" dirty="0" smtClean="0"/>
                        <a:t>Ensure that the project team delivers this functionality within six months</a:t>
                      </a:r>
                      <a:endParaRPr lang="en-IN" sz="1600" dirty="0"/>
                    </a:p>
                  </a:txBody>
                  <a:tcPr/>
                </a:tc>
                <a:extLst>
                  <a:ext uri="{0D108BD9-81ED-4DB2-BD59-A6C34878D82A}">
                    <a16:rowId xmlns:a16="http://schemas.microsoft.com/office/drawing/2014/main" val="1236290098"/>
                  </a:ext>
                </a:extLst>
              </a:tr>
              <a:tr h="406785">
                <a:tc>
                  <a:txBody>
                    <a:bodyPr/>
                    <a:lstStyle/>
                    <a:p>
                      <a:endParaRPr lang="en-IN" sz="1600" dirty="0"/>
                    </a:p>
                  </a:txBody>
                  <a:tcPr/>
                </a:tc>
                <a:tc>
                  <a:txBody>
                    <a:bodyPr/>
                    <a:lstStyle/>
                    <a:p>
                      <a:r>
                        <a:rPr lang="en-MY" sz="1600" dirty="0" smtClean="0"/>
                        <a:t>Data protection regulations</a:t>
                      </a:r>
                      <a:endParaRPr lang="en-IN" sz="1600" dirty="0"/>
                    </a:p>
                  </a:txBody>
                  <a:tcPr/>
                </a:tc>
                <a:tc>
                  <a:txBody>
                    <a:bodyPr/>
                    <a:lstStyle/>
                    <a:p>
                      <a:r>
                        <a:rPr lang="en-US" sz="1600" dirty="0" smtClean="0"/>
                        <a:t>Initiate detailed discussions during the second fit-to-standard workshop to incorporate and discuss data protection regulations</a:t>
                      </a:r>
                      <a:endParaRPr lang="en-IN" sz="1600" dirty="0"/>
                    </a:p>
                  </a:txBody>
                  <a:tcPr/>
                </a:tc>
                <a:extLst>
                  <a:ext uri="{0D108BD9-81ED-4DB2-BD59-A6C34878D82A}">
                    <a16:rowId xmlns:a16="http://schemas.microsoft.com/office/drawing/2014/main" val="3167747824"/>
                  </a:ext>
                </a:extLst>
              </a:tr>
              <a:tr h="406785">
                <a:tc>
                  <a:txBody>
                    <a:bodyPr/>
                    <a:lstStyle/>
                    <a:p>
                      <a:endParaRPr lang="en-IN" sz="1600" dirty="0"/>
                    </a:p>
                  </a:txBody>
                  <a:tcPr/>
                </a:tc>
                <a:tc>
                  <a:txBody>
                    <a:bodyPr/>
                    <a:lstStyle/>
                    <a:p>
                      <a:r>
                        <a:rPr lang="en-MY" sz="1600" dirty="0" smtClean="0"/>
                        <a:t>Analytical tools</a:t>
                      </a:r>
                      <a:endParaRPr lang="en-IN" sz="1600" dirty="0"/>
                    </a:p>
                  </a:txBody>
                  <a:tcPr/>
                </a:tc>
                <a:tc>
                  <a:txBody>
                    <a:bodyPr/>
                    <a:lstStyle/>
                    <a:p>
                      <a:r>
                        <a:rPr lang="en-US" sz="1600" dirty="0" smtClean="0"/>
                        <a:t>Evaluate and bring in add-ons and complimentary software to enhance the functionality of the SAP BW on HANA, SAP Business Objects, SAP Data Services, and S/4HANA systems.</a:t>
                      </a:r>
                      <a:endParaRPr lang="en-IN" sz="1600" dirty="0"/>
                    </a:p>
                  </a:txBody>
                  <a:tcPr/>
                </a:tc>
                <a:extLst>
                  <a:ext uri="{0D108BD9-81ED-4DB2-BD59-A6C34878D82A}">
                    <a16:rowId xmlns:a16="http://schemas.microsoft.com/office/drawing/2014/main" val="68129810"/>
                  </a:ext>
                </a:extLst>
              </a:tr>
              <a:tr h="406785">
                <a:tc>
                  <a:txBody>
                    <a:bodyPr/>
                    <a:lstStyle/>
                    <a:p>
                      <a:endParaRPr lang="en-IN" sz="1600" dirty="0"/>
                    </a:p>
                  </a:txBody>
                  <a:tcPr/>
                </a:tc>
                <a:tc>
                  <a:txBody>
                    <a:bodyPr/>
                    <a:lstStyle/>
                    <a:p>
                      <a:r>
                        <a:rPr lang="en-MY" sz="1600" dirty="0" smtClean="0"/>
                        <a:t>Project tools</a:t>
                      </a:r>
                      <a:endParaRPr lang="en-IN" sz="1600" dirty="0"/>
                    </a:p>
                  </a:txBody>
                  <a:tcPr/>
                </a:tc>
                <a:tc>
                  <a:txBody>
                    <a:bodyPr/>
                    <a:lstStyle/>
                    <a:p>
                      <a:r>
                        <a:rPr lang="en-US" sz="1600" dirty="0" smtClean="0"/>
                        <a:t>Leverage the up-to-date SAP Solution Manager, Charm, and BPM configured to ensure smooth Change Request Management and Business Process Monitoring</a:t>
                      </a:r>
                      <a:endParaRPr lang="en-IN" sz="1600" dirty="0"/>
                    </a:p>
                  </a:txBody>
                  <a:tcPr/>
                </a:tc>
                <a:extLst>
                  <a:ext uri="{0D108BD9-81ED-4DB2-BD59-A6C34878D82A}">
                    <a16:rowId xmlns:a16="http://schemas.microsoft.com/office/drawing/2014/main" val="979039893"/>
                  </a:ext>
                </a:extLst>
              </a:tr>
            </a:tbl>
          </a:graphicData>
        </a:graphic>
      </p:graphicFrame>
      <p:sp>
        <p:nvSpPr>
          <p:cNvPr id="6" name="Rectangle 5">
            <a:extLst>
              <a:ext uri="{FF2B5EF4-FFF2-40B4-BE49-F238E27FC236}">
                <a16:creationId xmlns:a16="http://schemas.microsoft.com/office/drawing/2014/main" id="{D0AAB1B2-5E91-328A-0476-6BE910D9242C}"/>
              </a:ext>
            </a:extLst>
          </p:cNvPr>
          <p:cNvSpPr/>
          <p:nvPr/>
        </p:nvSpPr>
        <p:spPr>
          <a:xfrm>
            <a:off x="9566787" y="286603"/>
            <a:ext cx="1927123" cy="48031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rPr>
              <a:t>Task 3, Activity 4</a:t>
            </a:r>
          </a:p>
        </p:txBody>
      </p:sp>
    </p:spTree>
    <p:extLst>
      <p:ext uri="{BB962C8B-B14F-4D97-AF65-F5344CB8AC3E}">
        <p14:creationId xmlns:p14="http://schemas.microsoft.com/office/powerpoint/2010/main" val="3427514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dirty="0"/>
              <a:t>Where are we? </a:t>
            </a:r>
            <a:endParaRPr dirty="0"/>
          </a:p>
        </p:txBody>
      </p:sp>
      <p:sp>
        <p:nvSpPr>
          <p:cNvPr id="3" name="Rectangle 2">
            <a:extLst>
              <a:ext uri="{FF2B5EF4-FFF2-40B4-BE49-F238E27FC236}">
                <a16:creationId xmlns:a16="http://schemas.microsoft.com/office/drawing/2014/main" id="{7044602F-4694-0E65-B9CA-EEB3F9F567D4}"/>
              </a:ext>
            </a:extLst>
          </p:cNvPr>
          <p:cNvSpPr/>
          <p:nvPr/>
        </p:nvSpPr>
        <p:spPr>
          <a:xfrm>
            <a:off x="3671309" y="2002466"/>
            <a:ext cx="1779639" cy="663676"/>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Fit-to-Standard Workshop Preparation</a:t>
            </a:r>
          </a:p>
        </p:txBody>
      </p:sp>
      <p:sp>
        <p:nvSpPr>
          <p:cNvPr id="4" name="Rectangle 3">
            <a:extLst>
              <a:ext uri="{FF2B5EF4-FFF2-40B4-BE49-F238E27FC236}">
                <a16:creationId xmlns:a16="http://schemas.microsoft.com/office/drawing/2014/main" id="{6861333F-1991-EBD4-0161-EA7DFC5C6726}"/>
              </a:ext>
            </a:extLst>
          </p:cNvPr>
          <p:cNvSpPr/>
          <p:nvPr/>
        </p:nvSpPr>
        <p:spPr>
          <a:xfrm>
            <a:off x="6172819" y="2002465"/>
            <a:ext cx="1779639" cy="663677"/>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Technical Solution Design – Initial Approach</a:t>
            </a:r>
          </a:p>
        </p:txBody>
      </p:sp>
      <p:sp>
        <p:nvSpPr>
          <p:cNvPr id="5" name="Rectangle 4">
            <a:extLst>
              <a:ext uri="{FF2B5EF4-FFF2-40B4-BE49-F238E27FC236}">
                <a16:creationId xmlns:a16="http://schemas.microsoft.com/office/drawing/2014/main" id="{9976E153-9C43-C517-D1C2-029A5486D3C4}"/>
              </a:ext>
            </a:extLst>
          </p:cNvPr>
          <p:cNvSpPr/>
          <p:nvPr/>
        </p:nvSpPr>
        <p:spPr>
          <a:xfrm>
            <a:off x="8674328" y="2007383"/>
            <a:ext cx="1779639" cy="658759"/>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Customer Feedback Incorporation</a:t>
            </a:r>
          </a:p>
        </p:txBody>
      </p:sp>
      <p:sp>
        <p:nvSpPr>
          <p:cNvPr id="6" name="Rectangle 5">
            <a:extLst>
              <a:ext uri="{FF2B5EF4-FFF2-40B4-BE49-F238E27FC236}">
                <a16:creationId xmlns:a16="http://schemas.microsoft.com/office/drawing/2014/main" id="{E32CAFAC-9993-5C61-C310-699A41EA0077}"/>
              </a:ext>
            </a:extLst>
          </p:cNvPr>
          <p:cNvSpPr/>
          <p:nvPr/>
        </p:nvSpPr>
        <p:spPr>
          <a:xfrm>
            <a:off x="3671309" y="3975550"/>
            <a:ext cx="1779639" cy="870487"/>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Redesign  and Finalization of Technical Solution Design</a:t>
            </a:r>
          </a:p>
        </p:txBody>
      </p:sp>
      <p:sp>
        <p:nvSpPr>
          <p:cNvPr id="7" name="Rectangle 6">
            <a:extLst>
              <a:ext uri="{FF2B5EF4-FFF2-40B4-BE49-F238E27FC236}">
                <a16:creationId xmlns:a16="http://schemas.microsoft.com/office/drawing/2014/main" id="{CB953C09-8510-E28B-15D0-3EAA44F4A85F}"/>
              </a:ext>
            </a:extLst>
          </p:cNvPr>
          <p:cNvSpPr/>
          <p:nvPr/>
        </p:nvSpPr>
        <p:spPr>
          <a:xfrm>
            <a:off x="6172819" y="3975548"/>
            <a:ext cx="1779639" cy="870487"/>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Q-Gate and Signoff</a:t>
            </a:r>
          </a:p>
        </p:txBody>
      </p:sp>
      <p:cxnSp>
        <p:nvCxnSpPr>
          <p:cNvPr id="11" name="Straight Arrow Connector 10">
            <a:extLst>
              <a:ext uri="{FF2B5EF4-FFF2-40B4-BE49-F238E27FC236}">
                <a16:creationId xmlns:a16="http://schemas.microsoft.com/office/drawing/2014/main" id="{337CD1F8-8914-4A6C-819D-BF6B46E504B3}"/>
              </a:ext>
            </a:extLst>
          </p:cNvPr>
          <p:cNvCxnSpPr>
            <a:cxnSpLocks/>
            <a:stCxn id="3" idx="3"/>
            <a:endCxn id="4" idx="1"/>
          </p:cNvCxnSpPr>
          <p:nvPr/>
        </p:nvCxnSpPr>
        <p:spPr>
          <a:xfrm>
            <a:off x="5450948" y="2334304"/>
            <a:ext cx="72187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ED8B56A-C120-A087-49DB-0949D1F4EA3B}"/>
              </a:ext>
            </a:extLst>
          </p:cNvPr>
          <p:cNvCxnSpPr>
            <a:cxnSpLocks/>
            <a:stCxn id="4" idx="3"/>
            <a:endCxn id="5" idx="1"/>
          </p:cNvCxnSpPr>
          <p:nvPr/>
        </p:nvCxnSpPr>
        <p:spPr>
          <a:xfrm>
            <a:off x="7952458" y="2334304"/>
            <a:ext cx="721870" cy="24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827024A-AEDD-3B64-B7B6-9D4FA896CF36}"/>
              </a:ext>
            </a:extLst>
          </p:cNvPr>
          <p:cNvCxnSpPr>
            <a:cxnSpLocks/>
            <a:stCxn id="5" idx="2"/>
          </p:cNvCxnSpPr>
          <p:nvPr/>
        </p:nvCxnSpPr>
        <p:spPr>
          <a:xfrm flipH="1">
            <a:off x="9564147" y="2666142"/>
            <a:ext cx="1" cy="5112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3A2AFEF-0AC7-B998-1BEA-6EB232273876}"/>
              </a:ext>
            </a:extLst>
          </p:cNvPr>
          <p:cNvCxnSpPr>
            <a:cxnSpLocks/>
          </p:cNvCxnSpPr>
          <p:nvPr/>
        </p:nvCxnSpPr>
        <p:spPr>
          <a:xfrm flipH="1">
            <a:off x="4561129" y="3156155"/>
            <a:ext cx="5003018" cy="212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3D77793-7BA1-4730-6B92-01AEA2C73D04}"/>
              </a:ext>
            </a:extLst>
          </p:cNvPr>
          <p:cNvCxnSpPr>
            <a:cxnSpLocks/>
            <a:endCxn id="6" idx="0"/>
          </p:cNvCxnSpPr>
          <p:nvPr/>
        </p:nvCxnSpPr>
        <p:spPr>
          <a:xfrm>
            <a:off x="4561129" y="3177421"/>
            <a:ext cx="0" cy="7981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128E6993-A484-55D2-FC9E-F97497A65B40}"/>
              </a:ext>
            </a:extLst>
          </p:cNvPr>
          <p:cNvCxnSpPr>
            <a:cxnSpLocks/>
            <a:stCxn id="6" idx="3"/>
            <a:endCxn id="7" idx="1"/>
          </p:cNvCxnSpPr>
          <p:nvPr/>
        </p:nvCxnSpPr>
        <p:spPr>
          <a:xfrm flipV="1">
            <a:off x="5450948" y="4410792"/>
            <a:ext cx="721871" cy="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Slide Number Placeholder 49">
            <a:extLst>
              <a:ext uri="{FF2B5EF4-FFF2-40B4-BE49-F238E27FC236}">
                <a16:creationId xmlns:a16="http://schemas.microsoft.com/office/drawing/2014/main" id="{BBD2F2AF-10A7-9604-CC91-5F91C463E54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dirty="0"/>
          </a:p>
        </p:txBody>
      </p:sp>
      <p:sp>
        <p:nvSpPr>
          <p:cNvPr id="16" name="Oval 15">
            <a:extLst>
              <a:ext uri="{FF2B5EF4-FFF2-40B4-BE49-F238E27FC236}">
                <a16:creationId xmlns:a16="http://schemas.microsoft.com/office/drawing/2014/main" id="{3AE9FF12-14EB-2EC9-D408-8B1D2DDCE8E5}"/>
              </a:ext>
            </a:extLst>
          </p:cNvPr>
          <p:cNvSpPr/>
          <p:nvPr/>
        </p:nvSpPr>
        <p:spPr>
          <a:xfrm>
            <a:off x="1335462" y="2079831"/>
            <a:ext cx="1446027" cy="51127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Start</a:t>
            </a:r>
          </a:p>
        </p:txBody>
      </p:sp>
      <p:cxnSp>
        <p:nvCxnSpPr>
          <p:cNvPr id="17" name="Straight Arrow Connector 16">
            <a:extLst>
              <a:ext uri="{FF2B5EF4-FFF2-40B4-BE49-F238E27FC236}">
                <a16:creationId xmlns:a16="http://schemas.microsoft.com/office/drawing/2014/main" id="{F89979FB-4E64-6F4B-C106-B8D2D7F4B8F6}"/>
              </a:ext>
            </a:extLst>
          </p:cNvPr>
          <p:cNvCxnSpPr>
            <a:cxnSpLocks/>
            <a:stCxn id="16" idx="6"/>
            <a:endCxn id="3" idx="1"/>
          </p:cNvCxnSpPr>
          <p:nvPr/>
        </p:nvCxnSpPr>
        <p:spPr>
          <a:xfrm flipV="1">
            <a:off x="2781489" y="2334304"/>
            <a:ext cx="889820" cy="11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ED0C867-60D6-6FC5-4D5D-8F2B0D9F2F3B}"/>
              </a:ext>
            </a:extLst>
          </p:cNvPr>
          <p:cNvCxnSpPr>
            <a:cxnSpLocks/>
          </p:cNvCxnSpPr>
          <p:nvPr/>
        </p:nvCxnSpPr>
        <p:spPr>
          <a:xfrm flipV="1">
            <a:off x="7957419" y="4409625"/>
            <a:ext cx="889820" cy="11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21053791-DB3D-058F-4C8D-37C7D0F2A08C}"/>
              </a:ext>
            </a:extLst>
          </p:cNvPr>
          <p:cNvSpPr/>
          <p:nvPr/>
        </p:nvSpPr>
        <p:spPr>
          <a:xfrm>
            <a:off x="8847239" y="4153986"/>
            <a:ext cx="1446027" cy="51127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End</a:t>
            </a:r>
          </a:p>
        </p:txBody>
      </p:sp>
      <p:sp>
        <p:nvSpPr>
          <p:cNvPr id="2" name="Rectangle 1">
            <a:extLst>
              <a:ext uri="{FF2B5EF4-FFF2-40B4-BE49-F238E27FC236}">
                <a16:creationId xmlns:a16="http://schemas.microsoft.com/office/drawing/2014/main" id="{B3901CEA-7D44-A368-C861-CFB8B514590B}"/>
              </a:ext>
            </a:extLst>
          </p:cNvPr>
          <p:cNvSpPr/>
          <p:nvPr/>
        </p:nvSpPr>
        <p:spPr>
          <a:xfrm>
            <a:off x="3542233" y="3880885"/>
            <a:ext cx="2037791" cy="1049124"/>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381932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69CCB-9DA2-79B3-F207-5F73EA96C327}"/>
              </a:ext>
            </a:extLst>
          </p:cNvPr>
          <p:cNvSpPr>
            <a:spLocks noGrp="1"/>
          </p:cNvSpPr>
          <p:nvPr>
            <p:ph type="title"/>
          </p:nvPr>
        </p:nvSpPr>
        <p:spPr/>
        <p:txBody>
          <a:bodyPr/>
          <a:lstStyle/>
          <a:p>
            <a:r>
              <a:rPr lang="en-US" dirty="0"/>
              <a:t>What will we do? CropCo</a:t>
            </a:r>
            <a:endParaRPr lang="en-IN" dirty="0"/>
          </a:p>
        </p:txBody>
      </p:sp>
      <p:sp>
        <p:nvSpPr>
          <p:cNvPr id="3" name="Text Placeholder 2">
            <a:extLst>
              <a:ext uri="{FF2B5EF4-FFF2-40B4-BE49-F238E27FC236}">
                <a16:creationId xmlns:a16="http://schemas.microsoft.com/office/drawing/2014/main" id="{48D75E05-D67D-FE73-F03A-92D52C7D1094}"/>
              </a:ext>
            </a:extLst>
          </p:cNvPr>
          <p:cNvSpPr>
            <a:spLocks noGrp="1"/>
          </p:cNvSpPr>
          <p:nvPr>
            <p:ph type="body" idx="1"/>
          </p:nvPr>
        </p:nvSpPr>
        <p:spPr/>
        <p:txBody>
          <a:bodyPr>
            <a:normAutofit/>
          </a:bodyPr>
          <a:lstStyle/>
          <a:p>
            <a:pPr marL="114300" indent="0">
              <a:buNone/>
            </a:pPr>
            <a:r>
              <a:rPr lang="en-US" sz="2400" b="1" dirty="0"/>
              <a:t>Mobile Apps for Farmers</a:t>
            </a:r>
            <a:r>
              <a:rPr lang="en-US" sz="2400" dirty="0"/>
              <a:t>: As some farms may not have high-quality network coverage and not all partners will phase out their Blackberry devices, we will recommend developing a hybrid mobile application using technologies like React Native or Ionic, which can run on both iOS and Android platforms. This will ensure wider compatibility and better performance in areas with low network coverage.</a:t>
            </a:r>
          </a:p>
          <a:p>
            <a:pPr marL="114300" indent="0">
              <a:buNone/>
            </a:pPr>
            <a:endParaRPr lang="en-US" sz="2400" dirty="0"/>
          </a:p>
          <a:p>
            <a:pPr marL="114300" indent="0">
              <a:buNone/>
            </a:pPr>
            <a:r>
              <a:rPr lang="en-US" sz="2400" b="1" dirty="0"/>
              <a:t>Carbon Footprint Measurements</a:t>
            </a:r>
            <a:r>
              <a:rPr lang="en-US" sz="2400" dirty="0"/>
              <a:t>: As the customer has indicated that this functionality is not relevant to the current project, we will remove it from the scope of the technical solution design.</a:t>
            </a:r>
            <a:endParaRPr lang="en-IN" sz="2400" dirty="0"/>
          </a:p>
        </p:txBody>
      </p:sp>
      <p:sp>
        <p:nvSpPr>
          <p:cNvPr id="4" name="Slide Number Placeholder 3">
            <a:extLst>
              <a:ext uri="{FF2B5EF4-FFF2-40B4-BE49-F238E27FC236}">
                <a16:creationId xmlns:a16="http://schemas.microsoft.com/office/drawing/2014/main" id="{E1637AAD-249D-E757-535D-69167BA131A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dirty="0"/>
          </a:p>
        </p:txBody>
      </p:sp>
      <p:sp>
        <p:nvSpPr>
          <p:cNvPr id="5" name="Rectangle 4">
            <a:extLst>
              <a:ext uri="{FF2B5EF4-FFF2-40B4-BE49-F238E27FC236}">
                <a16:creationId xmlns:a16="http://schemas.microsoft.com/office/drawing/2014/main" id="{93C21523-875E-8A37-2140-757DE70E2AAD}"/>
              </a:ext>
            </a:extLst>
          </p:cNvPr>
          <p:cNvSpPr/>
          <p:nvPr/>
        </p:nvSpPr>
        <p:spPr>
          <a:xfrm>
            <a:off x="9566787" y="286603"/>
            <a:ext cx="1927123" cy="48031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rPr>
              <a:t>Task 4, Activity 2</a:t>
            </a:r>
          </a:p>
        </p:txBody>
      </p:sp>
    </p:spTree>
    <p:extLst>
      <p:ext uri="{BB962C8B-B14F-4D97-AF65-F5344CB8AC3E}">
        <p14:creationId xmlns:p14="http://schemas.microsoft.com/office/powerpoint/2010/main" val="1194702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69CCB-9DA2-79B3-F207-5F73EA96C327}"/>
              </a:ext>
            </a:extLst>
          </p:cNvPr>
          <p:cNvSpPr>
            <a:spLocks noGrp="1"/>
          </p:cNvSpPr>
          <p:nvPr>
            <p:ph type="title"/>
          </p:nvPr>
        </p:nvSpPr>
        <p:spPr/>
        <p:txBody>
          <a:bodyPr/>
          <a:lstStyle/>
          <a:p>
            <a:r>
              <a:rPr lang="en-US" dirty="0"/>
              <a:t>What will we do? TransCorp</a:t>
            </a:r>
            <a:endParaRPr lang="en-IN" dirty="0"/>
          </a:p>
        </p:txBody>
      </p:sp>
      <p:sp>
        <p:nvSpPr>
          <p:cNvPr id="3" name="Text Placeholder 2">
            <a:extLst>
              <a:ext uri="{FF2B5EF4-FFF2-40B4-BE49-F238E27FC236}">
                <a16:creationId xmlns:a16="http://schemas.microsoft.com/office/drawing/2014/main" id="{48D75E05-D67D-FE73-F03A-92D52C7D1094}"/>
              </a:ext>
            </a:extLst>
          </p:cNvPr>
          <p:cNvSpPr>
            <a:spLocks noGrp="1"/>
          </p:cNvSpPr>
          <p:nvPr>
            <p:ph type="body" idx="1"/>
          </p:nvPr>
        </p:nvSpPr>
        <p:spPr/>
        <p:txBody>
          <a:bodyPr>
            <a:normAutofit/>
          </a:bodyPr>
          <a:lstStyle/>
          <a:p>
            <a:pPr marL="114300" indent="0">
              <a:buNone/>
            </a:pPr>
            <a:r>
              <a:rPr lang="en-US" sz="2400" b="1" dirty="0"/>
              <a:t>Fleet Tracking</a:t>
            </a:r>
            <a:r>
              <a:rPr lang="en-US" sz="2400" dirty="0"/>
              <a:t>: As the customer has indicated that GPS roll-out across all locations is in the roadmap and can be delivered six months from now, we will include this functionality in the solution design but will schedule it for later implementation.</a:t>
            </a:r>
          </a:p>
          <a:p>
            <a:pPr marL="114300" indent="0">
              <a:buNone/>
            </a:pPr>
            <a:endParaRPr lang="en-US" sz="2400" dirty="0"/>
          </a:p>
        </p:txBody>
      </p:sp>
      <p:sp>
        <p:nvSpPr>
          <p:cNvPr id="4" name="Slide Number Placeholder 3">
            <a:extLst>
              <a:ext uri="{FF2B5EF4-FFF2-40B4-BE49-F238E27FC236}">
                <a16:creationId xmlns:a16="http://schemas.microsoft.com/office/drawing/2014/main" id="{570EFED7-B66A-8378-97C5-CDD25A5B4A2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dirty="0"/>
          </a:p>
        </p:txBody>
      </p:sp>
      <p:sp>
        <p:nvSpPr>
          <p:cNvPr id="5" name="Rectangle 4">
            <a:extLst>
              <a:ext uri="{FF2B5EF4-FFF2-40B4-BE49-F238E27FC236}">
                <a16:creationId xmlns:a16="http://schemas.microsoft.com/office/drawing/2014/main" id="{1B1EA4C8-A891-D1C8-29E5-98FEDFF85E1A}"/>
              </a:ext>
            </a:extLst>
          </p:cNvPr>
          <p:cNvSpPr/>
          <p:nvPr/>
        </p:nvSpPr>
        <p:spPr>
          <a:xfrm>
            <a:off x="9566787" y="286603"/>
            <a:ext cx="1927123" cy="48031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rPr>
              <a:t>Task 4, Activity 2</a:t>
            </a:r>
          </a:p>
        </p:txBody>
      </p:sp>
    </p:spTree>
    <p:extLst>
      <p:ext uri="{BB962C8B-B14F-4D97-AF65-F5344CB8AC3E}">
        <p14:creationId xmlns:p14="http://schemas.microsoft.com/office/powerpoint/2010/main" val="20917681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69CCB-9DA2-79B3-F207-5F73EA96C327}"/>
              </a:ext>
            </a:extLst>
          </p:cNvPr>
          <p:cNvSpPr>
            <a:spLocks noGrp="1"/>
          </p:cNvSpPr>
          <p:nvPr>
            <p:ph type="title"/>
          </p:nvPr>
        </p:nvSpPr>
        <p:spPr/>
        <p:txBody>
          <a:bodyPr/>
          <a:lstStyle/>
          <a:p>
            <a:r>
              <a:rPr lang="en-US" dirty="0"/>
              <a:t>What will we do? EnvoData</a:t>
            </a:r>
            <a:endParaRPr lang="en-IN" dirty="0"/>
          </a:p>
        </p:txBody>
      </p:sp>
      <p:sp>
        <p:nvSpPr>
          <p:cNvPr id="3" name="Text Placeholder 2">
            <a:extLst>
              <a:ext uri="{FF2B5EF4-FFF2-40B4-BE49-F238E27FC236}">
                <a16:creationId xmlns:a16="http://schemas.microsoft.com/office/drawing/2014/main" id="{48D75E05-D67D-FE73-F03A-92D52C7D1094}"/>
              </a:ext>
            </a:extLst>
          </p:cNvPr>
          <p:cNvSpPr>
            <a:spLocks noGrp="1"/>
          </p:cNvSpPr>
          <p:nvPr>
            <p:ph type="body" idx="1"/>
          </p:nvPr>
        </p:nvSpPr>
        <p:spPr/>
        <p:txBody>
          <a:bodyPr>
            <a:noAutofit/>
          </a:bodyPr>
          <a:lstStyle/>
          <a:p>
            <a:pPr marL="114300" indent="0">
              <a:buNone/>
            </a:pPr>
            <a:r>
              <a:rPr lang="en-US" sz="2400" b="1" dirty="0" err="1"/>
              <a:t>EnvoData</a:t>
            </a:r>
            <a:r>
              <a:rPr lang="en-US" sz="2400" b="1" dirty="0"/>
              <a:t> System Data Protection</a:t>
            </a:r>
            <a:r>
              <a:rPr lang="en-US" sz="2400" dirty="0"/>
              <a:t>: As the customer has raised concerns about data protection regulations, we will ensure that the </a:t>
            </a:r>
            <a:r>
              <a:rPr lang="en-US" sz="2400" dirty="0" err="1"/>
              <a:t>EnvoData</a:t>
            </a:r>
            <a:r>
              <a:rPr lang="en-US" sz="2400" dirty="0"/>
              <a:t> system complies with all relevant data protection laws, including GDPR. We will also discuss the specific data protection requirements with the customer in the second fit-to-standard workshop.</a:t>
            </a:r>
          </a:p>
          <a:p>
            <a:pPr marL="114300" indent="0">
              <a:buNone/>
            </a:pPr>
            <a:r>
              <a:rPr lang="en-US" sz="2400" b="1" dirty="0"/>
              <a:t>Analytical Tools</a:t>
            </a:r>
            <a:r>
              <a:rPr lang="en-US" sz="2400" dirty="0"/>
              <a:t>: As the customer has confirmed that the SAP BW on HANA, SAP Business Objects, and SAP Data Services systems are up-to-date and have been part of recent implementation/upgrade projects, we will integrate these systems into the solution design. We will also explore additional add-ons and complimentary software that can enhance the customer's analytical capabilities. Integration through SAP BTP will be used to simplify communication across multiple regions.</a:t>
            </a:r>
            <a:endParaRPr lang="en-IN" sz="2400" dirty="0"/>
          </a:p>
        </p:txBody>
      </p:sp>
      <p:sp>
        <p:nvSpPr>
          <p:cNvPr id="4" name="Slide Number Placeholder 3">
            <a:extLst>
              <a:ext uri="{FF2B5EF4-FFF2-40B4-BE49-F238E27FC236}">
                <a16:creationId xmlns:a16="http://schemas.microsoft.com/office/drawing/2014/main" id="{88A81AE8-A8EA-C2B8-99EC-60037667674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dirty="0"/>
          </a:p>
        </p:txBody>
      </p:sp>
      <p:sp>
        <p:nvSpPr>
          <p:cNvPr id="5" name="Rectangle 4">
            <a:extLst>
              <a:ext uri="{FF2B5EF4-FFF2-40B4-BE49-F238E27FC236}">
                <a16:creationId xmlns:a16="http://schemas.microsoft.com/office/drawing/2014/main" id="{E6C46393-2DBD-217C-1F1D-6D955868B1C4}"/>
              </a:ext>
            </a:extLst>
          </p:cNvPr>
          <p:cNvSpPr/>
          <p:nvPr/>
        </p:nvSpPr>
        <p:spPr>
          <a:xfrm>
            <a:off x="9566787" y="296435"/>
            <a:ext cx="1927123" cy="48031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rPr>
              <a:t>Task 4, Activity 2</a:t>
            </a:r>
          </a:p>
        </p:txBody>
      </p:sp>
    </p:spTree>
    <p:extLst>
      <p:ext uri="{BB962C8B-B14F-4D97-AF65-F5344CB8AC3E}">
        <p14:creationId xmlns:p14="http://schemas.microsoft.com/office/powerpoint/2010/main" val="19912369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69CCB-9DA2-79B3-F207-5F73EA96C327}"/>
              </a:ext>
            </a:extLst>
          </p:cNvPr>
          <p:cNvSpPr>
            <a:spLocks noGrp="1"/>
          </p:cNvSpPr>
          <p:nvPr>
            <p:ph type="title"/>
          </p:nvPr>
        </p:nvSpPr>
        <p:spPr/>
        <p:txBody>
          <a:bodyPr/>
          <a:lstStyle/>
          <a:p>
            <a:r>
              <a:rPr lang="en-US" dirty="0"/>
              <a:t>RenewAgra – How ready are we?</a:t>
            </a:r>
            <a:endParaRPr lang="en-IN" dirty="0"/>
          </a:p>
        </p:txBody>
      </p:sp>
      <p:sp>
        <p:nvSpPr>
          <p:cNvPr id="3" name="Text Placeholder 2">
            <a:extLst>
              <a:ext uri="{FF2B5EF4-FFF2-40B4-BE49-F238E27FC236}">
                <a16:creationId xmlns:a16="http://schemas.microsoft.com/office/drawing/2014/main" id="{48D75E05-D67D-FE73-F03A-92D52C7D1094}"/>
              </a:ext>
            </a:extLst>
          </p:cNvPr>
          <p:cNvSpPr>
            <a:spLocks noGrp="1"/>
          </p:cNvSpPr>
          <p:nvPr>
            <p:ph type="body" idx="1"/>
          </p:nvPr>
        </p:nvSpPr>
        <p:spPr/>
        <p:txBody>
          <a:bodyPr/>
          <a:lstStyle/>
          <a:p>
            <a:pPr marL="114300" indent="0">
              <a:buNone/>
            </a:pPr>
            <a:r>
              <a:rPr lang="en-US" b="1" dirty="0"/>
              <a:t>Finalize the Technical Solution Design</a:t>
            </a:r>
            <a:r>
              <a:rPr lang="en-US" dirty="0"/>
              <a:t>: Incorporate all the feedback received from the customer and finalize the technical solution design</a:t>
            </a:r>
            <a:r>
              <a:rPr lang="en-US" dirty="0" smtClean="0"/>
              <a:t>.</a:t>
            </a:r>
          </a:p>
          <a:p>
            <a:pPr marL="114300" indent="0">
              <a:buNone/>
            </a:pPr>
            <a:r>
              <a:rPr lang="en-US" b="1" dirty="0"/>
              <a:t>Prepare a detailed project plan</a:t>
            </a:r>
            <a:r>
              <a:rPr lang="en-US" dirty="0"/>
              <a:t>: Develop a detailed project plan that outlines the project scope, timelines, deliverables, and resource requirements</a:t>
            </a:r>
            <a:r>
              <a:rPr lang="en-US" dirty="0" smtClean="0"/>
              <a:t>.</a:t>
            </a:r>
          </a:p>
          <a:p>
            <a:pPr marL="114300" indent="0">
              <a:buNone/>
            </a:pPr>
            <a:r>
              <a:rPr lang="en-US" b="1" dirty="0"/>
              <a:t>Identify the project team</a:t>
            </a:r>
            <a:r>
              <a:rPr lang="en-US" dirty="0"/>
              <a:t>: Identify the project team members, their roles and responsibilities, and ensure that they are available for the project duration</a:t>
            </a:r>
            <a:r>
              <a:rPr lang="en-US" dirty="0" smtClean="0"/>
              <a:t>.</a:t>
            </a:r>
          </a:p>
          <a:p>
            <a:pPr marL="114300" indent="0">
              <a:buNone/>
            </a:pPr>
            <a:r>
              <a:rPr lang="en-US" b="1" dirty="0"/>
              <a:t>Conduct a Fit-to-Standard Workshop</a:t>
            </a:r>
            <a:r>
              <a:rPr lang="en-US" dirty="0"/>
              <a:t>: Conduct a Fit-to-Standard Workshop with the customer to demonstrate the standard functionality and get their feedback</a:t>
            </a:r>
            <a:r>
              <a:rPr lang="en-US" dirty="0" smtClean="0"/>
              <a:t>.</a:t>
            </a:r>
          </a:p>
          <a:p>
            <a:pPr marL="114300" indent="0">
              <a:buNone/>
            </a:pPr>
            <a:r>
              <a:rPr lang="en-US" b="1" dirty="0"/>
              <a:t>Create a Blueprint Document</a:t>
            </a:r>
            <a:r>
              <a:rPr lang="en-US" dirty="0"/>
              <a:t>: Create a Blueprint document that details the technical solution design, business processes, and system architecture.</a:t>
            </a:r>
          </a:p>
          <a:p>
            <a:endParaRPr lang="en-IN" dirty="0"/>
          </a:p>
        </p:txBody>
      </p:sp>
      <p:sp>
        <p:nvSpPr>
          <p:cNvPr id="4" name="Slide Number Placeholder 3">
            <a:extLst>
              <a:ext uri="{FF2B5EF4-FFF2-40B4-BE49-F238E27FC236}">
                <a16:creationId xmlns:a16="http://schemas.microsoft.com/office/drawing/2014/main" id="{88A81AE8-A8EA-C2B8-99EC-60037667674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dirty="0"/>
          </a:p>
        </p:txBody>
      </p:sp>
      <p:sp>
        <p:nvSpPr>
          <p:cNvPr id="5" name="Rectangle 4">
            <a:extLst>
              <a:ext uri="{FF2B5EF4-FFF2-40B4-BE49-F238E27FC236}">
                <a16:creationId xmlns:a16="http://schemas.microsoft.com/office/drawing/2014/main" id="{C895443B-C131-5D47-660B-19548BBE3963}"/>
              </a:ext>
            </a:extLst>
          </p:cNvPr>
          <p:cNvSpPr/>
          <p:nvPr/>
        </p:nvSpPr>
        <p:spPr>
          <a:xfrm>
            <a:off x="9566787" y="286603"/>
            <a:ext cx="1927123" cy="48031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rPr>
              <a:t>Task 4, Activity 2</a:t>
            </a:r>
          </a:p>
        </p:txBody>
      </p:sp>
    </p:spTree>
    <p:extLst>
      <p:ext uri="{BB962C8B-B14F-4D97-AF65-F5344CB8AC3E}">
        <p14:creationId xmlns:p14="http://schemas.microsoft.com/office/powerpoint/2010/main" val="26174475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dirty="0"/>
              <a:t>Where are we? </a:t>
            </a:r>
            <a:endParaRPr dirty="0"/>
          </a:p>
        </p:txBody>
      </p:sp>
      <p:sp>
        <p:nvSpPr>
          <p:cNvPr id="3" name="Rectangle 2">
            <a:extLst>
              <a:ext uri="{FF2B5EF4-FFF2-40B4-BE49-F238E27FC236}">
                <a16:creationId xmlns:a16="http://schemas.microsoft.com/office/drawing/2014/main" id="{7044602F-4694-0E65-B9CA-EEB3F9F567D4}"/>
              </a:ext>
            </a:extLst>
          </p:cNvPr>
          <p:cNvSpPr/>
          <p:nvPr/>
        </p:nvSpPr>
        <p:spPr>
          <a:xfrm>
            <a:off x="3671309" y="2002466"/>
            <a:ext cx="1779639" cy="663676"/>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Fit-to-Standard Workshop Preparation</a:t>
            </a:r>
          </a:p>
        </p:txBody>
      </p:sp>
      <p:sp>
        <p:nvSpPr>
          <p:cNvPr id="4" name="Rectangle 3">
            <a:extLst>
              <a:ext uri="{FF2B5EF4-FFF2-40B4-BE49-F238E27FC236}">
                <a16:creationId xmlns:a16="http://schemas.microsoft.com/office/drawing/2014/main" id="{6861333F-1991-EBD4-0161-EA7DFC5C6726}"/>
              </a:ext>
            </a:extLst>
          </p:cNvPr>
          <p:cNvSpPr/>
          <p:nvPr/>
        </p:nvSpPr>
        <p:spPr>
          <a:xfrm>
            <a:off x="6172819" y="2002465"/>
            <a:ext cx="1779639" cy="663677"/>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Technical Solution Design – Initial Approach</a:t>
            </a:r>
          </a:p>
        </p:txBody>
      </p:sp>
      <p:sp>
        <p:nvSpPr>
          <p:cNvPr id="5" name="Rectangle 4">
            <a:extLst>
              <a:ext uri="{FF2B5EF4-FFF2-40B4-BE49-F238E27FC236}">
                <a16:creationId xmlns:a16="http://schemas.microsoft.com/office/drawing/2014/main" id="{9976E153-9C43-C517-D1C2-029A5486D3C4}"/>
              </a:ext>
            </a:extLst>
          </p:cNvPr>
          <p:cNvSpPr/>
          <p:nvPr/>
        </p:nvSpPr>
        <p:spPr>
          <a:xfrm>
            <a:off x="8674328" y="2007383"/>
            <a:ext cx="1779639" cy="658759"/>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Customer Feedback Incorporation</a:t>
            </a:r>
          </a:p>
        </p:txBody>
      </p:sp>
      <p:sp>
        <p:nvSpPr>
          <p:cNvPr id="6" name="Rectangle 5">
            <a:extLst>
              <a:ext uri="{FF2B5EF4-FFF2-40B4-BE49-F238E27FC236}">
                <a16:creationId xmlns:a16="http://schemas.microsoft.com/office/drawing/2014/main" id="{E32CAFAC-9993-5C61-C310-699A41EA0077}"/>
              </a:ext>
            </a:extLst>
          </p:cNvPr>
          <p:cNvSpPr/>
          <p:nvPr/>
        </p:nvSpPr>
        <p:spPr>
          <a:xfrm>
            <a:off x="3671309" y="3975550"/>
            <a:ext cx="1779639" cy="870487"/>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Redesign  and Finalization of Technical Solution Design</a:t>
            </a:r>
          </a:p>
        </p:txBody>
      </p:sp>
      <p:sp>
        <p:nvSpPr>
          <p:cNvPr id="7" name="Rectangle 6">
            <a:extLst>
              <a:ext uri="{FF2B5EF4-FFF2-40B4-BE49-F238E27FC236}">
                <a16:creationId xmlns:a16="http://schemas.microsoft.com/office/drawing/2014/main" id="{CB953C09-8510-E28B-15D0-3EAA44F4A85F}"/>
              </a:ext>
            </a:extLst>
          </p:cNvPr>
          <p:cNvSpPr/>
          <p:nvPr/>
        </p:nvSpPr>
        <p:spPr>
          <a:xfrm>
            <a:off x="6172819" y="3975548"/>
            <a:ext cx="1779639" cy="870487"/>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Q-Gate and Signoff</a:t>
            </a:r>
          </a:p>
        </p:txBody>
      </p:sp>
      <p:cxnSp>
        <p:nvCxnSpPr>
          <p:cNvPr id="11" name="Straight Arrow Connector 10">
            <a:extLst>
              <a:ext uri="{FF2B5EF4-FFF2-40B4-BE49-F238E27FC236}">
                <a16:creationId xmlns:a16="http://schemas.microsoft.com/office/drawing/2014/main" id="{337CD1F8-8914-4A6C-819D-BF6B46E504B3}"/>
              </a:ext>
            </a:extLst>
          </p:cNvPr>
          <p:cNvCxnSpPr>
            <a:cxnSpLocks/>
            <a:stCxn id="3" idx="3"/>
            <a:endCxn id="4" idx="1"/>
          </p:cNvCxnSpPr>
          <p:nvPr/>
        </p:nvCxnSpPr>
        <p:spPr>
          <a:xfrm>
            <a:off x="5450948" y="2334304"/>
            <a:ext cx="72187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ED8B56A-C120-A087-49DB-0949D1F4EA3B}"/>
              </a:ext>
            </a:extLst>
          </p:cNvPr>
          <p:cNvCxnSpPr>
            <a:cxnSpLocks/>
            <a:stCxn id="4" idx="3"/>
            <a:endCxn id="5" idx="1"/>
          </p:cNvCxnSpPr>
          <p:nvPr/>
        </p:nvCxnSpPr>
        <p:spPr>
          <a:xfrm>
            <a:off x="7952458" y="2334304"/>
            <a:ext cx="721870" cy="24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827024A-AEDD-3B64-B7B6-9D4FA896CF36}"/>
              </a:ext>
            </a:extLst>
          </p:cNvPr>
          <p:cNvCxnSpPr>
            <a:cxnSpLocks/>
            <a:stCxn id="5" idx="2"/>
          </p:cNvCxnSpPr>
          <p:nvPr/>
        </p:nvCxnSpPr>
        <p:spPr>
          <a:xfrm flipH="1">
            <a:off x="9564147" y="2666142"/>
            <a:ext cx="1" cy="5112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3A2AFEF-0AC7-B998-1BEA-6EB232273876}"/>
              </a:ext>
            </a:extLst>
          </p:cNvPr>
          <p:cNvCxnSpPr>
            <a:cxnSpLocks/>
          </p:cNvCxnSpPr>
          <p:nvPr/>
        </p:nvCxnSpPr>
        <p:spPr>
          <a:xfrm flipH="1">
            <a:off x="4561129" y="3156155"/>
            <a:ext cx="5003018" cy="212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3D77793-7BA1-4730-6B92-01AEA2C73D04}"/>
              </a:ext>
            </a:extLst>
          </p:cNvPr>
          <p:cNvCxnSpPr>
            <a:cxnSpLocks/>
            <a:endCxn id="6" idx="0"/>
          </p:cNvCxnSpPr>
          <p:nvPr/>
        </p:nvCxnSpPr>
        <p:spPr>
          <a:xfrm>
            <a:off x="4561129" y="3177421"/>
            <a:ext cx="0" cy="7981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128E6993-A484-55D2-FC9E-F97497A65B40}"/>
              </a:ext>
            </a:extLst>
          </p:cNvPr>
          <p:cNvCxnSpPr>
            <a:cxnSpLocks/>
            <a:stCxn id="6" idx="3"/>
            <a:endCxn id="7" idx="1"/>
          </p:cNvCxnSpPr>
          <p:nvPr/>
        </p:nvCxnSpPr>
        <p:spPr>
          <a:xfrm flipV="1">
            <a:off x="5450948" y="4410792"/>
            <a:ext cx="721871" cy="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Slide Number Placeholder 49">
            <a:extLst>
              <a:ext uri="{FF2B5EF4-FFF2-40B4-BE49-F238E27FC236}">
                <a16:creationId xmlns:a16="http://schemas.microsoft.com/office/drawing/2014/main" id="{BBD2F2AF-10A7-9604-CC91-5F91C463E54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dirty="0"/>
          </a:p>
        </p:txBody>
      </p:sp>
      <p:sp>
        <p:nvSpPr>
          <p:cNvPr id="16" name="Oval 15">
            <a:extLst>
              <a:ext uri="{FF2B5EF4-FFF2-40B4-BE49-F238E27FC236}">
                <a16:creationId xmlns:a16="http://schemas.microsoft.com/office/drawing/2014/main" id="{3AE9FF12-14EB-2EC9-D408-8B1D2DDCE8E5}"/>
              </a:ext>
            </a:extLst>
          </p:cNvPr>
          <p:cNvSpPr/>
          <p:nvPr/>
        </p:nvSpPr>
        <p:spPr>
          <a:xfrm>
            <a:off x="1335462" y="2079831"/>
            <a:ext cx="1446027" cy="51127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Start</a:t>
            </a:r>
          </a:p>
        </p:txBody>
      </p:sp>
      <p:cxnSp>
        <p:nvCxnSpPr>
          <p:cNvPr id="17" name="Straight Arrow Connector 16">
            <a:extLst>
              <a:ext uri="{FF2B5EF4-FFF2-40B4-BE49-F238E27FC236}">
                <a16:creationId xmlns:a16="http://schemas.microsoft.com/office/drawing/2014/main" id="{F89979FB-4E64-6F4B-C106-B8D2D7F4B8F6}"/>
              </a:ext>
            </a:extLst>
          </p:cNvPr>
          <p:cNvCxnSpPr>
            <a:cxnSpLocks/>
            <a:stCxn id="16" idx="6"/>
            <a:endCxn id="3" idx="1"/>
          </p:cNvCxnSpPr>
          <p:nvPr/>
        </p:nvCxnSpPr>
        <p:spPr>
          <a:xfrm flipV="1">
            <a:off x="2781489" y="2334304"/>
            <a:ext cx="889820" cy="11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ED0C867-60D6-6FC5-4D5D-8F2B0D9F2F3B}"/>
              </a:ext>
            </a:extLst>
          </p:cNvPr>
          <p:cNvCxnSpPr>
            <a:cxnSpLocks/>
          </p:cNvCxnSpPr>
          <p:nvPr/>
        </p:nvCxnSpPr>
        <p:spPr>
          <a:xfrm flipV="1">
            <a:off x="7957419" y="4409625"/>
            <a:ext cx="889820" cy="11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21053791-DB3D-058F-4C8D-37C7D0F2A08C}"/>
              </a:ext>
            </a:extLst>
          </p:cNvPr>
          <p:cNvSpPr/>
          <p:nvPr/>
        </p:nvSpPr>
        <p:spPr>
          <a:xfrm>
            <a:off x="8847239" y="4153986"/>
            <a:ext cx="1446027" cy="51127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End</a:t>
            </a:r>
          </a:p>
        </p:txBody>
      </p:sp>
      <p:sp>
        <p:nvSpPr>
          <p:cNvPr id="2" name="Rectangle 1">
            <a:extLst>
              <a:ext uri="{FF2B5EF4-FFF2-40B4-BE49-F238E27FC236}">
                <a16:creationId xmlns:a16="http://schemas.microsoft.com/office/drawing/2014/main" id="{B3901CEA-7D44-A368-C861-CFB8B514590B}"/>
              </a:ext>
            </a:extLst>
          </p:cNvPr>
          <p:cNvSpPr/>
          <p:nvPr/>
        </p:nvSpPr>
        <p:spPr>
          <a:xfrm>
            <a:off x="6040886" y="3880885"/>
            <a:ext cx="2037791" cy="1049124"/>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696552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69CCB-9DA2-79B3-F207-5F73EA96C327}"/>
              </a:ext>
            </a:extLst>
          </p:cNvPr>
          <p:cNvSpPr>
            <a:spLocks noGrp="1"/>
          </p:cNvSpPr>
          <p:nvPr>
            <p:ph type="title"/>
          </p:nvPr>
        </p:nvSpPr>
        <p:spPr/>
        <p:txBody>
          <a:bodyPr/>
          <a:lstStyle/>
          <a:p>
            <a:r>
              <a:rPr lang="en-US" dirty="0"/>
              <a:t>RenewAgra – Product Backlog</a:t>
            </a:r>
            <a:endParaRPr lang="en-IN" dirty="0"/>
          </a:p>
        </p:txBody>
      </p:sp>
      <p:sp>
        <p:nvSpPr>
          <p:cNvPr id="3" name="Text Placeholder 2">
            <a:extLst>
              <a:ext uri="{FF2B5EF4-FFF2-40B4-BE49-F238E27FC236}">
                <a16:creationId xmlns:a16="http://schemas.microsoft.com/office/drawing/2014/main" id="{48D75E05-D67D-FE73-F03A-92D52C7D1094}"/>
              </a:ext>
            </a:extLst>
          </p:cNvPr>
          <p:cNvSpPr>
            <a:spLocks noGrp="1"/>
          </p:cNvSpPr>
          <p:nvPr>
            <p:ph type="body" idx="1"/>
          </p:nvPr>
        </p:nvSpPr>
        <p:spPr/>
        <p:txBody>
          <a:bodyPr>
            <a:normAutofit/>
          </a:bodyPr>
          <a:lstStyle/>
          <a:p>
            <a:pPr marL="114300" indent="0">
              <a:buNone/>
            </a:pPr>
            <a:r>
              <a:rPr lang="en-US" sz="2400" b="1" dirty="0"/>
              <a:t>Perform User Acceptance Testing</a:t>
            </a:r>
            <a:r>
              <a:rPr lang="en-US" sz="2400" dirty="0"/>
              <a:t>: Conduct user acceptance testing to ensure that the configured SAP system meets the user's requirements.</a:t>
            </a:r>
          </a:p>
          <a:p>
            <a:pPr marL="114300" indent="0">
              <a:buNone/>
            </a:pPr>
            <a:endParaRPr lang="en-US" sz="2400" dirty="0"/>
          </a:p>
          <a:p>
            <a:pPr marL="114300" indent="0">
              <a:buNone/>
            </a:pPr>
            <a:r>
              <a:rPr lang="en-US" sz="2400" b="1" dirty="0"/>
              <a:t>Develop and Deliver Training</a:t>
            </a:r>
            <a:r>
              <a:rPr lang="en-US" sz="2400" dirty="0"/>
              <a:t>: Develop and deliver training to end-users to ensure they are comfortable using the new system.</a:t>
            </a:r>
          </a:p>
          <a:p>
            <a:pPr marL="114300" indent="0">
              <a:buNone/>
            </a:pPr>
            <a:endParaRPr lang="en-US" sz="2400" dirty="0"/>
          </a:p>
          <a:p>
            <a:pPr marL="114300" indent="0">
              <a:buNone/>
            </a:pPr>
            <a:r>
              <a:rPr lang="en-US" sz="2400" b="1" dirty="0"/>
              <a:t>Perform Data Migration</a:t>
            </a:r>
            <a:r>
              <a:rPr lang="en-US" sz="2400" dirty="0"/>
              <a:t>: Perform data migration to transfer data from the old system to the new system.</a:t>
            </a:r>
            <a:endParaRPr lang="en-IN" sz="2400" dirty="0"/>
          </a:p>
        </p:txBody>
      </p:sp>
      <p:sp>
        <p:nvSpPr>
          <p:cNvPr id="4" name="Slide Number Placeholder 3">
            <a:extLst>
              <a:ext uri="{FF2B5EF4-FFF2-40B4-BE49-F238E27FC236}">
                <a16:creationId xmlns:a16="http://schemas.microsoft.com/office/drawing/2014/main" id="{88A81AE8-A8EA-C2B8-99EC-60037667674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dirty="0"/>
          </a:p>
        </p:txBody>
      </p:sp>
      <p:sp>
        <p:nvSpPr>
          <p:cNvPr id="5" name="Rectangle 4">
            <a:extLst>
              <a:ext uri="{FF2B5EF4-FFF2-40B4-BE49-F238E27FC236}">
                <a16:creationId xmlns:a16="http://schemas.microsoft.com/office/drawing/2014/main" id="{94DF3A66-66D6-FE18-0E18-391E8F27C928}"/>
              </a:ext>
            </a:extLst>
          </p:cNvPr>
          <p:cNvSpPr/>
          <p:nvPr/>
        </p:nvSpPr>
        <p:spPr>
          <a:xfrm>
            <a:off x="9566787" y="286603"/>
            <a:ext cx="1927123" cy="48031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rPr>
              <a:t>Task 5, Activity 2</a:t>
            </a:r>
          </a:p>
        </p:txBody>
      </p:sp>
    </p:spTree>
    <p:extLst>
      <p:ext uri="{BB962C8B-B14F-4D97-AF65-F5344CB8AC3E}">
        <p14:creationId xmlns:p14="http://schemas.microsoft.com/office/powerpoint/2010/main" val="33216752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69CCB-9DA2-79B3-F207-5F73EA96C327}"/>
              </a:ext>
            </a:extLst>
          </p:cNvPr>
          <p:cNvSpPr>
            <a:spLocks noGrp="1"/>
          </p:cNvSpPr>
          <p:nvPr>
            <p:ph type="title"/>
          </p:nvPr>
        </p:nvSpPr>
        <p:spPr/>
        <p:txBody>
          <a:bodyPr/>
          <a:lstStyle/>
          <a:p>
            <a:r>
              <a:rPr lang="en-US" dirty="0"/>
              <a:t>RenewAgra – Q-Gate Checklist</a:t>
            </a:r>
            <a:endParaRPr lang="en-IN" dirty="0"/>
          </a:p>
        </p:txBody>
      </p:sp>
      <p:sp>
        <p:nvSpPr>
          <p:cNvPr id="3" name="Text Placeholder 2">
            <a:extLst>
              <a:ext uri="{FF2B5EF4-FFF2-40B4-BE49-F238E27FC236}">
                <a16:creationId xmlns:a16="http://schemas.microsoft.com/office/drawing/2014/main" id="{48D75E05-D67D-FE73-F03A-92D52C7D1094}"/>
              </a:ext>
            </a:extLst>
          </p:cNvPr>
          <p:cNvSpPr>
            <a:spLocks noGrp="1"/>
          </p:cNvSpPr>
          <p:nvPr>
            <p:ph type="body" idx="1"/>
          </p:nvPr>
        </p:nvSpPr>
        <p:spPr/>
        <p:txBody>
          <a:bodyPr>
            <a:normAutofit/>
          </a:bodyPr>
          <a:lstStyle/>
          <a:p>
            <a:pPr marL="114300" indent="0">
              <a:buNone/>
            </a:pPr>
            <a:r>
              <a:rPr lang="en-US" sz="2400" b="1" dirty="0"/>
              <a:t>Conduct Cutover Activities</a:t>
            </a:r>
            <a:r>
              <a:rPr lang="en-US" sz="2400" dirty="0"/>
              <a:t>: Perform cutover activities to switch from the old system to the new system.</a:t>
            </a:r>
          </a:p>
          <a:p>
            <a:pPr marL="114300" indent="0">
              <a:buNone/>
            </a:pPr>
            <a:endParaRPr lang="en-US" sz="2400" dirty="0"/>
          </a:p>
          <a:p>
            <a:pPr marL="114300" indent="0">
              <a:buNone/>
            </a:pPr>
            <a:r>
              <a:rPr lang="en-US" sz="2400" b="1" dirty="0"/>
              <a:t>Provide Post-Go-Live Support</a:t>
            </a:r>
            <a:r>
              <a:rPr lang="en-US" sz="2400" dirty="0"/>
              <a:t>: Provide post-go-live support to end-users to ensure that the new system is running smoothly.</a:t>
            </a:r>
          </a:p>
          <a:p>
            <a:pPr marL="114300" indent="0">
              <a:buNone/>
            </a:pPr>
            <a:endParaRPr lang="en-US" sz="2400" dirty="0"/>
          </a:p>
          <a:p>
            <a:pPr marL="114300" indent="0">
              <a:buNone/>
            </a:pPr>
            <a:r>
              <a:rPr lang="en-US" sz="2400" b="1" dirty="0"/>
              <a:t>Monitor System Performance</a:t>
            </a:r>
            <a:r>
              <a:rPr lang="en-US" sz="2400" dirty="0"/>
              <a:t>: Monitor the performance of the new system to ensure that it meets the non-functional requirements.</a:t>
            </a:r>
            <a:endParaRPr lang="en-IN" sz="2400" dirty="0"/>
          </a:p>
        </p:txBody>
      </p:sp>
      <p:sp>
        <p:nvSpPr>
          <p:cNvPr id="4" name="Slide Number Placeholder 3">
            <a:extLst>
              <a:ext uri="{FF2B5EF4-FFF2-40B4-BE49-F238E27FC236}">
                <a16:creationId xmlns:a16="http://schemas.microsoft.com/office/drawing/2014/main" id="{88A81AE8-A8EA-C2B8-99EC-60037667674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19</a:t>
            </a:fld>
            <a:endParaRPr lang="en-US" dirty="0"/>
          </a:p>
        </p:txBody>
      </p:sp>
      <p:sp>
        <p:nvSpPr>
          <p:cNvPr id="5" name="Rectangle 4">
            <a:extLst>
              <a:ext uri="{FF2B5EF4-FFF2-40B4-BE49-F238E27FC236}">
                <a16:creationId xmlns:a16="http://schemas.microsoft.com/office/drawing/2014/main" id="{7E7BD31D-2A0C-1601-3D58-3AAC2E33F7B7}"/>
              </a:ext>
            </a:extLst>
          </p:cNvPr>
          <p:cNvSpPr/>
          <p:nvPr/>
        </p:nvSpPr>
        <p:spPr>
          <a:xfrm>
            <a:off x="9566787" y="286603"/>
            <a:ext cx="1927123" cy="48031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rPr>
              <a:t>Task 5, Activity 2</a:t>
            </a:r>
          </a:p>
        </p:txBody>
      </p:sp>
    </p:spTree>
    <p:extLst>
      <p:ext uri="{BB962C8B-B14F-4D97-AF65-F5344CB8AC3E}">
        <p14:creationId xmlns:p14="http://schemas.microsoft.com/office/powerpoint/2010/main" val="2732809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dirty="0"/>
              <a:t>Where are we? </a:t>
            </a:r>
            <a:endParaRPr dirty="0"/>
          </a:p>
        </p:txBody>
      </p:sp>
      <p:sp>
        <p:nvSpPr>
          <p:cNvPr id="3" name="Rectangle 2">
            <a:extLst>
              <a:ext uri="{FF2B5EF4-FFF2-40B4-BE49-F238E27FC236}">
                <a16:creationId xmlns:a16="http://schemas.microsoft.com/office/drawing/2014/main" id="{7044602F-4694-0E65-B9CA-EEB3F9F567D4}"/>
              </a:ext>
            </a:extLst>
          </p:cNvPr>
          <p:cNvSpPr/>
          <p:nvPr/>
        </p:nvSpPr>
        <p:spPr>
          <a:xfrm>
            <a:off x="3671309" y="2002466"/>
            <a:ext cx="1779639" cy="663676"/>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Fit-to-Standard Workshop Preparation</a:t>
            </a:r>
          </a:p>
        </p:txBody>
      </p:sp>
      <p:sp>
        <p:nvSpPr>
          <p:cNvPr id="4" name="Rectangle 3">
            <a:extLst>
              <a:ext uri="{FF2B5EF4-FFF2-40B4-BE49-F238E27FC236}">
                <a16:creationId xmlns:a16="http://schemas.microsoft.com/office/drawing/2014/main" id="{6861333F-1991-EBD4-0161-EA7DFC5C6726}"/>
              </a:ext>
            </a:extLst>
          </p:cNvPr>
          <p:cNvSpPr/>
          <p:nvPr/>
        </p:nvSpPr>
        <p:spPr>
          <a:xfrm>
            <a:off x="6172819" y="2002465"/>
            <a:ext cx="1779639" cy="663677"/>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Technical Solution Design – Initial Approach</a:t>
            </a:r>
          </a:p>
        </p:txBody>
      </p:sp>
      <p:sp>
        <p:nvSpPr>
          <p:cNvPr id="5" name="Rectangle 4">
            <a:extLst>
              <a:ext uri="{FF2B5EF4-FFF2-40B4-BE49-F238E27FC236}">
                <a16:creationId xmlns:a16="http://schemas.microsoft.com/office/drawing/2014/main" id="{9976E153-9C43-C517-D1C2-029A5486D3C4}"/>
              </a:ext>
            </a:extLst>
          </p:cNvPr>
          <p:cNvSpPr/>
          <p:nvPr/>
        </p:nvSpPr>
        <p:spPr>
          <a:xfrm>
            <a:off x="8674328" y="2007383"/>
            <a:ext cx="1779639" cy="658759"/>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Customer Feedback Incorporation</a:t>
            </a:r>
          </a:p>
        </p:txBody>
      </p:sp>
      <p:sp>
        <p:nvSpPr>
          <p:cNvPr id="6" name="Rectangle 5">
            <a:extLst>
              <a:ext uri="{FF2B5EF4-FFF2-40B4-BE49-F238E27FC236}">
                <a16:creationId xmlns:a16="http://schemas.microsoft.com/office/drawing/2014/main" id="{E32CAFAC-9993-5C61-C310-699A41EA0077}"/>
              </a:ext>
            </a:extLst>
          </p:cNvPr>
          <p:cNvSpPr/>
          <p:nvPr/>
        </p:nvSpPr>
        <p:spPr>
          <a:xfrm>
            <a:off x="3671309" y="3975550"/>
            <a:ext cx="1779639" cy="870487"/>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Redesign  and Finalization of Technical Solution Design</a:t>
            </a:r>
          </a:p>
        </p:txBody>
      </p:sp>
      <p:sp>
        <p:nvSpPr>
          <p:cNvPr id="7" name="Rectangle 6">
            <a:extLst>
              <a:ext uri="{FF2B5EF4-FFF2-40B4-BE49-F238E27FC236}">
                <a16:creationId xmlns:a16="http://schemas.microsoft.com/office/drawing/2014/main" id="{CB953C09-8510-E28B-15D0-3EAA44F4A85F}"/>
              </a:ext>
            </a:extLst>
          </p:cNvPr>
          <p:cNvSpPr/>
          <p:nvPr/>
        </p:nvSpPr>
        <p:spPr>
          <a:xfrm>
            <a:off x="6172819" y="3975548"/>
            <a:ext cx="1779639" cy="870487"/>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Q-Gate and Signoff</a:t>
            </a:r>
          </a:p>
        </p:txBody>
      </p:sp>
      <p:cxnSp>
        <p:nvCxnSpPr>
          <p:cNvPr id="11" name="Straight Arrow Connector 10">
            <a:extLst>
              <a:ext uri="{FF2B5EF4-FFF2-40B4-BE49-F238E27FC236}">
                <a16:creationId xmlns:a16="http://schemas.microsoft.com/office/drawing/2014/main" id="{337CD1F8-8914-4A6C-819D-BF6B46E504B3}"/>
              </a:ext>
            </a:extLst>
          </p:cNvPr>
          <p:cNvCxnSpPr>
            <a:cxnSpLocks/>
            <a:stCxn id="3" idx="3"/>
            <a:endCxn id="4" idx="1"/>
          </p:cNvCxnSpPr>
          <p:nvPr/>
        </p:nvCxnSpPr>
        <p:spPr>
          <a:xfrm>
            <a:off x="5450948" y="2334304"/>
            <a:ext cx="72187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ED8B56A-C120-A087-49DB-0949D1F4EA3B}"/>
              </a:ext>
            </a:extLst>
          </p:cNvPr>
          <p:cNvCxnSpPr>
            <a:cxnSpLocks/>
            <a:stCxn id="4" idx="3"/>
            <a:endCxn id="5" idx="1"/>
          </p:cNvCxnSpPr>
          <p:nvPr/>
        </p:nvCxnSpPr>
        <p:spPr>
          <a:xfrm>
            <a:off x="7952458" y="2334304"/>
            <a:ext cx="721870" cy="24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827024A-AEDD-3B64-B7B6-9D4FA896CF36}"/>
              </a:ext>
            </a:extLst>
          </p:cNvPr>
          <p:cNvCxnSpPr>
            <a:cxnSpLocks/>
            <a:stCxn id="5" idx="2"/>
          </p:cNvCxnSpPr>
          <p:nvPr/>
        </p:nvCxnSpPr>
        <p:spPr>
          <a:xfrm flipH="1">
            <a:off x="9564147" y="2666142"/>
            <a:ext cx="1" cy="5112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3A2AFEF-0AC7-B998-1BEA-6EB232273876}"/>
              </a:ext>
            </a:extLst>
          </p:cNvPr>
          <p:cNvCxnSpPr>
            <a:cxnSpLocks/>
          </p:cNvCxnSpPr>
          <p:nvPr/>
        </p:nvCxnSpPr>
        <p:spPr>
          <a:xfrm flipH="1">
            <a:off x="4561129" y="3156155"/>
            <a:ext cx="5003018" cy="212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3D77793-7BA1-4730-6B92-01AEA2C73D04}"/>
              </a:ext>
            </a:extLst>
          </p:cNvPr>
          <p:cNvCxnSpPr>
            <a:cxnSpLocks/>
            <a:endCxn id="6" idx="0"/>
          </p:cNvCxnSpPr>
          <p:nvPr/>
        </p:nvCxnSpPr>
        <p:spPr>
          <a:xfrm>
            <a:off x="4561129" y="3177421"/>
            <a:ext cx="0" cy="7981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128E6993-A484-55D2-FC9E-F97497A65B40}"/>
              </a:ext>
            </a:extLst>
          </p:cNvPr>
          <p:cNvCxnSpPr>
            <a:cxnSpLocks/>
            <a:stCxn id="6" idx="3"/>
            <a:endCxn id="7" idx="1"/>
          </p:cNvCxnSpPr>
          <p:nvPr/>
        </p:nvCxnSpPr>
        <p:spPr>
          <a:xfrm flipV="1">
            <a:off x="5450948" y="4410792"/>
            <a:ext cx="721871" cy="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Slide Number Placeholder 49">
            <a:extLst>
              <a:ext uri="{FF2B5EF4-FFF2-40B4-BE49-F238E27FC236}">
                <a16:creationId xmlns:a16="http://schemas.microsoft.com/office/drawing/2014/main" id="{BBD2F2AF-10A7-9604-CC91-5F91C463E54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dirty="0"/>
          </a:p>
        </p:txBody>
      </p:sp>
      <p:sp>
        <p:nvSpPr>
          <p:cNvPr id="16" name="Oval 15">
            <a:extLst>
              <a:ext uri="{FF2B5EF4-FFF2-40B4-BE49-F238E27FC236}">
                <a16:creationId xmlns:a16="http://schemas.microsoft.com/office/drawing/2014/main" id="{3AE9FF12-14EB-2EC9-D408-8B1D2DDCE8E5}"/>
              </a:ext>
            </a:extLst>
          </p:cNvPr>
          <p:cNvSpPr/>
          <p:nvPr/>
        </p:nvSpPr>
        <p:spPr>
          <a:xfrm>
            <a:off x="1335462" y="2079831"/>
            <a:ext cx="1446027" cy="51127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Start</a:t>
            </a:r>
          </a:p>
        </p:txBody>
      </p:sp>
      <p:cxnSp>
        <p:nvCxnSpPr>
          <p:cNvPr id="17" name="Straight Arrow Connector 16">
            <a:extLst>
              <a:ext uri="{FF2B5EF4-FFF2-40B4-BE49-F238E27FC236}">
                <a16:creationId xmlns:a16="http://schemas.microsoft.com/office/drawing/2014/main" id="{F89979FB-4E64-6F4B-C106-B8D2D7F4B8F6}"/>
              </a:ext>
            </a:extLst>
          </p:cNvPr>
          <p:cNvCxnSpPr>
            <a:cxnSpLocks/>
            <a:stCxn id="16" idx="6"/>
            <a:endCxn id="3" idx="1"/>
          </p:cNvCxnSpPr>
          <p:nvPr/>
        </p:nvCxnSpPr>
        <p:spPr>
          <a:xfrm flipV="1">
            <a:off x="2781489" y="2334304"/>
            <a:ext cx="889820" cy="11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ED0C867-60D6-6FC5-4D5D-8F2B0D9F2F3B}"/>
              </a:ext>
            </a:extLst>
          </p:cNvPr>
          <p:cNvCxnSpPr>
            <a:cxnSpLocks/>
          </p:cNvCxnSpPr>
          <p:nvPr/>
        </p:nvCxnSpPr>
        <p:spPr>
          <a:xfrm flipV="1">
            <a:off x="7957419" y="4409625"/>
            <a:ext cx="889820" cy="11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21053791-DB3D-058F-4C8D-37C7D0F2A08C}"/>
              </a:ext>
            </a:extLst>
          </p:cNvPr>
          <p:cNvSpPr/>
          <p:nvPr/>
        </p:nvSpPr>
        <p:spPr>
          <a:xfrm>
            <a:off x="8847239" y="4153986"/>
            <a:ext cx="1446027" cy="51127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End</a:t>
            </a:r>
          </a:p>
        </p:txBody>
      </p:sp>
      <p:sp>
        <p:nvSpPr>
          <p:cNvPr id="34" name="Rectangle 33">
            <a:extLst>
              <a:ext uri="{FF2B5EF4-FFF2-40B4-BE49-F238E27FC236}">
                <a16:creationId xmlns:a16="http://schemas.microsoft.com/office/drawing/2014/main" id="{B6E57166-5E35-E258-C8E2-2F3FF1FD6E0F}"/>
              </a:ext>
            </a:extLst>
          </p:cNvPr>
          <p:cNvSpPr/>
          <p:nvPr/>
        </p:nvSpPr>
        <p:spPr>
          <a:xfrm>
            <a:off x="3565563" y="1917401"/>
            <a:ext cx="2037791" cy="851524"/>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BAF21-0188-8DF7-59DB-C104DAB1C7C9}"/>
              </a:ext>
            </a:extLst>
          </p:cNvPr>
          <p:cNvSpPr>
            <a:spLocks noGrp="1"/>
          </p:cNvSpPr>
          <p:nvPr>
            <p:ph type="title"/>
          </p:nvPr>
        </p:nvSpPr>
        <p:spPr/>
        <p:txBody>
          <a:bodyPr/>
          <a:lstStyle/>
          <a:p>
            <a:r>
              <a:rPr lang="en-US" dirty="0"/>
              <a:t>RenewAgra – Lessons Learned</a:t>
            </a:r>
            <a:endParaRPr lang="en-IN" dirty="0"/>
          </a:p>
        </p:txBody>
      </p:sp>
      <p:sp>
        <p:nvSpPr>
          <p:cNvPr id="3" name="Text Placeholder 2">
            <a:extLst>
              <a:ext uri="{FF2B5EF4-FFF2-40B4-BE49-F238E27FC236}">
                <a16:creationId xmlns:a16="http://schemas.microsoft.com/office/drawing/2014/main" id="{97E9A309-A626-9E69-591B-900B7F92703B}"/>
              </a:ext>
            </a:extLst>
          </p:cNvPr>
          <p:cNvSpPr>
            <a:spLocks noGrp="1"/>
          </p:cNvSpPr>
          <p:nvPr>
            <p:ph type="body" idx="1"/>
          </p:nvPr>
        </p:nvSpPr>
        <p:spPr/>
        <p:txBody>
          <a:bodyPr/>
          <a:lstStyle/>
          <a:p>
            <a:pPr marL="0" indent="0">
              <a:spcBef>
                <a:spcPts val="0"/>
              </a:spcBef>
              <a:buClr>
                <a:schemeClr val="dk1"/>
              </a:buClr>
              <a:buSzPts val="2800"/>
              <a:buNone/>
            </a:pPr>
            <a:endParaRPr lang="en-US" sz="3200" b="1" dirty="0" smtClean="0"/>
          </a:p>
          <a:p>
            <a:pPr marL="0" indent="0">
              <a:spcBef>
                <a:spcPts val="0"/>
              </a:spcBef>
              <a:buClr>
                <a:schemeClr val="dk1"/>
              </a:buClr>
              <a:buSzPts val="2800"/>
              <a:buNone/>
            </a:pPr>
            <a:endParaRPr lang="en-US" sz="3200" b="1" dirty="0"/>
          </a:p>
          <a:p>
            <a:pPr marL="0" indent="0">
              <a:spcBef>
                <a:spcPts val="0"/>
              </a:spcBef>
              <a:buClr>
                <a:schemeClr val="dk1"/>
              </a:buClr>
              <a:buSzPts val="2800"/>
              <a:buNone/>
            </a:pPr>
            <a:r>
              <a:rPr lang="en-US" sz="3200" b="1" dirty="0" smtClean="0"/>
              <a:t>Address </a:t>
            </a:r>
            <a:r>
              <a:rPr lang="en-US" sz="3200" b="1" dirty="0"/>
              <a:t>Issues and Bugs</a:t>
            </a:r>
            <a:r>
              <a:rPr lang="en-US" sz="3200" dirty="0"/>
              <a:t>: Address any issues or bugs that arise after the go-live and ensure that they are resolved promptly.</a:t>
            </a:r>
          </a:p>
          <a:p>
            <a:pPr marL="0" lvl="0" indent="0" algn="l" rtl="0">
              <a:lnSpc>
                <a:spcPct val="90000"/>
              </a:lnSpc>
              <a:spcBef>
                <a:spcPts val="0"/>
              </a:spcBef>
              <a:spcAft>
                <a:spcPts val="0"/>
              </a:spcAft>
              <a:buClr>
                <a:schemeClr val="dk1"/>
              </a:buClr>
              <a:buSzPts val="2800"/>
              <a:buNone/>
            </a:pPr>
            <a:endParaRPr lang="en-US" dirty="0"/>
          </a:p>
        </p:txBody>
      </p:sp>
      <p:sp>
        <p:nvSpPr>
          <p:cNvPr id="4" name="Slide Number Placeholder 3">
            <a:extLst>
              <a:ext uri="{FF2B5EF4-FFF2-40B4-BE49-F238E27FC236}">
                <a16:creationId xmlns:a16="http://schemas.microsoft.com/office/drawing/2014/main" id="{8CE34D18-77D1-207D-42DE-2D149B7D00D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dirty="0"/>
          </a:p>
        </p:txBody>
      </p:sp>
      <p:sp>
        <p:nvSpPr>
          <p:cNvPr id="5" name="Rectangle 4">
            <a:extLst>
              <a:ext uri="{FF2B5EF4-FFF2-40B4-BE49-F238E27FC236}">
                <a16:creationId xmlns:a16="http://schemas.microsoft.com/office/drawing/2014/main" id="{5FDAFB32-BD36-2CCF-54BC-0548EA479BD1}"/>
              </a:ext>
            </a:extLst>
          </p:cNvPr>
          <p:cNvSpPr/>
          <p:nvPr/>
        </p:nvSpPr>
        <p:spPr>
          <a:xfrm>
            <a:off x="9566787" y="286603"/>
            <a:ext cx="1927123" cy="48031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rPr>
              <a:t>Task 5, Activity 2</a:t>
            </a:r>
          </a:p>
        </p:txBody>
      </p:sp>
    </p:spTree>
    <p:extLst>
      <p:ext uri="{BB962C8B-B14F-4D97-AF65-F5344CB8AC3E}">
        <p14:creationId xmlns:p14="http://schemas.microsoft.com/office/powerpoint/2010/main" val="12718345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dirty="0"/>
              <a:t>Where are we? </a:t>
            </a:r>
            <a:endParaRPr dirty="0"/>
          </a:p>
        </p:txBody>
      </p:sp>
      <p:sp>
        <p:nvSpPr>
          <p:cNvPr id="3" name="Rectangle 2">
            <a:extLst>
              <a:ext uri="{FF2B5EF4-FFF2-40B4-BE49-F238E27FC236}">
                <a16:creationId xmlns:a16="http://schemas.microsoft.com/office/drawing/2014/main" id="{7044602F-4694-0E65-B9CA-EEB3F9F567D4}"/>
              </a:ext>
            </a:extLst>
          </p:cNvPr>
          <p:cNvSpPr/>
          <p:nvPr/>
        </p:nvSpPr>
        <p:spPr>
          <a:xfrm>
            <a:off x="3671309" y="2002466"/>
            <a:ext cx="1779639" cy="663676"/>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Fit-to-Standard Workshop Preparation</a:t>
            </a:r>
          </a:p>
        </p:txBody>
      </p:sp>
      <p:sp>
        <p:nvSpPr>
          <p:cNvPr id="4" name="Rectangle 3">
            <a:extLst>
              <a:ext uri="{FF2B5EF4-FFF2-40B4-BE49-F238E27FC236}">
                <a16:creationId xmlns:a16="http://schemas.microsoft.com/office/drawing/2014/main" id="{6861333F-1991-EBD4-0161-EA7DFC5C6726}"/>
              </a:ext>
            </a:extLst>
          </p:cNvPr>
          <p:cNvSpPr/>
          <p:nvPr/>
        </p:nvSpPr>
        <p:spPr>
          <a:xfrm>
            <a:off x="6172819" y="2002465"/>
            <a:ext cx="1779639" cy="663677"/>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Technical Solution Design – Initial Approach</a:t>
            </a:r>
          </a:p>
        </p:txBody>
      </p:sp>
      <p:sp>
        <p:nvSpPr>
          <p:cNvPr id="5" name="Rectangle 4">
            <a:extLst>
              <a:ext uri="{FF2B5EF4-FFF2-40B4-BE49-F238E27FC236}">
                <a16:creationId xmlns:a16="http://schemas.microsoft.com/office/drawing/2014/main" id="{9976E153-9C43-C517-D1C2-029A5486D3C4}"/>
              </a:ext>
            </a:extLst>
          </p:cNvPr>
          <p:cNvSpPr/>
          <p:nvPr/>
        </p:nvSpPr>
        <p:spPr>
          <a:xfrm>
            <a:off x="8674328" y="2007383"/>
            <a:ext cx="1779639" cy="658759"/>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Customer Feedback Incorporation</a:t>
            </a:r>
          </a:p>
        </p:txBody>
      </p:sp>
      <p:sp>
        <p:nvSpPr>
          <p:cNvPr id="6" name="Rectangle 5">
            <a:extLst>
              <a:ext uri="{FF2B5EF4-FFF2-40B4-BE49-F238E27FC236}">
                <a16:creationId xmlns:a16="http://schemas.microsoft.com/office/drawing/2014/main" id="{E32CAFAC-9993-5C61-C310-699A41EA0077}"/>
              </a:ext>
            </a:extLst>
          </p:cNvPr>
          <p:cNvSpPr/>
          <p:nvPr/>
        </p:nvSpPr>
        <p:spPr>
          <a:xfrm>
            <a:off x="3671309" y="3975550"/>
            <a:ext cx="1779639" cy="870487"/>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Redesign  and Finalization of Technical Solution Design</a:t>
            </a:r>
          </a:p>
        </p:txBody>
      </p:sp>
      <p:sp>
        <p:nvSpPr>
          <p:cNvPr id="7" name="Rectangle 6">
            <a:extLst>
              <a:ext uri="{FF2B5EF4-FFF2-40B4-BE49-F238E27FC236}">
                <a16:creationId xmlns:a16="http://schemas.microsoft.com/office/drawing/2014/main" id="{CB953C09-8510-E28B-15D0-3EAA44F4A85F}"/>
              </a:ext>
            </a:extLst>
          </p:cNvPr>
          <p:cNvSpPr/>
          <p:nvPr/>
        </p:nvSpPr>
        <p:spPr>
          <a:xfrm>
            <a:off x="6172819" y="3975548"/>
            <a:ext cx="1779639" cy="870487"/>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Q-Gate and Signoff</a:t>
            </a:r>
          </a:p>
        </p:txBody>
      </p:sp>
      <p:cxnSp>
        <p:nvCxnSpPr>
          <p:cNvPr id="11" name="Straight Arrow Connector 10">
            <a:extLst>
              <a:ext uri="{FF2B5EF4-FFF2-40B4-BE49-F238E27FC236}">
                <a16:creationId xmlns:a16="http://schemas.microsoft.com/office/drawing/2014/main" id="{337CD1F8-8914-4A6C-819D-BF6B46E504B3}"/>
              </a:ext>
            </a:extLst>
          </p:cNvPr>
          <p:cNvCxnSpPr>
            <a:cxnSpLocks/>
            <a:stCxn id="3" idx="3"/>
            <a:endCxn id="4" idx="1"/>
          </p:cNvCxnSpPr>
          <p:nvPr/>
        </p:nvCxnSpPr>
        <p:spPr>
          <a:xfrm>
            <a:off x="5450948" y="2334304"/>
            <a:ext cx="72187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ED8B56A-C120-A087-49DB-0949D1F4EA3B}"/>
              </a:ext>
            </a:extLst>
          </p:cNvPr>
          <p:cNvCxnSpPr>
            <a:cxnSpLocks/>
            <a:stCxn id="4" idx="3"/>
            <a:endCxn id="5" idx="1"/>
          </p:cNvCxnSpPr>
          <p:nvPr/>
        </p:nvCxnSpPr>
        <p:spPr>
          <a:xfrm>
            <a:off x="7952458" y="2334304"/>
            <a:ext cx="721870" cy="24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827024A-AEDD-3B64-B7B6-9D4FA896CF36}"/>
              </a:ext>
            </a:extLst>
          </p:cNvPr>
          <p:cNvCxnSpPr>
            <a:cxnSpLocks/>
            <a:stCxn id="5" idx="2"/>
          </p:cNvCxnSpPr>
          <p:nvPr/>
        </p:nvCxnSpPr>
        <p:spPr>
          <a:xfrm flipH="1">
            <a:off x="9564147" y="2666142"/>
            <a:ext cx="1" cy="5112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3A2AFEF-0AC7-B998-1BEA-6EB232273876}"/>
              </a:ext>
            </a:extLst>
          </p:cNvPr>
          <p:cNvCxnSpPr>
            <a:cxnSpLocks/>
          </p:cNvCxnSpPr>
          <p:nvPr/>
        </p:nvCxnSpPr>
        <p:spPr>
          <a:xfrm flipH="1">
            <a:off x="4561129" y="3156155"/>
            <a:ext cx="5003018" cy="212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3D77793-7BA1-4730-6B92-01AEA2C73D04}"/>
              </a:ext>
            </a:extLst>
          </p:cNvPr>
          <p:cNvCxnSpPr>
            <a:cxnSpLocks/>
            <a:endCxn id="6" idx="0"/>
          </p:cNvCxnSpPr>
          <p:nvPr/>
        </p:nvCxnSpPr>
        <p:spPr>
          <a:xfrm>
            <a:off x="4561129" y="3177421"/>
            <a:ext cx="0" cy="7981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128E6993-A484-55D2-FC9E-F97497A65B40}"/>
              </a:ext>
            </a:extLst>
          </p:cNvPr>
          <p:cNvCxnSpPr>
            <a:cxnSpLocks/>
            <a:stCxn id="6" idx="3"/>
            <a:endCxn id="7" idx="1"/>
          </p:cNvCxnSpPr>
          <p:nvPr/>
        </p:nvCxnSpPr>
        <p:spPr>
          <a:xfrm flipV="1">
            <a:off x="5450948" y="4410792"/>
            <a:ext cx="721871" cy="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Slide Number Placeholder 49">
            <a:extLst>
              <a:ext uri="{FF2B5EF4-FFF2-40B4-BE49-F238E27FC236}">
                <a16:creationId xmlns:a16="http://schemas.microsoft.com/office/drawing/2014/main" id="{BBD2F2AF-10A7-9604-CC91-5F91C463E54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21</a:t>
            </a:fld>
            <a:endParaRPr lang="en-US" dirty="0"/>
          </a:p>
        </p:txBody>
      </p:sp>
      <p:sp>
        <p:nvSpPr>
          <p:cNvPr id="16" name="Oval 15">
            <a:extLst>
              <a:ext uri="{FF2B5EF4-FFF2-40B4-BE49-F238E27FC236}">
                <a16:creationId xmlns:a16="http://schemas.microsoft.com/office/drawing/2014/main" id="{3AE9FF12-14EB-2EC9-D408-8B1D2DDCE8E5}"/>
              </a:ext>
            </a:extLst>
          </p:cNvPr>
          <p:cNvSpPr/>
          <p:nvPr/>
        </p:nvSpPr>
        <p:spPr>
          <a:xfrm>
            <a:off x="1335462" y="2079831"/>
            <a:ext cx="1446027" cy="51127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Start</a:t>
            </a:r>
          </a:p>
        </p:txBody>
      </p:sp>
      <p:cxnSp>
        <p:nvCxnSpPr>
          <p:cNvPr id="17" name="Straight Arrow Connector 16">
            <a:extLst>
              <a:ext uri="{FF2B5EF4-FFF2-40B4-BE49-F238E27FC236}">
                <a16:creationId xmlns:a16="http://schemas.microsoft.com/office/drawing/2014/main" id="{F89979FB-4E64-6F4B-C106-B8D2D7F4B8F6}"/>
              </a:ext>
            </a:extLst>
          </p:cNvPr>
          <p:cNvCxnSpPr>
            <a:cxnSpLocks/>
            <a:stCxn id="16" idx="6"/>
            <a:endCxn id="3" idx="1"/>
          </p:cNvCxnSpPr>
          <p:nvPr/>
        </p:nvCxnSpPr>
        <p:spPr>
          <a:xfrm flipV="1">
            <a:off x="2781489" y="2334304"/>
            <a:ext cx="889820" cy="11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ED0C867-60D6-6FC5-4D5D-8F2B0D9F2F3B}"/>
              </a:ext>
            </a:extLst>
          </p:cNvPr>
          <p:cNvCxnSpPr>
            <a:cxnSpLocks/>
          </p:cNvCxnSpPr>
          <p:nvPr/>
        </p:nvCxnSpPr>
        <p:spPr>
          <a:xfrm flipV="1">
            <a:off x="7957419" y="4409625"/>
            <a:ext cx="889820" cy="11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21053791-DB3D-058F-4C8D-37C7D0F2A08C}"/>
              </a:ext>
            </a:extLst>
          </p:cNvPr>
          <p:cNvSpPr/>
          <p:nvPr/>
        </p:nvSpPr>
        <p:spPr>
          <a:xfrm>
            <a:off x="8847239" y="4153986"/>
            <a:ext cx="1446027" cy="51127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End</a:t>
            </a:r>
          </a:p>
        </p:txBody>
      </p:sp>
      <p:sp>
        <p:nvSpPr>
          <p:cNvPr id="2" name="Rectangle 1">
            <a:extLst>
              <a:ext uri="{FF2B5EF4-FFF2-40B4-BE49-F238E27FC236}">
                <a16:creationId xmlns:a16="http://schemas.microsoft.com/office/drawing/2014/main" id="{B3901CEA-7D44-A368-C861-CFB8B514590B}"/>
              </a:ext>
            </a:extLst>
          </p:cNvPr>
          <p:cNvSpPr/>
          <p:nvPr/>
        </p:nvSpPr>
        <p:spPr>
          <a:xfrm>
            <a:off x="8770971" y="4028616"/>
            <a:ext cx="1606393" cy="772555"/>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930119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A1B85-F458-482A-B630-8F80CFBEEA38}"/>
              </a:ext>
            </a:extLst>
          </p:cNvPr>
          <p:cNvSpPr>
            <a:spLocks noGrp="1"/>
          </p:cNvSpPr>
          <p:nvPr>
            <p:ph type="title"/>
          </p:nvPr>
        </p:nvSpPr>
        <p:spPr/>
        <p:txBody>
          <a:bodyPr/>
          <a:lstStyle/>
          <a:p>
            <a:r>
              <a:rPr lang="en-US" dirty="0"/>
              <a:t>How does fit-to-standard work?</a:t>
            </a:r>
          </a:p>
        </p:txBody>
      </p:sp>
      <p:sp>
        <p:nvSpPr>
          <p:cNvPr id="3" name="Content Placeholder 2">
            <a:extLst>
              <a:ext uri="{FF2B5EF4-FFF2-40B4-BE49-F238E27FC236}">
                <a16:creationId xmlns:a16="http://schemas.microsoft.com/office/drawing/2014/main" id="{0A25F557-26B4-4097-90FD-C6512FB0FB9F}"/>
              </a:ext>
            </a:extLst>
          </p:cNvPr>
          <p:cNvSpPr>
            <a:spLocks noGrp="1"/>
          </p:cNvSpPr>
          <p:nvPr>
            <p:ph idx="1"/>
          </p:nvPr>
        </p:nvSpPr>
        <p:spPr>
          <a:xfrm>
            <a:off x="1097279" y="1845733"/>
            <a:ext cx="10115203" cy="4370339"/>
          </a:xfrm>
        </p:spPr>
        <p:txBody>
          <a:bodyPr>
            <a:normAutofit fontScale="85000" lnSpcReduction="10000"/>
          </a:bodyPr>
          <a:lstStyle/>
          <a:p>
            <a:r>
              <a:rPr lang="en-US" b="1" dirty="0"/>
              <a:t>Configuration over customization</a:t>
            </a:r>
            <a:r>
              <a:rPr lang="en-US" dirty="0"/>
              <a:t>: Fit-to-Standard emphasizes configuring the software using standard options provided by the vendor, rather than modifying the software code to meet specific needs. This approach reduces the cost and complexity of software implementation, upgrades, and maintenance.</a:t>
            </a:r>
          </a:p>
          <a:p>
            <a:r>
              <a:rPr lang="en-US" b="1" dirty="0"/>
              <a:t>Best practices</a:t>
            </a:r>
            <a:r>
              <a:rPr lang="en-US" dirty="0"/>
              <a:t>: The Fit-to-Standard method relies on industry-standard best practices for business processes, and the software's standard functionality. This approach ensures that the organization's business processes align with industry best practices, improving efficiency and effectiveness.</a:t>
            </a:r>
          </a:p>
          <a:p>
            <a:r>
              <a:rPr lang="en-US" b="1" dirty="0"/>
              <a:t>Process analysis</a:t>
            </a:r>
            <a:r>
              <a:rPr lang="en-US" dirty="0"/>
              <a:t>: The Fit-to-Standard method involves analyzing an organization's business processes to identify gaps between the current process and the standard software functionality. The analysis helps to identify areas where the software needs to be configured to match the organization's requirements.</a:t>
            </a:r>
          </a:p>
          <a:p>
            <a:r>
              <a:rPr lang="en-US" b="1" dirty="0"/>
              <a:t>Iterative approach</a:t>
            </a:r>
            <a:r>
              <a:rPr lang="en-US" dirty="0"/>
              <a:t>: The Fit-to-Standard method is an iterative process, where the software configuration is tested and refined through a series of cycles. This approach ensures that the software matches the organization's requirements, and any gaps or issues are identified and resolved before the system goes live.</a:t>
            </a:r>
          </a:p>
          <a:p>
            <a:r>
              <a:rPr lang="en-US" b="1" dirty="0"/>
              <a:t>Flexibility</a:t>
            </a:r>
            <a:r>
              <a:rPr lang="en-US" dirty="0"/>
              <a:t>: While the Fit-to-Standard method relies on standard software functionality, it allows for some level of flexibility to accommodate unique business requirements. This flexibility comes from the ability to configure the software and add custom fields and business rules without modifying the software code.</a:t>
            </a:r>
          </a:p>
        </p:txBody>
      </p:sp>
      <p:sp>
        <p:nvSpPr>
          <p:cNvPr id="4" name="Slide Number Placeholder 3">
            <a:extLst>
              <a:ext uri="{FF2B5EF4-FFF2-40B4-BE49-F238E27FC236}">
                <a16:creationId xmlns:a16="http://schemas.microsoft.com/office/drawing/2014/main" id="{49D120C5-E8ED-8FC1-F324-0AB196C5238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dirty="0"/>
          </a:p>
        </p:txBody>
      </p:sp>
      <p:sp>
        <p:nvSpPr>
          <p:cNvPr id="5" name="Rectangle 4">
            <a:extLst>
              <a:ext uri="{FF2B5EF4-FFF2-40B4-BE49-F238E27FC236}">
                <a16:creationId xmlns:a16="http://schemas.microsoft.com/office/drawing/2014/main" id="{2BD9EF2B-7E9F-4AAB-B755-3BE93D060995}"/>
              </a:ext>
            </a:extLst>
          </p:cNvPr>
          <p:cNvSpPr/>
          <p:nvPr/>
        </p:nvSpPr>
        <p:spPr>
          <a:xfrm>
            <a:off x="9566787" y="286603"/>
            <a:ext cx="1927123" cy="48031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rPr>
              <a:t>Task 1, Activity 1</a:t>
            </a:r>
          </a:p>
        </p:txBody>
      </p:sp>
    </p:spTree>
    <p:extLst>
      <p:ext uri="{BB962C8B-B14F-4D97-AF65-F5344CB8AC3E}">
        <p14:creationId xmlns:p14="http://schemas.microsoft.com/office/powerpoint/2010/main" val="28688713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A1B85-F458-482A-B630-8F80CFBEEA38}"/>
              </a:ext>
            </a:extLst>
          </p:cNvPr>
          <p:cNvSpPr>
            <a:spLocks noGrp="1"/>
          </p:cNvSpPr>
          <p:nvPr>
            <p:ph type="title"/>
          </p:nvPr>
        </p:nvSpPr>
        <p:spPr/>
        <p:txBody>
          <a:bodyPr/>
          <a:lstStyle/>
          <a:p>
            <a:r>
              <a:rPr lang="en-US" dirty="0"/>
              <a:t>Example of a standard functionality</a:t>
            </a:r>
          </a:p>
        </p:txBody>
      </p:sp>
      <p:sp>
        <p:nvSpPr>
          <p:cNvPr id="4" name="Slide Number Placeholder 3">
            <a:extLst>
              <a:ext uri="{FF2B5EF4-FFF2-40B4-BE49-F238E27FC236}">
                <a16:creationId xmlns:a16="http://schemas.microsoft.com/office/drawing/2014/main" id="{49D120C5-E8ED-8FC1-F324-0AB196C5238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dirty="0"/>
          </a:p>
        </p:txBody>
      </p:sp>
      <p:sp>
        <p:nvSpPr>
          <p:cNvPr id="5" name="Text Placeholder 4">
            <a:extLst>
              <a:ext uri="{FF2B5EF4-FFF2-40B4-BE49-F238E27FC236}">
                <a16:creationId xmlns:a16="http://schemas.microsoft.com/office/drawing/2014/main" id="{A2BB60F4-2F11-9B43-E160-0DE82914552D}"/>
              </a:ext>
            </a:extLst>
          </p:cNvPr>
          <p:cNvSpPr>
            <a:spLocks noGrp="1"/>
          </p:cNvSpPr>
          <p:nvPr>
            <p:ph type="body" idx="1"/>
          </p:nvPr>
        </p:nvSpPr>
        <p:spPr>
          <a:xfrm>
            <a:off x="1097280" y="2189018"/>
            <a:ext cx="10058400" cy="3680076"/>
          </a:xfrm>
        </p:spPr>
        <p:txBody>
          <a:bodyPr>
            <a:normAutofit/>
          </a:bodyPr>
          <a:lstStyle/>
          <a:p>
            <a:r>
              <a:rPr lang="en-US" sz="2800" dirty="0"/>
              <a:t>One standard functionality in SAP that can be presented to demonstrate the Fit-to-Standard methodology is the </a:t>
            </a:r>
            <a:r>
              <a:rPr lang="en-US" sz="2800" b="1" dirty="0"/>
              <a:t>SAP Fiori "Manage Purchase Requisitions" app</a:t>
            </a:r>
            <a:r>
              <a:rPr lang="en-US" sz="2800" dirty="0"/>
              <a:t>. This app allows users to manage purchase requisitions from creation to approval and purchase order creation, optimizing the procurement process. The app can be customized to meet specific business requirements while leveraging standard SAP functionality, making it an excellent example of the Fit-to-Standard methodology.</a:t>
            </a:r>
            <a:endParaRPr lang="en-IN" sz="2800" dirty="0"/>
          </a:p>
        </p:txBody>
      </p:sp>
      <p:sp>
        <p:nvSpPr>
          <p:cNvPr id="3" name="Rectangle 2">
            <a:extLst>
              <a:ext uri="{FF2B5EF4-FFF2-40B4-BE49-F238E27FC236}">
                <a16:creationId xmlns:a16="http://schemas.microsoft.com/office/drawing/2014/main" id="{C729A22A-B6C0-2A60-4741-BB7D0B43C948}"/>
              </a:ext>
            </a:extLst>
          </p:cNvPr>
          <p:cNvSpPr/>
          <p:nvPr/>
        </p:nvSpPr>
        <p:spPr>
          <a:xfrm>
            <a:off x="9566787" y="286603"/>
            <a:ext cx="1927123" cy="48031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rPr>
              <a:t>Task 1, Activity 2</a:t>
            </a:r>
          </a:p>
        </p:txBody>
      </p:sp>
    </p:spTree>
    <p:extLst>
      <p:ext uri="{BB962C8B-B14F-4D97-AF65-F5344CB8AC3E}">
        <p14:creationId xmlns:p14="http://schemas.microsoft.com/office/powerpoint/2010/main" val="33001466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dirty="0"/>
              <a:t>Where are we? </a:t>
            </a:r>
            <a:endParaRPr dirty="0"/>
          </a:p>
        </p:txBody>
      </p:sp>
      <p:sp>
        <p:nvSpPr>
          <p:cNvPr id="3" name="Rectangle 2">
            <a:extLst>
              <a:ext uri="{FF2B5EF4-FFF2-40B4-BE49-F238E27FC236}">
                <a16:creationId xmlns:a16="http://schemas.microsoft.com/office/drawing/2014/main" id="{7044602F-4694-0E65-B9CA-EEB3F9F567D4}"/>
              </a:ext>
            </a:extLst>
          </p:cNvPr>
          <p:cNvSpPr/>
          <p:nvPr/>
        </p:nvSpPr>
        <p:spPr>
          <a:xfrm>
            <a:off x="3671309" y="2002466"/>
            <a:ext cx="1779639" cy="663676"/>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Fit-to-Standard Workshop Preparation</a:t>
            </a:r>
          </a:p>
        </p:txBody>
      </p:sp>
      <p:sp>
        <p:nvSpPr>
          <p:cNvPr id="4" name="Rectangle 3">
            <a:extLst>
              <a:ext uri="{FF2B5EF4-FFF2-40B4-BE49-F238E27FC236}">
                <a16:creationId xmlns:a16="http://schemas.microsoft.com/office/drawing/2014/main" id="{6861333F-1991-EBD4-0161-EA7DFC5C6726}"/>
              </a:ext>
            </a:extLst>
          </p:cNvPr>
          <p:cNvSpPr/>
          <p:nvPr/>
        </p:nvSpPr>
        <p:spPr>
          <a:xfrm>
            <a:off x="6172819" y="2002465"/>
            <a:ext cx="1779639" cy="663677"/>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Technical Solution Design – Initial Approach</a:t>
            </a:r>
          </a:p>
        </p:txBody>
      </p:sp>
      <p:sp>
        <p:nvSpPr>
          <p:cNvPr id="5" name="Rectangle 4">
            <a:extLst>
              <a:ext uri="{FF2B5EF4-FFF2-40B4-BE49-F238E27FC236}">
                <a16:creationId xmlns:a16="http://schemas.microsoft.com/office/drawing/2014/main" id="{9976E153-9C43-C517-D1C2-029A5486D3C4}"/>
              </a:ext>
            </a:extLst>
          </p:cNvPr>
          <p:cNvSpPr/>
          <p:nvPr/>
        </p:nvSpPr>
        <p:spPr>
          <a:xfrm>
            <a:off x="8674328" y="2007383"/>
            <a:ext cx="1779639" cy="658759"/>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Customer Feedback Incorporation</a:t>
            </a:r>
          </a:p>
        </p:txBody>
      </p:sp>
      <p:sp>
        <p:nvSpPr>
          <p:cNvPr id="6" name="Rectangle 5">
            <a:extLst>
              <a:ext uri="{FF2B5EF4-FFF2-40B4-BE49-F238E27FC236}">
                <a16:creationId xmlns:a16="http://schemas.microsoft.com/office/drawing/2014/main" id="{E32CAFAC-9993-5C61-C310-699A41EA0077}"/>
              </a:ext>
            </a:extLst>
          </p:cNvPr>
          <p:cNvSpPr/>
          <p:nvPr/>
        </p:nvSpPr>
        <p:spPr>
          <a:xfrm>
            <a:off x="3671309" y="3975550"/>
            <a:ext cx="1779639" cy="870487"/>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Redesign  and Finalization of Technical Solution Design</a:t>
            </a:r>
          </a:p>
        </p:txBody>
      </p:sp>
      <p:sp>
        <p:nvSpPr>
          <p:cNvPr id="7" name="Rectangle 6">
            <a:extLst>
              <a:ext uri="{FF2B5EF4-FFF2-40B4-BE49-F238E27FC236}">
                <a16:creationId xmlns:a16="http://schemas.microsoft.com/office/drawing/2014/main" id="{CB953C09-8510-E28B-15D0-3EAA44F4A85F}"/>
              </a:ext>
            </a:extLst>
          </p:cNvPr>
          <p:cNvSpPr/>
          <p:nvPr/>
        </p:nvSpPr>
        <p:spPr>
          <a:xfrm>
            <a:off x="6172819" y="3975548"/>
            <a:ext cx="1779639" cy="870487"/>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Q-Gate and Signoff</a:t>
            </a:r>
          </a:p>
        </p:txBody>
      </p:sp>
      <p:cxnSp>
        <p:nvCxnSpPr>
          <p:cNvPr id="11" name="Straight Arrow Connector 10">
            <a:extLst>
              <a:ext uri="{FF2B5EF4-FFF2-40B4-BE49-F238E27FC236}">
                <a16:creationId xmlns:a16="http://schemas.microsoft.com/office/drawing/2014/main" id="{337CD1F8-8914-4A6C-819D-BF6B46E504B3}"/>
              </a:ext>
            </a:extLst>
          </p:cNvPr>
          <p:cNvCxnSpPr>
            <a:cxnSpLocks/>
            <a:stCxn id="3" idx="3"/>
            <a:endCxn id="4" idx="1"/>
          </p:cNvCxnSpPr>
          <p:nvPr/>
        </p:nvCxnSpPr>
        <p:spPr>
          <a:xfrm>
            <a:off x="5450948" y="2334304"/>
            <a:ext cx="72187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ED8B56A-C120-A087-49DB-0949D1F4EA3B}"/>
              </a:ext>
            </a:extLst>
          </p:cNvPr>
          <p:cNvCxnSpPr>
            <a:cxnSpLocks/>
            <a:stCxn id="4" idx="3"/>
            <a:endCxn id="5" idx="1"/>
          </p:cNvCxnSpPr>
          <p:nvPr/>
        </p:nvCxnSpPr>
        <p:spPr>
          <a:xfrm>
            <a:off x="7952458" y="2334304"/>
            <a:ext cx="721870" cy="24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827024A-AEDD-3B64-B7B6-9D4FA896CF36}"/>
              </a:ext>
            </a:extLst>
          </p:cNvPr>
          <p:cNvCxnSpPr>
            <a:cxnSpLocks/>
            <a:stCxn id="5" idx="2"/>
          </p:cNvCxnSpPr>
          <p:nvPr/>
        </p:nvCxnSpPr>
        <p:spPr>
          <a:xfrm flipH="1">
            <a:off x="9564147" y="2666142"/>
            <a:ext cx="1" cy="5112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3A2AFEF-0AC7-B998-1BEA-6EB232273876}"/>
              </a:ext>
            </a:extLst>
          </p:cNvPr>
          <p:cNvCxnSpPr>
            <a:cxnSpLocks/>
          </p:cNvCxnSpPr>
          <p:nvPr/>
        </p:nvCxnSpPr>
        <p:spPr>
          <a:xfrm flipH="1">
            <a:off x="4561129" y="3156155"/>
            <a:ext cx="5003018" cy="212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3D77793-7BA1-4730-6B92-01AEA2C73D04}"/>
              </a:ext>
            </a:extLst>
          </p:cNvPr>
          <p:cNvCxnSpPr>
            <a:cxnSpLocks/>
            <a:endCxn id="6" idx="0"/>
          </p:cNvCxnSpPr>
          <p:nvPr/>
        </p:nvCxnSpPr>
        <p:spPr>
          <a:xfrm>
            <a:off x="4561129" y="3177421"/>
            <a:ext cx="0" cy="7981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128E6993-A484-55D2-FC9E-F97497A65B40}"/>
              </a:ext>
            </a:extLst>
          </p:cNvPr>
          <p:cNvCxnSpPr>
            <a:cxnSpLocks/>
            <a:stCxn id="6" idx="3"/>
            <a:endCxn id="7" idx="1"/>
          </p:cNvCxnSpPr>
          <p:nvPr/>
        </p:nvCxnSpPr>
        <p:spPr>
          <a:xfrm flipV="1">
            <a:off x="5450948" y="4410792"/>
            <a:ext cx="721871" cy="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Slide Number Placeholder 49">
            <a:extLst>
              <a:ext uri="{FF2B5EF4-FFF2-40B4-BE49-F238E27FC236}">
                <a16:creationId xmlns:a16="http://schemas.microsoft.com/office/drawing/2014/main" id="{BBD2F2AF-10A7-9604-CC91-5F91C463E54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dirty="0"/>
          </a:p>
        </p:txBody>
      </p:sp>
      <p:sp>
        <p:nvSpPr>
          <p:cNvPr id="16" name="Oval 15">
            <a:extLst>
              <a:ext uri="{FF2B5EF4-FFF2-40B4-BE49-F238E27FC236}">
                <a16:creationId xmlns:a16="http://schemas.microsoft.com/office/drawing/2014/main" id="{3AE9FF12-14EB-2EC9-D408-8B1D2DDCE8E5}"/>
              </a:ext>
            </a:extLst>
          </p:cNvPr>
          <p:cNvSpPr/>
          <p:nvPr/>
        </p:nvSpPr>
        <p:spPr>
          <a:xfrm>
            <a:off x="1335462" y="2079831"/>
            <a:ext cx="1446027" cy="51127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Start</a:t>
            </a:r>
          </a:p>
        </p:txBody>
      </p:sp>
      <p:cxnSp>
        <p:nvCxnSpPr>
          <p:cNvPr id="17" name="Straight Arrow Connector 16">
            <a:extLst>
              <a:ext uri="{FF2B5EF4-FFF2-40B4-BE49-F238E27FC236}">
                <a16:creationId xmlns:a16="http://schemas.microsoft.com/office/drawing/2014/main" id="{F89979FB-4E64-6F4B-C106-B8D2D7F4B8F6}"/>
              </a:ext>
            </a:extLst>
          </p:cNvPr>
          <p:cNvCxnSpPr>
            <a:cxnSpLocks/>
            <a:stCxn id="16" idx="6"/>
            <a:endCxn id="3" idx="1"/>
          </p:cNvCxnSpPr>
          <p:nvPr/>
        </p:nvCxnSpPr>
        <p:spPr>
          <a:xfrm flipV="1">
            <a:off x="2781489" y="2334304"/>
            <a:ext cx="889820" cy="11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ED0C867-60D6-6FC5-4D5D-8F2B0D9F2F3B}"/>
              </a:ext>
            </a:extLst>
          </p:cNvPr>
          <p:cNvCxnSpPr>
            <a:cxnSpLocks/>
          </p:cNvCxnSpPr>
          <p:nvPr/>
        </p:nvCxnSpPr>
        <p:spPr>
          <a:xfrm flipV="1">
            <a:off x="7957419" y="4409625"/>
            <a:ext cx="889820" cy="11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21053791-DB3D-058F-4C8D-37C7D0F2A08C}"/>
              </a:ext>
            </a:extLst>
          </p:cNvPr>
          <p:cNvSpPr/>
          <p:nvPr/>
        </p:nvSpPr>
        <p:spPr>
          <a:xfrm>
            <a:off x="8847239" y="4153986"/>
            <a:ext cx="1446027" cy="51127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End</a:t>
            </a:r>
          </a:p>
        </p:txBody>
      </p:sp>
      <p:sp>
        <p:nvSpPr>
          <p:cNvPr id="34" name="Rectangle 33">
            <a:extLst>
              <a:ext uri="{FF2B5EF4-FFF2-40B4-BE49-F238E27FC236}">
                <a16:creationId xmlns:a16="http://schemas.microsoft.com/office/drawing/2014/main" id="{B6E57166-5E35-E258-C8E2-2F3FF1FD6E0F}"/>
              </a:ext>
            </a:extLst>
          </p:cNvPr>
          <p:cNvSpPr/>
          <p:nvPr/>
        </p:nvSpPr>
        <p:spPr>
          <a:xfrm>
            <a:off x="6043741" y="1901286"/>
            <a:ext cx="2037791" cy="851524"/>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286137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B3A75-C821-449A-D499-276032434AFE}"/>
              </a:ext>
            </a:extLst>
          </p:cNvPr>
          <p:cNvSpPr>
            <a:spLocks noGrp="1"/>
          </p:cNvSpPr>
          <p:nvPr>
            <p:ph type="title"/>
          </p:nvPr>
        </p:nvSpPr>
        <p:spPr/>
        <p:txBody>
          <a:bodyPr/>
          <a:lstStyle/>
          <a:p>
            <a:r>
              <a:rPr lang="en-US" dirty="0"/>
              <a:t>What will we do? CropCo</a:t>
            </a:r>
            <a:endParaRPr lang="en-IN" dirty="0"/>
          </a:p>
        </p:txBody>
      </p:sp>
      <p:sp>
        <p:nvSpPr>
          <p:cNvPr id="3" name="Text Placeholder 2">
            <a:extLst>
              <a:ext uri="{FF2B5EF4-FFF2-40B4-BE49-F238E27FC236}">
                <a16:creationId xmlns:a16="http://schemas.microsoft.com/office/drawing/2014/main" id="{78D9AD02-F9D5-9468-6728-945FEA358A20}"/>
              </a:ext>
            </a:extLst>
          </p:cNvPr>
          <p:cNvSpPr>
            <a:spLocks noGrp="1"/>
          </p:cNvSpPr>
          <p:nvPr>
            <p:ph type="body" idx="1"/>
          </p:nvPr>
        </p:nvSpPr>
        <p:spPr/>
        <p:txBody>
          <a:bodyPr/>
          <a:lstStyle/>
          <a:p>
            <a:r>
              <a:rPr lang="en-US" sz="2800" dirty="0"/>
              <a:t>Implement an integrated system that consolidates data from all </a:t>
            </a:r>
            <a:r>
              <a:rPr lang="en-US" sz="2800" dirty="0" err="1"/>
              <a:t>CropCo</a:t>
            </a:r>
            <a:r>
              <a:rPr lang="en-US" sz="2800" dirty="0"/>
              <a:t> processing plants, which will help standardize data across the business and enable better data analysis and reporting.</a:t>
            </a:r>
          </a:p>
          <a:p>
            <a:r>
              <a:rPr lang="en-US" sz="2800" dirty="0"/>
              <a:t>Deploy a mobile app that provides real-time information to farmers, including farming machines and trucks arrival times, irrigation schedules, extreme weather notifications, and crop yield forecasts.</a:t>
            </a:r>
          </a:p>
          <a:p>
            <a:r>
              <a:rPr lang="en-US" sz="2800" dirty="0"/>
              <a:t>Deploy a crop planner tool that can optimize machinery usage and reduce the need for moving equipment across long distances.</a:t>
            </a:r>
          </a:p>
          <a:p>
            <a:pPr marL="114300" indent="0">
              <a:buNone/>
            </a:pPr>
            <a:endParaRPr lang="en-IN" dirty="0"/>
          </a:p>
        </p:txBody>
      </p:sp>
      <p:sp>
        <p:nvSpPr>
          <p:cNvPr id="4" name="Slide Number Placeholder 3">
            <a:extLst>
              <a:ext uri="{FF2B5EF4-FFF2-40B4-BE49-F238E27FC236}">
                <a16:creationId xmlns:a16="http://schemas.microsoft.com/office/drawing/2014/main" id="{1AD277C0-92C8-33B3-4239-1441C67C794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dirty="0"/>
          </a:p>
        </p:txBody>
      </p:sp>
      <p:sp>
        <p:nvSpPr>
          <p:cNvPr id="5" name="Rectangle 4">
            <a:extLst>
              <a:ext uri="{FF2B5EF4-FFF2-40B4-BE49-F238E27FC236}">
                <a16:creationId xmlns:a16="http://schemas.microsoft.com/office/drawing/2014/main" id="{F8122E22-E722-9404-21FD-E78E563DA859}"/>
              </a:ext>
            </a:extLst>
          </p:cNvPr>
          <p:cNvSpPr/>
          <p:nvPr/>
        </p:nvSpPr>
        <p:spPr>
          <a:xfrm>
            <a:off x="9566787" y="286603"/>
            <a:ext cx="1927123" cy="48031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rPr>
              <a:t>Task 2, Activity 4</a:t>
            </a:r>
          </a:p>
        </p:txBody>
      </p:sp>
    </p:spTree>
    <p:extLst>
      <p:ext uri="{BB962C8B-B14F-4D97-AF65-F5344CB8AC3E}">
        <p14:creationId xmlns:p14="http://schemas.microsoft.com/office/powerpoint/2010/main" val="1600401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B3A75-C821-449A-D499-276032434AFE}"/>
              </a:ext>
            </a:extLst>
          </p:cNvPr>
          <p:cNvSpPr>
            <a:spLocks noGrp="1"/>
          </p:cNvSpPr>
          <p:nvPr>
            <p:ph type="title"/>
          </p:nvPr>
        </p:nvSpPr>
        <p:spPr/>
        <p:txBody>
          <a:bodyPr/>
          <a:lstStyle/>
          <a:p>
            <a:r>
              <a:rPr lang="en-US" dirty="0"/>
              <a:t>What will we do? TransCorp</a:t>
            </a:r>
            <a:endParaRPr lang="en-IN" dirty="0"/>
          </a:p>
        </p:txBody>
      </p:sp>
      <p:sp>
        <p:nvSpPr>
          <p:cNvPr id="3" name="Text Placeholder 2">
            <a:extLst>
              <a:ext uri="{FF2B5EF4-FFF2-40B4-BE49-F238E27FC236}">
                <a16:creationId xmlns:a16="http://schemas.microsoft.com/office/drawing/2014/main" id="{78D9AD02-F9D5-9468-6728-945FEA358A20}"/>
              </a:ext>
            </a:extLst>
          </p:cNvPr>
          <p:cNvSpPr>
            <a:spLocks noGrp="1"/>
          </p:cNvSpPr>
          <p:nvPr>
            <p:ph type="body" idx="1"/>
          </p:nvPr>
        </p:nvSpPr>
        <p:spPr/>
        <p:txBody>
          <a:bodyPr/>
          <a:lstStyle/>
          <a:p>
            <a:r>
              <a:rPr lang="en-US" sz="2400" dirty="0"/>
              <a:t>Implement an integrated system that consolidates data from all </a:t>
            </a:r>
            <a:r>
              <a:rPr lang="en-US" sz="2400" dirty="0" err="1"/>
              <a:t>TransCrop</a:t>
            </a:r>
            <a:r>
              <a:rPr lang="en-US" sz="2400" dirty="0"/>
              <a:t> transportation modes, which will help standardize data across the business and enable better data analysis and reporting.</a:t>
            </a:r>
          </a:p>
          <a:p>
            <a:r>
              <a:rPr lang="en-US" sz="2400" dirty="0"/>
              <a:t>Deploy a fleet calendar that provides real-time fleet availability and predictive maintenance schedules, along with carbon footprint monitoring.</a:t>
            </a:r>
          </a:p>
          <a:p>
            <a:r>
              <a:rPr lang="en-US" sz="2400" dirty="0"/>
              <a:t>Deploy a shipments planner tool that enables real-time monitoring of transportation activities with re-routing capabilities and cost updates.</a:t>
            </a:r>
          </a:p>
          <a:p>
            <a:r>
              <a:rPr lang="en-US" sz="2400" dirty="0"/>
              <a:t>Deploy a farmer bookkeeper tool that can track information from commodity markets, forecast market needs, and estimate revenue based on expected yields.</a:t>
            </a:r>
          </a:p>
          <a:p>
            <a:pPr marL="114300" indent="0">
              <a:buNone/>
            </a:pPr>
            <a:endParaRPr lang="en-US" dirty="0"/>
          </a:p>
        </p:txBody>
      </p:sp>
      <p:sp>
        <p:nvSpPr>
          <p:cNvPr id="4" name="Slide Number Placeholder 3">
            <a:extLst>
              <a:ext uri="{FF2B5EF4-FFF2-40B4-BE49-F238E27FC236}">
                <a16:creationId xmlns:a16="http://schemas.microsoft.com/office/drawing/2014/main" id="{2BD15A7F-D32E-10CE-1689-92F05347DF4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dirty="0"/>
          </a:p>
        </p:txBody>
      </p:sp>
      <p:sp>
        <p:nvSpPr>
          <p:cNvPr id="5" name="Rectangle 4">
            <a:extLst>
              <a:ext uri="{FF2B5EF4-FFF2-40B4-BE49-F238E27FC236}">
                <a16:creationId xmlns:a16="http://schemas.microsoft.com/office/drawing/2014/main" id="{AF3F3368-10AB-73F9-FFA6-46EA830A567F}"/>
              </a:ext>
            </a:extLst>
          </p:cNvPr>
          <p:cNvSpPr/>
          <p:nvPr/>
        </p:nvSpPr>
        <p:spPr>
          <a:xfrm>
            <a:off x="9566787" y="286603"/>
            <a:ext cx="1927123" cy="48031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rPr>
              <a:t>Task 2, Activity 4</a:t>
            </a:r>
          </a:p>
        </p:txBody>
      </p:sp>
    </p:spTree>
    <p:extLst>
      <p:ext uri="{BB962C8B-B14F-4D97-AF65-F5344CB8AC3E}">
        <p14:creationId xmlns:p14="http://schemas.microsoft.com/office/powerpoint/2010/main" val="2536221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B3A75-C821-449A-D499-276032434AFE}"/>
              </a:ext>
            </a:extLst>
          </p:cNvPr>
          <p:cNvSpPr>
            <a:spLocks noGrp="1"/>
          </p:cNvSpPr>
          <p:nvPr>
            <p:ph type="title"/>
          </p:nvPr>
        </p:nvSpPr>
        <p:spPr/>
        <p:txBody>
          <a:bodyPr/>
          <a:lstStyle/>
          <a:p>
            <a:r>
              <a:rPr lang="en-US" dirty="0"/>
              <a:t>What will we do? EnvoData</a:t>
            </a:r>
            <a:endParaRPr lang="en-IN" dirty="0"/>
          </a:p>
        </p:txBody>
      </p:sp>
      <p:sp>
        <p:nvSpPr>
          <p:cNvPr id="3" name="Text Placeholder 2">
            <a:extLst>
              <a:ext uri="{FF2B5EF4-FFF2-40B4-BE49-F238E27FC236}">
                <a16:creationId xmlns:a16="http://schemas.microsoft.com/office/drawing/2014/main" id="{78D9AD02-F9D5-9468-6728-945FEA358A20}"/>
              </a:ext>
            </a:extLst>
          </p:cNvPr>
          <p:cNvSpPr>
            <a:spLocks noGrp="1"/>
          </p:cNvSpPr>
          <p:nvPr>
            <p:ph type="body" idx="1"/>
          </p:nvPr>
        </p:nvSpPr>
        <p:spPr/>
        <p:txBody>
          <a:bodyPr/>
          <a:lstStyle/>
          <a:p>
            <a:r>
              <a:rPr lang="en-US" sz="2400" dirty="0"/>
              <a:t>Implement a unified data management system that integrates data from all </a:t>
            </a:r>
            <a:r>
              <a:rPr lang="en-US" sz="2400" dirty="0" err="1"/>
              <a:t>EnvoData</a:t>
            </a:r>
            <a:r>
              <a:rPr lang="en-US" sz="2400" dirty="0"/>
              <a:t> labs and offices, which will enable better data analysis and reporting.</a:t>
            </a:r>
          </a:p>
          <a:p>
            <a:r>
              <a:rPr lang="en-US" sz="2400" dirty="0"/>
              <a:t>Deploy a farming planner tool that integrates geographical data (GIS) with digital imagery (machine learning and predictive algorithms) and weather forecasting models, providing visual representations of data with real-time updates and simulation capabilities.</a:t>
            </a:r>
          </a:p>
          <a:p>
            <a:r>
              <a:rPr lang="en-US" sz="2400" dirty="0"/>
              <a:t>Implement a carbon impact tracking system to monitor and report on the environmental impact of </a:t>
            </a:r>
            <a:r>
              <a:rPr lang="en-US" sz="2400" dirty="0" err="1"/>
              <a:t>EnvoData's</a:t>
            </a:r>
            <a:r>
              <a:rPr lang="en-US" sz="2400" dirty="0"/>
              <a:t> services and products.</a:t>
            </a:r>
          </a:p>
          <a:p>
            <a:pPr marL="114300" indent="0">
              <a:buNone/>
            </a:pPr>
            <a:endParaRPr lang="en-US" dirty="0"/>
          </a:p>
        </p:txBody>
      </p:sp>
      <p:sp>
        <p:nvSpPr>
          <p:cNvPr id="4" name="Slide Number Placeholder 3">
            <a:extLst>
              <a:ext uri="{FF2B5EF4-FFF2-40B4-BE49-F238E27FC236}">
                <a16:creationId xmlns:a16="http://schemas.microsoft.com/office/drawing/2014/main" id="{F3FFF88A-C687-9DF2-434D-CD28DECF862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dirty="0"/>
          </a:p>
        </p:txBody>
      </p:sp>
      <p:sp>
        <p:nvSpPr>
          <p:cNvPr id="5" name="Rectangle 4">
            <a:extLst>
              <a:ext uri="{FF2B5EF4-FFF2-40B4-BE49-F238E27FC236}">
                <a16:creationId xmlns:a16="http://schemas.microsoft.com/office/drawing/2014/main" id="{224B86B1-DB9E-F4E8-5512-9B23389D0725}"/>
              </a:ext>
            </a:extLst>
          </p:cNvPr>
          <p:cNvSpPr/>
          <p:nvPr/>
        </p:nvSpPr>
        <p:spPr>
          <a:xfrm>
            <a:off x="9566787" y="286603"/>
            <a:ext cx="1927123" cy="48031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rPr>
              <a:t>Task 2, Activity 4</a:t>
            </a:r>
          </a:p>
        </p:txBody>
      </p:sp>
    </p:spTree>
    <p:extLst>
      <p:ext uri="{BB962C8B-B14F-4D97-AF65-F5344CB8AC3E}">
        <p14:creationId xmlns:p14="http://schemas.microsoft.com/office/powerpoint/2010/main" val="2285832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B3A75-C821-449A-D499-276032434AFE}"/>
              </a:ext>
            </a:extLst>
          </p:cNvPr>
          <p:cNvSpPr>
            <a:spLocks noGrp="1"/>
          </p:cNvSpPr>
          <p:nvPr>
            <p:ph type="title"/>
          </p:nvPr>
        </p:nvSpPr>
        <p:spPr/>
        <p:txBody>
          <a:bodyPr/>
          <a:lstStyle/>
          <a:p>
            <a:r>
              <a:rPr lang="en-US" dirty="0"/>
              <a:t>How ready are we?</a:t>
            </a:r>
            <a:endParaRPr lang="en-IN" dirty="0"/>
          </a:p>
        </p:txBody>
      </p:sp>
      <p:sp>
        <p:nvSpPr>
          <p:cNvPr id="3" name="Text Placeholder 2">
            <a:extLst>
              <a:ext uri="{FF2B5EF4-FFF2-40B4-BE49-F238E27FC236}">
                <a16:creationId xmlns:a16="http://schemas.microsoft.com/office/drawing/2014/main" id="{78D9AD02-F9D5-9468-6728-945FEA358A20}"/>
              </a:ext>
            </a:extLst>
          </p:cNvPr>
          <p:cNvSpPr>
            <a:spLocks noGrp="1"/>
          </p:cNvSpPr>
          <p:nvPr>
            <p:ph type="body" idx="1"/>
          </p:nvPr>
        </p:nvSpPr>
        <p:spPr/>
        <p:txBody>
          <a:bodyPr>
            <a:normAutofit/>
          </a:bodyPr>
          <a:lstStyle/>
          <a:p>
            <a:pPr marL="114300" indent="0">
              <a:buNone/>
            </a:pPr>
            <a:r>
              <a:rPr lang="en-US" sz="2800" dirty="0" smtClean="0"/>
              <a:t>Using SAP products and services offered</a:t>
            </a:r>
            <a:endParaRPr lang="en-US" sz="2800" dirty="0"/>
          </a:p>
        </p:txBody>
      </p:sp>
      <p:sp>
        <p:nvSpPr>
          <p:cNvPr id="4" name="Slide Number Placeholder 3">
            <a:extLst>
              <a:ext uri="{FF2B5EF4-FFF2-40B4-BE49-F238E27FC236}">
                <a16:creationId xmlns:a16="http://schemas.microsoft.com/office/drawing/2014/main" id="{4503A1D6-4A1B-E919-8302-6B744A9A004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dirty="0"/>
          </a:p>
        </p:txBody>
      </p:sp>
      <p:sp>
        <p:nvSpPr>
          <p:cNvPr id="5" name="Rectangle 4">
            <a:extLst>
              <a:ext uri="{FF2B5EF4-FFF2-40B4-BE49-F238E27FC236}">
                <a16:creationId xmlns:a16="http://schemas.microsoft.com/office/drawing/2014/main" id="{ABF4C75C-F20F-8F9A-8A12-010ED309848E}"/>
              </a:ext>
            </a:extLst>
          </p:cNvPr>
          <p:cNvSpPr/>
          <p:nvPr/>
        </p:nvSpPr>
        <p:spPr>
          <a:xfrm>
            <a:off x="9566787" y="286603"/>
            <a:ext cx="1927123" cy="48031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rPr>
              <a:t>Task 2, Activity 4</a:t>
            </a:r>
          </a:p>
        </p:txBody>
      </p:sp>
    </p:spTree>
    <p:extLst>
      <p:ext uri="{BB962C8B-B14F-4D97-AF65-F5344CB8AC3E}">
        <p14:creationId xmlns:p14="http://schemas.microsoft.com/office/powerpoint/2010/main" val="1124633881"/>
      </p:ext>
    </p:extLst>
  </p:cSld>
  <p:clrMapOvr>
    <a:masterClrMapping/>
  </p:clrMapOvr>
</p:sld>
</file>

<file path=ppt/theme/theme1.xml><?xml version="1.0" encoding="utf-8"?>
<a:theme xmlns:a="http://schemas.openxmlformats.org/drawingml/2006/main" name="Retrospect">
  <a:themeElements>
    <a:clrScheme name="Retrospect">
      <a:dk1>
        <a:srgbClr val="000000"/>
      </a:dk1>
      <a:lt1>
        <a:srgbClr val="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631fbadb-5215-4657-8cd0-66e907a8ae8a" xsi:nil="true"/>
    <lcf76f155ced4ddcb4097134ff3c332f xmlns="a2ed0cef-3a2d-40a6-90b0-1d334f8ecdca">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D936FB306F8DB41A799ACF908C7C4CB" ma:contentTypeVersion="16" ma:contentTypeDescription="Create a new document." ma:contentTypeScope="" ma:versionID="19635fc1aada0307b7e81ac7e512d3fa">
  <xsd:schema xmlns:xsd="http://www.w3.org/2001/XMLSchema" xmlns:xs="http://www.w3.org/2001/XMLSchema" xmlns:p="http://schemas.microsoft.com/office/2006/metadata/properties" xmlns:ns2="a2ed0cef-3a2d-40a6-90b0-1d334f8ecdca" xmlns:ns3="631fbadb-5215-4657-8cd0-66e907a8ae8a" targetNamespace="http://schemas.microsoft.com/office/2006/metadata/properties" ma:root="true" ma:fieldsID="031381bf049acfa6cee850d3371c02df" ns2:_="" ns3:_="">
    <xsd:import namespace="a2ed0cef-3a2d-40a6-90b0-1d334f8ecdca"/>
    <xsd:import namespace="631fbadb-5215-4657-8cd0-66e907a8ae8a"/>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2:MediaLengthInSeconds" minOccurs="0"/>
                <xsd:element ref="ns3:SharedWithUsers" minOccurs="0"/>
                <xsd:element ref="ns3:SharedWithDetail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2ed0cef-3a2d-40a6-90b0-1d334f8ecd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1bfc8dc1-ab14-4a6b-8a4a-9f7f0b948a94"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631fbadb-5215-4657-8cd0-66e907a8ae8a" elementFormDefault="qualified">
    <xsd:import namespace="http://schemas.microsoft.com/office/2006/documentManagement/types"/>
    <xsd:import namespace="http://schemas.microsoft.com/office/infopath/2007/PartnerControls"/>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ed90ccfa-17ec-4f09-83cb-84ffe74f4290}" ma:internalName="TaxCatchAll" ma:showField="CatchAllData" ma:web="631fbadb-5215-4657-8cd0-66e907a8ae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68F8D7E-074D-4024-8220-F352C7519D11}">
  <ds:schemaRefs>
    <ds:schemaRef ds:uri="http://schemas.microsoft.com/office/2006/documentManagement/types"/>
    <ds:schemaRef ds:uri="631fbadb-5215-4657-8cd0-66e907a8ae8a"/>
    <ds:schemaRef ds:uri="a2ed0cef-3a2d-40a6-90b0-1d334f8ecdca"/>
    <ds:schemaRef ds:uri="http://schemas.microsoft.com/office/infopath/2007/PartnerControls"/>
    <ds:schemaRef ds:uri="http://www.w3.org/XML/1998/namespace"/>
    <ds:schemaRef ds:uri="http://schemas.openxmlformats.org/package/2006/metadata/core-properties"/>
    <ds:schemaRef ds:uri="http://schemas.microsoft.com/office/2006/metadata/properties"/>
    <ds:schemaRef ds:uri="http://purl.org/dc/dcmitype/"/>
    <ds:schemaRef ds:uri="http://purl.org/dc/terms/"/>
    <ds:schemaRef ds:uri="http://purl.org/dc/elements/1.1/"/>
  </ds:schemaRefs>
</ds:datastoreItem>
</file>

<file path=customXml/itemProps2.xml><?xml version="1.0" encoding="utf-8"?>
<ds:datastoreItem xmlns:ds="http://schemas.openxmlformats.org/officeDocument/2006/customXml" ds:itemID="{CA4A4CF4-3D9F-4D5A-B4BB-47AB4BBBBDB7}">
  <ds:schemaRefs>
    <ds:schemaRef ds:uri="http://schemas.microsoft.com/sharepoint/v3/contenttype/forms"/>
  </ds:schemaRefs>
</ds:datastoreItem>
</file>

<file path=customXml/itemProps3.xml><?xml version="1.0" encoding="utf-8"?>
<ds:datastoreItem xmlns:ds="http://schemas.openxmlformats.org/officeDocument/2006/customXml" ds:itemID="{A9BC64AE-D011-43C9-B034-8FE41488A819}">
  <ds:schemaRefs>
    <ds:schemaRef ds:uri="631fbadb-5215-4657-8cd0-66e907a8ae8a"/>
    <ds:schemaRef ds:uri="a2ed0cef-3a2d-40a6-90b0-1d334f8ecdc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70</TotalTime>
  <Words>1569</Words>
  <Application>Microsoft Office PowerPoint</Application>
  <PresentationFormat>Widescreen</PresentationFormat>
  <Paragraphs>154</Paragraphs>
  <Slides>21</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Calibri</vt:lpstr>
      <vt:lpstr>Retrospect</vt:lpstr>
      <vt:lpstr>RenewAgra Technical Solution Design Exemplar</vt:lpstr>
      <vt:lpstr>Where are we? </vt:lpstr>
      <vt:lpstr>How does fit-to-standard work?</vt:lpstr>
      <vt:lpstr>Example of a standard functionality</vt:lpstr>
      <vt:lpstr>Where are we? </vt:lpstr>
      <vt:lpstr>What will we do? CropCo</vt:lpstr>
      <vt:lpstr>What will we do? TransCorp</vt:lpstr>
      <vt:lpstr>What will we do? EnvoData</vt:lpstr>
      <vt:lpstr>How ready are we?</vt:lpstr>
      <vt:lpstr>Where are we? </vt:lpstr>
      <vt:lpstr>Addressing customer feedback</vt:lpstr>
      <vt:lpstr>Where are we? </vt:lpstr>
      <vt:lpstr>What will we do? CropCo</vt:lpstr>
      <vt:lpstr>What will we do? TransCorp</vt:lpstr>
      <vt:lpstr>What will we do? EnvoData</vt:lpstr>
      <vt:lpstr>RenewAgra – How ready are we?</vt:lpstr>
      <vt:lpstr>Where are we? </vt:lpstr>
      <vt:lpstr>RenewAgra – Product Backlog</vt:lpstr>
      <vt:lpstr>RenewAgra – Q-Gate Checklist</vt:lpstr>
      <vt:lpstr>RenewAgra – Lessons Learned</vt:lpstr>
      <vt:lpstr>Where are we?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RenewAgra Technical Solution Design Exemplar</dc:title>
  <dc:creator>Linda Scott</dc:creator>
  <cp:lastModifiedBy>Dennis</cp:lastModifiedBy>
  <cp:revision>26</cp:revision>
  <dcterms:created xsi:type="dcterms:W3CDTF">2022-12-03T14:16:29Z</dcterms:created>
  <dcterms:modified xsi:type="dcterms:W3CDTF">2023-07-03T10:55:32Z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0x010100ED936FB306F8DB41A799ACF908C7C4CB</vt:lpwstr>
  </property>
  <property fmtid="{D5CDD505-2E9C-101B-9397-08002B2CF9AE}" pid="3" name="MediaServiceImageTags">
    <vt:lpwstr/>
  </property>
</Properties>
</file>