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5B6BF4-73D6-4B27-B699-3B3DB982C317}">
  <a:tblStyle styleId="{795B6BF4-73D6-4B27-B699-3B3DB982C3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780e56e6f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780e56e6f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80e56e6f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780e56e6f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0cd111f9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0cd111f9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b573bab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b573bab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2d038d7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2d038d7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0cd111f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70cd111f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80e56e6f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780e56e6f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ap.com/mena/about/customer-stories.html?search=royal+greenland&amp;pdf-asset=cefd462d-f67d-0010-bca6-c68f7e60039b&amp;page=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SAP Customer Analysis </a:t>
            </a:r>
            <a:r>
              <a:rPr lang="en" sz="4600"/>
              <a:t>Project</a:t>
            </a:r>
            <a:endParaRPr sz="4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1F1F1F"/>
                </a:solidFill>
              </a:rPr>
              <a:t>Royal Greenland</a:t>
            </a:r>
            <a:r>
              <a:rPr lang="en"/>
              <a:t> 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05375" y="4582575"/>
            <a:ext cx="85206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Aurora Cruz</a:t>
            </a:r>
            <a:r>
              <a:rPr lang="en" sz="1600"/>
              <a:t>, SAP Technology Consultant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transformation context 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5566250" y="1630050"/>
            <a:ext cx="3297300" cy="2741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F1F1F"/>
                </a:solidFill>
              </a:rPr>
              <a:t>Key Metrics</a:t>
            </a:r>
            <a:endParaRPr b="1">
              <a:solidFill>
                <a:srgbClr val="1F1F1F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# purchase orders shifted from paper to digital processing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# fishers readily adopting mobile apps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0 training hours for fishers to use apps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Time-to-market reduced by X%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# hours saved in processing procurement transactions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X% increase in supplier loyalty 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X% increase in market share/competitiveness 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X% decrease in data-entry errors</a:t>
            </a:r>
            <a:endParaRPr sz="1200">
              <a:solidFill>
                <a:srgbClr val="1F1F1F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11700" y="1066350"/>
            <a:ext cx="5098500" cy="3845100"/>
          </a:xfrm>
          <a:prstGeom prst="homePlate">
            <a:avLst>
              <a:gd fmla="val 500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1139550"/>
            <a:ext cx="4033500" cy="3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1"/>
                </a:solidFill>
              </a:rPr>
              <a:t>Automate processes</a:t>
            </a:r>
            <a:r>
              <a:rPr lang="en" sz="1250">
                <a:solidFill>
                  <a:schemeClr val="dk1"/>
                </a:solidFill>
              </a:rPr>
              <a:t> (catch registration, procurement, supply chain)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1"/>
                </a:solidFill>
              </a:rPr>
              <a:t>Reduce errors or waste</a:t>
            </a:r>
            <a:r>
              <a:rPr lang="en" sz="1250">
                <a:solidFill>
                  <a:schemeClr val="dk1"/>
                </a:solidFill>
              </a:rPr>
              <a:t> (procurement data entry, optimize supply chain)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1"/>
                </a:solidFill>
              </a:rPr>
              <a:t>Business process improvement</a:t>
            </a:r>
            <a:r>
              <a:rPr lang="en" sz="1250">
                <a:solidFill>
                  <a:schemeClr val="dk1"/>
                </a:solidFill>
              </a:rPr>
              <a:t> (optimize supply chain management, selling processes) 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1"/>
                </a:solidFill>
              </a:rPr>
              <a:t>Meet compliance and regulatory reqts</a:t>
            </a:r>
            <a:r>
              <a:rPr lang="en" sz="1250">
                <a:solidFill>
                  <a:schemeClr val="dk1"/>
                </a:solidFill>
              </a:rPr>
              <a:t> (catch registration, marine stewardship, quality control)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1"/>
                </a:solidFill>
              </a:rPr>
              <a:t>Improve customer engagement</a:t>
            </a:r>
            <a:r>
              <a:rPr lang="en" sz="1250">
                <a:solidFill>
                  <a:schemeClr val="dk1"/>
                </a:solidFill>
              </a:rPr>
              <a:t> (sustainability cred)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1"/>
                </a:solidFill>
              </a:rPr>
              <a:t>Increase agility</a:t>
            </a:r>
            <a:r>
              <a:rPr lang="en" sz="1250">
                <a:solidFill>
                  <a:schemeClr val="dk1"/>
                </a:solidFill>
              </a:rPr>
              <a:t> by shifting to mobile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1"/>
                </a:solidFill>
              </a:rPr>
              <a:t>Increase profits</a:t>
            </a:r>
            <a:r>
              <a:rPr lang="en" sz="1250">
                <a:solidFill>
                  <a:schemeClr val="dk1"/>
                </a:solidFill>
              </a:rPr>
              <a:t> for fishers and company </a:t>
            </a:r>
            <a:br>
              <a:rPr lang="en" sz="1250">
                <a:solidFill>
                  <a:schemeClr val="dk1"/>
                </a:solidFill>
              </a:rPr>
            </a:br>
            <a:r>
              <a:rPr lang="en" sz="1250">
                <a:solidFill>
                  <a:schemeClr val="dk1"/>
                </a:solidFill>
              </a:rPr>
              <a:t>(simplify selling process)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chemeClr val="dk1"/>
                </a:solidFill>
              </a:rPr>
              <a:t>Capture and analyze data</a:t>
            </a:r>
            <a:r>
              <a:rPr lang="en" sz="1250">
                <a:solidFill>
                  <a:schemeClr val="dk1"/>
                </a:solidFill>
              </a:rPr>
              <a:t> to better inform </a:t>
            </a:r>
            <a:br>
              <a:rPr lang="en" sz="1250">
                <a:solidFill>
                  <a:schemeClr val="dk1"/>
                </a:solidFill>
              </a:rPr>
            </a:br>
            <a:r>
              <a:rPr lang="en" sz="1250">
                <a:solidFill>
                  <a:schemeClr val="dk1"/>
                </a:solidFill>
              </a:rPr>
              <a:t>business decisions and actions</a:t>
            </a:r>
            <a:endParaRPr sz="12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SAP BTP capabilities - open, flexible, extensible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96250" y="1243975"/>
            <a:ext cx="1738800" cy="8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1" name="Google Shape;71;p15"/>
          <p:cNvSpPr/>
          <p:nvPr/>
        </p:nvSpPr>
        <p:spPr>
          <a:xfrm>
            <a:off x="4694125" y="1243975"/>
            <a:ext cx="1668300" cy="822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2" name="Google Shape;72;p15"/>
          <p:cNvSpPr txBox="1"/>
          <p:nvPr/>
        </p:nvSpPr>
        <p:spPr>
          <a:xfrm>
            <a:off x="615050" y="1358275"/>
            <a:ext cx="143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Application Development</a:t>
            </a:r>
            <a:endParaRPr b="1"/>
          </a:p>
        </p:txBody>
      </p:sp>
      <p:sp>
        <p:nvSpPr>
          <p:cNvPr id="73" name="Google Shape;73;p15"/>
          <p:cNvSpPr txBox="1"/>
          <p:nvPr/>
        </p:nvSpPr>
        <p:spPr>
          <a:xfrm>
            <a:off x="4573525" y="1465975"/>
            <a:ext cx="19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&amp; Analytics</a:t>
            </a:r>
            <a:endParaRPr b="1"/>
          </a:p>
        </p:txBody>
      </p:sp>
      <p:sp>
        <p:nvSpPr>
          <p:cNvPr id="74" name="Google Shape;74;p15"/>
          <p:cNvSpPr/>
          <p:nvPr/>
        </p:nvSpPr>
        <p:spPr>
          <a:xfrm>
            <a:off x="2633001" y="1243975"/>
            <a:ext cx="1608000" cy="82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5" name="Google Shape;75;p15"/>
          <p:cNvSpPr txBox="1"/>
          <p:nvPr/>
        </p:nvSpPr>
        <p:spPr>
          <a:xfrm>
            <a:off x="2842225" y="1465975"/>
            <a:ext cx="12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Integration</a:t>
            </a:r>
            <a:endParaRPr b="1"/>
          </a:p>
        </p:txBody>
      </p:sp>
      <p:sp>
        <p:nvSpPr>
          <p:cNvPr id="76" name="Google Shape;76;p15"/>
          <p:cNvSpPr txBox="1"/>
          <p:nvPr/>
        </p:nvSpPr>
        <p:spPr>
          <a:xfrm>
            <a:off x="427500" y="2211925"/>
            <a:ext cx="2071200" cy="17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6D2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56D2"/>
                </a:solidFill>
              </a:rPr>
              <a:t>Build cloud-native apps (mobile, web)</a:t>
            </a:r>
            <a:endParaRPr sz="1100">
              <a:solidFill>
                <a:srgbClr val="0056D2"/>
              </a:solidFill>
            </a:endParaRPr>
          </a:p>
          <a:p>
            <a:pPr indent="-12700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6D2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56D2"/>
                </a:solidFill>
              </a:rPr>
              <a:t>Build user-friendly apps with high adoption rates </a:t>
            </a:r>
            <a:br>
              <a:rPr lang="en" sz="1100">
                <a:solidFill>
                  <a:srgbClr val="0056D2"/>
                </a:solidFill>
              </a:rPr>
            </a:br>
            <a:r>
              <a:rPr lang="en" sz="1100">
                <a:solidFill>
                  <a:srgbClr val="0056D2"/>
                </a:solidFill>
              </a:rPr>
              <a:t>(low training needs)</a:t>
            </a:r>
            <a:endParaRPr sz="1100">
              <a:solidFill>
                <a:srgbClr val="0056D2"/>
              </a:solidFill>
            </a:endParaRPr>
          </a:p>
          <a:p>
            <a:pPr indent="-1270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6D2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56D2"/>
                </a:solidFill>
              </a:rPr>
              <a:t>Leverages no-code or code-first development tools</a:t>
            </a:r>
            <a:endParaRPr sz="1100">
              <a:solidFill>
                <a:srgbClr val="0056D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559625" y="2211925"/>
            <a:ext cx="19167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6D2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56D2"/>
                </a:solidFill>
              </a:rPr>
              <a:t>Ease of i</a:t>
            </a:r>
            <a:r>
              <a:rPr lang="en" sz="1100">
                <a:solidFill>
                  <a:srgbClr val="0056D2"/>
                </a:solidFill>
              </a:rPr>
              <a:t>ntegration between apps, third party  and other systems e.g.,</a:t>
            </a:r>
            <a:endParaRPr sz="1100">
              <a:solidFill>
                <a:srgbClr val="0056D2"/>
              </a:solidFill>
            </a:endParaRPr>
          </a:p>
          <a:p>
            <a:pPr indent="-241300" lvl="1" marL="400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6D2"/>
              </a:buClr>
              <a:buSzPts val="1100"/>
              <a:buFont typeface="Arial"/>
              <a:buChar char="o"/>
            </a:pPr>
            <a:r>
              <a:rPr lang="en" sz="1100">
                <a:solidFill>
                  <a:srgbClr val="0056D2"/>
                </a:solidFill>
              </a:rPr>
              <a:t>SAP HANA® (analytics)</a:t>
            </a:r>
            <a:endParaRPr sz="1100">
              <a:solidFill>
                <a:srgbClr val="0056D2"/>
              </a:solidFill>
            </a:endParaRPr>
          </a:p>
          <a:p>
            <a:pPr indent="-241300" lvl="1" marL="400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6D2"/>
              </a:buClr>
              <a:buSzPts val="1100"/>
              <a:buFont typeface="Arial"/>
              <a:buChar char="o"/>
            </a:pPr>
            <a:r>
              <a:rPr lang="en" sz="1100">
                <a:solidFill>
                  <a:srgbClr val="0056D2"/>
                </a:solidFill>
              </a:rPr>
              <a:t>SAP ERP</a:t>
            </a:r>
            <a:endParaRPr sz="1100">
              <a:solidFill>
                <a:srgbClr val="0056D2"/>
              </a:solidFill>
            </a:endParaRPr>
          </a:p>
          <a:p>
            <a:pPr indent="-241300" lvl="1" marL="400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6D2"/>
              </a:buClr>
              <a:buSzPts val="1100"/>
              <a:buFont typeface="Arial"/>
              <a:buChar char="o"/>
            </a:pPr>
            <a:r>
              <a:rPr lang="en" sz="1100">
                <a:solidFill>
                  <a:srgbClr val="0056D2"/>
                </a:solidFill>
              </a:rPr>
              <a:t>SAP Supply Chain solution </a:t>
            </a:r>
            <a:endParaRPr sz="1100">
              <a:solidFill>
                <a:srgbClr val="0056D2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834625" y="2211925"/>
            <a:ext cx="1916700" cy="17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6D2"/>
              </a:buClr>
              <a:buSzPts val="1100"/>
              <a:buFont typeface="Noto Sans Symbols"/>
              <a:buChar char="●"/>
            </a:pPr>
            <a:r>
              <a:rPr lang="en" sz="1100">
                <a:solidFill>
                  <a:srgbClr val="0056D2"/>
                </a:solidFill>
              </a:rPr>
              <a:t>Opportunities for further development</a:t>
            </a:r>
            <a:br>
              <a:rPr lang="en" sz="1100">
                <a:solidFill>
                  <a:srgbClr val="0056D2"/>
                </a:solidFill>
              </a:rPr>
            </a:br>
            <a:r>
              <a:rPr lang="en" sz="1100">
                <a:solidFill>
                  <a:srgbClr val="0056D2"/>
                </a:solidFill>
              </a:rPr>
              <a:t>(for example, training AI to recognize fish species through images or predicting best fishing locations?)</a:t>
            </a:r>
            <a:endParaRPr sz="1100">
              <a:solidFill>
                <a:srgbClr val="0056D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4615550" y="2211925"/>
            <a:ext cx="19167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6D2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56D2"/>
                </a:solidFill>
              </a:rPr>
              <a:t>Capture and analyze</a:t>
            </a:r>
            <a:r>
              <a:rPr lang="en" sz="1100">
                <a:solidFill>
                  <a:srgbClr val="0056D2"/>
                </a:solidFill>
              </a:rPr>
              <a:t> data from catch registration, to processing, procurement </a:t>
            </a:r>
            <a:endParaRPr sz="1100">
              <a:solidFill>
                <a:srgbClr val="0056D2"/>
              </a:solidFill>
            </a:endParaRPr>
          </a:p>
          <a:p>
            <a:pPr indent="-12700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6D2"/>
              </a:buClr>
              <a:buSzPts val="1100"/>
              <a:buFont typeface="Noto Sans Symbols"/>
              <a:buChar char="●"/>
            </a:pPr>
            <a:r>
              <a:rPr lang="en" sz="1100">
                <a:solidFill>
                  <a:srgbClr val="0056D2"/>
                </a:solidFill>
              </a:rPr>
              <a:t>Opportunities for further development e.g. utilize GPS data captured to track ships lost at sea</a:t>
            </a:r>
            <a:endParaRPr sz="1100">
              <a:solidFill>
                <a:srgbClr val="0056D2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815950" y="1254925"/>
            <a:ext cx="2071200" cy="82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1" name="Google Shape;81;p15"/>
          <p:cNvSpPr txBox="1"/>
          <p:nvPr/>
        </p:nvSpPr>
        <p:spPr>
          <a:xfrm>
            <a:off x="6695350" y="1542175"/>
            <a:ext cx="22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Artificial Intelligence (AI)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SAP end-to-end solution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390400" y="1114350"/>
            <a:ext cx="8063700" cy="3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F1F1F"/>
                </a:solidFill>
              </a:rPr>
              <a:t>SAP Business Technology Platform (SAP BTP)</a:t>
            </a:r>
            <a:endParaRPr b="1">
              <a:solidFill>
                <a:srgbClr val="1F1F1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SAP Extension Suite used to develop both native mobile and web apps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SAP BTP SDK iOS provides offline capabilities (apps can be used at sea without wifi), authentication, device registration, logging</a:t>
            </a:r>
            <a:endParaRPr sz="1200">
              <a:solidFill>
                <a:srgbClr val="1F1F1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F1F1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F1F1F"/>
                </a:solidFill>
              </a:rPr>
              <a:t>Native mobile and web apps</a:t>
            </a:r>
            <a:endParaRPr b="1" sz="1350">
              <a:solidFill>
                <a:srgbClr val="1F1F1F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b="1" lang="en" sz="1200">
                <a:solidFill>
                  <a:srgbClr val="1F1F1F"/>
                </a:solidFill>
              </a:rPr>
              <a:t>Mobile</a:t>
            </a:r>
            <a:r>
              <a:rPr lang="en" sz="1200">
                <a:solidFill>
                  <a:srgbClr val="1F1F1F"/>
                </a:solidFill>
              </a:rPr>
              <a:t> app – fishers use to submit catch registration, sign documents, validate sustainability certs)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b="1" lang="en" sz="1200">
                <a:solidFill>
                  <a:srgbClr val="1F1F1F"/>
                </a:solidFill>
              </a:rPr>
              <a:t>iPad</a:t>
            </a:r>
            <a:r>
              <a:rPr lang="en" sz="1200">
                <a:solidFill>
                  <a:srgbClr val="1F1F1F"/>
                </a:solidFill>
              </a:rPr>
              <a:t> app (procurement use to register more catch data e.g. texture, quality, weight, temperature, etc.)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b="1" lang="en" sz="1200">
                <a:solidFill>
                  <a:srgbClr val="1F1F1F"/>
                </a:solidFill>
              </a:rPr>
              <a:t>Web</a:t>
            </a:r>
            <a:r>
              <a:rPr lang="en" sz="1200">
                <a:solidFill>
                  <a:srgbClr val="1F1F1F"/>
                </a:solidFill>
              </a:rPr>
              <a:t> app (procurement approvals)</a:t>
            </a:r>
            <a:endParaRPr sz="1200">
              <a:solidFill>
                <a:srgbClr val="1F1F1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F1F1F"/>
                </a:solidFill>
              </a:rPr>
              <a:t>Data from apps integrates with </a:t>
            </a:r>
            <a:endParaRPr b="1">
              <a:solidFill>
                <a:srgbClr val="1F1F1F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SAP HANA</a:t>
            </a:r>
            <a:r>
              <a:rPr lang="en" sz="1050">
                <a:solidFill>
                  <a:srgbClr val="1F1F1F"/>
                </a:solidFill>
              </a:rPr>
              <a:t>®</a:t>
            </a:r>
            <a:r>
              <a:rPr lang="en" sz="1200">
                <a:solidFill>
                  <a:srgbClr val="1F1F1F"/>
                </a:solidFill>
              </a:rPr>
              <a:t> (analytics)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SAP Integrated Business Planning for Supply Chain solution 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SAP ERP application for data processing and storage (e.g. procurement and financial data)</a:t>
            </a:r>
            <a:endParaRPr sz="1200">
              <a:solidFill>
                <a:srgbClr val="1F1F1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1F1F1F"/>
                </a:solidFill>
              </a:rPr>
              <a:t>Source:</a:t>
            </a:r>
            <a:r>
              <a:rPr lang="en" sz="850">
                <a:solidFill>
                  <a:srgbClr val="0056D2"/>
                </a:solidFill>
              </a:rPr>
              <a:t> </a:t>
            </a:r>
            <a:r>
              <a:rPr lang="en" sz="9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https://www.sap.com/about/customer-stories.html?search=royal+greenland&amp;pdf-asset=cefd462d-f67d-0010-bca6-c68f7e60039b&amp;page=4</a:t>
            </a:r>
            <a:endParaRPr sz="1050">
              <a:solidFill>
                <a:srgbClr val="0056D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r>
              <a:rPr lang="en"/>
              <a:t> design and development considerations 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425275" y="1093700"/>
            <a:ext cx="4496100" cy="3880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F1F1F"/>
                </a:solidFill>
              </a:rPr>
              <a:t>Computing Models</a:t>
            </a:r>
            <a:endParaRPr b="1">
              <a:solidFill>
                <a:srgbClr val="1F1F1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End user interaction via apps, back-office processing 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Requires cloud and mobile computing elements </a:t>
            </a:r>
            <a:endParaRPr sz="1200">
              <a:solidFill>
                <a:srgbClr val="1F1F1F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F1F1F"/>
                </a:solidFill>
              </a:rPr>
              <a:t>Architecture</a:t>
            </a:r>
            <a:endParaRPr b="1" sz="1350">
              <a:solidFill>
                <a:srgbClr val="1F1F1F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SAP BTP deployment model – private, public, hybrid, multi-cloud?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Cloud environment integration with mobile apps and on-prem systems (e.g. SAP ERP)?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Data – offline/batch or real time connectivity?</a:t>
            </a:r>
            <a:endParaRPr sz="1200">
              <a:solidFill>
                <a:srgbClr val="1F1F1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F1F1F"/>
                </a:solidFill>
              </a:rPr>
              <a:t>Operating Systems &amp; Platforms </a:t>
            </a:r>
            <a:endParaRPr b="1">
              <a:solidFill>
                <a:srgbClr val="1F1F1F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Compatibility – SAP BTP unified solution environment</a:t>
            </a:r>
            <a:endParaRPr sz="12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F1F1F"/>
                </a:solidFill>
              </a:rPr>
              <a:t>Data Analytics </a:t>
            </a:r>
            <a:endParaRPr b="1">
              <a:solidFill>
                <a:srgbClr val="1F1F1F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Data type and volume (e.g. images, e-signatures)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Data custody, processing and storage requirements</a:t>
            </a:r>
            <a:endParaRPr sz="1200">
              <a:solidFill>
                <a:srgbClr val="1F1F1F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083275" y="1093700"/>
            <a:ext cx="3825300" cy="3669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F1F1F"/>
                </a:solidFill>
              </a:rPr>
              <a:t>Application</a:t>
            </a:r>
            <a:r>
              <a:rPr b="1" lang="en">
                <a:solidFill>
                  <a:srgbClr val="1F1F1F"/>
                </a:solidFill>
              </a:rPr>
              <a:t> Development</a:t>
            </a:r>
            <a:endParaRPr b="1">
              <a:solidFill>
                <a:srgbClr val="1F1F1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Must be consumer-grade, fit for purpose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Ease of use, fast user adoption</a:t>
            </a:r>
            <a:r>
              <a:rPr lang="en" sz="1200">
                <a:solidFill>
                  <a:srgbClr val="1F1F1F"/>
                </a:solidFill>
              </a:rPr>
              <a:t> 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Integration (e.g. 3rd-party services like GPS)</a:t>
            </a:r>
            <a:endParaRPr sz="1200">
              <a:solidFill>
                <a:srgbClr val="1F1F1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F1F1F"/>
                </a:solidFill>
              </a:rPr>
              <a:t>Programming Languages</a:t>
            </a:r>
            <a:endParaRPr b="1" sz="1350">
              <a:solidFill>
                <a:srgbClr val="1F1F1F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‘No-code’ or code-first approach 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Development for web vs mobile vs </a:t>
            </a:r>
            <a:br>
              <a:rPr lang="en" sz="1200">
                <a:solidFill>
                  <a:srgbClr val="1F1F1F"/>
                </a:solidFill>
              </a:rPr>
            </a:br>
            <a:r>
              <a:rPr lang="en" sz="1200">
                <a:solidFill>
                  <a:srgbClr val="1F1F1F"/>
                </a:solidFill>
              </a:rPr>
              <a:t>cloud services</a:t>
            </a:r>
            <a:endParaRPr sz="12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F1F1F"/>
                </a:solidFill>
              </a:rPr>
              <a:t>Security</a:t>
            </a:r>
            <a:endParaRPr b="1">
              <a:solidFill>
                <a:srgbClr val="1F1F1F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User access, authentication and authorisation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Data custody and integrity across solution 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n" sz="1200">
                <a:solidFill>
                  <a:srgbClr val="1F1F1F"/>
                </a:solidFill>
              </a:rPr>
              <a:t>Data privacy and compliance</a:t>
            </a:r>
            <a:endParaRPr b="1">
              <a:solidFill>
                <a:srgbClr val="1F1F1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2862900" y="3550675"/>
            <a:ext cx="1417800" cy="135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438525" y="3550675"/>
            <a:ext cx="2327100" cy="135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5039913" y="1061325"/>
            <a:ext cx="3903000" cy="346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212150" y="16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SAP solution data flow</a:t>
            </a:r>
            <a:endParaRPr sz="1920"/>
          </a:p>
        </p:txBody>
      </p:sp>
      <p:sp>
        <p:nvSpPr>
          <p:cNvPr id="103" name="Google Shape;103;p18"/>
          <p:cNvSpPr/>
          <p:nvPr/>
        </p:nvSpPr>
        <p:spPr>
          <a:xfrm>
            <a:off x="6657963" y="3705525"/>
            <a:ext cx="1582800" cy="698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568450" y="3644625"/>
            <a:ext cx="1046400" cy="822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618050" y="3644625"/>
            <a:ext cx="91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56D2"/>
                </a:solidFill>
              </a:rPr>
              <a:t>Capture</a:t>
            </a:r>
            <a:endParaRPr b="1" sz="1300">
              <a:solidFill>
                <a:srgbClr val="0056D2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311700" y="1061325"/>
            <a:ext cx="3969000" cy="235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1523475" y="1173900"/>
            <a:ext cx="12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SAP BTP</a:t>
            </a:r>
            <a:endParaRPr/>
          </a:p>
        </p:txBody>
      </p:sp>
      <p:cxnSp>
        <p:nvCxnSpPr>
          <p:cNvPr id="108" name="Google Shape;108;p18"/>
          <p:cNvCxnSpPr/>
          <p:nvPr/>
        </p:nvCxnSpPr>
        <p:spPr>
          <a:xfrm flipH="1" rot="10800000">
            <a:off x="2134825" y="2637000"/>
            <a:ext cx="4500" cy="6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3207913" y="2205575"/>
            <a:ext cx="3371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8"/>
          <p:cNvCxnSpPr/>
          <p:nvPr/>
        </p:nvCxnSpPr>
        <p:spPr>
          <a:xfrm>
            <a:off x="4672575" y="953750"/>
            <a:ext cx="11100" cy="3628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8"/>
          <p:cNvSpPr txBox="1"/>
          <p:nvPr/>
        </p:nvSpPr>
        <p:spPr>
          <a:xfrm>
            <a:off x="3803575" y="598725"/>
            <a:ext cx="19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6316188" y="1173900"/>
            <a:ext cx="12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premise 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1719375" y="3644625"/>
            <a:ext cx="913500" cy="822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2994375" y="3644625"/>
            <a:ext cx="984000" cy="822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1691919" y="3644625"/>
            <a:ext cx="91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56D2"/>
                </a:solidFill>
              </a:rPr>
              <a:t>Capture</a:t>
            </a:r>
            <a:endParaRPr b="1" sz="1300">
              <a:solidFill>
                <a:srgbClr val="0070C0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568450" y="4082925"/>
            <a:ext cx="104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Mobile App</a:t>
            </a:r>
            <a:endParaRPr sz="1200"/>
          </a:p>
        </p:txBody>
      </p:sp>
      <p:sp>
        <p:nvSpPr>
          <p:cNvPr id="117" name="Google Shape;117;p18"/>
          <p:cNvSpPr txBox="1"/>
          <p:nvPr/>
        </p:nvSpPr>
        <p:spPr>
          <a:xfrm>
            <a:off x="1620600" y="4082925"/>
            <a:ext cx="104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iPad App</a:t>
            </a:r>
            <a:endParaRPr sz="1200"/>
          </a:p>
        </p:txBody>
      </p:sp>
      <p:sp>
        <p:nvSpPr>
          <p:cNvPr id="118" name="Google Shape;118;p18"/>
          <p:cNvSpPr txBox="1"/>
          <p:nvPr/>
        </p:nvSpPr>
        <p:spPr>
          <a:xfrm>
            <a:off x="2966000" y="4082925"/>
            <a:ext cx="104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Web App</a:t>
            </a:r>
            <a:endParaRPr sz="1200"/>
          </a:p>
        </p:txBody>
      </p:sp>
      <p:sp>
        <p:nvSpPr>
          <p:cNvPr id="119" name="Google Shape;119;p18"/>
          <p:cNvSpPr txBox="1"/>
          <p:nvPr/>
        </p:nvSpPr>
        <p:spPr>
          <a:xfrm>
            <a:off x="6918025" y="3761325"/>
            <a:ext cx="913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56D2"/>
                </a:solidFill>
              </a:rPr>
              <a:t>Store</a:t>
            </a:r>
            <a:br>
              <a:rPr lang="en" sz="1300">
                <a:solidFill>
                  <a:srgbClr val="0070C0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Database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2994388" y="3644625"/>
            <a:ext cx="91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56D2"/>
                </a:solidFill>
              </a:rPr>
              <a:t>Capture</a:t>
            </a:r>
            <a:endParaRPr b="1" sz="1300">
              <a:solidFill>
                <a:srgbClr val="0070C0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1225725" y="4520025"/>
            <a:ext cx="74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Fishers</a:t>
            </a:r>
            <a:endParaRPr sz="1300"/>
          </a:p>
        </p:txBody>
      </p:sp>
      <p:sp>
        <p:nvSpPr>
          <p:cNvPr id="122" name="Google Shape;122;p18"/>
          <p:cNvSpPr txBox="1"/>
          <p:nvPr/>
        </p:nvSpPr>
        <p:spPr>
          <a:xfrm>
            <a:off x="2690825" y="4520025"/>
            <a:ext cx="173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Procurement staff</a:t>
            </a:r>
            <a:endParaRPr sz="1300"/>
          </a:p>
        </p:txBody>
      </p:sp>
      <p:sp>
        <p:nvSpPr>
          <p:cNvPr id="123" name="Google Shape;123;p18"/>
          <p:cNvSpPr/>
          <p:nvPr/>
        </p:nvSpPr>
        <p:spPr>
          <a:xfrm>
            <a:off x="1249925" y="1778925"/>
            <a:ext cx="1960800" cy="822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1073650" y="1786100"/>
            <a:ext cx="232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56D2"/>
                </a:solidFill>
              </a:rPr>
              <a:t>Store/Analyze/Process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1293550" y="2211575"/>
            <a:ext cx="173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SAP HANA</a:t>
            </a:r>
            <a:r>
              <a:rPr lang="en" sz="1050">
                <a:solidFill>
                  <a:srgbClr val="1F1F1F"/>
                </a:solidFill>
              </a:rPr>
              <a:t>®</a:t>
            </a:r>
            <a:endParaRPr sz="1300"/>
          </a:p>
        </p:txBody>
      </p:sp>
      <p:cxnSp>
        <p:nvCxnSpPr>
          <p:cNvPr id="126" name="Google Shape;126;p18"/>
          <p:cNvCxnSpPr/>
          <p:nvPr/>
        </p:nvCxnSpPr>
        <p:spPr>
          <a:xfrm flipH="1" rot="10800000">
            <a:off x="884900" y="3287700"/>
            <a:ext cx="12390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8"/>
          <p:cNvSpPr/>
          <p:nvPr/>
        </p:nvSpPr>
        <p:spPr>
          <a:xfrm>
            <a:off x="6603600" y="2812025"/>
            <a:ext cx="1626000" cy="600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6918025" y="2826000"/>
            <a:ext cx="913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56D2"/>
                </a:solidFill>
              </a:rPr>
              <a:t>Augment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SAP ERP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>
            <a:off x="2145900" y="3287650"/>
            <a:ext cx="1316400" cy="3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/>
          <p:nvPr/>
        </p:nvCxnSpPr>
        <p:spPr>
          <a:xfrm flipH="1" rot="10800000">
            <a:off x="2132375" y="3309750"/>
            <a:ext cx="2400" cy="3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8"/>
          <p:cNvSpPr/>
          <p:nvPr/>
        </p:nvSpPr>
        <p:spPr>
          <a:xfrm>
            <a:off x="5143500" y="1618625"/>
            <a:ext cx="1095066" cy="1106136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5188850" y="1890700"/>
            <a:ext cx="91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0C0"/>
                </a:solidFill>
              </a:rPr>
              <a:t>Cloud connector</a:t>
            </a:r>
            <a:br>
              <a:rPr lang="en" sz="1200">
                <a:solidFill>
                  <a:srgbClr val="0070C0"/>
                </a:solidFill>
              </a:rPr>
            </a:br>
            <a:br>
              <a:rPr lang="en" sz="1200">
                <a:solidFill>
                  <a:srgbClr val="0070C0"/>
                </a:solidFill>
              </a:rPr>
            </a:br>
            <a:endParaRPr sz="1200">
              <a:solidFill>
                <a:srgbClr val="0070C0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6610038" y="1825100"/>
            <a:ext cx="1608600" cy="600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6583825" y="1850150"/>
            <a:ext cx="1581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56D2"/>
                </a:solidFill>
              </a:rPr>
              <a:t>Distribute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Server/Gateway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35" name="Google Shape;135;p18"/>
          <p:cNvCxnSpPr/>
          <p:nvPr/>
        </p:nvCxnSpPr>
        <p:spPr>
          <a:xfrm>
            <a:off x="7406150" y="2444500"/>
            <a:ext cx="2400" cy="3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7392650" y="3393300"/>
            <a:ext cx="2400" cy="3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SAP intelligent and sustainable enterprise</a:t>
            </a:r>
            <a:endParaRPr/>
          </a:p>
        </p:txBody>
      </p:sp>
      <p:graphicFrame>
        <p:nvGraphicFramePr>
          <p:cNvPr id="142" name="Google Shape;142;p19"/>
          <p:cNvGraphicFramePr/>
          <p:nvPr/>
        </p:nvGraphicFramePr>
        <p:xfrm>
          <a:off x="372363" y="180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{795B6BF4-73D6-4B27-B699-3B3DB982C317}</a:tableStyleId>
              </a:tblPr>
              <a:tblGrid>
                <a:gridCol w="2230750"/>
                <a:gridCol w="2108000"/>
                <a:gridCol w="2116650"/>
                <a:gridCol w="1928325"/>
              </a:tblGrid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People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Planet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Profit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Purpose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254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rgbClr val="0070C0"/>
                          </a:solidFill>
                        </a:rPr>
                        <a:t>Ease of use of mobile and web apps no training requirements</a:t>
                      </a:r>
                      <a:endParaRPr sz="1300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70C0"/>
                          </a:solidFill>
                        </a:rPr>
                        <a:t>Better resource planning for procurement centers</a:t>
                      </a:r>
                      <a:endParaRPr sz="1300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300">
                          <a:solidFill>
                            <a:srgbClr val="0070C0"/>
                          </a:solidFill>
                        </a:rPr>
                        <a:t>Increased supplier loyalty (easy-to-use apps, higher catch prices)</a:t>
                      </a:r>
                      <a:endParaRPr sz="1300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rgbClr val="0070C0"/>
                          </a:solidFill>
                        </a:rPr>
                        <a:t>Support sustainable business model that helps protect sensitive marine environments</a:t>
                      </a:r>
                      <a:endParaRPr sz="1300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rgbClr val="0070C0"/>
                          </a:solidFill>
                        </a:rPr>
                        <a:t>Capture data to comply with national quotas and sustainability requirements, ensuring fish are ethically sourced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rgbClr val="0070C0"/>
                          </a:solidFill>
                        </a:rPr>
                        <a:t>Improve profits to fishing communities (higher catch prices)</a:t>
                      </a:r>
                      <a:endParaRPr sz="1300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rgbClr val="0070C0"/>
                          </a:solidFill>
                        </a:rPr>
                        <a:t>Process savings, efficiencies (e.g. timely procurement resourcing, reduce data entry errors)</a:t>
                      </a:r>
                      <a:endParaRPr sz="1300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70C0"/>
                          </a:solidFill>
                        </a:rPr>
                        <a:t>Reduce time to market </a:t>
                      </a:r>
                      <a:endParaRPr sz="1300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rgbClr val="0070C0"/>
                          </a:solidFill>
                        </a:rPr>
                        <a:t>Increase competitiveness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rgbClr val="0070C0"/>
                          </a:solidFill>
                        </a:rPr>
                        <a:t>Product tracing from sea to table (consumer choice for ethically sourced products)</a:t>
                      </a:r>
                      <a:endParaRPr sz="1300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rgbClr val="0070C0"/>
                          </a:solidFill>
                        </a:rPr>
                        <a:t>Support and invest in local fishing communities</a:t>
                      </a:r>
                      <a:endParaRPr sz="1300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rgbClr val="0070C0"/>
                          </a:solidFill>
                        </a:rPr>
                        <a:t>Promote sustainable fishing practices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3" name="Google Shape;143;p19"/>
          <p:cNvSpPr txBox="1"/>
          <p:nvPr/>
        </p:nvSpPr>
        <p:spPr>
          <a:xfrm>
            <a:off x="325388" y="1115925"/>
            <a:ext cx="8630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F1F1F"/>
                </a:solidFill>
              </a:rPr>
              <a:t>Implementing </a:t>
            </a:r>
            <a:r>
              <a:rPr lang="en" sz="1700">
                <a:solidFill>
                  <a:srgbClr val="1F1F1F"/>
                </a:solidFill>
              </a:rPr>
              <a:t>SAP BTP helps Royal Greenland demonstrate the quadruple bottom line:</a:t>
            </a:r>
            <a:endParaRPr sz="17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2355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Agree final configuration and deployment approach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Configure solution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Prepare and execute solution testing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Deploy and monitor solution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Support operations and handover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