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5" r:id="rId7"/>
    <p:sldId id="310" r:id="rId8"/>
    <p:sldId id="311" r:id="rId9"/>
    <p:sldId id="276" r:id="rId10"/>
    <p:sldId id="277" r:id="rId11"/>
    <p:sldId id="278" r:id="rId12"/>
    <p:sldId id="279" r:id="rId13"/>
    <p:sldId id="312" r:id="rId14"/>
    <p:sldId id="296" r:id="rId15"/>
    <p:sldId id="313" r:id="rId16"/>
    <p:sldId id="285" r:id="rId17"/>
    <p:sldId id="286" r:id="rId18"/>
    <p:sldId id="287" r:id="rId19"/>
    <p:sldId id="314" r:id="rId20"/>
    <p:sldId id="315" r:id="rId21"/>
    <p:sldId id="316" r:id="rId22"/>
    <p:sldId id="317" r:id="rId23"/>
    <p:sldId id="302" r:id="rId24"/>
    <p:sldId id="31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LeeFCHKIxvDV88uNvJXY0E4gF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90BAE-FCB9-4FFC-BB32-73286614D675}" v="13" dt="2022-12-23T09:47:28.064"/>
  </p1510:revLst>
</p1510:revInfo>
</file>

<file path=ppt/tableStyles.xml><?xml version="1.0" encoding="utf-8"?>
<a:tblStyleLst xmlns:a="http://schemas.openxmlformats.org/drawingml/2006/main" def="{30D05B44-10EC-4CF8-942C-125879D100A4}">
  <a:tblStyle styleId="{30D05B44-10EC-4CF8-942C-125879D100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7"/>
          </a:solidFill>
        </a:fill>
      </a:tcStyle>
    </a:wholeTbl>
    <a:band1H>
      <a:tcTxStyle/>
      <a:tcStyle>
        <a:tcBdr/>
        <a:fill>
          <a:solidFill>
            <a:srgbClr val="DDEC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C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36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94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3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42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3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58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26" name="Google Shape;26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41" name="Google Shape;41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1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17" name="Google Shape;17;p1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0" y="-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200"/>
              <a:buFont typeface="Calibri"/>
              <a:buNone/>
            </a:pPr>
            <a:r>
              <a:rPr lang="en-US" sz="6200" dirty="0"/>
              <a:t>RenewAgra Technical Solution Design Exemplar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262626"/>
                </a:solidFill>
              </a:rPr>
              <a:t>THE FUTURE OF CROPS</a:t>
            </a:r>
            <a:endParaRPr dirty="0"/>
          </a:p>
        </p:txBody>
      </p:sp>
      <p:pic>
        <p:nvPicPr>
          <p:cNvPr id="108" name="Google Shape;108;p1" descr="Farm field at harvest time"/>
          <p:cNvPicPr preferRelativeResize="0"/>
          <p:nvPr/>
        </p:nvPicPr>
        <p:blipFill rotWithShape="1">
          <a:blip r:embed="rId3">
            <a:alphaModFix/>
          </a:blip>
          <a:srcRect l="19180" r="35703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w="9525" cap="flat" cmpd="sng">
            <a:solidFill>
              <a:schemeClr val="dk2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FF7FB-B402-DF62-EEB2-7F22FF711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E57166-5E35-E258-C8E2-2F3FF1FD6E0F}"/>
              </a:ext>
            </a:extLst>
          </p:cNvPr>
          <p:cNvSpPr/>
          <p:nvPr/>
        </p:nvSpPr>
        <p:spPr>
          <a:xfrm>
            <a:off x="8542400" y="1901286"/>
            <a:ext cx="2037791" cy="851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66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ECCA-8EAD-B742-8291-5949F0F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Addressing customer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6ACD-DA79-881C-F6BE-7A540A1DA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E6346-A092-A798-C103-EFA798B3F1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5E6652-2DC4-AB41-3B3E-E727E7609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64792"/>
              </p:ext>
            </p:extLst>
          </p:nvPr>
        </p:nvGraphicFramePr>
        <p:xfrm>
          <a:off x="1097280" y="1845734"/>
          <a:ext cx="10058400" cy="1691640"/>
        </p:xfrm>
        <a:graphic>
          <a:graphicData uri="http://schemas.openxmlformats.org/drawingml/2006/table">
            <a:tbl>
              <a:tblPr firstRow="1" bandRow="1">
                <a:tableStyleId>{30D05B44-10EC-4CF8-942C-125879D100A4}</a:tableStyleId>
              </a:tblPr>
              <a:tblGrid>
                <a:gridCol w="661908">
                  <a:extLst>
                    <a:ext uri="{9D8B030D-6E8A-4147-A177-3AD203B41FA5}">
                      <a16:colId xmlns:a16="http://schemas.microsoft.com/office/drawing/2014/main" val="2545094363"/>
                    </a:ext>
                  </a:extLst>
                </a:gridCol>
                <a:gridCol w="4798928">
                  <a:extLst>
                    <a:ext uri="{9D8B030D-6E8A-4147-A177-3AD203B41FA5}">
                      <a16:colId xmlns:a16="http://schemas.microsoft.com/office/drawing/2014/main" val="1674999863"/>
                    </a:ext>
                  </a:extLst>
                </a:gridCol>
                <a:gridCol w="4597564">
                  <a:extLst>
                    <a:ext uri="{9D8B030D-6E8A-4147-A177-3AD203B41FA5}">
                      <a16:colId xmlns:a16="http://schemas.microsoft.com/office/drawing/2014/main" val="399056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Customer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6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/>
                        <a:t>&lt;Input the feedback you received from the customer as mentioned in the case study instructions document&gt;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&lt;Mention how you will address the feedback&gt;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2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478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AAB1B2-5E91-328A-0476-6BE910D9242C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3, Activity 4</a:t>
            </a:r>
          </a:p>
        </p:txBody>
      </p:sp>
    </p:spTree>
    <p:extLst>
      <p:ext uri="{BB962C8B-B14F-4D97-AF65-F5344CB8AC3E}">
        <p14:creationId xmlns:p14="http://schemas.microsoft.com/office/powerpoint/2010/main" val="342751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01CEA-7D44-A368-C861-CFB8B514590B}"/>
              </a:ext>
            </a:extLst>
          </p:cNvPr>
          <p:cNvSpPr/>
          <p:nvPr/>
        </p:nvSpPr>
        <p:spPr>
          <a:xfrm>
            <a:off x="3542233" y="3880885"/>
            <a:ext cx="2037791" cy="1049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93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CropCo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&lt;Input your content here – highlight the changes from the previous design&gt;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7AAD-249D-E757-535D-69167BA13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21523-875E-8A37-2140-757DE70E2AAD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4, Activity 2</a:t>
            </a:r>
          </a:p>
        </p:txBody>
      </p:sp>
    </p:spTree>
    <p:extLst>
      <p:ext uri="{BB962C8B-B14F-4D97-AF65-F5344CB8AC3E}">
        <p14:creationId xmlns:p14="http://schemas.microsoft.com/office/powerpoint/2010/main" val="119470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TransCorp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&lt;Input your content here – highlight the changes from the previous design&gt;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ED7-B66A-8378-97C5-CDD25A5B4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EA4C8-A891-D1C8-29E5-98FEDFF85E1A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4, Activity 2</a:t>
            </a:r>
          </a:p>
        </p:txBody>
      </p:sp>
    </p:spTree>
    <p:extLst>
      <p:ext uri="{BB962C8B-B14F-4D97-AF65-F5344CB8AC3E}">
        <p14:creationId xmlns:p14="http://schemas.microsoft.com/office/powerpoint/2010/main" val="209176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EnvoData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&lt;Input your content here – highlight the changes from the previous design&gt;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1AE8-A8EA-C2B8-99EC-600376676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46393-2DBD-217C-1F1D-6D955868B1C4}"/>
              </a:ext>
            </a:extLst>
          </p:cNvPr>
          <p:cNvSpPr/>
          <p:nvPr/>
        </p:nvSpPr>
        <p:spPr>
          <a:xfrm>
            <a:off x="9566787" y="296435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4, Activity 2</a:t>
            </a:r>
          </a:p>
        </p:txBody>
      </p:sp>
    </p:spTree>
    <p:extLst>
      <p:ext uri="{BB962C8B-B14F-4D97-AF65-F5344CB8AC3E}">
        <p14:creationId xmlns:p14="http://schemas.microsoft.com/office/powerpoint/2010/main" val="199123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RenewAgra – How ready are we?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&lt;Input your content here&gt;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1AE8-A8EA-C2B8-99EC-600376676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95443B-C131-5D47-660B-19548BBE3963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4, Activity 2</a:t>
            </a:r>
          </a:p>
        </p:txBody>
      </p:sp>
    </p:spTree>
    <p:extLst>
      <p:ext uri="{BB962C8B-B14F-4D97-AF65-F5344CB8AC3E}">
        <p14:creationId xmlns:p14="http://schemas.microsoft.com/office/powerpoint/2010/main" val="261744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01CEA-7D44-A368-C861-CFB8B514590B}"/>
              </a:ext>
            </a:extLst>
          </p:cNvPr>
          <p:cNvSpPr/>
          <p:nvPr/>
        </p:nvSpPr>
        <p:spPr>
          <a:xfrm>
            <a:off x="6040886" y="3880885"/>
            <a:ext cx="2037791" cy="1049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55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RenewAgra – Product Backlog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&lt;Input your content here&gt;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1AE8-A8EA-C2B8-99EC-600376676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F3A66-66D6-FE18-0E18-391E8F27C928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5, Activity 2</a:t>
            </a:r>
          </a:p>
        </p:txBody>
      </p:sp>
    </p:spTree>
    <p:extLst>
      <p:ext uri="{BB962C8B-B14F-4D97-AF65-F5344CB8AC3E}">
        <p14:creationId xmlns:p14="http://schemas.microsoft.com/office/powerpoint/2010/main" val="332167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CCB-9DA2-79B3-F207-5F73EA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RenewAgra – Q-Gate Checklist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75E05-D67D-FE73-F03A-92D52C7D1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&lt;Input your content here&gt;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81AE8-A8EA-C2B8-99EC-6003766767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7BD31D-2A0C-1601-3D58-3AAC2E33F7B7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5, Activity 2</a:t>
            </a:r>
          </a:p>
        </p:txBody>
      </p:sp>
    </p:spTree>
    <p:extLst>
      <p:ext uri="{BB962C8B-B14F-4D97-AF65-F5344CB8AC3E}">
        <p14:creationId xmlns:p14="http://schemas.microsoft.com/office/powerpoint/2010/main" val="27328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E57166-5E35-E258-C8E2-2F3FF1FD6E0F}"/>
              </a:ext>
            </a:extLst>
          </p:cNvPr>
          <p:cNvSpPr/>
          <p:nvPr/>
        </p:nvSpPr>
        <p:spPr>
          <a:xfrm>
            <a:off x="3565563" y="1917401"/>
            <a:ext cx="2037791" cy="851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AF21-0188-8DF7-59DB-C104DAB1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RenewAgra – Lessons Learned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9A309-A626-9E69-591B-900B7F927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&lt;Input your content here&gt;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4D18-77D1-207D-42DE-2D149B7D0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AFB32-BD36-2CCF-54BC-0548EA479BD1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5, Activity 2</a:t>
            </a:r>
          </a:p>
        </p:txBody>
      </p:sp>
    </p:spTree>
    <p:extLst>
      <p:ext uri="{BB962C8B-B14F-4D97-AF65-F5344CB8AC3E}">
        <p14:creationId xmlns:p14="http://schemas.microsoft.com/office/powerpoint/2010/main" val="1271834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01CEA-7D44-A368-C861-CFB8B514590B}"/>
              </a:ext>
            </a:extLst>
          </p:cNvPr>
          <p:cNvSpPr/>
          <p:nvPr/>
        </p:nvSpPr>
        <p:spPr>
          <a:xfrm>
            <a:off x="8770971" y="4028616"/>
            <a:ext cx="1606393" cy="7725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11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1B85-F458-482A-B630-8F80CFBE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fit-to-standard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F557-26B4-4097-90FD-C6512FB0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&lt;Input your content here&gt;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20C5-E8ED-8FC1-F324-0AB196C52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9EF2B-7E9F-4AAB-B755-3BE93D060995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1, Activity 1</a:t>
            </a:r>
          </a:p>
        </p:txBody>
      </p:sp>
    </p:spTree>
    <p:extLst>
      <p:ext uri="{BB962C8B-B14F-4D97-AF65-F5344CB8AC3E}">
        <p14:creationId xmlns:p14="http://schemas.microsoft.com/office/powerpoint/2010/main" val="286887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1B85-F458-482A-B630-8F80CFBE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standard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20C5-E8ED-8FC1-F324-0AB196C52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B60F4-2F11-9B43-E160-0DE829145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&lt;Input your content here&gt;</a:t>
            </a:r>
          </a:p>
          <a:p>
            <a:r>
              <a:rPr lang="en-IN" dirty="0"/>
              <a:t>//Provide a screenshot of the functionality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9A22A-B6C0-2A60-4741-BB7D0B43C948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1, Activity 2</a:t>
            </a:r>
          </a:p>
        </p:txBody>
      </p:sp>
    </p:spTree>
    <p:extLst>
      <p:ext uri="{BB962C8B-B14F-4D97-AF65-F5344CB8AC3E}">
        <p14:creationId xmlns:p14="http://schemas.microsoft.com/office/powerpoint/2010/main" val="330014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Where are we? 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602F-4694-0E65-B9CA-EEB3F9F567D4}"/>
              </a:ext>
            </a:extLst>
          </p:cNvPr>
          <p:cNvSpPr/>
          <p:nvPr/>
        </p:nvSpPr>
        <p:spPr>
          <a:xfrm>
            <a:off x="3671309" y="2002466"/>
            <a:ext cx="1779639" cy="663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Fit-to-Standard Workshop Preparation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61333F-1991-EBD4-0161-EA7DFC5C6726}"/>
              </a:ext>
            </a:extLst>
          </p:cNvPr>
          <p:cNvSpPr/>
          <p:nvPr/>
        </p:nvSpPr>
        <p:spPr>
          <a:xfrm>
            <a:off x="6172819" y="2002465"/>
            <a:ext cx="1779639" cy="6636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Technical Solution Design – Initial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6E153-9C43-C517-D1C2-029A5486D3C4}"/>
              </a:ext>
            </a:extLst>
          </p:cNvPr>
          <p:cNvSpPr/>
          <p:nvPr/>
        </p:nvSpPr>
        <p:spPr>
          <a:xfrm>
            <a:off x="8674328" y="2007383"/>
            <a:ext cx="1779639" cy="658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Feedback Incorporation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CAFAC-9993-5C61-C310-699A41EA0077}"/>
              </a:ext>
            </a:extLst>
          </p:cNvPr>
          <p:cNvSpPr/>
          <p:nvPr/>
        </p:nvSpPr>
        <p:spPr>
          <a:xfrm>
            <a:off x="3671309" y="3975550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Redesign  and Finalization of Technical Solution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53C09-8510-E28B-15D0-3EAA44F4A85F}"/>
              </a:ext>
            </a:extLst>
          </p:cNvPr>
          <p:cNvSpPr/>
          <p:nvPr/>
        </p:nvSpPr>
        <p:spPr>
          <a:xfrm>
            <a:off x="6172819" y="3975548"/>
            <a:ext cx="1779639" cy="8704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Q-Gate and Signoff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CD1F8-8914-4A6C-819D-BF6B46E504B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50948" y="2334304"/>
            <a:ext cx="721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8B56A-C120-A087-49DB-0949D1F4E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52458" y="2334304"/>
            <a:ext cx="721870" cy="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7024A-AEDD-3B64-B7B6-9D4FA896CF3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564147" y="2666142"/>
            <a:ext cx="1" cy="51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A2AFEF-0AC7-B998-1BEA-6EB232273876}"/>
              </a:ext>
            </a:extLst>
          </p:cNvPr>
          <p:cNvCxnSpPr>
            <a:cxnSpLocks/>
          </p:cNvCxnSpPr>
          <p:nvPr/>
        </p:nvCxnSpPr>
        <p:spPr>
          <a:xfrm flipH="1">
            <a:off x="4561129" y="3156155"/>
            <a:ext cx="5003018" cy="21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D77793-7BA1-4730-6B92-01AEA2C73D0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61129" y="3177421"/>
            <a:ext cx="0" cy="798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8E6993-A484-55D2-FC9E-F97497A65B4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450948" y="4410792"/>
            <a:ext cx="7218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BD2F2AF-10A7-9604-CC91-5F91C463E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E9FF12-14EB-2EC9-D408-8B1D2DDCE8E5}"/>
              </a:ext>
            </a:extLst>
          </p:cNvPr>
          <p:cNvSpPr/>
          <p:nvPr/>
        </p:nvSpPr>
        <p:spPr>
          <a:xfrm>
            <a:off x="1335462" y="2079831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979FB-4E64-6F4B-C106-B8D2D7F4B8F6}"/>
              </a:ext>
            </a:extLst>
          </p:cNvPr>
          <p:cNvCxnSpPr>
            <a:cxnSpLocks/>
            <a:stCxn id="16" idx="6"/>
            <a:endCxn id="3" idx="1"/>
          </p:cNvCxnSpPr>
          <p:nvPr/>
        </p:nvCxnSpPr>
        <p:spPr>
          <a:xfrm flipV="1">
            <a:off x="2781489" y="2334304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0C867-60D6-6FC5-4D5D-8F2B0D9F2F3B}"/>
              </a:ext>
            </a:extLst>
          </p:cNvPr>
          <p:cNvCxnSpPr>
            <a:cxnSpLocks/>
          </p:cNvCxnSpPr>
          <p:nvPr/>
        </p:nvCxnSpPr>
        <p:spPr>
          <a:xfrm flipV="1">
            <a:off x="7957419" y="4409625"/>
            <a:ext cx="889820" cy="1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1053791-DB3D-058F-4C8D-37C7D0F2A08C}"/>
              </a:ext>
            </a:extLst>
          </p:cNvPr>
          <p:cNvSpPr/>
          <p:nvPr/>
        </p:nvSpPr>
        <p:spPr>
          <a:xfrm>
            <a:off x="8847239" y="4153986"/>
            <a:ext cx="1446027" cy="5112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E57166-5E35-E258-C8E2-2F3FF1FD6E0F}"/>
              </a:ext>
            </a:extLst>
          </p:cNvPr>
          <p:cNvSpPr/>
          <p:nvPr/>
        </p:nvSpPr>
        <p:spPr>
          <a:xfrm>
            <a:off x="6043741" y="1901286"/>
            <a:ext cx="2037791" cy="851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13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A75-C821-449A-D499-2760324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CropCo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AD02-F9D5-9468-6728-945FEA35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&lt;Input your content here&gt;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77C0-92C8-33B3-4239-1441C67C7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22E22-E722-9404-21FD-E78E563DA859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2, Activity 4</a:t>
            </a:r>
          </a:p>
        </p:txBody>
      </p:sp>
    </p:spTree>
    <p:extLst>
      <p:ext uri="{BB962C8B-B14F-4D97-AF65-F5344CB8AC3E}">
        <p14:creationId xmlns:p14="http://schemas.microsoft.com/office/powerpoint/2010/main" val="16004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A75-C821-449A-D499-2760324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TransCorp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AD02-F9D5-9468-6728-945FEA35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&lt;Input your content here&gt;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5A7F-D32E-10CE-1689-92F05347D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F3368-10AB-73F9-FFA6-46EA830A567F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2, Activity 4</a:t>
            </a:r>
          </a:p>
        </p:txBody>
      </p:sp>
    </p:spTree>
    <p:extLst>
      <p:ext uri="{BB962C8B-B14F-4D97-AF65-F5344CB8AC3E}">
        <p14:creationId xmlns:p14="http://schemas.microsoft.com/office/powerpoint/2010/main" val="253622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A75-C821-449A-D499-2760324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 EnvoData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AD02-F9D5-9468-6728-945FEA35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&lt;Input your content here&gt;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F88A-C687-9DF2-434D-CD28DECF86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B86B1-DB9E-F4E8-5512-9B23389D0725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2, Activity 4</a:t>
            </a:r>
          </a:p>
        </p:txBody>
      </p:sp>
    </p:spTree>
    <p:extLst>
      <p:ext uri="{BB962C8B-B14F-4D97-AF65-F5344CB8AC3E}">
        <p14:creationId xmlns:p14="http://schemas.microsoft.com/office/powerpoint/2010/main" val="228583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A75-C821-449A-D499-27603243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ready are we?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AD02-F9D5-9468-6728-945FEA35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&lt;Input your content here&gt;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3A1D6-4A1B-E919-8302-6B744A9A0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4C75C-F20F-8F9A-8A12-010ED309848E}"/>
              </a:ext>
            </a:extLst>
          </p:cNvPr>
          <p:cNvSpPr/>
          <p:nvPr/>
        </p:nvSpPr>
        <p:spPr>
          <a:xfrm>
            <a:off x="9566787" y="286603"/>
            <a:ext cx="1927123" cy="480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Task 2, Activity 4</a:t>
            </a:r>
          </a:p>
        </p:txBody>
      </p:sp>
    </p:spTree>
    <p:extLst>
      <p:ext uri="{BB962C8B-B14F-4D97-AF65-F5344CB8AC3E}">
        <p14:creationId xmlns:p14="http://schemas.microsoft.com/office/powerpoint/2010/main" val="1124633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1fbadb-5215-4657-8cd0-66e907a8ae8a" xsi:nil="true"/>
    <lcf76f155ced4ddcb4097134ff3c332f xmlns="a2ed0cef-3a2d-40a6-90b0-1d334f8ecdc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6FB306F8DB41A799ACF908C7C4CB" ma:contentTypeVersion="16" ma:contentTypeDescription="Create a new document." ma:contentTypeScope="" ma:versionID="19635fc1aada0307b7e81ac7e512d3fa">
  <xsd:schema xmlns:xsd="http://www.w3.org/2001/XMLSchema" xmlns:xs="http://www.w3.org/2001/XMLSchema" xmlns:p="http://schemas.microsoft.com/office/2006/metadata/properties" xmlns:ns2="a2ed0cef-3a2d-40a6-90b0-1d334f8ecdca" xmlns:ns3="631fbadb-5215-4657-8cd0-66e907a8ae8a" targetNamespace="http://schemas.microsoft.com/office/2006/metadata/properties" ma:root="true" ma:fieldsID="031381bf049acfa6cee850d3371c02df" ns2:_="" ns3:_="">
    <xsd:import namespace="a2ed0cef-3a2d-40a6-90b0-1d334f8ecdca"/>
    <xsd:import namespace="631fbadb-5215-4657-8cd0-66e907a8a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cef-3a2d-40a6-90b0-1d334f8ec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fbadb-5215-4657-8cd0-66e907a8a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90ccfa-17ec-4f09-83cb-84ffe74f4290}" ma:internalName="TaxCatchAll" ma:showField="CatchAllData" ma:web="631fbadb-5215-4657-8cd0-66e907a8ae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8F8D7E-074D-4024-8220-F352C7519D11}">
  <ds:schemaRefs>
    <ds:schemaRef ds:uri="http://schemas.microsoft.com/office/2006/documentManagement/types"/>
    <ds:schemaRef ds:uri="631fbadb-5215-4657-8cd0-66e907a8ae8a"/>
    <ds:schemaRef ds:uri="a2ed0cef-3a2d-40a6-90b0-1d334f8ecdca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A4A4CF4-3D9F-4D5A-B4BB-47AB4BBBB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BC64AE-D011-43C9-B034-8FE41488A819}">
  <ds:schemaRefs>
    <ds:schemaRef ds:uri="631fbadb-5215-4657-8cd0-66e907a8ae8a"/>
    <ds:schemaRef ds:uri="a2ed0cef-3a2d-40a6-90b0-1d334f8ecd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481</Words>
  <Application>Microsoft Office PowerPoint</Application>
  <PresentationFormat>Widescreen</PresentationFormat>
  <Paragraphs>117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RenewAgra Technical Solution Design Exemplar</vt:lpstr>
      <vt:lpstr>Where are we? </vt:lpstr>
      <vt:lpstr>How does fit-to-standard work?</vt:lpstr>
      <vt:lpstr>Example of a standard functionality</vt:lpstr>
      <vt:lpstr>Where are we? </vt:lpstr>
      <vt:lpstr>What will we do? CropCo</vt:lpstr>
      <vt:lpstr>What will we do? TransCorp</vt:lpstr>
      <vt:lpstr>What will we do? EnvoData</vt:lpstr>
      <vt:lpstr>How ready are we?</vt:lpstr>
      <vt:lpstr>Where are we? </vt:lpstr>
      <vt:lpstr>Addressing customer feedback</vt:lpstr>
      <vt:lpstr>Where are we? </vt:lpstr>
      <vt:lpstr>What will we do? CropCo</vt:lpstr>
      <vt:lpstr>What will we do? TransCorp</vt:lpstr>
      <vt:lpstr>What will we do? EnvoData</vt:lpstr>
      <vt:lpstr>RenewAgra – How ready are we?</vt:lpstr>
      <vt:lpstr>Where are we? </vt:lpstr>
      <vt:lpstr>RenewAgra – Product Backlog</vt:lpstr>
      <vt:lpstr>RenewAgra – Q-Gate Checklist</vt:lpstr>
      <vt:lpstr>RenewAgra – Lessons Learned</vt:lpstr>
      <vt:lpstr>Where are we?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RenewAgra Technical Solution Design Exemplar</dc:title>
  <dc:creator>Linda Scott</dc:creator>
  <cp:lastModifiedBy>Chitra P Nair</cp:lastModifiedBy>
  <cp:revision>5</cp:revision>
  <dcterms:created xsi:type="dcterms:W3CDTF">2022-12-03T14:16:29Z</dcterms:created>
  <dcterms:modified xsi:type="dcterms:W3CDTF">2022-12-23T16:35:35Z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0x010100ED936FB306F8DB41A799ACF908C7C4CB</vt:lpwstr>
  </property>
  <property fmtid="{D5CDD505-2E9C-101B-9397-08002B2CF9AE}" pid="3" name="MediaServiceImageTags">
    <vt:lpwstr/>
  </property>
</Properties>
</file>