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8" r:id="rId6"/>
    <p:sldId id="272" r:id="rId7"/>
    <p:sldId id="274" r:id="rId8"/>
    <p:sldId id="273" r:id="rId9"/>
    <p:sldId id="277" r:id="rId10"/>
    <p:sldId id="278" r:id="rId11"/>
    <p:sldId id="280" r:id="rId12"/>
    <p:sldId id="279" r:id="rId13"/>
    <p:sldId id="288" r:id="rId14"/>
    <p:sldId id="282" r:id="rId15"/>
    <p:sldId id="283" r:id="rId16"/>
    <p:sldId id="284" r:id="rId17"/>
    <p:sldId id="285" r:id="rId18"/>
    <p:sldId id="286" r:id="rId19"/>
    <p:sldId id="287" r:id="rId20"/>
    <p:sldId id="275" r:id="rId21"/>
    <p:sldId id="269" r:id="rId22"/>
    <p:sldId id="259" r:id="rId23"/>
    <p:sldId id="281" r:id="rId24"/>
    <p:sldId id="289" r:id="rId25"/>
    <p:sldId id="290" r:id="rId26"/>
    <p:sldId id="267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92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9/13/2020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9/13/2020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04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13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09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46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62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69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7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42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55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9/13/2020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9/13/2020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9/13/2020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9/13/2020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9/13/2020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9/13/2020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9/13/2020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9/13/2020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9/13/2020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9/13/2020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9/13/2020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9/13/2020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dennislamcvalt/SQLforDataScienceCapston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 Pump Findings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on analysis results and model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has not much effect on pumps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7721294-E269-4CE7-8852-26836E5CC8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2" t="-2086" r="-1" b="-2985"/>
          <a:stretch/>
        </p:blipFill>
        <p:spPr>
          <a:xfrm>
            <a:off x="549796" y="1600200"/>
            <a:ext cx="10420147" cy="5069160"/>
          </a:xfrm>
        </p:spPr>
      </p:pic>
    </p:spTree>
    <p:extLst>
      <p:ext uri="{BB962C8B-B14F-4D97-AF65-F5344CB8AC3E}">
        <p14:creationId xmlns:p14="http://schemas.microsoft.com/office/powerpoint/2010/main" val="231701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performances are almost equal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86A377-F73D-4D42-8FCD-89332905E2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5"/>
          <a:stretch/>
        </p:blipFill>
        <p:spPr>
          <a:xfrm>
            <a:off x="261764" y="1600200"/>
            <a:ext cx="10081119" cy="42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50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Gravity extraction is main technique used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CEECED9-AFD1-4953-ADCF-631F0903D1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2" t="-722" r="-3053" b="-1819"/>
          <a:stretch/>
        </p:blipFill>
        <p:spPr>
          <a:xfrm>
            <a:off x="1218886" y="1600200"/>
            <a:ext cx="9844077" cy="4061048"/>
          </a:xfrm>
        </p:spPr>
      </p:pic>
    </p:spTree>
    <p:extLst>
      <p:ext uri="{BB962C8B-B14F-4D97-AF65-F5344CB8AC3E}">
        <p14:creationId xmlns:p14="http://schemas.microsoft.com/office/powerpoint/2010/main" val="267621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Water sources are most common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62539D0-AE2F-45AA-8BF5-14A5C47D0F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955" b="-757"/>
          <a:stretch/>
        </p:blipFill>
        <p:spPr>
          <a:xfrm>
            <a:off x="837828" y="1447800"/>
            <a:ext cx="10225135" cy="5077544"/>
          </a:xfrm>
        </p:spPr>
      </p:pic>
    </p:spTree>
    <p:extLst>
      <p:ext uri="{BB962C8B-B14F-4D97-AF65-F5344CB8AC3E}">
        <p14:creationId xmlns:p14="http://schemas.microsoft.com/office/powerpoint/2010/main" val="43679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Standpipe types are most common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AD95271-6768-4591-B522-BAE7911332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6" t="-602" r="-2081" b="-3031"/>
          <a:stretch/>
        </p:blipFill>
        <p:spPr>
          <a:xfrm>
            <a:off x="621804" y="1600200"/>
            <a:ext cx="10729191" cy="4925144"/>
          </a:xfrm>
        </p:spPr>
      </p:pic>
    </p:spTree>
    <p:extLst>
      <p:ext uri="{BB962C8B-B14F-4D97-AF65-F5344CB8AC3E}">
        <p14:creationId xmlns:p14="http://schemas.microsoft.com/office/powerpoint/2010/main" val="985561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water payment disrupts water pumps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CD776E6-4C60-48A9-B8CA-0152EF4FF7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651" r="-4316" b="-11476"/>
          <a:stretch/>
        </p:blipFill>
        <p:spPr>
          <a:xfrm>
            <a:off x="1341884" y="1600200"/>
            <a:ext cx="10441160" cy="4925144"/>
          </a:xfrm>
        </p:spPr>
      </p:pic>
    </p:spTree>
    <p:extLst>
      <p:ext uri="{BB962C8B-B14F-4D97-AF65-F5344CB8AC3E}">
        <p14:creationId xmlns:p14="http://schemas.microsoft.com/office/powerpoint/2010/main" val="975957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Discussion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77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initial hypothesis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3701008"/>
          </a:xfrm>
        </p:spPr>
        <p:txBody>
          <a:bodyPr/>
          <a:lstStyle/>
          <a:p>
            <a:r>
              <a:rPr lang="en-US" dirty="0"/>
              <a:t>Basins, Regions and Districts has influence on water pump operations.</a:t>
            </a:r>
          </a:p>
          <a:p>
            <a:r>
              <a:rPr lang="en-US" dirty="0"/>
              <a:t>Population are more or less similar in numbers and did not much affect water pump operations</a:t>
            </a:r>
          </a:p>
          <a:p>
            <a:r>
              <a:rPr lang="en-US" dirty="0"/>
              <a:t>Extraction of water, sources and waterpoints are inconsistent, hence the hypothesis don’t stand</a:t>
            </a:r>
          </a:p>
        </p:txBody>
      </p:sp>
    </p:spTree>
    <p:extLst>
      <p:ext uri="{BB962C8B-B14F-4D97-AF65-F5344CB8AC3E}">
        <p14:creationId xmlns:p14="http://schemas.microsoft.com/office/powerpoint/2010/main" val="3444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Metrics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err="1"/>
              <a:t>XGBoost</a:t>
            </a:r>
            <a:r>
              <a:rPr lang="en-US" dirty="0"/>
              <a:t> Model for prediction.</a:t>
            </a:r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7554995"/>
              </p:ext>
            </p:extLst>
          </p:nvPr>
        </p:nvGraphicFramePr>
        <p:xfrm>
          <a:off x="6094413" y="836713"/>
          <a:ext cx="5760639" cy="53573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2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2899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Functional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899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899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0.87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0.65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634990"/>
                  </a:ext>
                </a:extLst>
              </a:tr>
              <a:tr h="892899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0.72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899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899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35973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1EC36FE-DC18-4FF0-9E89-58E7BF2C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7" y="2424582"/>
            <a:ext cx="5893245" cy="359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2773736"/>
            <a:ext cx="9141619" cy="2105367"/>
          </a:xfrm>
        </p:spPr>
        <p:txBody>
          <a:bodyPr/>
          <a:lstStyle/>
          <a:p>
            <a:r>
              <a:rPr lang="en-US" dirty="0"/>
              <a:t>Recommendations and Actions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Project Proposal</a:t>
            </a:r>
          </a:p>
          <a:p>
            <a:r>
              <a:rPr lang="en-MY" dirty="0"/>
              <a:t>Initial Hypotheses assumed</a:t>
            </a:r>
          </a:p>
          <a:p>
            <a:r>
              <a:rPr lang="en-US" dirty="0"/>
              <a:t>Project Approaches</a:t>
            </a:r>
          </a:p>
          <a:p>
            <a:r>
              <a:rPr lang="en-US" dirty="0"/>
              <a:t>Data Insights</a:t>
            </a:r>
          </a:p>
          <a:p>
            <a:r>
              <a:rPr lang="en-US" dirty="0"/>
              <a:t>Recommendation for actions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created the project proposal and establish initial hypothesis.</a:t>
            </a:r>
          </a:p>
          <a:p>
            <a:r>
              <a:rPr lang="en-US" dirty="0"/>
              <a:t>Dataset is explored and added visualizations for clarity</a:t>
            </a:r>
          </a:p>
          <a:p>
            <a:r>
              <a:rPr lang="en-US" dirty="0"/>
              <a:t>A recommended machine learning model was created to predict water pump operations in Tanzania</a:t>
            </a:r>
          </a:p>
        </p:txBody>
      </p:sp>
    </p:spTree>
    <p:extLst>
      <p:ext uri="{BB962C8B-B14F-4D97-AF65-F5344CB8AC3E}">
        <p14:creationId xmlns:p14="http://schemas.microsoft.com/office/powerpoint/2010/main" val="48434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Actions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Areas which has sparse water pumps may need to be increased for consumption</a:t>
            </a:r>
          </a:p>
          <a:p>
            <a:r>
              <a:rPr lang="en-US" dirty="0"/>
              <a:t>Revamp or restructure water pump management</a:t>
            </a:r>
          </a:p>
          <a:p>
            <a:r>
              <a:rPr lang="en-US" dirty="0"/>
              <a:t>Explore other methods of water extraction</a:t>
            </a:r>
          </a:p>
          <a:p>
            <a:r>
              <a:rPr lang="en-US" dirty="0"/>
              <a:t>Possible to include other water sources?</a:t>
            </a:r>
          </a:p>
          <a:p>
            <a:r>
              <a:rPr lang="en-US" dirty="0"/>
              <a:t>Conversion to waterpipes for easy distribution if possible</a:t>
            </a:r>
          </a:p>
          <a:p>
            <a:r>
              <a:rPr lang="en-US" dirty="0"/>
              <a:t>Water pricing revision to allow affordable payment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6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2996952"/>
            <a:ext cx="9141619" cy="1882151"/>
          </a:xfrm>
        </p:spPr>
        <p:txBody>
          <a:bodyPr anchor="t"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6675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PDF Reports Download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B3574D7-0A67-40F4-8DB7-7CA2D1B87E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1274"/>
          <a:stretch/>
        </p:blipFill>
        <p:spPr>
          <a:xfrm>
            <a:off x="405780" y="1816720"/>
            <a:ext cx="9750425" cy="2692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772" y="4077072"/>
            <a:ext cx="11305255" cy="2232248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https://github.com/dennislamcvalt/SQLforDataScienceCapstone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Project Proposal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Pinpoint any location that has water pump breakdowns</a:t>
            </a:r>
          </a:p>
          <a:p>
            <a:r>
              <a:rPr lang="en-US" dirty="0"/>
              <a:t>Management types affecting pump maintenances</a:t>
            </a:r>
          </a:p>
          <a:p>
            <a:r>
              <a:rPr lang="en-US" dirty="0"/>
              <a:t>Water extraction techniques, water sources and water points examined</a:t>
            </a:r>
          </a:p>
        </p:txBody>
      </p:sp>
    </p:spTree>
    <p:extLst>
      <p:ext uri="{BB962C8B-B14F-4D97-AF65-F5344CB8AC3E}">
        <p14:creationId xmlns:p14="http://schemas.microsoft.com/office/powerpoint/2010/main" val="192667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Initial Hypotheses Assumed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Geographic locations like Basin, </a:t>
            </a:r>
            <a:r>
              <a:rPr lang="en-US" dirty="0" err="1"/>
              <a:t>Subvillage</a:t>
            </a:r>
            <a:r>
              <a:rPr lang="en-US" dirty="0"/>
              <a:t> and Region will determine pump operations</a:t>
            </a:r>
          </a:p>
          <a:p>
            <a:r>
              <a:rPr lang="en-US" dirty="0"/>
              <a:t>Populations that has pumps are more or less similar in surrounding areas or evenly distributed</a:t>
            </a:r>
          </a:p>
          <a:p>
            <a:r>
              <a:rPr lang="en-US" dirty="0"/>
              <a:t>Water source, types, quantities, quality are consistent in all water pumps</a:t>
            </a:r>
          </a:p>
        </p:txBody>
      </p:sp>
    </p:spTree>
    <p:extLst>
      <p:ext uri="{BB962C8B-B14F-4D97-AF65-F5344CB8AC3E}">
        <p14:creationId xmlns:p14="http://schemas.microsoft.com/office/powerpoint/2010/main" val="324596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Approaches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Geographic locations, Management and Extraction features to do data exploration and mining insights</a:t>
            </a:r>
          </a:p>
          <a:p>
            <a:r>
              <a:rPr lang="en-US" dirty="0"/>
              <a:t>Proper graphs to illustrate any relationships</a:t>
            </a:r>
          </a:p>
          <a:p>
            <a:r>
              <a:rPr lang="en-US" dirty="0"/>
              <a:t>Metrics will be used are accuracy, precision, recall and F1 scores since this is binary outcome</a:t>
            </a:r>
          </a:p>
        </p:txBody>
      </p:sp>
    </p:spTree>
    <p:extLst>
      <p:ext uri="{BB962C8B-B14F-4D97-AF65-F5344CB8AC3E}">
        <p14:creationId xmlns:p14="http://schemas.microsoft.com/office/powerpoint/2010/main" val="143881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1AF04EF-B7B0-499D-AF9E-F73F12CC29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25" r="-18125"/>
          <a:stretch/>
        </p:blipFill>
        <p:spPr>
          <a:xfrm>
            <a:off x="-890364" y="1556792"/>
            <a:ext cx="13537504" cy="50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Discovered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9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862ABB0-BEFD-4410-AA71-01F395E960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r="12136"/>
          <a:stretch>
            <a:fillRect/>
          </a:stretch>
        </p:blipFill>
        <p:spPr>
          <a:xfrm>
            <a:off x="1053852" y="1600200"/>
            <a:ext cx="6868885" cy="3657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Dataset Size:</a:t>
            </a:r>
          </a:p>
          <a:p>
            <a:r>
              <a:rPr lang="en-US" dirty="0"/>
              <a:t>59400 rows</a:t>
            </a:r>
          </a:p>
          <a:p>
            <a:r>
              <a:rPr lang="en-US" dirty="0"/>
              <a:t>41 columns</a:t>
            </a:r>
          </a:p>
        </p:txBody>
      </p:sp>
    </p:spTree>
    <p:extLst>
      <p:ext uri="{BB962C8B-B14F-4D97-AF65-F5344CB8AC3E}">
        <p14:creationId xmlns:p14="http://schemas.microsoft.com/office/powerpoint/2010/main" val="30947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 waters varies per region or districts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E1A07F7-C7B1-48DD-AD38-6181C1A96E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r="-2989"/>
          <a:stretch/>
        </p:blipFill>
        <p:spPr>
          <a:xfrm>
            <a:off x="765821" y="1600200"/>
            <a:ext cx="1051316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15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109</TotalTime>
  <Words>380</Words>
  <Application>Microsoft Office PowerPoint</Application>
  <PresentationFormat>Custom</PresentationFormat>
  <Paragraphs>83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Constantia</vt:lpstr>
      <vt:lpstr>Cooking 16x9</vt:lpstr>
      <vt:lpstr>Water Pump Findings</vt:lpstr>
      <vt:lpstr>Agenda</vt:lpstr>
      <vt:lpstr>Project Proposal</vt:lpstr>
      <vt:lpstr>Initial Hypotheses Assumed</vt:lpstr>
      <vt:lpstr>Project Approaches</vt:lpstr>
      <vt:lpstr>Entity Relationship Diagram</vt:lpstr>
      <vt:lpstr>Insights Discovered</vt:lpstr>
      <vt:lpstr>Dataset Overview</vt:lpstr>
      <vt:lpstr>Pump waters varies per region or districts</vt:lpstr>
      <vt:lpstr>Population has not much effect on pumps</vt:lpstr>
      <vt:lpstr>Management performances are almost equal</vt:lpstr>
      <vt:lpstr>Gravity extraction is main technique used</vt:lpstr>
      <vt:lpstr>Ground Water sources are most common</vt:lpstr>
      <vt:lpstr>Standpipe types are most common</vt:lpstr>
      <vt:lpstr>No water payment disrupts water pumps</vt:lpstr>
      <vt:lpstr>Insights Discussion</vt:lpstr>
      <vt:lpstr>Comparing with initial hypothesis</vt:lpstr>
      <vt:lpstr>Model and Metrics</vt:lpstr>
      <vt:lpstr>Recommendations and Actions</vt:lpstr>
      <vt:lpstr>Summary</vt:lpstr>
      <vt:lpstr>Recommended Actions</vt:lpstr>
      <vt:lpstr>Thank you</vt:lpstr>
      <vt:lpstr>Appendix: PDF Reports Download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Dennis Lam</dc:creator>
  <cp:lastModifiedBy>Dennis Lam</cp:lastModifiedBy>
  <cp:revision>46</cp:revision>
  <dcterms:created xsi:type="dcterms:W3CDTF">2020-09-12T23:14:08Z</dcterms:created>
  <dcterms:modified xsi:type="dcterms:W3CDTF">2020-09-13T05:17:48Z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