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4" r:id="rId11"/>
    <p:sldId id="295" r:id="rId12"/>
    <p:sldId id="296" r:id="rId13"/>
    <p:sldId id="297" r:id="rId1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77" d="100"/>
          <a:sy n="77" d="100"/>
        </p:scale>
        <p:origin x="1186"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12/25/2023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Dennis</a:t>
            </a:r>
            <a:endParaRPr lang="en-US" dirty="0" smtClean="0">
              <a:latin typeface="Arial Black" panose="020B0A04020102020204" pitchFamily="34" charset="0"/>
            </a:endParaRPr>
          </a:p>
          <a:p>
            <a:r>
              <a:rPr lang="en-US" dirty="0" smtClean="0">
                <a:latin typeface="Arial Black" panose="020B0A04020102020204" pitchFamily="34" charset="0"/>
              </a:rPr>
              <a:t>Dec 2023</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3 – Designing a Deterministic Optimization Model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000" i="1" dirty="0" smtClean="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p:txBody>
      </p:sp>
    </p:spTree>
    <p:extLst>
      <p:ext uri="{BB962C8B-B14F-4D97-AF65-F5344CB8AC3E}">
        <p14:creationId xmlns:p14="http://schemas.microsoft.com/office/powerpoint/2010/main" val="199006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 and how you will measure them</a:t>
            </a:r>
            <a:endParaRPr lang="en-US" sz="1800" dirty="0">
              <a:latin typeface="Arial Black" panose="020B0A04020102020204" pitchFamily="34" charset="0"/>
            </a:endParaRPr>
          </a:p>
        </p:txBody>
      </p:sp>
      <p:sp>
        <p:nvSpPr>
          <p:cNvPr id="4" name="Content Placeholder 3"/>
          <p:cNvSpPr>
            <a:spLocks noGrp="1"/>
          </p:cNvSpPr>
          <p:nvPr>
            <p:ph idx="1"/>
          </p:nvPr>
        </p:nvSpPr>
        <p:spPr>
          <a:xfrm>
            <a:off x="0" y="1769165"/>
            <a:ext cx="10058400" cy="5268944"/>
          </a:xfrm>
        </p:spPr>
        <p:txBody>
          <a:bodyPr>
            <a:noAutofit/>
          </a:bodyPr>
          <a:lstStyle/>
          <a:p>
            <a:r>
              <a:rPr lang="en-US" sz="2400" dirty="0"/>
              <a:t>To measure the effectiveness of </a:t>
            </a:r>
            <a:r>
              <a:rPr lang="en-US" sz="2400" b="1" dirty="0"/>
              <a:t>native advertising</a:t>
            </a:r>
            <a:r>
              <a:rPr lang="en-US" sz="2400" dirty="0"/>
              <a:t>, GYF can track the click-through rates and conversions of native ads compared to traditional ads. To measure the effectiveness of mobile app ads, GYF can track the click-through rates and conversions of mobile app ads compared to traditional ads.</a:t>
            </a:r>
          </a:p>
          <a:p>
            <a:r>
              <a:rPr lang="en-US" sz="2400" dirty="0"/>
              <a:t>To measure the effectiveness of </a:t>
            </a:r>
            <a:r>
              <a:rPr lang="en-US" sz="2400" b="1" dirty="0"/>
              <a:t>anti-ad-blocking scripts</a:t>
            </a:r>
            <a:r>
              <a:rPr lang="en-US" sz="2400" dirty="0"/>
              <a:t>, GYF can track the number of users who are using ad-blocking software and the number of ads that are being blocked. To measure the effectiveness of targeted ads, GYF can track the click-through rates and conversions of targeted ads compared to non-targeted ads.</a:t>
            </a:r>
          </a:p>
          <a:p>
            <a:r>
              <a:rPr lang="en-US" sz="2400" dirty="0"/>
              <a:t>To measure the effectiveness of </a:t>
            </a:r>
            <a:r>
              <a:rPr lang="en-US" sz="2400" b="1" dirty="0"/>
              <a:t>content marketing</a:t>
            </a:r>
            <a:r>
              <a:rPr lang="en-US" sz="2400" dirty="0"/>
              <a:t>, GYF can track the engagement rates of its content and the number of users who are sharing its content. To measure the effectiveness of ad-block proof ads, GYF can track the click-through rates and conversions of ad-block proof ads compared to traditional ads.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4 – Identifying Key Drivers</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smtClean="0">
                <a:solidFill>
                  <a:srgbClr val="7F7F7F"/>
                </a:solidFill>
                <a:latin typeface="Garamond" panose="02020404030301010803" pitchFamily="18" charset="0"/>
              </a:rPr>
              <a:t>Apply the “causal business model” performance measurement framework to your strategy </a:t>
            </a:r>
          </a:p>
        </p:txBody>
      </p:sp>
    </p:spTree>
    <p:extLst>
      <p:ext uri="{BB962C8B-B14F-4D97-AF65-F5344CB8AC3E}">
        <p14:creationId xmlns:p14="http://schemas.microsoft.com/office/powerpoint/2010/main" val="2044154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Conclusion</a:t>
            </a:r>
            <a:r>
              <a:rPr lang="en-US" sz="3600" dirty="0" smtClean="0">
                <a:latin typeface="Garamond" panose="02020404030301010803" pitchFamily="18" charset="0"/>
              </a:rPr>
              <a:t/>
            </a:r>
            <a:br>
              <a:rPr lang="en-US" sz="3600" dirty="0" smtClean="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smtClean="0">
                <a:solidFill>
                  <a:srgbClr val="7F7F7F"/>
                </a:solidFill>
                <a:latin typeface="Garamond" panose="02020404030301010803" pitchFamily="18" charset="0"/>
              </a:rPr>
              <a:t>Summarize your key points from the preceding slides</a:t>
            </a:r>
          </a:p>
        </p:txBody>
      </p:sp>
    </p:spTree>
    <p:extLst>
      <p:ext uri="{BB962C8B-B14F-4D97-AF65-F5344CB8AC3E}">
        <p14:creationId xmlns:p14="http://schemas.microsoft.com/office/powerpoint/2010/main" val="465147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Problem Statement</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858618"/>
          </a:xfrm>
          <a:ln>
            <a:solidFill>
              <a:srgbClr val="981E32"/>
            </a:solidFill>
          </a:ln>
        </p:spPr>
        <p:txBody>
          <a:bodyPr>
            <a:normAutofit/>
          </a:bodyPr>
          <a:lstStyle/>
          <a:p>
            <a:r>
              <a:rPr lang="en-US" sz="3600" dirty="0" smtClean="0">
                <a:latin typeface="Arial Black" panose="020B0A04020102020204" pitchFamily="34" charset="0"/>
              </a:rPr>
              <a:t>Problem Statement</a:t>
            </a:r>
            <a:r>
              <a:rPr lang="en-US" sz="3600" dirty="0">
                <a:latin typeface="Arial Black" panose="020B0A04020102020204" pitchFamily="34" charset="0"/>
              </a:rPr>
              <a:t/>
            </a:r>
            <a:br>
              <a:rPr lang="en-US" sz="3600" dirty="0">
                <a:latin typeface="Arial Black" panose="020B0A04020102020204" pitchFamily="34" charset="0"/>
              </a:rPr>
            </a:br>
            <a:r>
              <a:rPr lang="en-US" sz="3600" dirty="0" smtClean="0">
                <a:latin typeface="Arial Black" panose="020B0A04020102020204" pitchFamily="34" charset="0"/>
              </a:rPr>
              <a:t/>
            </a:r>
            <a:br>
              <a:rPr lang="en-US" sz="3600" dirty="0" smtClean="0">
                <a:latin typeface="Arial Black" panose="020B0A04020102020204" pitchFamily="34" charset="0"/>
              </a:rPr>
            </a:br>
            <a:r>
              <a:rPr lang="en-US" sz="1800" dirty="0" smtClean="0">
                <a:latin typeface="Arial Black" panose="020B0A04020102020204" pitchFamily="34" charset="0"/>
              </a:rPr>
              <a:t>Describe the Problem </a:t>
            </a:r>
            <a:r>
              <a:rPr lang="en-US" sz="1800" dirty="0" err="1" smtClean="0">
                <a:latin typeface="Arial Black" panose="020B0A04020102020204" pitchFamily="34" charset="0"/>
              </a:rPr>
              <a:t>Adblockers</a:t>
            </a:r>
            <a:r>
              <a:rPr lang="en-US" sz="1800" dirty="0" smtClean="0">
                <a:latin typeface="Arial Black" panose="020B0A04020102020204" pitchFamily="34" charset="0"/>
              </a:rPr>
              <a:t> present to GYF</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4"/>
            <a:ext cx="10058400" cy="5781965"/>
          </a:xfrm>
        </p:spPr>
        <p:txBody>
          <a:bodyPr>
            <a:noAutofit/>
          </a:bodyPr>
          <a:lstStyle/>
          <a:p>
            <a:pPr marL="0" indent="0">
              <a:lnSpc>
                <a:spcPct val="100000"/>
              </a:lnSpc>
              <a:spcBef>
                <a:spcPts val="0"/>
              </a:spcBef>
              <a:buNone/>
            </a:pPr>
            <a:endParaRPr lang="en-US" sz="2000" i="1" dirty="0" smtClean="0">
              <a:solidFill>
                <a:srgbClr val="7F7F7F"/>
              </a:solidFill>
              <a:latin typeface="Garamond" panose="02020404030301010803" pitchFamily="18" charset="0"/>
            </a:endParaRPr>
          </a:p>
          <a:p>
            <a:pPr marL="0" indent="0">
              <a:lnSpc>
                <a:spcPct val="100000"/>
              </a:lnSpc>
              <a:spcBef>
                <a:spcPts val="0"/>
              </a:spcBef>
              <a:buNone/>
            </a:pPr>
            <a:endParaRPr lang="en-US" sz="2000" i="1" dirty="0">
              <a:solidFill>
                <a:srgbClr val="7F7F7F"/>
              </a:solidFill>
              <a:latin typeface="Garamond" panose="02020404030301010803" pitchFamily="18" charset="0"/>
            </a:endParaRPr>
          </a:p>
          <a:p>
            <a:r>
              <a:rPr lang="en-US" sz="2400" b="1" dirty="0"/>
              <a:t>Decreased Ad Visibility</a:t>
            </a:r>
            <a:r>
              <a:rPr lang="en-US" sz="2400" dirty="0"/>
              <a:t>: </a:t>
            </a:r>
            <a:r>
              <a:rPr lang="en-US" sz="2400" dirty="0" err="1"/>
              <a:t>Adblocking</a:t>
            </a:r>
            <a:r>
              <a:rPr lang="en-US" sz="2400" dirty="0"/>
              <a:t> software can significantly decrease the visibility of ads, which can negatively impact GYF’s ad-buying customers. This can lead to a decrease in click-through rates and conversions, which can ultimately result in lower revenue for GYF’s customers.</a:t>
            </a:r>
          </a:p>
          <a:p>
            <a:r>
              <a:rPr lang="en-US" sz="2400" b="1" dirty="0"/>
              <a:t>Increased Ad Costs</a:t>
            </a:r>
            <a:r>
              <a:rPr lang="en-US" sz="2400" dirty="0"/>
              <a:t>: </a:t>
            </a:r>
            <a:r>
              <a:rPr lang="en-US" sz="2400" dirty="0" err="1"/>
              <a:t>Adblocking</a:t>
            </a:r>
            <a:r>
              <a:rPr lang="en-US" sz="2400" dirty="0"/>
              <a:t> software can increase the cost of advertising for GYF’s ad-buying customers. This is because ad-blocking software can decrease the effectiveness of ads, which can lead to a decrease in click-through rates and conversions. As a result, GYF’s customers may need to spend more money on advertising to achieve the same results.</a:t>
            </a:r>
          </a:p>
          <a:p>
            <a:r>
              <a:rPr lang="en-US" sz="2400" b="1" dirty="0"/>
              <a:t>Decreased User Engagement</a:t>
            </a:r>
            <a:r>
              <a:rPr lang="en-US" sz="2400" dirty="0"/>
              <a:t>: </a:t>
            </a:r>
            <a:r>
              <a:rPr lang="en-US" sz="2400" dirty="0" err="1"/>
              <a:t>Adblocking</a:t>
            </a:r>
            <a:r>
              <a:rPr lang="en-US" sz="2400" dirty="0"/>
              <a:t> software can decrease user engagement with ads, which can negatively impact GYF’s ad-buying customers. This can lead to a decrease in brand awareness and customer loyalty, which can ultimately result in lower revenue for GYF’s customers</a:t>
            </a:r>
            <a:r>
              <a:rPr lang="en-US" dirty="0"/>
              <a:t>.</a:t>
            </a:r>
          </a:p>
          <a:p>
            <a:pPr marL="0" indent="0">
              <a:lnSpc>
                <a:spcPct val="100000"/>
              </a:lnSpc>
              <a:spcBef>
                <a:spcPts val="0"/>
              </a:spcBef>
              <a:buNone/>
            </a:pPr>
            <a:endParaRPr lang="en-US" sz="20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858618"/>
          </a:xfrm>
          <a:ln>
            <a:solidFill>
              <a:srgbClr val="981E32"/>
            </a:solidFill>
          </a:ln>
        </p:spPr>
        <p:txBody>
          <a:bodyPr>
            <a:normAutofit/>
          </a:bodyPr>
          <a:lstStyle/>
          <a:p>
            <a:r>
              <a:rPr lang="en-US" sz="3600" dirty="0" smtClean="0">
                <a:latin typeface="Arial Black" panose="020B0A04020102020204" pitchFamily="34" charset="0"/>
              </a:rPr>
              <a:t>Problem Statement</a:t>
            </a:r>
            <a:br>
              <a:rPr lang="en-US" sz="3600" dirty="0" smtClean="0">
                <a:latin typeface="Arial Black" panose="020B0A04020102020204" pitchFamily="34" charset="0"/>
              </a:rPr>
            </a:br>
            <a:r>
              <a:rPr lang="en-US" sz="3600" dirty="0" smtClean="0">
                <a:latin typeface="Arial Black" panose="020B0A04020102020204" pitchFamily="34" charset="0"/>
              </a:rPr>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1 – Research Methods and Tools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620077"/>
            <a:ext cx="10058400" cy="5418031"/>
          </a:xfrm>
        </p:spPr>
        <p:txBody>
          <a:bodyPr>
            <a:noAutofit/>
          </a:bodyPr>
          <a:lstStyle/>
          <a:p>
            <a:endParaRPr lang="en-US" sz="2400" dirty="0" smtClean="0"/>
          </a:p>
          <a:p>
            <a:endParaRPr lang="en-US" sz="2400" dirty="0"/>
          </a:p>
          <a:p>
            <a:r>
              <a:rPr lang="en-US" sz="2400" dirty="0" smtClean="0"/>
              <a:t>GYF </a:t>
            </a:r>
            <a:r>
              <a:rPr lang="en-US" sz="2400" dirty="0"/>
              <a:t>can employ </a:t>
            </a:r>
            <a:r>
              <a:rPr lang="en-US" sz="2400" b="1" dirty="0"/>
              <a:t>exploratory research</a:t>
            </a:r>
            <a:r>
              <a:rPr lang="en-US" sz="2400" dirty="0"/>
              <a:t> to identify the most effective ways to deal with ad-blocking software. Exploratory research is useful when the problem is not well-defined and the goal is to gain a better understanding of the problem. By conducting exploratory research, GYF can identify the most important factors that contribute to ad-blocking and develop hypotheses about how to address these factors.</a:t>
            </a:r>
          </a:p>
          <a:p>
            <a:r>
              <a:rPr lang="en-US" sz="2400" dirty="0"/>
              <a:t>To conduct this research, GYF can use a variety of tools, including </a:t>
            </a:r>
            <a:r>
              <a:rPr lang="en-US" sz="2400" b="1" dirty="0"/>
              <a:t>focus groups</a:t>
            </a:r>
            <a:r>
              <a:rPr lang="en-US" sz="2400" dirty="0"/>
              <a:t>, </a:t>
            </a:r>
            <a:r>
              <a:rPr lang="en-US" sz="2400" b="1" dirty="0"/>
              <a:t>internet communities (MROCs)</a:t>
            </a:r>
            <a:r>
              <a:rPr lang="en-US" sz="2400" dirty="0"/>
              <a:t>, and </a:t>
            </a:r>
            <a:r>
              <a:rPr lang="en-US" sz="2400" b="1" dirty="0"/>
              <a:t>customer self-reporting</a:t>
            </a:r>
            <a:r>
              <a:rPr lang="en-US" sz="2400" dirty="0"/>
              <a:t>. Focus groups are useful for gathering qualitative data on user attitudes and behaviors. Internet communities (MROCs) are online communities that can be used to gather feedback from users in a more natural setting. Customer self-reporting involves asking customers to provide feedback on their experiences with ad-blocking software.</a:t>
            </a:r>
          </a:p>
          <a:p>
            <a:pPr>
              <a:lnSpc>
                <a:spcPct val="100000"/>
              </a:lnSpc>
              <a:spcBef>
                <a:spcPts val="0"/>
              </a:spcBef>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2084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Strategy</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083366"/>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dirty="0" smtClean="0">
                <a:latin typeface="Arial Black" panose="020B0A04020102020204" pitchFamily="34" charset="0"/>
              </a:rPr>
              <a:t>Describe your proposed strategy </a:t>
            </a:r>
            <a:endParaRPr lang="en-US" sz="1800" dirty="0">
              <a:latin typeface="Arial Black" panose="020B0A04020102020204" pitchFamily="34" charset="0"/>
            </a:endParaRPr>
          </a:p>
        </p:txBody>
      </p:sp>
      <p:sp>
        <p:nvSpPr>
          <p:cNvPr id="4" name="Content Placeholder 3"/>
          <p:cNvSpPr>
            <a:spLocks noGrp="1"/>
          </p:cNvSpPr>
          <p:nvPr>
            <p:ph idx="1"/>
          </p:nvPr>
        </p:nvSpPr>
        <p:spPr>
          <a:xfrm>
            <a:off x="0" y="1083365"/>
            <a:ext cx="10058400" cy="5477666"/>
          </a:xfrm>
        </p:spPr>
        <p:txBody>
          <a:bodyPr>
            <a:noAutofit/>
          </a:bodyPr>
          <a:lstStyle/>
          <a:p>
            <a:r>
              <a:rPr lang="en-US" sz="2000" b="1" dirty="0"/>
              <a:t>Native Advertising</a:t>
            </a:r>
            <a:r>
              <a:rPr lang="en-US" sz="2000" dirty="0"/>
              <a:t>: Native advertising is a form of advertising that blends in with the content of the website. By using native advertising, GYF can create ads that are less intrusive and more likely to be seen by users.</a:t>
            </a:r>
          </a:p>
          <a:p>
            <a:r>
              <a:rPr lang="en-US" sz="2000" b="1" dirty="0"/>
              <a:t>Mobile App Ads</a:t>
            </a:r>
            <a:r>
              <a:rPr lang="en-US" sz="2000" dirty="0"/>
              <a:t>: GYF can shift some of its media to mobile app ads. Mobile app ads are less likely to be blocked by ad-blockers and can be more effective in reaching users.</a:t>
            </a:r>
          </a:p>
          <a:p>
            <a:r>
              <a:rPr lang="en-US" sz="2000" b="1" dirty="0"/>
              <a:t>Anti-Ad-Blocking Scripts</a:t>
            </a:r>
            <a:r>
              <a:rPr lang="en-US" sz="2000" dirty="0"/>
              <a:t>: GYF can use anti-ad-blocking scripts to bypass ad-blockers. These scripts can detect when a user is using an ad-blocker and can prevent the ad-blocker from blocking ads.</a:t>
            </a:r>
          </a:p>
          <a:p>
            <a:r>
              <a:rPr lang="en-US" sz="2000" b="1" dirty="0"/>
              <a:t>Targeted Ads</a:t>
            </a:r>
            <a:r>
              <a:rPr lang="en-US" sz="2000" dirty="0"/>
              <a:t>: GYF can use data-driven analysis to create more targeted ads that are less likely to be blocked. By analyzing user data, GYF can identify the types of ads that users are more likely to engage with and the types of ads that are more likely to be blocked.</a:t>
            </a:r>
          </a:p>
          <a:p>
            <a:r>
              <a:rPr lang="en-US" sz="2000" b="1" dirty="0"/>
              <a:t>Content Marketing</a:t>
            </a:r>
            <a:r>
              <a:rPr lang="en-US" sz="2000" dirty="0"/>
              <a:t>: GYF can shift its focus to content marketing and earned media. By creating high-quality content that users want to engage with, GYF can reduce its reliance on traditional advertising.</a:t>
            </a:r>
          </a:p>
          <a:p>
            <a:r>
              <a:rPr lang="en-US" sz="2000" b="1" dirty="0"/>
              <a:t>Ad-Block Proof Ads</a:t>
            </a:r>
            <a:r>
              <a:rPr lang="en-US" sz="2000" dirty="0"/>
              <a:t>: GYF can work with publishers to place “ad-block proof” ads server-side. These ads are less likely to be blocked by ad-blockers and can be more effective in reaching users.</a:t>
            </a:r>
          </a:p>
          <a:p>
            <a:r>
              <a:rPr lang="en-US" sz="2000" b="1" dirty="0"/>
              <a:t>Ethical Advertising</a:t>
            </a:r>
            <a:r>
              <a:rPr lang="en-US" sz="2000" dirty="0"/>
              <a:t>: GYF can focus on being an ethical advertiser. By creating content that users would enjoy receiving and sticking to major platforms that follow that mentality, GYF can reduce the negative impact of ad-blocking software.</a:t>
            </a:r>
          </a:p>
        </p:txBody>
      </p:sp>
    </p:spTree>
    <p:extLst>
      <p:ext uri="{BB962C8B-B14F-4D97-AF65-F5344CB8AC3E}">
        <p14:creationId xmlns:p14="http://schemas.microsoft.com/office/powerpoint/2010/main" val="1031078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2 – Hiring a Team Leader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162878"/>
            <a:ext cx="10058400" cy="5875231"/>
          </a:xfrm>
        </p:spPr>
        <p:txBody>
          <a:bodyPr>
            <a:noAutofit/>
          </a:bodyPr>
          <a:lstStyle/>
          <a:p>
            <a:r>
              <a:rPr lang="en-US" sz="2400" dirty="0"/>
              <a:t>I would recommend hiring </a:t>
            </a:r>
            <a:r>
              <a:rPr lang="en-US" sz="2400" b="1" dirty="0"/>
              <a:t>Peggy Prospect</a:t>
            </a:r>
            <a:r>
              <a:rPr lang="en-US" sz="2400" dirty="0"/>
              <a:t> as the Senior Associate Director for Digital Advertising Strategy. Although Peggy’s work samples were less dynamic than Carrie’s, Peggy demonstrated a deep knowledge of the digital advertising landscape and a strong familiarity with the kinds of tasks she would be assigned in her new position. Additionally, Peggy scored highly on her personality test, indicating that she is detail-oriented, open-minded, and able to work as part of a team.</a:t>
            </a:r>
          </a:p>
          <a:p>
            <a:r>
              <a:rPr lang="en-US" sz="2400" dirty="0"/>
              <a:t>While one of Peggy’s references mentioned that she could be “too focused on the short term rather than the long term,” this is a relatively minor issue that can be addressed through coaching and mentoring. Overall, Peggy appears to be a strong candidate for the position and is well-suited to help GYF develop and implement its strategy for addressing the problem of </a:t>
            </a:r>
            <a:r>
              <a:rPr lang="en-US" sz="2400" dirty="0" err="1"/>
              <a:t>adblocking</a:t>
            </a:r>
            <a:r>
              <a:rPr lang="en-US" sz="2400" dirty="0"/>
              <a:t>.</a:t>
            </a:r>
          </a:p>
          <a:p>
            <a:r>
              <a:rPr lang="en-US" sz="2400" dirty="0"/>
              <a:t>I would recommend incorporating Peggy’s hiring into the Strategy slides by highlighting her strengths and qualifications, as well as the potential challenges associated with her focus on the short term. By acknowledging these challenges up front, the DATA Team can work proactively to address them and ensure that Peggy is set up for success in her new role.</a:t>
            </a:r>
          </a:p>
        </p:txBody>
      </p:sp>
    </p:spTree>
    <p:extLst>
      <p:ext uri="{BB962C8B-B14F-4D97-AF65-F5344CB8AC3E}">
        <p14:creationId xmlns:p14="http://schemas.microsoft.com/office/powerpoint/2010/main" val="40555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Effects and Measurement</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a:t>By using </a:t>
            </a:r>
            <a:r>
              <a:rPr lang="en-US" sz="2400" b="1" dirty="0"/>
              <a:t>native advertising</a:t>
            </a:r>
            <a:r>
              <a:rPr lang="en-US" sz="2400" dirty="0"/>
              <a:t>, GYF can create ads that are less intrusive and more likely to be seen by users. This can lead to increased user engagement with ads, which can ultimately result in higher revenue for GYF’s customers. Additionally, by using mobile app ads, GYF can reach users who are less likely to use ad-blocking software, which can further increase revenue</a:t>
            </a:r>
            <a:r>
              <a:rPr lang="en-US" sz="2400" dirty="0" smtClean="0"/>
              <a:t>.</a:t>
            </a:r>
          </a:p>
          <a:p>
            <a:pPr>
              <a:lnSpc>
                <a:spcPct val="100000"/>
              </a:lnSpc>
              <a:spcBef>
                <a:spcPts val="0"/>
              </a:spcBef>
            </a:pPr>
            <a:r>
              <a:rPr lang="en-US" sz="2400" b="1" dirty="0"/>
              <a:t>Anti-ad-blocking scripts </a:t>
            </a:r>
            <a:r>
              <a:rPr lang="en-US" sz="2400" dirty="0"/>
              <a:t>can prevent ad-blockers from blocking ads, which can increase the visibility of ads and lead to higher click-through rates and conversions. Targeted ads can create more effective and personalized ads that are less likely to be blocked, which can lead to higher user engagement with ads and higher revenue for GYF’s customers</a:t>
            </a:r>
            <a:r>
              <a:rPr lang="en-US" sz="2400" dirty="0" smtClean="0"/>
              <a:t>.</a:t>
            </a:r>
          </a:p>
          <a:p>
            <a:pPr>
              <a:lnSpc>
                <a:spcPct val="100000"/>
              </a:lnSpc>
              <a:spcBef>
                <a:spcPts val="0"/>
              </a:spcBef>
            </a:pPr>
            <a:r>
              <a:rPr lang="en-US" sz="2400" b="1" dirty="0"/>
              <a:t>Content marketing </a:t>
            </a:r>
            <a:r>
              <a:rPr lang="en-US" sz="2400" dirty="0"/>
              <a:t>can reduce GYF’s reliance on traditional advertising and create a more engaging user experience. This can lead to increased user engagement with GYF’s content and higher revenue for GYF’s customers. Ad-block proof ads can be more effective in reaching users and can lead to higher click-through rates and conversions.</a:t>
            </a:r>
            <a:endParaRPr lang="en-US" sz="2400" dirty="0" smtClean="0"/>
          </a:p>
          <a:p>
            <a:pPr>
              <a:lnSpc>
                <a:spcPct val="100000"/>
              </a:lnSpc>
              <a:spcBef>
                <a:spcPts val="0"/>
              </a:spcBef>
            </a:pPr>
            <a:endParaRPr lang="en-US" sz="2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896760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12303</TotalTime>
  <Words>1299</Words>
  <Application>Microsoft Office PowerPoint</Application>
  <PresentationFormat>Custom</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Calibri Light</vt:lpstr>
      <vt:lpstr>Garamond</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62</cp:revision>
  <dcterms:created xsi:type="dcterms:W3CDTF">2015-07-31T14:38:13Z</dcterms:created>
  <dcterms:modified xsi:type="dcterms:W3CDTF">2023-12-25T03:29:17Z</dcterms:modified>
</cp:coreProperties>
</file>