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81" r:id="rId3"/>
    <p:sldId id="291" r:id="rId4"/>
    <p:sldId id="294" r:id="rId5"/>
    <p:sldId id="295" r:id="rId6"/>
    <p:sldId id="296" r:id="rId7"/>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79" autoAdjust="0"/>
    <p:restoredTop sz="94660"/>
  </p:normalViewPr>
  <p:slideViewPr>
    <p:cSldViewPr snapToGrid="0">
      <p:cViewPr varScale="1">
        <p:scale>
          <a:sx n="77" d="100"/>
          <a:sy n="77" d="100"/>
        </p:scale>
        <p:origin x="1186" y="77"/>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2185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7877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87237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6022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smtClean="0"/>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05082A-7C3C-4640-B7FE-7C53B0E7AE9F}"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8959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05082A-7C3C-4640-B7FE-7C53B0E7AE9F}"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3037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05082A-7C3C-4640-B7FE-7C53B0E7AE9F}" type="datetimeFigureOut">
              <a:rPr lang="en-US" smtClean="0"/>
              <a:t>12/25/2023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74025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05082A-7C3C-4640-B7FE-7C53B0E7AE9F}" type="datetimeFigureOut">
              <a:rPr lang="en-US" smtClean="0"/>
              <a:t>12/25/2023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01206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5082A-7C3C-4640-B7FE-7C53B0E7AE9F}" type="datetimeFigureOut">
              <a:rPr lang="en-US" smtClean="0"/>
              <a:t>12/25/2023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1851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999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smtClean="0"/>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55715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E05082A-7C3C-4640-B7FE-7C53B0E7AE9F}" type="datetimeFigureOut">
              <a:rPr lang="en-US" smtClean="0"/>
              <a:t>12/25/2023</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5CC2A8E6-A98A-4EBB-8F08-E4717BDE0DAA}" type="slidenum">
              <a:rPr lang="en-US" smtClean="0"/>
              <a:t>‹#›</a:t>
            </a:fld>
            <a:endParaRPr lang="en-US"/>
          </a:p>
        </p:txBody>
      </p:sp>
    </p:spTree>
    <p:extLst>
      <p:ext uri="{BB962C8B-B14F-4D97-AF65-F5344CB8AC3E}">
        <p14:creationId xmlns:p14="http://schemas.microsoft.com/office/powerpoint/2010/main" val="2746573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Arial Black" panose="020B0A04020102020204" pitchFamily="34" charset="0"/>
              </a:rPr>
              <a:t>Business Analytics Capstone </a:t>
            </a:r>
            <a:br>
              <a:rPr lang="en-US" dirty="0" smtClean="0">
                <a:latin typeface="Arial Black" panose="020B0A04020102020204" pitchFamily="34" charset="0"/>
              </a:rPr>
            </a:br>
            <a:r>
              <a:rPr lang="en-US" dirty="0" smtClean="0">
                <a:latin typeface="Arial Black" panose="020B0A04020102020204" pitchFamily="34" charset="0"/>
              </a:rPr>
              <a:t>Framework for Strategy</a:t>
            </a:r>
            <a:endParaRPr lang="en-US" dirty="0">
              <a:latin typeface="Arial Black" panose="020B0A04020102020204" pitchFamily="34" charset="0"/>
            </a:endParaRPr>
          </a:p>
        </p:txBody>
      </p:sp>
      <p:sp>
        <p:nvSpPr>
          <p:cNvPr id="3" name="Subtitle 2"/>
          <p:cNvSpPr>
            <a:spLocks noGrp="1"/>
          </p:cNvSpPr>
          <p:nvPr>
            <p:ph type="subTitle" idx="1"/>
          </p:nvPr>
        </p:nvSpPr>
        <p:spPr/>
        <p:txBody>
          <a:bodyPr/>
          <a:lstStyle/>
          <a:p>
            <a:endParaRPr lang="en-US" dirty="0" smtClean="0">
              <a:latin typeface="Arial Black" panose="020B0A04020102020204" pitchFamily="34" charset="0"/>
            </a:endParaRPr>
          </a:p>
          <a:p>
            <a:r>
              <a:rPr lang="en-US" dirty="0" smtClean="0">
                <a:latin typeface="Arial Black" panose="020B0A04020102020204" pitchFamily="34" charset="0"/>
              </a:rPr>
              <a:t>Dennis</a:t>
            </a:r>
          </a:p>
          <a:p>
            <a:r>
              <a:rPr lang="en-US" dirty="0" smtClean="0">
                <a:latin typeface="Arial Black" panose="020B0A04020102020204" pitchFamily="34" charset="0"/>
              </a:rPr>
              <a:t>Dec 2023</a:t>
            </a:r>
            <a:endParaRPr lang="en-US" dirty="0">
              <a:latin typeface="Arial Black" panose="020B0A040201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800245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smtClean="0">
                <a:latin typeface="Arial Black" panose="020B0A04020102020204" pitchFamily="34" charset="0"/>
              </a:rPr>
              <a:t>Effects and Measurement</a:t>
            </a:r>
            <a:endParaRPr lang="en-US" sz="4000" dirty="0">
              <a:latin typeface="Arial Black" panose="020B0A040201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390820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Effects</a:t>
            </a:r>
            <a:br>
              <a:rPr lang="en-US" sz="3600" dirty="0" smtClean="0">
                <a:latin typeface="Arial Black" panose="020B0A04020102020204" pitchFamily="34" charset="0"/>
              </a:rPr>
            </a:br>
            <a:r>
              <a:rPr lang="en-US" sz="1800" dirty="0" smtClean="0">
                <a:latin typeface="Arial Black" panose="020B0A04020102020204" pitchFamily="34" charset="0"/>
              </a:rPr>
              <a:t>Describe the anticipated effects of your strategy</a:t>
            </a:r>
            <a:endParaRPr lang="en-US" sz="1800" dirty="0">
              <a:latin typeface="Arial Black" panose="020B0A04020102020204" pitchFamily="34"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2400" dirty="0"/>
              <a:t>By using </a:t>
            </a:r>
            <a:r>
              <a:rPr lang="en-US" sz="2400" b="1" dirty="0"/>
              <a:t>native advertising</a:t>
            </a:r>
            <a:r>
              <a:rPr lang="en-US" sz="2400" dirty="0"/>
              <a:t>, GYF can create ads that are less intrusive and more likely to be seen by users. This can lead to increased user engagement with ads, which can ultimately result in higher revenue for GYF’s customers. Additionally, by using mobile app ads, GYF can reach users who are less likely to use ad-blocking software, which can further increase revenue</a:t>
            </a:r>
            <a:r>
              <a:rPr lang="en-US" sz="2400" dirty="0" smtClean="0"/>
              <a:t>.</a:t>
            </a:r>
          </a:p>
          <a:p>
            <a:pPr>
              <a:lnSpc>
                <a:spcPct val="100000"/>
              </a:lnSpc>
              <a:spcBef>
                <a:spcPts val="0"/>
              </a:spcBef>
            </a:pPr>
            <a:r>
              <a:rPr lang="en-US" sz="2400" b="1" dirty="0"/>
              <a:t>Anti-ad-blocking scripts </a:t>
            </a:r>
            <a:r>
              <a:rPr lang="en-US" sz="2400" dirty="0"/>
              <a:t>can prevent ad-blockers from blocking ads, which can increase the visibility of ads and lead to higher click-through rates and conversions. Targeted ads can create more effective and personalized ads that are less likely to be blocked, which can lead to higher user engagement with ads and higher revenue for GYF’s customers</a:t>
            </a:r>
            <a:r>
              <a:rPr lang="en-US" sz="2400" dirty="0" smtClean="0"/>
              <a:t>.</a:t>
            </a:r>
          </a:p>
          <a:p>
            <a:pPr>
              <a:lnSpc>
                <a:spcPct val="100000"/>
              </a:lnSpc>
              <a:spcBef>
                <a:spcPts val="0"/>
              </a:spcBef>
            </a:pPr>
            <a:r>
              <a:rPr lang="en-US" sz="2400" b="1" dirty="0"/>
              <a:t>Content marketing </a:t>
            </a:r>
            <a:r>
              <a:rPr lang="en-US" sz="2400" dirty="0"/>
              <a:t>can reduce GYF’s reliance on traditional advertising and create a more engaging user experience. This can lead to increased user engagement with GYF’s content and higher revenue for GYF’s customers. Ad-block proof ads can be more effective in reaching users and can lead to higher click-through rates and conversions.</a:t>
            </a:r>
            <a:endParaRPr lang="en-US" sz="2400" dirty="0" smtClean="0"/>
          </a:p>
          <a:p>
            <a:pPr>
              <a:lnSpc>
                <a:spcPct val="100000"/>
              </a:lnSpc>
              <a:spcBef>
                <a:spcPts val="0"/>
              </a:spcBef>
            </a:pPr>
            <a:endParaRPr lang="en-US" sz="2400" i="1" dirty="0" smtClean="0">
              <a:solidFill>
                <a:srgbClr val="7F7F7F"/>
              </a:solidFill>
              <a:latin typeface="Garamond" panose="02020404030301010803" pitchFamily="18" charset="0"/>
            </a:endParaRPr>
          </a:p>
        </p:txBody>
      </p:sp>
    </p:spTree>
    <p:extLst>
      <p:ext uri="{BB962C8B-B14F-4D97-AF65-F5344CB8AC3E}">
        <p14:creationId xmlns:p14="http://schemas.microsoft.com/office/powerpoint/2010/main" val="2896760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Effects </a:t>
            </a:r>
            <a:br>
              <a:rPr lang="en-US" sz="3600" dirty="0" smtClean="0">
                <a:latin typeface="Arial Black" panose="020B0A04020102020204" pitchFamily="34" charset="0"/>
              </a:rPr>
            </a:br>
            <a:r>
              <a:rPr lang="en-US" sz="1800" i="1" dirty="0" smtClean="0">
                <a:latin typeface="Arial Black" panose="020B0A04020102020204" pitchFamily="34" charset="0"/>
              </a:rPr>
              <a:t>Application Exercise 3 – Designing a Deterministic Optimization Model</a:t>
            </a:r>
            <a:endParaRPr lang="en-US" sz="1800" i="1" dirty="0">
              <a:latin typeface="Arial Black" panose="020B0A04020102020204" pitchFamily="34" charset="0"/>
            </a:endParaRPr>
          </a:p>
        </p:txBody>
      </p:sp>
      <p:sp>
        <p:nvSpPr>
          <p:cNvPr id="4" name="Content Placeholder 3"/>
          <p:cNvSpPr>
            <a:spLocks noGrp="1"/>
          </p:cNvSpPr>
          <p:nvPr>
            <p:ph idx="1"/>
          </p:nvPr>
        </p:nvSpPr>
        <p:spPr>
          <a:xfrm>
            <a:off x="0" y="1256145"/>
            <a:ext cx="10058400" cy="5781964"/>
          </a:xfrm>
        </p:spPr>
        <p:txBody>
          <a:bodyPr>
            <a:noAutofit/>
          </a:bodyPr>
          <a:lstStyle/>
          <a:p>
            <a:pPr marL="0" indent="0">
              <a:buNone/>
            </a:pPr>
            <a:r>
              <a:rPr lang="en-US" sz="2400" dirty="0" smtClean="0"/>
              <a:t>Let’s assume that we allocate x1 dollars to Hard Skills/External, x2 dollars to Hard Skills/Internal, x3 dollars to Soft Skills/External, and x4 dollars to Soft Skills/Internal. Then, the total net productivity increase can be expressed as:</a:t>
            </a:r>
          </a:p>
          <a:p>
            <a:r>
              <a:rPr lang="en-US" sz="2400" dirty="0" smtClean="0"/>
              <a:t>0.7x1 </a:t>
            </a:r>
            <a:r>
              <a:rPr lang="en-US" sz="2400" dirty="0"/>
              <a:t>+ 0.2x2 + 0.4x3 + 0.6x4</a:t>
            </a:r>
          </a:p>
          <a:p>
            <a:pPr marL="0" indent="0">
              <a:buNone/>
            </a:pPr>
            <a:r>
              <a:rPr lang="en-US" sz="2400" dirty="0"/>
              <a:t>We want to </a:t>
            </a:r>
            <a:r>
              <a:rPr lang="en-US" sz="2400" b="1" dirty="0"/>
              <a:t>maximize</a:t>
            </a:r>
            <a:r>
              <a:rPr lang="en-US" sz="2400" dirty="0"/>
              <a:t> this expression subject to the following constraints:</a:t>
            </a:r>
          </a:p>
          <a:p>
            <a:r>
              <a:rPr lang="en-US" sz="2400" dirty="0"/>
              <a:t>x1 + x2 + x3 + x4 &lt;= 65,000</a:t>
            </a:r>
          </a:p>
          <a:p>
            <a:r>
              <a:rPr lang="en-US" sz="2400" dirty="0"/>
              <a:t>0.2x2 + 0.6x4 &gt;= 20,000</a:t>
            </a:r>
          </a:p>
          <a:p>
            <a:r>
              <a:rPr lang="en-US" sz="2400" dirty="0"/>
              <a:t>0.6x2 + 0.4x4 &gt;= 12,000</a:t>
            </a:r>
          </a:p>
          <a:p>
            <a:r>
              <a:rPr lang="en-US" sz="2400" dirty="0"/>
              <a:t>0.6(0.7x1 + 0.2x2) &lt;= 0.4(0.7x1 + 0.2x2) + 0.6(0.4x3 + 0.6x4</a:t>
            </a:r>
            <a:r>
              <a:rPr lang="en-US" sz="2400" dirty="0" smtClean="0"/>
              <a:t>)</a:t>
            </a:r>
          </a:p>
          <a:p>
            <a:pPr marL="0" indent="0">
              <a:buNone/>
            </a:pPr>
            <a:r>
              <a:rPr lang="en-US" sz="2400" dirty="0"/>
              <a:t>The </a:t>
            </a:r>
            <a:r>
              <a:rPr lang="en-US" sz="2400" b="1" dirty="0"/>
              <a:t>optimal allocation </a:t>
            </a:r>
            <a:r>
              <a:rPr lang="en-US" sz="2400" dirty="0"/>
              <a:t>of the budget is:</a:t>
            </a:r>
          </a:p>
          <a:p>
            <a:r>
              <a:rPr lang="en-US" sz="2400" dirty="0"/>
              <a:t>x1 = $0</a:t>
            </a:r>
          </a:p>
          <a:p>
            <a:r>
              <a:rPr lang="en-US" sz="2400" dirty="0"/>
              <a:t>x2 = $20,000</a:t>
            </a:r>
          </a:p>
          <a:p>
            <a:r>
              <a:rPr lang="en-US" sz="2400" dirty="0"/>
              <a:t>x3 = $45,000</a:t>
            </a:r>
          </a:p>
          <a:p>
            <a:r>
              <a:rPr lang="en-US" sz="2400" dirty="0"/>
              <a:t>x4 = $0</a:t>
            </a:r>
          </a:p>
          <a:p>
            <a:endParaRPr lang="en-US" sz="2400" dirty="0"/>
          </a:p>
        </p:txBody>
      </p:sp>
    </p:spTree>
    <p:extLst>
      <p:ext uri="{BB962C8B-B14F-4D97-AF65-F5344CB8AC3E}">
        <p14:creationId xmlns:p14="http://schemas.microsoft.com/office/powerpoint/2010/main" val="1990060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Measurement</a:t>
            </a:r>
            <a:br>
              <a:rPr lang="en-US" sz="3600" dirty="0" smtClean="0">
                <a:latin typeface="Arial Black" panose="020B0A04020102020204" pitchFamily="34" charset="0"/>
              </a:rPr>
            </a:br>
            <a:r>
              <a:rPr lang="en-US" sz="1800" dirty="0" smtClean="0">
                <a:latin typeface="Arial Black" panose="020B0A04020102020204" pitchFamily="34" charset="0"/>
              </a:rPr>
              <a:t>Describe the anticipated effects of your strategy and how you will measure them</a:t>
            </a:r>
            <a:endParaRPr lang="en-US" sz="1800" dirty="0">
              <a:latin typeface="Arial Black" panose="020B0A04020102020204" pitchFamily="34" charset="0"/>
            </a:endParaRPr>
          </a:p>
        </p:txBody>
      </p:sp>
      <p:sp>
        <p:nvSpPr>
          <p:cNvPr id="4" name="Content Placeholder 3"/>
          <p:cNvSpPr>
            <a:spLocks noGrp="1"/>
          </p:cNvSpPr>
          <p:nvPr>
            <p:ph idx="1"/>
          </p:nvPr>
        </p:nvSpPr>
        <p:spPr>
          <a:xfrm>
            <a:off x="0" y="1769165"/>
            <a:ext cx="10058400" cy="5268944"/>
          </a:xfrm>
        </p:spPr>
        <p:txBody>
          <a:bodyPr>
            <a:noAutofit/>
          </a:bodyPr>
          <a:lstStyle/>
          <a:p>
            <a:r>
              <a:rPr lang="en-US" sz="2400" dirty="0"/>
              <a:t>To measure the effectiveness of </a:t>
            </a:r>
            <a:r>
              <a:rPr lang="en-US" sz="2400" b="1" dirty="0"/>
              <a:t>native advertising</a:t>
            </a:r>
            <a:r>
              <a:rPr lang="en-US" sz="2400" dirty="0"/>
              <a:t>, GYF can track the click-through rates and conversions of native ads compared to traditional ads. To measure the effectiveness of mobile app ads, GYF can track the click-through rates and conversions of mobile app ads compared to traditional ads.</a:t>
            </a:r>
          </a:p>
          <a:p>
            <a:r>
              <a:rPr lang="en-US" sz="2400" dirty="0"/>
              <a:t>To measure the effectiveness of </a:t>
            </a:r>
            <a:r>
              <a:rPr lang="en-US" sz="2400" b="1" dirty="0"/>
              <a:t>anti-ad-blocking scripts</a:t>
            </a:r>
            <a:r>
              <a:rPr lang="en-US" sz="2400" dirty="0"/>
              <a:t>, GYF can track the number of users who are using ad-blocking software and the number of ads that are being blocked. To measure the effectiveness of targeted ads, GYF can track the click-through rates and conversions of targeted ads compared to non-targeted ads.</a:t>
            </a:r>
          </a:p>
          <a:p>
            <a:r>
              <a:rPr lang="en-US" sz="2400" dirty="0"/>
              <a:t>To measure the effectiveness of </a:t>
            </a:r>
            <a:r>
              <a:rPr lang="en-US" sz="2400" b="1" dirty="0"/>
              <a:t>content marketing</a:t>
            </a:r>
            <a:r>
              <a:rPr lang="en-US" sz="2400" dirty="0"/>
              <a:t>, GYF can track the engagement rates of its content and the number of users who are sharing its content. To measure the effectiveness of ad-block proof ads, GYF can track the click-through rates and conversions of ad-block proof ads compared to traditional ads.</a:t>
            </a:r>
          </a:p>
          <a:p>
            <a:pPr marL="0" indent="0">
              <a:lnSpc>
                <a:spcPct val="100000"/>
              </a:lnSpc>
              <a:spcBef>
                <a:spcPts val="0"/>
              </a:spcBef>
              <a:buNone/>
            </a:pPr>
            <a:endParaRPr lang="en-US" sz="1400" i="1" dirty="0" smtClean="0">
              <a:solidFill>
                <a:srgbClr val="7F7F7F"/>
              </a:solidFill>
              <a:latin typeface="Garamond" panose="02020404030301010803" pitchFamily="18" charset="0"/>
            </a:endParaRPr>
          </a:p>
        </p:txBody>
      </p:sp>
    </p:spTree>
    <p:extLst>
      <p:ext uri="{BB962C8B-B14F-4D97-AF65-F5344CB8AC3E}">
        <p14:creationId xmlns:p14="http://schemas.microsoft.com/office/powerpoint/2010/main" val="695712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Measurement</a:t>
            </a:r>
            <a:br>
              <a:rPr lang="en-US" sz="3600" dirty="0" smtClean="0">
                <a:latin typeface="Arial Black" panose="020B0A04020102020204" pitchFamily="34" charset="0"/>
              </a:rPr>
            </a:br>
            <a:r>
              <a:rPr lang="en-US" sz="1800" i="1" dirty="0" smtClean="0">
                <a:latin typeface="Arial Black" panose="020B0A04020102020204" pitchFamily="34" charset="0"/>
              </a:rPr>
              <a:t>Application Exercise 4 – Identifying Key Drivers</a:t>
            </a:r>
            <a:endParaRPr lang="en-US" sz="1800" dirty="0">
              <a:latin typeface="Arial Black" panose="020B0A04020102020204" pitchFamily="34" charset="0"/>
            </a:endParaRPr>
          </a:p>
        </p:txBody>
      </p:sp>
      <p:sp>
        <p:nvSpPr>
          <p:cNvPr id="4" name="Content Placeholder 3"/>
          <p:cNvSpPr>
            <a:spLocks noGrp="1"/>
          </p:cNvSpPr>
          <p:nvPr>
            <p:ph idx="1"/>
          </p:nvPr>
        </p:nvSpPr>
        <p:spPr>
          <a:xfrm>
            <a:off x="0" y="1596970"/>
            <a:ext cx="10058400" cy="5781964"/>
          </a:xfrm>
        </p:spPr>
        <p:txBody>
          <a:bodyPr>
            <a:noAutofit/>
          </a:bodyPr>
          <a:lstStyle/>
          <a:p>
            <a:r>
              <a:rPr lang="en-US" sz="2000" dirty="0"/>
              <a:t>One </a:t>
            </a:r>
            <a:r>
              <a:rPr lang="en-US" sz="2000" b="1" dirty="0"/>
              <a:t>hypothesis</a:t>
            </a:r>
            <a:r>
              <a:rPr lang="en-US" sz="2000" dirty="0"/>
              <a:t> that is explicitly linked to the strategy of using data-driven analysis to construct a strategy that GYF (and companies like it) could employ to deal with the threat posed by ad-blocking software is that more targeted and personalized ads are less likely to be blocked by ad-blockers. This hypothesis is based on the assumption that users are more likely to engage with ads that are relevant to their interests and preferences.</a:t>
            </a:r>
          </a:p>
          <a:p>
            <a:r>
              <a:rPr lang="en-US" sz="2000" dirty="0"/>
              <a:t>One key driver that can be used to measure the effectiveness of this strategy is the </a:t>
            </a:r>
            <a:r>
              <a:rPr lang="en-US" sz="2000" b="1" dirty="0"/>
              <a:t>click-through rate (CTR)</a:t>
            </a:r>
            <a:r>
              <a:rPr lang="en-US" sz="2000" dirty="0"/>
              <a:t> of targeted ads compared to non-targeted ads. By analyzing the CTR of targeted ads, GYF can determine whether these ads are more effective in engaging users and driving conversions. Additionally, GYF can use data-driven analysis to identify the most effective ad formats and placements.</a:t>
            </a:r>
          </a:p>
          <a:p>
            <a:r>
              <a:rPr lang="en-US" sz="2000" dirty="0"/>
              <a:t>To </a:t>
            </a:r>
            <a:r>
              <a:rPr lang="en-US" sz="2000" b="1" dirty="0"/>
              <a:t>verify the linkage </a:t>
            </a:r>
            <a:r>
              <a:rPr lang="en-US" sz="2000" dirty="0"/>
              <a:t>between the hypothesis and the key driver, GYF can conduct A/B testing to compare the effectiveness of targeted ads to non-targeted ads. By testing different versions of ads and measuring the results, GYF can identify the most effective ad formats and placements. Additionally, GYF can use data-driven analysis to identify the types of ads that users are more likely to engage with and the types of ads that are more likely to be blocked. By analyzing this data, GYF can create more targeted and personalized ads that are less likely to be blocked by ad-blockers.</a:t>
            </a:r>
          </a:p>
          <a:p>
            <a:pPr marL="0" indent="0">
              <a:lnSpc>
                <a:spcPct val="100000"/>
              </a:lnSpc>
              <a:spcBef>
                <a:spcPts val="0"/>
              </a:spcBef>
              <a:buNone/>
            </a:pPr>
            <a:endParaRPr lang="en-US" sz="1400" i="1" dirty="0" smtClean="0">
              <a:solidFill>
                <a:srgbClr val="7F7F7F"/>
              </a:solidFill>
              <a:latin typeface="Garamond" panose="02020404030301010803" pitchFamily="18" charset="0"/>
            </a:endParaRPr>
          </a:p>
        </p:txBody>
      </p:sp>
    </p:spTree>
    <p:extLst>
      <p:ext uri="{BB962C8B-B14F-4D97-AF65-F5344CB8AC3E}">
        <p14:creationId xmlns:p14="http://schemas.microsoft.com/office/powerpoint/2010/main" val="2044154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12311</TotalTime>
  <Words>769</Words>
  <Application>Microsoft Office PowerPoint</Application>
  <PresentationFormat>Custom</PresentationFormat>
  <Paragraphs>30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Calibri</vt:lpstr>
      <vt:lpstr>Calibri Light</vt:lpstr>
      <vt:lpstr>Garamond</vt:lpstr>
      <vt:lpstr>Office Theme</vt:lpstr>
      <vt:lpstr>Business Analytics Capstone  Framework for Strategy</vt:lpstr>
      <vt:lpstr>PowerPoint Presentation</vt:lpstr>
      <vt:lpstr>Effects Describe the anticipated effects of your strategy</vt:lpstr>
      <vt:lpstr>Effects  Application Exercise 3 – Designing a Deterministic Optimization Model</vt:lpstr>
      <vt:lpstr>Measurement Describe the anticipated effects of your strategy and how you will measure them</vt:lpstr>
      <vt:lpstr>Measurement Application Exercise 4 – Identifying Key Drivers</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Ann</dc:creator>
  <cp:lastModifiedBy>Dennis</cp:lastModifiedBy>
  <cp:revision>66</cp:revision>
  <dcterms:created xsi:type="dcterms:W3CDTF">2015-07-31T14:38:13Z</dcterms:created>
  <dcterms:modified xsi:type="dcterms:W3CDTF">2023-12-25T06:21:25Z</dcterms:modified>
</cp:coreProperties>
</file>