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10" r:id="rId2"/>
    <p:sldId id="306" r:id="rId3"/>
    <p:sldId id="318" r:id="rId4"/>
    <p:sldId id="301" r:id="rId5"/>
    <p:sldId id="317" r:id="rId6"/>
    <p:sldId id="315" r:id="rId7"/>
    <p:sldId id="316" r:id="rId8"/>
    <p:sldId id="302" r:id="rId9"/>
    <p:sldId id="303" r:id="rId10"/>
    <p:sldId id="311" r:id="rId11"/>
    <p:sldId id="312" r:id="rId12"/>
    <p:sldId id="313"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2"/>
    <p:restoredTop sz="78503"/>
  </p:normalViewPr>
  <p:slideViewPr>
    <p:cSldViewPr snapToGrid="0" snapToObjects="1">
      <p:cViewPr varScale="1">
        <p:scale>
          <a:sx n="69" d="100"/>
          <a:sy n="69" d="100"/>
        </p:scale>
        <p:origin x="122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417FA-90C5-C543-88FA-0DF5F399F46F}"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F0AE-F339-5541-BCAE-6926BFE8D36E}" type="slidenum">
              <a:rPr lang="en-US" smtClean="0"/>
              <a:t>‹#›</a:t>
            </a:fld>
            <a:endParaRPr lang="en-US"/>
          </a:p>
        </p:txBody>
      </p:sp>
    </p:spTree>
    <p:extLst>
      <p:ext uri="{BB962C8B-B14F-4D97-AF65-F5344CB8AC3E}">
        <p14:creationId xmlns:p14="http://schemas.microsoft.com/office/powerpoint/2010/main" val="249730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This is an overview of the seven steps for ETL. The assignment focuses on Steps 1 thru 4 and Step 6</a:t>
            </a:r>
          </a:p>
          <a:p>
            <a:r>
              <a:rPr lang="en-US" sz="1800" b="1" u="sng" dirty="0"/>
              <a:t>Place your finished deliverables into one or more slides</a:t>
            </a:r>
            <a:r>
              <a:rPr lang="en-US" sz="1800" dirty="0"/>
              <a:t>. Add notes to provide additional information/context about what you have done</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2</a:t>
            </a:fld>
            <a:endParaRPr lang="en-US"/>
          </a:p>
        </p:txBody>
      </p:sp>
    </p:spTree>
    <p:extLst>
      <p:ext uri="{BB962C8B-B14F-4D97-AF65-F5344CB8AC3E}">
        <p14:creationId xmlns:p14="http://schemas.microsoft.com/office/powerpoint/2010/main" val="12021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ETL code from Step 4 but do not submit output table. Use output table for Step 6.</a:t>
            </a:r>
          </a:p>
          <a:p>
            <a:endParaRPr lang="en-US" dirty="0"/>
          </a:p>
          <a:p>
            <a:r>
              <a:rPr lang="en-US" dirty="0"/>
              <a:t>There is no submission for this Step.</a:t>
            </a:r>
          </a:p>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11</a:t>
            </a:fld>
            <a:endParaRPr lang="en-US"/>
          </a:p>
        </p:txBody>
      </p:sp>
    </p:spTree>
    <p:extLst>
      <p:ext uri="{BB962C8B-B14F-4D97-AF65-F5344CB8AC3E}">
        <p14:creationId xmlns:p14="http://schemas.microsoft.com/office/powerpoint/2010/main" val="3097800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output from your data quality SQL executed on the OMOP CONDITION_OCCURRENCE table generated in Step 5 into this slide. </a:t>
            </a:r>
          </a:p>
          <a:p>
            <a:r>
              <a:rPr lang="en-US" dirty="0"/>
              <a:t>OK to paste link to a </a:t>
            </a:r>
            <a:r>
              <a:rPr lang="en-US" dirty="0" err="1"/>
              <a:t>GoogleDoc</a:t>
            </a:r>
            <a:r>
              <a:rPr lang="en-US" dirty="0"/>
              <a:t> instead.</a:t>
            </a:r>
          </a:p>
        </p:txBody>
      </p:sp>
      <p:sp>
        <p:nvSpPr>
          <p:cNvPr id="4" name="Slide Number Placeholder 3"/>
          <p:cNvSpPr>
            <a:spLocks noGrp="1"/>
          </p:cNvSpPr>
          <p:nvPr>
            <p:ph type="sldNum" sz="quarter" idx="5"/>
          </p:nvPr>
        </p:nvSpPr>
        <p:spPr/>
        <p:txBody>
          <a:bodyPr/>
          <a:lstStyle/>
          <a:p>
            <a:fld id="{F6DEF0AE-F339-5541-BCAE-6926BFE8D36E}" type="slidenum">
              <a:rPr lang="en-US" smtClean="0"/>
              <a:t>12</a:t>
            </a:fld>
            <a:endParaRPr lang="en-US"/>
          </a:p>
        </p:txBody>
      </p:sp>
    </p:spTree>
    <p:extLst>
      <p:ext uri="{BB962C8B-B14F-4D97-AF65-F5344CB8AC3E}">
        <p14:creationId xmlns:p14="http://schemas.microsoft.com/office/powerpoint/2010/main" val="422249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13</a:t>
            </a:fld>
            <a:endParaRPr lang="en-US"/>
          </a:p>
        </p:txBody>
      </p:sp>
    </p:spTree>
    <p:extLst>
      <p:ext uri="{BB962C8B-B14F-4D97-AF65-F5344CB8AC3E}">
        <p14:creationId xmlns:p14="http://schemas.microsoft.com/office/powerpoint/2010/main" val="9639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3</a:t>
            </a:fld>
            <a:endParaRPr lang="en-US"/>
          </a:p>
        </p:txBody>
      </p:sp>
    </p:spTree>
    <p:extLst>
      <p:ext uri="{BB962C8B-B14F-4D97-AF65-F5344CB8AC3E}">
        <p14:creationId xmlns:p14="http://schemas.microsoft.com/office/powerpoint/2010/main" val="41419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4</a:t>
            </a:fld>
            <a:endParaRPr lang="en-US"/>
          </a:p>
        </p:txBody>
      </p:sp>
    </p:spTree>
    <p:extLst>
      <p:ext uri="{BB962C8B-B14F-4D97-AF65-F5344CB8AC3E}">
        <p14:creationId xmlns:p14="http://schemas.microsoft.com/office/powerpoint/2010/main" val="419379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5</a:t>
            </a:fld>
            <a:endParaRPr lang="en-US"/>
          </a:p>
        </p:txBody>
      </p:sp>
    </p:spTree>
    <p:extLst>
      <p:ext uri="{BB962C8B-B14F-4D97-AF65-F5344CB8AC3E}">
        <p14:creationId xmlns:p14="http://schemas.microsoft.com/office/powerpoint/2010/main" val="361295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6</a:t>
            </a:fld>
            <a:endParaRPr lang="en-US"/>
          </a:p>
        </p:txBody>
      </p:sp>
    </p:spTree>
    <p:extLst>
      <p:ext uri="{BB962C8B-B14F-4D97-AF65-F5344CB8AC3E}">
        <p14:creationId xmlns:p14="http://schemas.microsoft.com/office/powerpoint/2010/main" val="425016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into one or more slides, the key table or tables from MIMIC that hold data that can be used to fill in the OMOP CONDITION_OCCURRENCE table. </a:t>
            </a:r>
          </a:p>
          <a:p>
            <a:r>
              <a:rPr lang="en-US" dirty="0"/>
              <a:t>Choose the MIMIC table screenshots from this slide to indicate which MIMIC table or tables would be used in the ETL process. Delete the MIMIC tables that you will not use.</a:t>
            </a:r>
          </a:p>
        </p:txBody>
      </p:sp>
      <p:sp>
        <p:nvSpPr>
          <p:cNvPr id="4" name="Slide Number Placeholder 3"/>
          <p:cNvSpPr>
            <a:spLocks noGrp="1"/>
          </p:cNvSpPr>
          <p:nvPr>
            <p:ph type="sldNum" sz="quarter" idx="5"/>
          </p:nvPr>
        </p:nvSpPr>
        <p:spPr/>
        <p:txBody>
          <a:bodyPr/>
          <a:lstStyle/>
          <a:p>
            <a:fld id="{F6DEF0AE-F339-5541-BCAE-6926BFE8D36E}" type="slidenum">
              <a:rPr lang="en-US" smtClean="0"/>
              <a:t>7</a:t>
            </a:fld>
            <a:endParaRPr lang="en-US"/>
          </a:p>
        </p:txBody>
      </p:sp>
    </p:spTree>
    <p:extLst>
      <p:ext uri="{BB962C8B-B14F-4D97-AF65-F5344CB8AC3E}">
        <p14:creationId xmlns:p14="http://schemas.microsoft.com/office/powerpoint/2010/main" val="297696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White Rabbit data profiling Excel spreadsheet that is linked to the assignment to describe key profiling findings from the table or tables you identified in ETL Step </a:t>
            </a:r>
            <a:r>
              <a:rPr lang="en-US"/>
              <a:t>1. See </a:t>
            </a:r>
            <a:r>
              <a:rPr lang="en-US" dirty="0"/>
              <a:t>rubric for the types of topics to include here.</a:t>
            </a:r>
          </a:p>
        </p:txBody>
      </p:sp>
      <p:sp>
        <p:nvSpPr>
          <p:cNvPr id="4" name="Slide Number Placeholder 3"/>
          <p:cNvSpPr>
            <a:spLocks noGrp="1"/>
          </p:cNvSpPr>
          <p:nvPr>
            <p:ph type="sldNum" sz="quarter" idx="5"/>
          </p:nvPr>
        </p:nvSpPr>
        <p:spPr/>
        <p:txBody>
          <a:bodyPr/>
          <a:lstStyle/>
          <a:p>
            <a:fld id="{F6DEF0AE-F339-5541-BCAE-6926BFE8D36E}" type="slidenum">
              <a:rPr lang="en-US" smtClean="0"/>
              <a:t>8</a:t>
            </a:fld>
            <a:endParaRPr lang="en-US"/>
          </a:p>
        </p:txBody>
      </p:sp>
    </p:spTree>
    <p:extLst>
      <p:ext uri="{BB962C8B-B14F-4D97-AF65-F5344CB8AC3E}">
        <p14:creationId xmlns:p14="http://schemas.microsoft.com/office/powerpoint/2010/main" val="57530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each MIMIC table or tables (</a:t>
            </a:r>
            <a:r>
              <a:rPr lang="en-US" b="1" u="sng" dirty="0"/>
              <a:t>one table per slide</a:t>
            </a:r>
            <a:r>
              <a:rPr lang="en-US" dirty="0"/>
              <a:t>) from Step 1, paste the screenshot of the MIMIC table on left side. Show field mappings from the MIMIC table to the OMOP CONDITION_OCCURRENCE table using arrows. Only provide mappings to the OMOP </a:t>
            </a:r>
            <a:r>
              <a:rPr lang="en-US" dirty="0" err="1"/>
              <a:t>person_id</a:t>
            </a:r>
            <a:r>
              <a:rPr lang="en-US" dirty="0"/>
              <a:t>, </a:t>
            </a:r>
            <a:r>
              <a:rPr lang="en-US" dirty="0" err="1"/>
              <a:t>visit_occurrence_id</a:t>
            </a:r>
            <a:r>
              <a:rPr lang="en-US" dirty="0"/>
              <a:t>, and </a:t>
            </a:r>
            <a:r>
              <a:rPr lang="en-US" dirty="0" err="1"/>
              <a:t>condition_source_value</a:t>
            </a:r>
            <a:r>
              <a:rPr lang="en-US" dirty="0"/>
              <a:t>. One MIMIC table may provide a mapping to all three OMOP tables as shown here.</a:t>
            </a:r>
          </a:p>
          <a:p>
            <a:pPr marL="228600" indent="-228600">
              <a:buAutoNum type="arabicPeriod"/>
            </a:pPr>
            <a:r>
              <a:rPr lang="en-US" dirty="0"/>
              <a:t>Provide an explanation for each mapping why the MIMIC field relates to the OMOP field you selected on the slide</a:t>
            </a:r>
          </a:p>
        </p:txBody>
      </p:sp>
      <p:sp>
        <p:nvSpPr>
          <p:cNvPr id="4" name="Slide Number Placeholder 3"/>
          <p:cNvSpPr>
            <a:spLocks noGrp="1"/>
          </p:cNvSpPr>
          <p:nvPr>
            <p:ph type="sldNum" sz="quarter" idx="5"/>
          </p:nvPr>
        </p:nvSpPr>
        <p:spPr/>
        <p:txBody>
          <a:bodyPr/>
          <a:lstStyle/>
          <a:p>
            <a:fld id="{F6DEF0AE-F339-5541-BCAE-6926BFE8D36E}" type="slidenum">
              <a:rPr lang="en-US" smtClean="0"/>
              <a:t>9</a:t>
            </a:fld>
            <a:endParaRPr lang="en-US"/>
          </a:p>
        </p:txBody>
      </p:sp>
    </p:spTree>
    <p:extLst>
      <p:ext uri="{BB962C8B-B14F-4D97-AF65-F5344CB8AC3E}">
        <p14:creationId xmlns:p14="http://schemas.microsoft.com/office/powerpoint/2010/main" val="200575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Paste the SQL statements that transform data in one or more MIMIC tables to the correct column or columns in OMOP CONDITION_OCCURRENCE into the Coursera </a:t>
            </a:r>
            <a:r>
              <a:rPr lang="en-US"/>
              <a:t>Submission Site.</a:t>
            </a:r>
            <a:endParaRPr lang="en-US" dirty="0"/>
          </a:p>
        </p:txBody>
      </p:sp>
      <p:sp>
        <p:nvSpPr>
          <p:cNvPr id="4" name="Slide Number Placeholder 3"/>
          <p:cNvSpPr>
            <a:spLocks noGrp="1"/>
          </p:cNvSpPr>
          <p:nvPr>
            <p:ph type="sldNum" sz="quarter" idx="5"/>
          </p:nvPr>
        </p:nvSpPr>
        <p:spPr/>
        <p:txBody>
          <a:bodyPr/>
          <a:lstStyle/>
          <a:p>
            <a:fld id="{F6DEF0AE-F339-5541-BCAE-6926BFE8D36E}" type="slidenum">
              <a:rPr lang="en-US" smtClean="0"/>
              <a:t>10</a:t>
            </a:fld>
            <a:endParaRPr lang="en-US"/>
          </a:p>
        </p:txBody>
      </p:sp>
    </p:spTree>
    <p:extLst>
      <p:ext uri="{BB962C8B-B14F-4D97-AF65-F5344CB8AC3E}">
        <p14:creationId xmlns:p14="http://schemas.microsoft.com/office/powerpoint/2010/main" val="13352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94CA-B7DF-1244-B517-5D9586C39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96F4BB-21F9-0347-A1F3-34A5471A3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02AC-D81F-2048-AADA-6097FD745459}"/>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08C2B993-465A-5246-9E41-E093B9D6B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3A18A-3C7B-7248-8432-5546B329C1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05931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7BC3-5C00-3240-8713-A51635496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AC3B8-9DE7-6E49-A47B-64C8FBC6B2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C2A0-240D-D64F-A499-146D60EF759E}"/>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CF44DDA4-54A8-5346-9F39-9B0807CA4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128F1-1CB1-524F-8D06-6B0F7F9DFFD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84091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07597-3535-6746-8215-CEEF389B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0DE2E-C0F5-5746-87FD-AFAE09FB1B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89A06-96AA-D34B-9295-6B0CEB4D7277}"/>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DB7FF099-6ED1-7447-94ED-22F89B114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09078-F7EC-F148-B01C-01FD8B34CE73}"/>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05628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871-A64E-BD41-88F9-D1784D8A0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9AC2A-07D6-694C-A8E5-D084C3BCB1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48EB0-D8E6-D34D-A0A9-CB6BADE7413B}"/>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52D446D1-B7F8-4743-8810-42CA1E9C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57B6-11EE-F940-8DEE-EE9500EEFF82}"/>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04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C90C-1F10-5841-BB34-84B23F34F9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7AC78-3450-2342-AF3E-E6664DE35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A823D-78B6-1649-A1C6-798FF73AC32E}"/>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CF0CB445-B49A-754D-812E-585EBE73A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A633-7BF8-E54E-84A1-0E98C47E0E2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50289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1797-3A00-5E48-A28A-61858A2EB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C1451-AB02-E945-A713-137EBA5ED5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C10EC-3295-6946-8D6B-4773D79EF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11A24-2DF3-0F46-B4FC-83B3027557C6}"/>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6" name="Footer Placeholder 5">
            <a:extLst>
              <a:ext uri="{FF2B5EF4-FFF2-40B4-BE49-F238E27FC236}">
                <a16:creationId xmlns:a16="http://schemas.microsoft.com/office/drawing/2014/main" id="{2459EC31-E746-B343-B34E-60EFE95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E6188-8C6B-1845-9D30-45C89147256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42245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2AC6-8CC2-AB42-B3D0-DB26D9F58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B2164-3B1A-B045-BC5B-4DD519D96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6537F-2ECC-BC49-B080-5C4AAD3FCE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3ECB4B-C678-A84A-914F-0D274FC4C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AF0329-52B7-A547-8A45-39483D8074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9EDA4-AF1E-C941-8832-D2009FA95CCE}"/>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8" name="Footer Placeholder 7">
            <a:extLst>
              <a:ext uri="{FF2B5EF4-FFF2-40B4-BE49-F238E27FC236}">
                <a16:creationId xmlns:a16="http://schemas.microsoft.com/office/drawing/2014/main" id="{BB002757-D103-1940-9A98-7ACB21DA7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F3719-82C1-5E4F-B085-F384DC821341}"/>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4466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780-424F-4F4F-BA7A-C621D0D2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53C19-EA14-5C4D-A449-30860F84B1FE}"/>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4" name="Footer Placeholder 3">
            <a:extLst>
              <a:ext uri="{FF2B5EF4-FFF2-40B4-BE49-F238E27FC236}">
                <a16:creationId xmlns:a16="http://schemas.microsoft.com/office/drawing/2014/main" id="{8393705A-9F5B-D145-B1BC-71688E722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F6241-8D39-A449-91F3-08CAA3FB8007}"/>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6889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DE0C-5DC0-6949-BBDA-C0D918A347B5}"/>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3" name="Footer Placeholder 2">
            <a:extLst>
              <a:ext uri="{FF2B5EF4-FFF2-40B4-BE49-F238E27FC236}">
                <a16:creationId xmlns:a16="http://schemas.microsoft.com/office/drawing/2014/main" id="{0C784A54-A00F-9843-99E3-D952B5EBF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7ADFE-69F6-954D-8E9E-1028D9F16560}"/>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5879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4FD5-022E-A34A-B0E6-057323764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D55B8-3603-4244-924A-F3CE25B6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FDCB48-E93B-574B-AB13-31481D147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8023F-D2DD-E746-A89C-AB5C3F373DCC}"/>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6" name="Footer Placeholder 5">
            <a:extLst>
              <a:ext uri="{FF2B5EF4-FFF2-40B4-BE49-F238E27FC236}">
                <a16:creationId xmlns:a16="http://schemas.microsoft.com/office/drawing/2014/main" id="{D8460A6F-5975-2249-BB45-D85529106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D9D43-4A81-6749-8680-30E5EFFA7816}"/>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316290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206A-FE4A-E844-A244-E2CEECA96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D715E-E1BE-B046-9D70-409EAE139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8534B-96AE-864D-89C5-0041AFA64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0843C-56E9-174B-9B43-9998EAF5B37A}"/>
              </a:ext>
            </a:extLst>
          </p:cNvPr>
          <p:cNvSpPr>
            <a:spLocks noGrp="1"/>
          </p:cNvSpPr>
          <p:nvPr>
            <p:ph type="dt" sz="half" idx="10"/>
          </p:nvPr>
        </p:nvSpPr>
        <p:spPr/>
        <p:txBody>
          <a:bodyPr/>
          <a:lstStyle/>
          <a:p>
            <a:fld id="{E53B3646-E3D9-7D4D-B0A8-D078F50416C4}" type="datetimeFigureOut">
              <a:rPr lang="en-US" smtClean="0"/>
              <a:t>12/14/2023</a:t>
            </a:fld>
            <a:endParaRPr lang="en-US"/>
          </a:p>
        </p:txBody>
      </p:sp>
      <p:sp>
        <p:nvSpPr>
          <p:cNvPr id="6" name="Footer Placeholder 5">
            <a:extLst>
              <a:ext uri="{FF2B5EF4-FFF2-40B4-BE49-F238E27FC236}">
                <a16:creationId xmlns:a16="http://schemas.microsoft.com/office/drawing/2014/main" id="{7B549060-D3B6-9644-818E-1A54DAE02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88C77-3756-F145-AC5F-04E466EF9EB9}"/>
              </a:ext>
            </a:extLst>
          </p:cNvPr>
          <p:cNvSpPr>
            <a:spLocks noGrp="1"/>
          </p:cNvSpPr>
          <p:nvPr>
            <p:ph type="sldNum" sz="quarter" idx="12"/>
          </p:nvPr>
        </p:nvSpPr>
        <p:spPr/>
        <p:txBody>
          <a:bodyPr/>
          <a:lstStyle/>
          <a:p>
            <a:fld id="{0198B626-356E-CA49-87A2-AB8DCBDFFC88}" type="slidenum">
              <a:rPr lang="en-US" smtClean="0"/>
              <a:t>‹#›</a:t>
            </a:fld>
            <a:endParaRPr lang="en-US"/>
          </a:p>
        </p:txBody>
      </p:sp>
    </p:spTree>
    <p:extLst>
      <p:ext uri="{BB962C8B-B14F-4D97-AF65-F5344CB8AC3E}">
        <p14:creationId xmlns:p14="http://schemas.microsoft.com/office/powerpoint/2010/main" val="12025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FF21-6B2D-9F46-8934-08800128B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33BF1-05A1-BB48-A3C6-DDD25BD93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6289F-1D12-0C40-B105-FB39984B6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B3646-E3D9-7D4D-B0A8-D078F50416C4}" type="datetimeFigureOut">
              <a:rPr lang="en-US" smtClean="0"/>
              <a:t>12/14/2023</a:t>
            </a:fld>
            <a:endParaRPr lang="en-US"/>
          </a:p>
        </p:txBody>
      </p:sp>
      <p:sp>
        <p:nvSpPr>
          <p:cNvPr id="5" name="Footer Placeholder 4">
            <a:extLst>
              <a:ext uri="{FF2B5EF4-FFF2-40B4-BE49-F238E27FC236}">
                <a16:creationId xmlns:a16="http://schemas.microsoft.com/office/drawing/2014/main" id="{D0422B3B-CEC8-6343-8488-5E4E73F0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C068BA-9361-8B49-B0E7-41E6F7613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B626-356E-CA49-87A2-AB8DCBDFFC88}" type="slidenum">
              <a:rPr lang="en-US" smtClean="0"/>
              <a:t>‹#›</a:t>
            </a:fld>
            <a:endParaRPr lang="en-US"/>
          </a:p>
        </p:txBody>
      </p:sp>
    </p:spTree>
    <p:extLst>
      <p:ext uri="{BB962C8B-B14F-4D97-AF65-F5344CB8AC3E}">
        <p14:creationId xmlns:p14="http://schemas.microsoft.com/office/powerpoint/2010/main" val="74348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AFF89-6674-9845-8DD1-67FBED9897C8}"/>
              </a:ext>
            </a:extLst>
          </p:cNvPr>
          <p:cNvSpPr>
            <a:spLocks noGrp="1"/>
          </p:cNvSpPr>
          <p:nvPr>
            <p:ph type="title"/>
          </p:nvPr>
        </p:nvSpPr>
        <p:spPr>
          <a:xfrm>
            <a:off x="280737" y="433138"/>
            <a:ext cx="11630526" cy="4129338"/>
          </a:xfrm>
        </p:spPr>
        <p:txBody>
          <a:bodyPr>
            <a:normAutofit fontScale="90000"/>
          </a:bodyPr>
          <a:lstStyle/>
          <a:p>
            <a:r>
              <a:rPr lang="en-US" dirty="0"/>
              <a:t>Course 2 Module 5</a:t>
            </a:r>
            <a:br>
              <a:rPr lang="en-US" dirty="0"/>
            </a:br>
            <a:r>
              <a:rPr lang="en-US" dirty="0"/>
              <a:t>Programming Assignment</a:t>
            </a:r>
            <a:br>
              <a:rPr lang="en-US" dirty="0"/>
            </a:br>
            <a:r>
              <a:rPr lang="en-US" dirty="0"/>
              <a:t/>
            </a:r>
            <a:br>
              <a:rPr lang="en-US" dirty="0"/>
            </a:br>
            <a:r>
              <a:rPr lang="en-US" b="1" dirty="0">
                <a:solidFill>
                  <a:srgbClr val="FF0000"/>
                </a:solidFill>
              </a:rPr>
              <a:t>Assignment is to ETL MIMIC data into the OMOP CONDITION_OCCURRENCE table</a:t>
            </a:r>
            <a:endParaRPr lang="en-US" dirty="0"/>
          </a:p>
        </p:txBody>
      </p:sp>
      <p:sp>
        <p:nvSpPr>
          <p:cNvPr id="5" name="Text Placeholder 4">
            <a:extLst>
              <a:ext uri="{FF2B5EF4-FFF2-40B4-BE49-F238E27FC236}">
                <a16:creationId xmlns:a16="http://schemas.microsoft.com/office/drawing/2014/main" id="{F0EA19D5-0F9C-5A49-B338-670E9F7F74A9}"/>
              </a:ext>
            </a:extLst>
          </p:cNvPr>
          <p:cNvSpPr>
            <a:spLocks noGrp="1"/>
          </p:cNvSpPr>
          <p:nvPr>
            <p:ph type="body" idx="1"/>
          </p:nvPr>
        </p:nvSpPr>
        <p:spPr>
          <a:xfrm>
            <a:off x="838200" y="5342021"/>
            <a:ext cx="10515600" cy="906378"/>
          </a:xfrm>
        </p:spPr>
        <p:txBody>
          <a:bodyPr>
            <a:normAutofit/>
          </a:bodyPr>
          <a:lstStyle/>
          <a:p>
            <a:pPr algn="ctr"/>
            <a:r>
              <a:rPr lang="en-US" sz="3600" b="1" dirty="0"/>
              <a:t>Detailed instructions with Slide Notes</a:t>
            </a:r>
          </a:p>
        </p:txBody>
      </p:sp>
    </p:spTree>
    <p:extLst>
      <p:ext uri="{BB962C8B-B14F-4D97-AF65-F5344CB8AC3E}">
        <p14:creationId xmlns:p14="http://schemas.microsoft.com/office/powerpoint/2010/main" val="414071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4: Write transformation code</a:t>
            </a:r>
          </a:p>
        </p:txBody>
      </p:sp>
      <p:sp>
        <p:nvSpPr>
          <p:cNvPr id="3" name="TextBox 2">
            <a:extLst>
              <a:ext uri="{FF2B5EF4-FFF2-40B4-BE49-F238E27FC236}">
                <a16:creationId xmlns:a16="http://schemas.microsoft.com/office/drawing/2014/main" id="{F0B22DAE-F1FD-8D47-AF6B-F617D96FF983}"/>
              </a:ext>
            </a:extLst>
          </p:cNvPr>
          <p:cNvSpPr txBox="1"/>
          <p:nvPr/>
        </p:nvSpPr>
        <p:spPr>
          <a:xfrm>
            <a:off x="643881" y="1281671"/>
            <a:ext cx="5890734" cy="4508927"/>
          </a:xfrm>
          <a:prstGeom prst="rect">
            <a:avLst/>
          </a:prstGeom>
          <a:noFill/>
          <a:ln w="25400">
            <a:solidFill>
              <a:schemeClr val="tx1"/>
            </a:solidFill>
          </a:ln>
        </p:spPr>
        <p:txBody>
          <a:bodyPr wrap="square" rtlCol="0">
            <a:spAutoFit/>
          </a:bodyPr>
          <a:lstStyle/>
          <a:p>
            <a:r>
              <a:rPr lang="en-US" sz="2000" dirty="0" smtClean="0"/>
              <a:t> </a:t>
            </a:r>
            <a:r>
              <a:rPr lang="en-US" sz="2000" dirty="0">
                <a:solidFill>
                  <a:schemeClr val="accent5">
                    <a:lumMod val="75000"/>
                  </a:schemeClr>
                </a:solidFill>
              </a:rPr>
              <a:t>WITH CONDITION_OCCURRENCE1 as (select </a:t>
            </a:r>
            <a:r>
              <a:rPr lang="en-US" sz="2000" dirty="0" err="1">
                <a:solidFill>
                  <a:schemeClr val="accent5">
                    <a:lumMod val="75000"/>
                  </a:schemeClr>
                </a:solidFill>
              </a:rPr>
              <a:t>adm.subject_id</a:t>
            </a:r>
            <a:r>
              <a:rPr lang="en-US" sz="2000" dirty="0">
                <a:solidFill>
                  <a:schemeClr val="accent5">
                    <a:lumMod val="75000"/>
                  </a:schemeClr>
                </a:solidFill>
              </a:rPr>
              <a:t> as </a:t>
            </a:r>
            <a:r>
              <a:rPr lang="en-US" sz="2000" dirty="0" err="1">
                <a:solidFill>
                  <a:schemeClr val="accent5">
                    <a:lumMod val="75000"/>
                  </a:schemeClr>
                </a:solidFill>
              </a:rPr>
              <a:t>person_id</a:t>
            </a:r>
            <a:r>
              <a:rPr lang="en-US" sz="2000" dirty="0">
                <a:solidFill>
                  <a:schemeClr val="accent5">
                    <a:lumMod val="75000"/>
                  </a:schemeClr>
                </a:solidFill>
              </a:rPr>
              <a:t>, </a:t>
            </a:r>
            <a:r>
              <a:rPr lang="en-US" sz="2000" dirty="0" err="1">
                <a:solidFill>
                  <a:schemeClr val="accent5">
                    <a:lumMod val="75000"/>
                  </a:schemeClr>
                </a:solidFill>
              </a:rPr>
              <a:t>adm.hadm_id</a:t>
            </a:r>
            <a:r>
              <a:rPr lang="en-US" sz="2000" dirty="0">
                <a:solidFill>
                  <a:schemeClr val="accent5">
                    <a:lumMod val="75000"/>
                  </a:schemeClr>
                </a:solidFill>
              </a:rPr>
              <a:t> as </a:t>
            </a:r>
            <a:r>
              <a:rPr lang="en-US" sz="2000" dirty="0" err="1">
                <a:solidFill>
                  <a:schemeClr val="accent5">
                    <a:lumMod val="75000"/>
                  </a:schemeClr>
                </a:solidFill>
              </a:rPr>
              <a:t>visit_occurrence_id</a:t>
            </a:r>
            <a:endParaRPr lang="en-US" sz="2000" dirty="0">
              <a:solidFill>
                <a:schemeClr val="accent5">
                  <a:lumMod val="75000"/>
                </a:schemeClr>
              </a:solidFill>
            </a:endParaRPr>
          </a:p>
          <a:p>
            <a:r>
              <a:rPr lang="en-US" sz="2000" dirty="0">
                <a:solidFill>
                  <a:schemeClr val="accent5">
                    <a:lumMod val="75000"/>
                  </a:schemeClr>
                </a:solidFill>
              </a:rPr>
              <a:t>         </a:t>
            </a:r>
            <a:r>
              <a:rPr lang="en-US" sz="2000" dirty="0" smtClean="0">
                <a:solidFill>
                  <a:schemeClr val="accent5">
                    <a:lumMod val="75000"/>
                  </a:schemeClr>
                </a:solidFill>
              </a:rPr>
              <a:t>from </a:t>
            </a:r>
            <a:r>
              <a:rPr lang="en-US" sz="2000" dirty="0">
                <a:solidFill>
                  <a:schemeClr val="accent5">
                    <a:lumMod val="75000"/>
                  </a:schemeClr>
                </a:solidFill>
              </a:rPr>
              <a:t>mimic3_demo.ADMISSIONS </a:t>
            </a:r>
            <a:r>
              <a:rPr lang="en-US" sz="2000" dirty="0" err="1">
                <a:solidFill>
                  <a:schemeClr val="accent5">
                    <a:lumMod val="75000"/>
                  </a:schemeClr>
                </a:solidFill>
              </a:rPr>
              <a:t>adm</a:t>
            </a:r>
            <a:r>
              <a:rPr lang="en-US" sz="2000" dirty="0" smtClean="0">
                <a:solidFill>
                  <a:schemeClr val="accent5">
                    <a:lumMod val="75000"/>
                  </a:schemeClr>
                </a:solidFill>
              </a:rPr>
              <a:t>),</a:t>
            </a:r>
          </a:p>
          <a:p>
            <a:endParaRPr lang="en-US" sz="2000" dirty="0">
              <a:solidFill>
                <a:schemeClr val="accent5">
                  <a:lumMod val="75000"/>
                </a:schemeClr>
              </a:solidFill>
            </a:endParaRPr>
          </a:p>
          <a:p>
            <a:r>
              <a:rPr lang="en-US" sz="2000" dirty="0">
                <a:solidFill>
                  <a:schemeClr val="accent5">
                    <a:lumMod val="75000"/>
                  </a:schemeClr>
                </a:solidFill>
              </a:rPr>
              <a:t>         </a:t>
            </a:r>
            <a:r>
              <a:rPr lang="en-US" sz="2000" dirty="0" smtClean="0">
                <a:solidFill>
                  <a:schemeClr val="accent5">
                    <a:lumMod val="75000"/>
                  </a:schemeClr>
                </a:solidFill>
              </a:rPr>
              <a:t>CONDITION_OCCURRENCE </a:t>
            </a:r>
            <a:r>
              <a:rPr lang="en-US" sz="2000" dirty="0">
                <a:solidFill>
                  <a:schemeClr val="accent5">
                    <a:lumMod val="75000"/>
                  </a:schemeClr>
                </a:solidFill>
              </a:rPr>
              <a:t>as (select oc1.person_id, oc1.visit_occurrence_id, diag.icd9_code as </a:t>
            </a:r>
            <a:r>
              <a:rPr lang="en-US" sz="2000" dirty="0" err="1">
                <a:solidFill>
                  <a:schemeClr val="accent5">
                    <a:lumMod val="75000"/>
                  </a:schemeClr>
                </a:solidFill>
              </a:rPr>
              <a:t>condition_source_value</a:t>
            </a:r>
            <a:endParaRPr lang="en-US" sz="2000" dirty="0">
              <a:solidFill>
                <a:schemeClr val="accent5">
                  <a:lumMod val="75000"/>
                </a:schemeClr>
              </a:solidFill>
            </a:endParaRPr>
          </a:p>
          <a:p>
            <a:r>
              <a:rPr lang="en-US" sz="2000" dirty="0" smtClean="0">
                <a:solidFill>
                  <a:schemeClr val="accent5">
                    <a:lumMod val="75000"/>
                  </a:schemeClr>
                </a:solidFill>
              </a:rPr>
              <a:t>         from </a:t>
            </a:r>
            <a:r>
              <a:rPr lang="en-US" sz="2000" dirty="0">
                <a:solidFill>
                  <a:schemeClr val="accent5">
                    <a:lumMod val="75000"/>
                  </a:schemeClr>
                </a:solidFill>
              </a:rPr>
              <a:t>CONDITION_OCCURRENCE1 as oc1</a:t>
            </a:r>
          </a:p>
          <a:p>
            <a:r>
              <a:rPr lang="en-US" sz="2000" dirty="0" smtClean="0">
                <a:solidFill>
                  <a:schemeClr val="accent5">
                    <a:lumMod val="75000"/>
                  </a:schemeClr>
                </a:solidFill>
              </a:rPr>
              <a:t>         join </a:t>
            </a:r>
            <a:r>
              <a:rPr lang="en-US" sz="2000" dirty="0">
                <a:solidFill>
                  <a:schemeClr val="accent5">
                    <a:lumMod val="75000"/>
                  </a:schemeClr>
                </a:solidFill>
              </a:rPr>
              <a:t>mimic3_demo.DIAGNOSES_ICD as </a:t>
            </a:r>
            <a:r>
              <a:rPr lang="en-US" sz="2000" dirty="0" err="1">
                <a:solidFill>
                  <a:schemeClr val="accent5">
                    <a:lumMod val="75000"/>
                  </a:schemeClr>
                </a:solidFill>
              </a:rPr>
              <a:t>diag</a:t>
            </a:r>
            <a:endParaRPr lang="en-US" sz="2000" dirty="0">
              <a:solidFill>
                <a:schemeClr val="accent5">
                  <a:lumMod val="75000"/>
                </a:schemeClr>
              </a:solidFill>
            </a:endParaRPr>
          </a:p>
          <a:p>
            <a:r>
              <a:rPr lang="en-US" sz="2000" dirty="0" smtClean="0">
                <a:solidFill>
                  <a:schemeClr val="accent5">
                    <a:lumMod val="75000"/>
                  </a:schemeClr>
                </a:solidFill>
              </a:rPr>
              <a:t>         on </a:t>
            </a:r>
            <a:r>
              <a:rPr lang="en-US" sz="2000" dirty="0">
                <a:solidFill>
                  <a:schemeClr val="accent5">
                    <a:lumMod val="75000"/>
                  </a:schemeClr>
                </a:solidFill>
              </a:rPr>
              <a:t>oc1.visit_occurrence_id = </a:t>
            </a:r>
            <a:r>
              <a:rPr lang="en-US" sz="2000" dirty="0" err="1">
                <a:solidFill>
                  <a:schemeClr val="accent5">
                    <a:lumMod val="75000"/>
                  </a:schemeClr>
                </a:solidFill>
              </a:rPr>
              <a:t>diag.hadm_id</a:t>
            </a:r>
            <a:r>
              <a:rPr lang="en-US" sz="2000" dirty="0" smtClean="0">
                <a:solidFill>
                  <a:schemeClr val="accent5">
                    <a:lumMod val="75000"/>
                  </a:schemeClr>
                </a:solidFill>
              </a:rPr>
              <a:t>)</a:t>
            </a:r>
          </a:p>
          <a:p>
            <a:endParaRPr lang="en-US" sz="2000" dirty="0">
              <a:solidFill>
                <a:schemeClr val="accent5">
                  <a:lumMod val="75000"/>
                </a:schemeClr>
              </a:solidFill>
            </a:endParaRPr>
          </a:p>
          <a:p>
            <a:r>
              <a:rPr lang="en-US" sz="2000" dirty="0">
                <a:solidFill>
                  <a:schemeClr val="accent5">
                    <a:lumMod val="75000"/>
                  </a:schemeClr>
                </a:solidFill>
              </a:rPr>
              <a:t>select * from CONDITION_OCCURRENCE as </a:t>
            </a:r>
            <a:r>
              <a:rPr lang="en-US" sz="2000" dirty="0" err="1">
                <a:solidFill>
                  <a:schemeClr val="accent5">
                    <a:lumMod val="75000"/>
                  </a:schemeClr>
                </a:solidFill>
              </a:rPr>
              <a:t>oc</a:t>
            </a:r>
            <a:endParaRPr lang="en-US" sz="2000" dirty="0">
              <a:solidFill>
                <a:schemeClr val="accent5">
                  <a:lumMod val="75000"/>
                </a:schemeClr>
              </a:solidFill>
            </a:endParaRPr>
          </a:p>
          <a:p>
            <a:r>
              <a:rPr lang="en-US" sz="2000" dirty="0">
                <a:solidFill>
                  <a:schemeClr val="accent5">
                    <a:lumMod val="75000"/>
                  </a:schemeClr>
                </a:solidFill>
              </a:rPr>
              <a:t>order by </a:t>
            </a:r>
            <a:r>
              <a:rPr lang="en-US" sz="2000" dirty="0" err="1">
                <a:solidFill>
                  <a:schemeClr val="accent5">
                    <a:lumMod val="75000"/>
                  </a:schemeClr>
                </a:solidFill>
              </a:rPr>
              <a:t>oc.person_id</a:t>
            </a:r>
            <a:r>
              <a:rPr lang="en-US" sz="2000" dirty="0">
                <a:solidFill>
                  <a:schemeClr val="accent5">
                    <a:lumMod val="75000"/>
                  </a:schemeClr>
                </a:solidFill>
              </a:rPr>
              <a:t>, </a:t>
            </a:r>
            <a:r>
              <a:rPr lang="en-US" sz="2000" dirty="0" err="1">
                <a:solidFill>
                  <a:schemeClr val="accent5">
                    <a:lumMod val="75000"/>
                  </a:schemeClr>
                </a:solidFill>
              </a:rPr>
              <a:t>oc.visit_occurrence_id</a:t>
            </a:r>
            <a:r>
              <a:rPr lang="en-US" sz="2000" dirty="0">
                <a:solidFill>
                  <a:schemeClr val="accent5">
                    <a:lumMod val="75000"/>
                  </a:schemeClr>
                </a:solidFill>
              </a:rPr>
              <a:t>;</a:t>
            </a:r>
          </a:p>
          <a:p>
            <a:endParaRPr lang="en-US" sz="700" dirty="0"/>
          </a:p>
        </p:txBody>
      </p:sp>
      <p:sp>
        <p:nvSpPr>
          <p:cNvPr id="4" name="TextBox 3">
            <a:extLst>
              <a:ext uri="{FF2B5EF4-FFF2-40B4-BE49-F238E27FC236}">
                <a16:creationId xmlns:a16="http://schemas.microsoft.com/office/drawing/2014/main" id="{5EEAFD0A-6DF5-F64D-A913-D8040DD9BDF1}"/>
              </a:ext>
            </a:extLst>
          </p:cNvPr>
          <p:cNvSpPr txBox="1"/>
          <p:nvPr/>
        </p:nvSpPr>
        <p:spPr>
          <a:xfrm>
            <a:off x="6657422" y="1416931"/>
            <a:ext cx="5408056" cy="4985980"/>
          </a:xfrm>
          <a:prstGeom prst="rect">
            <a:avLst/>
          </a:prstGeom>
          <a:noFill/>
        </p:spPr>
        <p:txBody>
          <a:bodyPr wrap="square" rtlCol="0">
            <a:spAutoFit/>
          </a:bodyPr>
          <a:lstStyle/>
          <a:p>
            <a:r>
              <a:rPr lang="en-US" sz="2800" b="1" dirty="0">
                <a:solidFill>
                  <a:srgbClr val="FF0000"/>
                </a:solidFill>
              </a:rPr>
              <a:t>Paste the SQL statements that transform data from one or more MIMIC tables into the three OMOP CONDITION_OCCURRENCE fields (patient-id, </a:t>
            </a:r>
            <a:r>
              <a:rPr lang="en-US" sz="2800" b="1" dirty="0" err="1">
                <a:solidFill>
                  <a:srgbClr val="FF0000"/>
                </a:solidFill>
              </a:rPr>
              <a:t>visit_occurrence_id</a:t>
            </a:r>
            <a:r>
              <a:rPr lang="en-US" sz="2800" b="1" dirty="0">
                <a:solidFill>
                  <a:srgbClr val="FF0000"/>
                </a:solidFill>
              </a:rPr>
              <a:t>, </a:t>
            </a:r>
            <a:r>
              <a:rPr lang="en-US" sz="2800" b="1" dirty="0" err="1">
                <a:solidFill>
                  <a:srgbClr val="FF0000"/>
                </a:solidFill>
              </a:rPr>
              <a:t>condition_source_value</a:t>
            </a:r>
            <a:r>
              <a:rPr lang="en-US" sz="2800" b="1" dirty="0">
                <a:solidFill>
                  <a:srgbClr val="FF0000"/>
                </a:solidFill>
              </a:rPr>
              <a:t>) into the Coursera Submission Site</a:t>
            </a:r>
          </a:p>
          <a:p>
            <a:endParaRPr lang="en-US" sz="2400" dirty="0"/>
          </a:p>
          <a:p>
            <a:r>
              <a:rPr lang="en-US" sz="2000" dirty="0"/>
              <a:t>Transformation code shown here is from the Course 2 videos showing transformation of MIMIC PATIENTS to OMOP PERSON</a:t>
            </a:r>
          </a:p>
          <a:p>
            <a:endParaRPr lang="en-US" sz="2000" dirty="0"/>
          </a:p>
          <a:p>
            <a:endParaRPr lang="en-US" dirty="0"/>
          </a:p>
        </p:txBody>
      </p:sp>
    </p:spTree>
    <p:extLst>
      <p:ext uri="{BB962C8B-B14F-4D97-AF65-F5344CB8AC3E}">
        <p14:creationId xmlns:p14="http://schemas.microsoft.com/office/powerpoint/2010/main" val="3069788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5: Execute transformation code</a:t>
            </a:r>
          </a:p>
        </p:txBody>
      </p:sp>
      <p:sp>
        <p:nvSpPr>
          <p:cNvPr id="4" name="TextBox 3">
            <a:extLst>
              <a:ext uri="{FF2B5EF4-FFF2-40B4-BE49-F238E27FC236}">
                <a16:creationId xmlns:a16="http://schemas.microsoft.com/office/drawing/2014/main" id="{5EEAFD0A-6DF5-F64D-A913-D8040DD9BDF1}"/>
              </a:ext>
            </a:extLst>
          </p:cNvPr>
          <p:cNvSpPr txBox="1"/>
          <p:nvPr/>
        </p:nvSpPr>
        <p:spPr>
          <a:xfrm>
            <a:off x="394368" y="2717966"/>
            <a:ext cx="11403264" cy="3139321"/>
          </a:xfrm>
          <a:prstGeom prst="rect">
            <a:avLst/>
          </a:prstGeom>
          <a:noFill/>
        </p:spPr>
        <p:txBody>
          <a:bodyPr wrap="square" rtlCol="0">
            <a:spAutoFit/>
          </a:bodyPr>
          <a:lstStyle/>
          <a:p>
            <a:pPr algn="ctr"/>
            <a:r>
              <a:rPr lang="en-US" sz="3600" b="1" dirty="0">
                <a:solidFill>
                  <a:srgbClr val="FF0000"/>
                </a:solidFill>
              </a:rPr>
              <a:t>Execute the ETL code from Step 4 but do not submit the output table.</a:t>
            </a:r>
          </a:p>
          <a:p>
            <a:pPr algn="ctr"/>
            <a:r>
              <a:rPr lang="en-US" sz="3600" b="1" dirty="0">
                <a:solidFill>
                  <a:srgbClr val="FF0000"/>
                </a:solidFill>
              </a:rPr>
              <a:t>Use the output table for Step 6.</a:t>
            </a:r>
          </a:p>
          <a:p>
            <a:pPr algn="ctr"/>
            <a:endParaRPr lang="en-US" sz="3600" b="1" dirty="0">
              <a:solidFill>
                <a:srgbClr val="FF0000"/>
              </a:solidFill>
            </a:endParaRPr>
          </a:p>
          <a:p>
            <a:pPr algn="ctr"/>
            <a:r>
              <a:rPr lang="en-US" sz="3600" b="1" dirty="0">
                <a:solidFill>
                  <a:srgbClr val="FF0000"/>
                </a:solidFill>
              </a:rPr>
              <a:t>There is no submission for this Step.</a:t>
            </a:r>
          </a:p>
          <a:p>
            <a:endParaRPr lang="en-US" dirty="0"/>
          </a:p>
        </p:txBody>
      </p:sp>
    </p:spTree>
    <p:extLst>
      <p:ext uri="{BB962C8B-B14F-4D97-AF65-F5344CB8AC3E}">
        <p14:creationId xmlns:p14="http://schemas.microsoft.com/office/powerpoint/2010/main" val="327659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6: Perform data quality assessment</a:t>
            </a:r>
          </a:p>
        </p:txBody>
      </p:sp>
      <p:sp>
        <p:nvSpPr>
          <p:cNvPr id="3" name="TextBox 2">
            <a:extLst>
              <a:ext uri="{FF2B5EF4-FFF2-40B4-BE49-F238E27FC236}">
                <a16:creationId xmlns:a16="http://schemas.microsoft.com/office/drawing/2014/main" id="{AEA9CBDB-84DC-7A4D-8239-C6844D2F77BC}"/>
              </a:ext>
            </a:extLst>
          </p:cNvPr>
          <p:cNvSpPr txBox="1"/>
          <p:nvPr/>
        </p:nvSpPr>
        <p:spPr>
          <a:xfrm>
            <a:off x="393700" y="1611053"/>
            <a:ext cx="12140895" cy="1569660"/>
          </a:xfrm>
          <a:prstGeom prst="rect">
            <a:avLst/>
          </a:prstGeom>
          <a:noFill/>
        </p:spPr>
        <p:txBody>
          <a:bodyPr wrap="square" rtlCol="0">
            <a:spAutoFit/>
          </a:bodyPr>
          <a:lstStyle/>
          <a:p>
            <a:r>
              <a:rPr lang="en-US" sz="3200" b="1" dirty="0">
                <a:solidFill>
                  <a:srgbClr val="FF0000"/>
                </a:solidFill>
              </a:rPr>
              <a:t>Define, implement, execute one or more data quality measures.</a:t>
            </a:r>
          </a:p>
          <a:p>
            <a:r>
              <a:rPr lang="en-US" sz="3200" b="1" dirty="0">
                <a:solidFill>
                  <a:srgbClr val="FF0000"/>
                </a:solidFill>
              </a:rPr>
              <a:t>Submit final DQ measure and an explanation why you created your measure(s).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3" y="3267307"/>
            <a:ext cx="10626647" cy="2963997"/>
          </a:xfrm>
          <a:prstGeom prst="rect">
            <a:avLst/>
          </a:prstGeom>
        </p:spPr>
      </p:pic>
    </p:spTree>
    <p:extLst>
      <p:ext uri="{BB962C8B-B14F-4D97-AF65-F5344CB8AC3E}">
        <p14:creationId xmlns:p14="http://schemas.microsoft.com/office/powerpoint/2010/main" val="40467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723-E441-C84D-9B21-4DD9F8B84B6F}"/>
              </a:ext>
            </a:extLst>
          </p:cNvPr>
          <p:cNvSpPr>
            <a:spLocks noGrp="1"/>
          </p:cNvSpPr>
          <p:nvPr>
            <p:ph type="title"/>
          </p:nvPr>
        </p:nvSpPr>
        <p:spPr/>
        <p:txBody>
          <a:bodyPr/>
          <a:lstStyle/>
          <a:p>
            <a:r>
              <a:rPr lang="en-US" dirty="0"/>
              <a:t>Step 7: Package documentation </a:t>
            </a:r>
          </a:p>
        </p:txBody>
      </p:sp>
      <p:sp>
        <p:nvSpPr>
          <p:cNvPr id="3" name="Content Placeholder 2">
            <a:extLst>
              <a:ext uri="{FF2B5EF4-FFF2-40B4-BE49-F238E27FC236}">
                <a16:creationId xmlns:a16="http://schemas.microsoft.com/office/drawing/2014/main" id="{324AA166-58A0-9A45-BB6F-CA8144B562BA}"/>
              </a:ext>
            </a:extLst>
          </p:cNvPr>
          <p:cNvSpPr>
            <a:spLocks noGrp="1"/>
          </p:cNvSpPr>
          <p:nvPr>
            <p:ph idx="1"/>
          </p:nvPr>
        </p:nvSpPr>
        <p:spPr/>
        <p:txBody>
          <a:bodyPr>
            <a:normAutofit/>
          </a:bodyPr>
          <a:lstStyle/>
          <a:p>
            <a:r>
              <a:rPr lang="en-US" dirty="0"/>
              <a:t>Congratulations! The materials in the previous slides constitute a complete ETL package.</a:t>
            </a:r>
          </a:p>
          <a:p>
            <a:endParaRPr lang="en-US" dirty="0"/>
          </a:p>
          <a:p>
            <a:endParaRPr lang="en-US" dirty="0"/>
          </a:p>
          <a:p>
            <a:pPr marL="0" indent="0">
              <a:buNone/>
            </a:pPr>
            <a:r>
              <a:rPr lang="en-US" sz="4400" b="1" dirty="0">
                <a:solidFill>
                  <a:srgbClr val="FF0000"/>
                </a:solidFill>
              </a:rPr>
              <a:t>There is no submission for this Step.</a:t>
            </a:r>
          </a:p>
          <a:p>
            <a:pPr marL="0" indent="0">
              <a:buNone/>
            </a:pPr>
            <a:endParaRPr lang="en-US" dirty="0"/>
          </a:p>
        </p:txBody>
      </p:sp>
    </p:spTree>
    <p:extLst>
      <p:ext uri="{BB962C8B-B14F-4D97-AF65-F5344CB8AC3E}">
        <p14:creationId xmlns:p14="http://schemas.microsoft.com/office/powerpoint/2010/main" val="31758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BE89-E7AA-4A44-A3B2-ADCFC8386B15}"/>
              </a:ext>
            </a:extLst>
          </p:cNvPr>
          <p:cNvSpPr>
            <a:spLocks noGrp="1"/>
          </p:cNvSpPr>
          <p:nvPr>
            <p:ph type="title"/>
          </p:nvPr>
        </p:nvSpPr>
        <p:spPr>
          <a:xfrm>
            <a:off x="148389" y="1557967"/>
            <a:ext cx="10515600" cy="1325563"/>
          </a:xfrm>
        </p:spPr>
        <p:txBody>
          <a:bodyPr/>
          <a:lstStyle/>
          <a:p>
            <a:r>
              <a:rPr lang="en-US" dirty="0"/>
              <a:t>ETL Steps</a:t>
            </a:r>
          </a:p>
        </p:txBody>
      </p:sp>
      <p:sp>
        <p:nvSpPr>
          <p:cNvPr id="3" name="Content Placeholder 2">
            <a:extLst>
              <a:ext uri="{FF2B5EF4-FFF2-40B4-BE49-F238E27FC236}">
                <a16:creationId xmlns:a16="http://schemas.microsoft.com/office/drawing/2014/main" id="{7EEFDE2A-DF9B-C84B-A704-E4FE76547C18}"/>
              </a:ext>
            </a:extLst>
          </p:cNvPr>
          <p:cNvSpPr>
            <a:spLocks noGrp="1"/>
          </p:cNvSpPr>
          <p:nvPr>
            <p:ph idx="1"/>
          </p:nvPr>
        </p:nvSpPr>
        <p:spPr>
          <a:xfrm>
            <a:off x="838200" y="2883530"/>
            <a:ext cx="10515600" cy="3708691"/>
          </a:xfrm>
        </p:spPr>
        <p:txBody>
          <a:bodyPr/>
          <a:lstStyle/>
          <a:p>
            <a:pPr marL="495325" indent="-495325">
              <a:buFont typeface="+mj-lt"/>
              <a:buAutoNum type="arabicPeriod"/>
            </a:pPr>
            <a:r>
              <a:rPr lang="en-US" dirty="0"/>
              <a:t>Understand source/target data models</a:t>
            </a:r>
          </a:p>
          <a:p>
            <a:pPr marL="495325" indent="-495325">
              <a:buFont typeface="+mj-lt"/>
              <a:buAutoNum type="arabicPeriod"/>
            </a:pPr>
            <a:r>
              <a:rPr lang="en-US" dirty="0"/>
              <a:t>Profile source tables</a:t>
            </a:r>
          </a:p>
          <a:p>
            <a:pPr marL="495325" indent="-495325">
              <a:buFont typeface="+mj-lt"/>
              <a:buAutoNum type="arabicPeriod"/>
            </a:pPr>
            <a:r>
              <a:rPr lang="en-US" dirty="0"/>
              <a:t>Create ETL mappings</a:t>
            </a:r>
          </a:p>
          <a:p>
            <a:pPr marL="495325" indent="-495325">
              <a:buFont typeface="+mj-lt"/>
              <a:buAutoNum type="arabicPeriod"/>
            </a:pPr>
            <a:r>
              <a:rPr lang="en-US" dirty="0"/>
              <a:t>Write transformation code</a:t>
            </a:r>
          </a:p>
          <a:p>
            <a:pPr marL="495325" indent="-495325">
              <a:buFont typeface="+mj-lt"/>
              <a:buAutoNum type="arabicPeriod"/>
            </a:pPr>
            <a:r>
              <a:rPr lang="en-US" dirty="0"/>
              <a:t>Execute transformation</a:t>
            </a:r>
          </a:p>
          <a:p>
            <a:pPr marL="495325" indent="-495325">
              <a:buFont typeface="+mj-lt"/>
              <a:buAutoNum type="arabicPeriod"/>
            </a:pPr>
            <a:r>
              <a:rPr lang="en-US" dirty="0"/>
              <a:t>Perform data quality assessment</a:t>
            </a:r>
          </a:p>
          <a:p>
            <a:pPr marL="495325" indent="-495325">
              <a:buFont typeface="+mj-lt"/>
              <a:buAutoNum type="arabicPeriod"/>
            </a:pPr>
            <a:r>
              <a:rPr lang="en-US" dirty="0"/>
              <a:t>Package documentation</a:t>
            </a:r>
          </a:p>
        </p:txBody>
      </p:sp>
      <p:sp>
        <p:nvSpPr>
          <p:cNvPr id="15" name="Content Placeholder 2">
            <a:extLst>
              <a:ext uri="{FF2B5EF4-FFF2-40B4-BE49-F238E27FC236}">
                <a16:creationId xmlns:a16="http://schemas.microsoft.com/office/drawing/2014/main" id="{407ED4B9-3B24-CB40-9544-62340D9BFCD3}"/>
              </a:ext>
            </a:extLst>
          </p:cNvPr>
          <p:cNvSpPr txBox="1">
            <a:spLocks/>
          </p:cNvSpPr>
          <p:nvPr/>
        </p:nvSpPr>
        <p:spPr>
          <a:xfrm>
            <a:off x="0" y="265778"/>
            <a:ext cx="12192000" cy="1579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b="1" dirty="0">
                <a:solidFill>
                  <a:srgbClr val="FF0000"/>
                </a:solidFill>
              </a:rPr>
              <a:t>Assignment is to ETL MIMIC data into the OMOP CONDITION_OCCURRENCE table</a:t>
            </a:r>
          </a:p>
        </p:txBody>
      </p:sp>
    </p:spTree>
    <p:extLst>
      <p:ext uri="{BB962C8B-B14F-4D97-AF65-F5344CB8AC3E}">
        <p14:creationId xmlns:p14="http://schemas.microsoft.com/office/powerpoint/2010/main" val="14411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3785652"/>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r>
              <a:rPr lang="en-US" sz="2800" b="1" dirty="0">
                <a:solidFill>
                  <a:srgbClr val="FF0000"/>
                </a:solidFill>
              </a:rPr>
              <a:t>Read the OMOP documentation about the type of data stored in CONDITION_OCCURRENCE and for three fields below that are in that table:</a:t>
            </a:r>
          </a:p>
          <a:p>
            <a:pPr marL="742950" lvl="1" indent="-285750">
              <a:buFont typeface="Arial" panose="020B0604020202020204" pitchFamily="34" charset="0"/>
              <a:buChar char="•"/>
            </a:pPr>
            <a:r>
              <a:rPr lang="en-US" sz="2800" b="1" dirty="0" err="1">
                <a:solidFill>
                  <a:srgbClr val="FF0000"/>
                </a:solidFill>
              </a:rPr>
              <a:t>person_id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visit_occurrence_id</a:t>
            </a:r>
            <a:endParaRPr lang="en-US" sz="2800" b="1" dirty="0">
              <a:solidFill>
                <a:srgbClr val="FF0000"/>
              </a:solidFill>
            </a:endParaRPr>
          </a:p>
          <a:p>
            <a:pPr marL="742950" lvl="1" indent="-285750">
              <a:buFont typeface="Arial" panose="020B0604020202020204" pitchFamily="34" charset="0"/>
              <a:buChar char="•"/>
            </a:pPr>
            <a:r>
              <a:rPr lang="en-US" sz="2800" b="1" dirty="0" err="1">
                <a:solidFill>
                  <a:srgbClr val="FF0000"/>
                </a:solidFill>
              </a:rPr>
              <a:t>condition_source_value</a:t>
            </a:r>
            <a:r>
              <a:rPr lang="en-US" sz="2400" b="1" dirty="0">
                <a:solidFill>
                  <a:srgbClr val="FF0000"/>
                </a:solidFill>
              </a:rPr>
              <a:t/>
            </a:r>
            <a:br>
              <a:rPr lang="en-US" sz="2400" b="1" dirty="0">
                <a:solidFill>
                  <a:srgbClr val="FF0000"/>
                </a:solidFill>
              </a:rPr>
            </a:br>
            <a:endParaRPr lang="en-US" sz="2400" b="1" dirty="0">
              <a:solidFill>
                <a:srgbClr val="FF0000"/>
              </a:solidFill>
            </a:endParaRP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26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78290A9E-6374-4841-8CE9-5D8045BFB6A3}"/>
              </a:ext>
            </a:extLst>
          </p:cNvPr>
          <p:cNvPicPr>
            <a:picLocks noChangeAspect="1"/>
          </p:cNvPicPr>
          <p:nvPr/>
        </p:nvPicPr>
        <p:blipFill>
          <a:blip r:embed="rId3"/>
          <a:stretch>
            <a:fillRect/>
          </a:stretch>
        </p:blipFill>
        <p:spPr>
          <a:xfrm>
            <a:off x="7785100" y="1411269"/>
            <a:ext cx="3987080" cy="5343341"/>
          </a:xfrm>
          <a:prstGeom prst="rect">
            <a:avLst/>
          </a:prstGeom>
        </p:spPr>
      </p:pic>
      <p:sp>
        <p:nvSpPr>
          <p:cNvPr id="5" name="TextBox 4">
            <a:extLst>
              <a:ext uri="{FF2B5EF4-FFF2-40B4-BE49-F238E27FC236}">
                <a16:creationId xmlns:a16="http://schemas.microsoft.com/office/drawing/2014/main" id="{72BB5647-88D3-B542-9295-E85E78070008}"/>
              </a:ext>
            </a:extLst>
          </p:cNvPr>
          <p:cNvSpPr txBox="1"/>
          <p:nvPr/>
        </p:nvSpPr>
        <p:spPr>
          <a:xfrm>
            <a:off x="229320" y="1458417"/>
            <a:ext cx="7365280" cy="2923877"/>
          </a:xfrm>
          <a:prstGeom prst="rect">
            <a:avLst/>
          </a:prstGeom>
          <a:noFill/>
        </p:spPr>
        <p:txBody>
          <a:bodyPr wrap="square" rtlCol="0">
            <a:spAutoFit/>
          </a:bodyPr>
          <a:lstStyle/>
          <a:p>
            <a:r>
              <a:rPr lang="en-US" sz="2400" b="1" dirty="0"/>
              <a:t>CONDITION_OCCURRENCE is the TARGET OMOP table.</a:t>
            </a:r>
            <a:br>
              <a:rPr lang="en-US" sz="2400" b="1" dirty="0"/>
            </a:br>
            <a:endParaRPr lang="en-US" sz="2400" b="1" dirty="0"/>
          </a:p>
          <a:p>
            <a:endParaRPr lang="en-US" sz="2400" b="1" dirty="0">
              <a:solidFill>
                <a:srgbClr val="FF0000"/>
              </a:solidFill>
            </a:endParaRPr>
          </a:p>
          <a:p>
            <a:r>
              <a:rPr lang="en-US" sz="2800" b="1" dirty="0">
                <a:solidFill>
                  <a:srgbClr val="FF0000"/>
                </a:solidFill>
              </a:rPr>
              <a:t>Select one or more MIMIC tables from the table screen shots on the next slides that you feel are most related to the three fields in CONDITION_OCCURRENCE.</a:t>
            </a:r>
          </a:p>
        </p:txBody>
      </p:sp>
      <p:sp>
        <p:nvSpPr>
          <p:cNvPr id="18" name="Rectangle 17">
            <a:extLst>
              <a:ext uri="{FF2B5EF4-FFF2-40B4-BE49-F238E27FC236}">
                <a16:creationId xmlns:a16="http://schemas.microsoft.com/office/drawing/2014/main" id="{9B667361-A937-9147-A99D-E2BA02C9EDA5}"/>
              </a:ext>
            </a:extLst>
          </p:cNvPr>
          <p:cNvSpPr/>
          <p:nvPr/>
        </p:nvSpPr>
        <p:spPr>
          <a:xfrm>
            <a:off x="7785100" y="233680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56B18-1A79-F24C-AB48-11189487D9E0}"/>
              </a:ext>
            </a:extLst>
          </p:cNvPr>
          <p:cNvSpPr/>
          <p:nvPr/>
        </p:nvSpPr>
        <p:spPr>
          <a:xfrm>
            <a:off x="7785100" y="4883438"/>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7EB6F19-4CDD-8947-8635-083B6C1E2F29}"/>
              </a:ext>
            </a:extLst>
          </p:cNvPr>
          <p:cNvSpPr/>
          <p:nvPr/>
        </p:nvSpPr>
        <p:spPr>
          <a:xfrm>
            <a:off x="7785100" y="5467350"/>
            <a:ext cx="3987080" cy="292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6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4C27C-F6E9-B741-A2EB-40C96088F068}"/>
              </a:ext>
            </a:extLst>
          </p:cNvPr>
          <p:cNvPicPr>
            <a:picLocks noChangeAspect="1"/>
          </p:cNvPicPr>
          <p:nvPr/>
        </p:nvPicPr>
        <p:blipFill rotWithShape="1">
          <a:blip r:embed="rId3"/>
          <a:srcRect r="17881"/>
          <a:stretch/>
        </p:blipFill>
        <p:spPr>
          <a:xfrm>
            <a:off x="6256611" y="4982465"/>
            <a:ext cx="2168064" cy="1901454"/>
          </a:xfrm>
          <a:prstGeom prst="rect">
            <a:avLst/>
          </a:prstGeom>
        </p:spPr>
      </p:pic>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AC69C6E1-7CE1-5E42-80AD-CB00572B678B}"/>
              </a:ext>
            </a:extLst>
          </p:cNvPr>
          <p:cNvPicPr>
            <a:picLocks noChangeAspect="1"/>
          </p:cNvPicPr>
          <p:nvPr/>
        </p:nvPicPr>
        <p:blipFill rotWithShape="1">
          <a:blip r:embed="rId4"/>
          <a:srcRect r="25590"/>
          <a:stretch/>
        </p:blipFill>
        <p:spPr>
          <a:xfrm>
            <a:off x="0" y="0"/>
            <a:ext cx="1831708" cy="5380417"/>
          </a:xfrm>
          <a:prstGeom prst="rect">
            <a:avLst/>
          </a:prstGeom>
        </p:spPr>
      </p:pic>
      <p:pic>
        <p:nvPicPr>
          <p:cNvPr id="7" name="Picture 6">
            <a:extLst>
              <a:ext uri="{FF2B5EF4-FFF2-40B4-BE49-F238E27FC236}">
                <a16:creationId xmlns:a16="http://schemas.microsoft.com/office/drawing/2014/main" id="{A2D370AD-74BC-D44F-80CE-1608A74DFCF9}"/>
              </a:ext>
            </a:extLst>
          </p:cNvPr>
          <p:cNvPicPr>
            <a:picLocks noChangeAspect="1"/>
          </p:cNvPicPr>
          <p:nvPr/>
        </p:nvPicPr>
        <p:blipFill>
          <a:blip r:embed="rId5"/>
          <a:stretch>
            <a:fillRect/>
          </a:stretch>
        </p:blipFill>
        <p:spPr>
          <a:xfrm>
            <a:off x="2106660" y="0"/>
            <a:ext cx="2390061" cy="2212674"/>
          </a:xfrm>
          <a:prstGeom prst="rect">
            <a:avLst/>
          </a:prstGeom>
        </p:spPr>
      </p:pic>
      <p:pic>
        <p:nvPicPr>
          <p:cNvPr id="8" name="Picture 7">
            <a:extLst>
              <a:ext uri="{FF2B5EF4-FFF2-40B4-BE49-F238E27FC236}">
                <a16:creationId xmlns:a16="http://schemas.microsoft.com/office/drawing/2014/main" id="{11C916D9-7993-3E4E-87C1-D9897A3E2D20}"/>
              </a:ext>
            </a:extLst>
          </p:cNvPr>
          <p:cNvPicPr>
            <a:picLocks noChangeAspect="1"/>
          </p:cNvPicPr>
          <p:nvPr/>
        </p:nvPicPr>
        <p:blipFill rotWithShape="1">
          <a:blip r:embed="rId6"/>
          <a:srcRect r="40045"/>
          <a:stretch/>
        </p:blipFill>
        <p:spPr>
          <a:xfrm>
            <a:off x="2200627" y="2212674"/>
            <a:ext cx="1694179" cy="3276600"/>
          </a:xfrm>
          <a:prstGeom prst="rect">
            <a:avLst/>
          </a:prstGeom>
        </p:spPr>
      </p:pic>
      <p:pic>
        <p:nvPicPr>
          <p:cNvPr id="9" name="Picture 8">
            <a:extLst>
              <a:ext uri="{FF2B5EF4-FFF2-40B4-BE49-F238E27FC236}">
                <a16:creationId xmlns:a16="http://schemas.microsoft.com/office/drawing/2014/main" id="{AF25005F-51B0-534D-A982-177C52CDC4DB}"/>
              </a:ext>
            </a:extLst>
          </p:cNvPr>
          <p:cNvPicPr>
            <a:picLocks noChangeAspect="1"/>
          </p:cNvPicPr>
          <p:nvPr/>
        </p:nvPicPr>
        <p:blipFill rotWithShape="1">
          <a:blip r:embed="rId7"/>
          <a:srcRect r="34595"/>
          <a:stretch/>
        </p:blipFill>
        <p:spPr>
          <a:xfrm>
            <a:off x="4684146" y="219873"/>
            <a:ext cx="1299855" cy="2431030"/>
          </a:xfrm>
          <a:prstGeom prst="rect">
            <a:avLst/>
          </a:prstGeom>
        </p:spPr>
      </p:pic>
      <p:pic>
        <p:nvPicPr>
          <p:cNvPr id="10" name="Picture 9">
            <a:extLst>
              <a:ext uri="{FF2B5EF4-FFF2-40B4-BE49-F238E27FC236}">
                <a16:creationId xmlns:a16="http://schemas.microsoft.com/office/drawing/2014/main" id="{B081D60D-925E-E744-90CB-984A353CFDD6}"/>
              </a:ext>
            </a:extLst>
          </p:cNvPr>
          <p:cNvPicPr>
            <a:picLocks noChangeAspect="1"/>
          </p:cNvPicPr>
          <p:nvPr/>
        </p:nvPicPr>
        <p:blipFill>
          <a:blip r:embed="rId8"/>
          <a:stretch>
            <a:fillRect/>
          </a:stretch>
        </p:blipFill>
        <p:spPr>
          <a:xfrm>
            <a:off x="4018837" y="4307009"/>
            <a:ext cx="2013774" cy="1459524"/>
          </a:xfrm>
          <a:prstGeom prst="rect">
            <a:avLst/>
          </a:prstGeom>
        </p:spPr>
      </p:pic>
      <p:pic>
        <p:nvPicPr>
          <p:cNvPr id="11" name="Picture 10">
            <a:extLst>
              <a:ext uri="{FF2B5EF4-FFF2-40B4-BE49-F238E27FC236}">
                <a16:creationId xmlns:a16="http://schemas.microsoft.com/office/drawing/2014/main" id="{E0FE456B-CDE2-A74E-981D-22F3256E318C}"/>
              </a:ext>
            </a:extLst>
          </p:cNvPr>
          <p:cNvPicPr>
            <a:picLocks noChangeAspect="1"/>
          </p:cNvPicPr>
          <p:nvPr/>
        </p:nvPicPr>
        <p:blipFill>
          <a:blip r:embed="rId9"/>
          <a:stretch>
            <a:fillRect/>
          </a:stretch>
        </p:blipFill>
        <p:spPr>
          <a:xfrm>
            <a:off x="4056751" y="2844618"/>
            <a:ext cx="2013774" cy="1387397"/>
          </a:xfrm>
          <a:prstGeom prst="rect">
            <a:avLst/>
          </a:prstGeom>
        </p:spPr>
      </p:pic>
      <p:pic>
        <p:nvPicPr>
          <p:cNvPr id="13" name="Picture 12">
            <a:extLst>
              <a:ext uri="{FF2B5EF4-FFF2-40B4-BE49-F238E27FC236}">
                <a16:creationId xmlns:a16="http://schemas.microsoft.com/office/drawing/2014/main" id="{9AA1C27F-0F23-224C-BDF9-F5858E97BFDD}"/>
              </a:ext>
            </a:extLst>
          </p:cNvPr>
          <p:cNvPicPr>
            <a:picLocks noChangeAspect="1"/>
          </p:cNvPicPr>
          <p:nvPr/>
        </p:nvPicPr>
        <p:blipFill>
          <a:blip r:embed="rId10"/>
          <a:stretch>
            <a:fillRect/>
          </a:stretch>
        </p:blipFill>
        <p:spPr>
          <a:xfrm>
            <a:off x="8648675" y="3353042"/>
            <a:ext cx="1993046" cy="2207114"/>
          </a:xfrm>
          <a:prstGeom prst="rect">
            <a:avLst/>
          </a:prstGeom>
        </p:spPr>
      </p:pic>
      <p:pic>
        <p:nvPicPr>
          <p:cNvPr id="14" name="Picture 13">
            <a:extLst>
              <a:ext uri="{FF2B5EF4-FFF2-40B4-BE49-F238E27FC236}">
                <a16:creationId xmlns:a16="http://schemas.microsoft.com/office/drawing/2014/main" id="{63924449-2ADB-E94A-96E6-6BC6A9307B55}"/>
              </a:ext>
            </a:extLst>
          </p:cNvPr>
          <p:cNvPicPr>
            <a:picLocks noChangeAspect="1"/>
          </p:cNvPicPr>
          <p:nvPr/>
        </p:nvPicPr>
        <p:blipFill>
          <a:blip r:embed="rId11"/>
          <a:stretch>
            <a:fillRect/>
          </a:stretch>
        </p:blipFill>
        <p:spPr>
          <a:xfrm>
            <a:off x="8683563" y="308773"/>
            <a:ext cx="2005697" cy="2964243"/>
          </a:xfrm>
          <a:prstGeom prst="rect">
            <a:avLst/>
          </a:prstGeom>
        </p:spPr>
      </p:pic>
      <p:pic>
        <p:nvPicPr>
          <p:cNvPr id="15" name="Picture 14">
            <a:extLst>
              <a:ext uri="{FF2B5EF4-FFF2-40B4-BE49-F238E27FC236}">
                <a16:creationId xmlns:a16="http://schemas.microsoft.com/office/drawing/2014/main" id="{6A8988AB-08E1-7044-9D09-CD3D9935430D}"/>
              </a:ext>
            </a:extLst>
          </p:cNvPr>
          <p:cNvPicPr>
            <a:picLocks noChangeAspect="1"/>
          </p:cNvPicPr>
          <p:nvPr/>
        </p:nvPicPr>
        <p:blipFill>
          <a:blip r:embed="rId12"/>
          <a:stretch>
            <a:fillRect/>
          </a:stretch>
        </p:blipFill>
        <p:spPr>
          <a:xfrm>
            <a:off x="6208001" y="144559"/>
            <a:ext cx="2168064" cy="4837906"/>
          </a:xfrm>
          <a:prstGeom prst="rect">
            <a:avLst/>
          </a:prstGeom>
        </p:spPr>
      </p:pic>
      <p:sp>
        <p:nvSpPr>
          <p:cNvPr id="17" name="TextBox 16">
            <a:extLst>
              <a:ext uri="{FF2B5EF4-FFF2-40B4-BE49-F238E27FC236}">
                <a16:creationId xmlns:a16="http://schemas.microsoft.com/office/drawing/2014/main" id="{C6377D52-84B9-684F-88CF-2EA6415526FE}"/>
              </a:ext>
            </a:extLst>
          </p:cNvPr>
          <p:cNvSpPr txBox="1"/>
          <p:nvPr/>
        </p:nvSpPr>
        <p:spPr>
          <a:xfrm>
            <a:off x="60059" y="5831052"/>
            <a:ext cx="5875331" cy="1015663"/>
          </a:xfrm>
          <a:prstGeom prst="rect">
            <a:avLst/>
          </a:prstGeom>
          <a:noFill/>
        </p:spPr>
        <p:txBody>
          <a:bodyPr wrap="square" rtlCol="0">
            <a:spAutoFit/>
          </a:bodyPr>
          <a:lstStyle/>
          <a:p>
            <a:r>
              <a:rPr lang="en-US" sz="2000" b="1" dirty="0">
                <a:solidFill>
                  <a:srgbClr val="FF0000"/>
                </a:solidFill>
              </a:rPr>
              <a:t>Use these screen captures (and next slide) to select one or more MIMIC tables that contain data for OMOP CONDITION_OCCURRENCE table</a:t>
            </a:r>
          </a:p>
        </p:txBody>
      </p:sp>
    </p:spTree>
    <p:extLst>
      <p:ext uri="{BB962C8B-B14F-4D97-AF65-F5344CB8AC3E}">
        <p14:creationId xmlns:p14="http://schemas.microsoft.com/office/powerpoint/2010/main" val="21823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0082611D-BF7F-1340-9877-C6EA00DFBCCD}"/>
              </a:ext>
            </a:extLst>
          </p:cNvPr>
          <p:cNvPicPr>
            <a:picLocks noChangeAspect="1"/>
          </p:cNvPicPr>
          <p:nvPr/>
        </p:nvPicPr>
        <p:blipFill>
          <a:blip r:embed="rId3"/>
          <a:stretch>
            <a:fillRect/>
          </a:stretch>
        </p:blipFill>
        <p:spPr>
          <a:xfrm>
            <a:off x="127819" y="328314"/>
            <a:ext cx="2225768" cy="4966668"/>
          </a:xfrm>
          <a:prstGeom prst="rect">
            <a:avLst/>
          </a:prstGeom>
        </p:spPr>
      </p:pic>
      <p:pic>
        <p:nvPicPr>
          <p:cNvPr id="12" name="Picture 11">
            <a:extLst>
              <a:ext uri="{FF2B5EF4-FFF2-40B4-BE49-F238E27FC236}">
                <a16:creationId xmlns:a16="http://schemas.microsoft.com/office/drawing/2014/main" id="{813518DA-3199-A94F-A6DF-453D28827D3B}"/>
              </a:ext>
            </a:extLst>
          </p:cNvPr>
          <p:cNvPicPr>
            <a:picLocks noChangeAspect="1"/>
          </p:cNvPicPr>
          <p:nvPr/>
        </p:nvPicPr>
        <p:blipFill>
          <a:blip r:embed="rId4"/>
          <a:stretch>
            <a:fillRect/>
          </a:stretch>
        </p:blipFill>
        <p:spPr>
          <a:xfrm>
            <a:off x="2485706" y="285724"/>
            <a:ext cx="2225768" cy="3388858"/>
          </a:xfrm>
          <a:prstGeom prst="rect">
            <a:avLst/>
          </a:prstGeom>
        </p:spPr>
      </p:pic>
      <p:pic>
        <p:nvPicPr>
          <p:cNvPr id="16" name="Picture 15">
            <a:extLst>
              <a:ext uri="{FF2B5EF4-FFF2-40B4-BE49-F238E27FC236}">
                <a16:creationId xmlns:a16="http://schemas.microsoft.com/office/drawing/2014/main" id="{F29D4187-2DCF-1640-A448-BC6265B59EBD}"/>
              </a:ext>
            </a:extLst>
          </p:cNvPr>
          <p:cNvPicPr>
            <a:picLocks noChangeAspect="1"/>
          </p:cNvPicPr>
          <p:nvPr/>
        </p:nvPicPr>
        <p:blipFill>
          <a:blip r:embed="rId5"/>
          <a:stretch>
            <a:fillRect/>
          </a:stretch>
        </p:blipFill>
        <p:spPr>
          <a:xfrm>
            <a:off x="4936170" y="183534"/>
            <a:ext cx="2024222" cy="3491048"/>
          </a:xfrm>
          <a:prstGeom prst="rect">
            <a:avLst/>
          </a:prstGeom>
        </p:spPr>
      </p:pic>
      <p:pic>
        <p:nvPicPr>
          <p:cNvPr id="17" name="Picture 16">
            <a:extLst>
              <a:ext uri="{FF2B5EF4-FFF2-40B4-BE49-F238E27FC236}">
                <a16:creationId xmlns:a16="http://schemas.microsoft.com/office/drawing/2014/main" id="{CF807863-CEDB-6F4E-8788-8478BC6F41C9}"/>
              </a:ext>
            </a:extLst>
          </p:cNvPr>
          <p:cNvPicPr>
            <a:picLocks noChangeAspect="1"/>
          </p:cNvPicPr>
          <p:nvPr/>
        </p:nvPicPr>
        <p:blipFill>
          <a:blip r:embed="rId6"/>
          <a:stretch>
            <a:fillRect/>
          </a:stretch>
        </p:blipFill>
        <p:spPr>
          <a:xfrm>
            <a:off x="4936170" y="3829050"/>
            <a:ext cx="1985369" cy="2628114"/>
          </a:xfrm>
          <a:prstGeom prst="rect">
            <a:avLst/>
          </a:prstGeom>
        </p:spPr>
      </p:pic>
      <p:pic>
        <p:nvPicPr>
          <p:cNvPr id="18" name="Picture 17">
            <a:extLst>
              <a:ext uri="{FF2B5EF4-FFF2-40B4-BE49-F238E27FC236}">
                <a16:creationId xmlns:a16="http://schemas.microsoft.com/office/drawing/2014/main" id="{483CEA66-7AB7-BF4E-A3C9-439F59C1EDDB}"/>
              </a:ext>
            </a:extLst>
          </p:cNvPr>
          <p:cNvPicPr>
            <a:picLocks noChangeAspect="1"/>
          </p:cNvPicPr>
          <p:nvPr/>
        </p:nvPicPr>
        <p:blipFill>
          <a:blip r:embed="rId7"/>
          <a:stretch>
            <a:fillRect/>
          </a:stretch>
        </p:blipFill>
        <p:spPr>
          <a:xfrm>
            <a:off x="7092511" y="481479"/>
            <a:ext cx="2298844" cy="5167312"/>
          </a:xfrm>
          <a:prstGeom prst="rect">
            <a:avLst/>
          </a:prstGeom>
        </p:spPr>
      </p:pic>
      <p:pic>
        <p:nvPicPr>
          <p:cNvPr id="19" name="Picture 18">
            <a:extLst>
              <a:ext uri="{FF2B5EF4-FFF2-40B4-BE49-F238E27FC236}">
                <a16:creationId xmlns:a16="http://schemas.microsoft.com/office/drawing/2014/main" id="{AAF2116C-1E9A-8946-A3B7-B855A35EA206}"/>
              </a:ext>
            </a:extLst>
          </p:cNvPr>
          <p:cNvPicPr>
            <a:picLocks noChangeAspect="1"/>
          </p:cNvPicPr>
          <p:nvPr/>
        </p:nvPicPr>
        <p:blipFill>
          <a:blip r:embed="rId8"/>
          <a:stretch>
            <a:fillRect/>
          </a:stretch>
        </p:blipFill>
        <p:spPr>
          <a:xfrm>
            <a:off x="9496698" y="386734"/>
            <a:ext cx="2323506" cy="1831469"/>
          </a:xfrm>
          <a:prstGeom prst="rect">
            <a:avLst/>
          </a:prstGeom>
        </p:spPr>
      </p:pic>
      <p:pic>
        <p:nvPicPr>
          <p:cNvPr id="20" name="Picture 19">
            <a:extLst>
              <a:ext uri="{FF2B5EF4-FFF2-40B4-BE49-F238E27FC236}">
                <a16:creationId xmlns:a16="http://schemas.microsoft.com/office/drawing/2014/main" id="{F9EA3B45-D683-524A-84C0-FE998A23034F}"/>
              </a:ext>
            </a:extLst>
          </p:cNvPr>
          <p:cNvPicPr>
            <a:picLocks noChangeAspect="1"/>
          </p:cNvPicPr>
          <p:nvPr/>
        </p:nvPicPr>
        <p:blipFill>
          <a:blip r:embed="rId9"/>
          <a:stretch>
            <a:fillRect/>
          </a:stretch>
        </p:blipFill>
        <p:spPr>
          <a:xfrm>
            <a:off x="9496698" y="2358469"/>
            <a:ext cx="2428602" cy="4410472"/>
          </a:xfrm>
          <a:prstGeom prst="rect">
            <a:avLst/>
          </a:prstGeom>
        </p:spPr>
      </p:pic>
      <p:sp>
        <p:nvSpPr>
          <p:cNvPr id="13" name="TextBox 12">
            <a:extLst>
              <a:ext uri="{FF2B5EF4-FFF2-40B4-BE49-F238E27FC236}">
                <a16:creationId xmlns:a16="http://schemas.microsoft.com/office/drawing/2014/main" id="{00C97BE4-897E-1B49-A388-92F0859D9C40}"/>
              </a:ext>
            </a:extLst>
          </p:cNvPr>
          <p:cNvSpPr txBox="1"/>
          <p:nvPr/>
        </p:nvSpPr>
        <p:spPr>
          <a:xfrm>
            <a:off x="53523" y="5430093"/>
            <a:ext cx="4882647" cy="1323439"/>
          </a:xfrm>
          <a:prstGeom prst="rect">
            <a:avLst/>
          </a:prstGeom>
          <a:noFill/>
        </p:spPr>
        <p:txBody>
          <a:bodyPr wrap="square" rtlCol="0">
            <a:spAutoFit/>
          </a:bodyPr>
          <a:lstStyle/>
          <a:p>
            <a:r>
              <a:rPr lang="en-US" sz="2000" b="1" dirty="0">
                <a:solidFill>
                  <a:srgbClr val="FF0000"/>
                </a:solidFill>
              </a:rPr>
              <a:t>Use these screen captures (and previous slide) to select one or more MIMIC tables that contain data for OMOP CONDITION_OCCURRENCE table</a:t>
            </a:r>
          </a:p>
        </p:txBody>
      </p:sp>
    </p:spTree>
    <p:extLst>
      <p:ext uri="{BB962C8B-B14F-4D97-AF65-F5344CB8AC3E}">
        <p14:creationId xmlns:p14="http://schemas.microsoft.com/office/powerpoint/2010/main" val="245338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7EC6-EF5F-FE4C-8E17-161E17AA1F18}"/>
              </a:ext>
            </a:extLst>
          </p:cNvPr>
          <p:cNvSpPr>
            <a:spLocks noGrp="1"/>
          </p:cNvSpPr>
          <p:nvPr>
            <p:ph type="title"/>
          </p:nvPr>
        </p:nvSpPr>
        <p:spPr>
          <a:xfrm>
            <a:off x="419820" y="365125"/>
            <a:ext cx="11772180" cy="1325563"/>
          </a:xfrm>
        </p:spPr>
        <p:txBody>
          <a:bodyPr>
            <a:normAutofit/>
          </a:bodyPr>
          <a:lstStyle/>
          <a:p>
            <a:r>
              <a:rPr lang="en-US" dirty="0"/>
              <a:t>Step 1: Understand source/target data models</a:t>
            </a:r>
          </a:p>
        </p:txBody>
      </p:sp>
      <p:sp>
        <p:nvSpPr>
          <p:cNvPr id="3" name="TextBox 2">
            <a:extLst>
              <a:ext uri="{FF2B5EF4-FFF2-40B4-BE49-F238E27FC236}">
                <a16:creationId xmlns:a16="http://schemas.microsoft.com/office/drawing/2014/main" id="{A685B4EF-EF0C-6F4F-9F7F-CD42C72C3A4A}"/>
              </a:ext>
            </a:extLst>
          </p:cNvPr>
          <p:cNvSpPr txBox="1"/>
          <p:nvPr/>
        </p:nvSpPr>
        <p:spPr>
          <a:xfrm>
            <a:off x="5029200" y="3829050"/>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1" y="1690688"/>
            <a:ext cx="10627112" cy="4861981"/>
          </a:xfrm>
          <a:prstGeom prst="rect">
            <a:avLst/>
          </a:prstGeom>
        </p:spPr>
      </p:pic>
    </p:spTree>
    <p:extLst>
      <p:ext uri="{BB962C8B-B14F-4D97-AF65-F5344CB8AC3E}">
        <p14:creationId xmlns:p14="http://schemas.microsoft.com/office/powerpoint/2010/main" val="79492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3E709-6674-CE42-AE4D-95B31F412994}"/>
              </a:ext>
            </a:extLst>
          </p:cNvPr>
          <p:cNvSpPr>
            <a:spLocks noGrp="1"/>
          </p:cNvSpPr>
          <p:nvPr>
            <p:ph type="title"/>
          </p:nvPr>
        </p:nvSpPr>
        <p:spPr/>
        <p:txBody>
          <a:bodyPr/>
          <a:lstStyle/>
          <a:p>
            <a:r>
              <a:rPr lang="en-US" dirty="0"/>
              <a:t>Step 2: Profile source table or tables</a:t>
            </a:r>
          </a:p>
        </p:txBody>
      </p:sp>
      <p:sp>
        <p:nvSpPr>
          <p:cNvPr id="3" name="Content Placeholder 2">
            <a:extLst>
              <a:ext uri="{FF2B5EF4-FFF2-40B4-BE49-F238E27FC236}">
                <a16:creationId xmlns:a16="http://schemas.microsoft.com/office/drawing/2014/main" id="{0CEA4EE7-1922-E046-8402-CC87A5D41C20}"/>
              </a:ext>
            </a:extLst>
          </p:cNvPr>
          <p:cNvSpPr>
            <a:spLocks noGrp="1"/>
          </p:cNvSpPr>
          <p:nvPr>
            <p:ph idx="1"/>
          </p:nvPr>
        </p:nvSpPr>
        <p:spPr/>
        <p:txBody>
          <a:bodyPr/>
          <a:lstStyle/>
          <a:p>
            <a:pPr marL="0" indent="0">
              <a:buNone/>
            </a:pPr>
            <a:r>
              <a:rPr lang="en-US" sz="3200" b="1" dirty="0">
                <a:solidFill>
                  <a:srgbClr val="FF0000"/>
                </a:solidFill>
              </a:rPr>
              <a:t>Using the White Rabbit profiling data from the 100 patient MIMIC database provided in the Assessment to comment on the distribution of the SUBJECT_ID field from one of the MIMIC tables selected in Step </a:t>
            </a:r>
            <a:r>
              <a:rPr lang="en-US" sz="3200" b="1" dirty="0" smtClean="0">
                <a:solidFill>
                  <a:srgbClr val="FF0000"/>
                </a:solidFill>
              </a:rPr>
              <a:t>1</a:t>
            </a:r>
          </a:p>
          <a:p>
            <a:pPr marL="0" indent="0">
              <a:buNone/>
            </a:pPr>
            <a:endParaRPr lang="en-US" sz="1050" b="1" dirty="0">
              <a:solidFill>
                <a:srgbClr val="FF0000"/>
              </a:solidFill>
            </a:endParaRPr>
          </a:p>
          <a:p>
            <a:pPr marL="0" indent="0">
              <a:buNone/>
            </a:pPr>
            <a:endParaRPr lang="en-US" sz="105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72051"/>
            <a:ext cx="5406483" cy="2949196"/>
          </a:xfrm>
          <a:prstGeom prst="rect">
            <a:avLst/>
          </a:prstGeom>
        </p:spPr>
      </p:pic>
    </p:spTree>
    <p:extLst>
      <p:ext uri="{BB962C8B-B14F-4D97-AF65-F5344CB8AC3E}">
        <p14:creationId xmlns:p14="http://schemas.microsoft.com/office/powerpoint/2010/main" val="3761532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0BE7E4-D121-5743-AF77-7D6FEEF9E0CC}"/>
              </a:ext>
            </a:extLst>
          </p:cNvPr>
          <p:cNvPicPr>
            <a:picLocks noChangeAspect="1"/>
          </p:cNvPicPr>
          <p:nvPr/>
        </p:nvPicPr>
        <p:blipFill>
          <a:blip r:embed="rId3"/>
          <a:stretch>
            <a:fillRect/>
          </a:stretch>
        </p:blipFill>
        <p:spPr>
          <a:xfrm>
            <a:off x="7635726" y="720163"/>
            <a:ext cx="4359758" cy="5842790"/>
          </a:xfrm>
          <a:prstGeom prst="rect">
            <a:avLst/>
          </a:prstGeom>
        </p:spPr>
      </p:pic>
      <p:sp>
        <p:nvSpPr>
          <p:cNvPr id="8" name="Title 7">
            <a:extLst>
              <a:ext uri="{FF2B5EF4-FFF2-40B4-BE49-F238E27FC236}">
                <a16:creationId xmlns:a16="http://schemas.microsoft.com/office/drawing/2014/main" id="{A3FEDD6B-8D1D-1046-9C3B-4B51B447E708}"/>
              </a:ext>
            </a:extLst>
          </p:cNvPr>
          <p:cNvSpPr>
            <a:spLocks noGrp="1"/>
          </p:cNvSpPr>
          <p:nvPr>
            <p:ph type="title"/>
          </p:nvPr>
        </p:nvSpPr>
        <p:spPr>
          <a:xfrm>
            <a:off x="838200" y="57381"/>
            <a:ext cx="10515600" cy="1325563"/>
          </a:xfrm>
        </p:spPr>
        <p:txBody>
          <a:bodyPr/>
          <a:lstStyle/>
          <a:p>
            <a:r>
              <a:rPr lang="en-US" dirty="0"/>
              <a:t>Step 3: Create ETL mappings</a:t>
            </a:r>
          </a:p>
        </p:txBody>
      </p:sp>
      <p:graphicFrame>
        <p:nvGraphicFramePr>
          <p:cNvPr id="6" name="Table 5">
            <a:extLst>
              <a:ext uri="{FF2B5EF4-FFF2-40B4-BE49-F238E27FC236}">
                <a16:creationId xmlns:a16="http://schemas.microsoft.com/office/drawing/2014/main" id="{A3A63F07-0626-2243-9B4B-57EE23F9913E}"/>
              </a:ext>
            </a:extLst>
          </p:cNvPr>
          <p:cNvGraphicFramePr>
            <a:graphicFrameLocks noGrp="1"/>
          </p:cNvGraphicFramePr>
          <p:nvPr>
            <p:extLst>
              <p:ext uri="{D42A27DB-BD31-4B8C-83A1-F6EECF244321}">
                <p14:modId xmlns:p14="http://schemas.microsoft.com/office/powerpoint/2010/main" val="311765663"/>
              </p:ext>
            </p:extLst>
          </p:nvPr>
        </p:nvGraphicFramePr>
        <p:xfrm>
          <a:off x="1750370" y="1323258"/>
          <a:ext cx="1413488" cy="3779760"/>
        </p:xfrm>
        <a:graphic>
          <a:graphicData uri="http://schemas.openxmlformats.org/drawingml/2006/table">
            <a:tbl>
              <a:tblPr firstRow="1" bandRow="1">
                <a:tableStyleId>{72833802-FEF1-4C79-8D5D-14CF1EAF98D9}</a:tableStyleId>
              </a:tblPr>
              <a:tblGrid>
                <a:gridCol w="1413488">
                  <a:extLst>
                    <a:ext uri="{9D8B030D-6E8A-4147-A177-3AD203B41FA5}">
                      <a16:colId xmlns:a16="http://schemas.microsoft.com/office/drawing/2014/main" val="3905820754"/>
                    </a:ext>
                  </a:extLst>
                </a:gridCol>
              </a:tblGrid>
              <a:tr h="532810">
                <a:tc>
                  <a:txBody>
                    <a:bodyPr/>
                    <a:lstStyle/>
                    <a:p>
                      <a:r>
                        <a:rPr lang="en-US" dirty="0"/>
                        <a:t>MIMIC </a:t>
                      </a:r>
                      <a:r>
                        <a:rPr lang="en-US" dirty="0" err="1"/>
                        <a:t>TableName</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487436"/>
                  </a:ext>
                </a:extLst>
              </a:tr>
              <a:tr h="392460">
                <a:tc>
                  <a:txBody>
                    <a:bodyPr/>
                    <a:lstStyle/>
                    <a:p>
                      <a:pPr algn="ctr"/>
                      <a:r>
                        <a:rPr lang="en-US" dirty="0"/>
                        <a:t>Field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046"/>
                  </a:ext>
                </a:extLst>
              </a:tr>
              <a:tr h="392460">
                <a:tc>
                  <a:txBody>
                    <a:bodyPr/>
                    <a:lstStyle/>
                    <a:p>
                      <a:pPr algn="ctr"/>
                      <a:r>
                        <a:rPr lang="en-US" dirty="0"/>
                        <a:t>Field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29565"/>
                  </a:ext>
                </a:extLst>
              </a:tr>
              <a:tr h="392460">
                <a:tc>
                  <a:txBody>
                    <a:bodyPr/>
                    <a:lstStyle/>
                    <a:p>
                      <a:pPr algn="ctr"/>
                      <a:r>
                        <a:rPr lang="en-US" dirty="0"/>
                        <a:t>Field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010826"/>
                  </a:ext>
                </a:extLst>
              </a:tr>
              <a:tr h="392460">
                <a:tc>
                  <a:txBody>
                    <a:bodyPr/>
                    <a:lstStyle/>
                    <a:p>
                      <a:pPr algn="ctr"/>
                      <a:r>
                        <a:rPr lang="en-US" dirty="0"/>
                        <a:t>Field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6307706"/>
                  </a:ext>
                </a:extLst>
              </a:tr>
              <a:tr h="392460">
                <a:tc>
                  <a:txBody>
                    <a:bodyPr/>
                    <a:lstStyle/>
                    <a:p>
                      <a:pPr algn="ctr"/>
                      <a:r>
                        <a:rPr lang="en-US" dirty="0"/>
                        <a:t>Field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972745"/>
                  </a:ext>
                </a:extLst>
              </a:tr>
              <a:tr h="392460">
                <a:tc>
                  <a:txBody>
                    <a:bodyPr/>
                    <a:lstStyle/>
                    <a:p>
                      <a:pPr algn="ctr"/>
                      <a:r>
                        <a:rPr lang="en-US" dirty="0"/>
                        <a:t>Field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9126517"/>
                  </a:ext>
                </a:extLst>
              </a:tr>
              <a:tr h="392460">
                <a:tc>
                  <a:txBody>
                    <a:bodyPr/>
                    <a:lstStyle/>
                    <a:p>
                      <a:pPr algn="ctr"/>
                      <a:r>
                        <a:rPr lang="en-US" dirty="0"/>
                        <a:t>Field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95457"/>
                  </a:ext>
                </a:extLst>
              </a:tr>
              <a:tr h="392460">
                <a:tc>
                  <a:txBody>
                    <a:bodyPr/>
                    <a:lstStyle/>
                    <a:p>
                      <a:pPr algn="ctr"/>
                      <a:r>
                        <a:rPr lang="en-US" dirty="0"/>
                        <a:t>Field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16672"/>
                  </a:ext>
                </a:extLst>
              </a:tr>
            </a:tbl>
          </a:graphicData>
        </a:graphic>
      </p:graphicFrame>
      <p:cxnSp>
        <p:nvCxnSpPr>
          <p:cNvPr id="11" name="Straight Arrow Connector 10">
            <a:extLst>
              <a:ext uri="{FF2B5EF4-FFF2-40B4-BE49-F238E27FC236}">
                <a16:creationId xmlns:a16="http://schemas.microsoft.com/office/drawing/2014/main" id="{5178E6C9-0722-224D-B729-0590DFC73BD3}"/>
              </a:ext>
            </a:extLst>
          </p:cNvPr>
          <p:cNvCxnSpPr>
            <a:cxnSpLocks/>
          </p:cNvCxnSpPr>
          <p:nvPr/>
        </p:nvCxnSpPr>
        <p:spPr>
          <a:xfrm flipV="1">
            <a:off x="3163858" y="1943100"/>
            <a:ext cx="4595842" cy="121271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09ADB2-29D1-764E-ACA3-090C76C29BC9}"/>
              </a:ext>
            </a:extLst>
          </p:cNvPr>
          <p:cNvCxnSpPr>
            <a:cxnSpLocks/>
          </p:cNvCxnSpPr>
          <p:nvPr/>
        </p:nvCxnSpPr>
        <p:spPr>
          <a:xfrm>
            <a:off x="3163858" y="3731034"/>
            <a:ext cx="4595842" cy="128800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1F66B5-7888-EA44-9EE9-B8187F1A6769}"/>
              </a:ext>
            </a:extLst>
          </p:cNvPr>
          <p:cNvCxnSpPr>
            <a:cxnSpLocks/>
          </p:cNvCxnSpPr>
          <p:nvPr/>
        </p:nvCxnSpPr>
        <p:spPr>
          <a:xfrm flipV="1">
            <a:off x="3163858" y="4160952"/>
            <a:ext cx="4595842" cy="7433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1627D4-E80B-9042-84F6-E98A921A2443}"/>
              </a:ext>
            </a:extLst>
          </p:cNvPr>
          <p:cNvSpPr txBox="1"/>
          <p:nvPr/>
        </p:nvSpPr>
        <p:spPr>
          <a:xfrm>
            <a:off x="336886" y="5276321"/>
            <a:ext cx="7201338" cy="2769989"/>
          </a:xfrm>
          <a:prstGeom prst="rect">
            <a:avLst/>
          </a:prstGeom>
          <a:noFill/>
          <a:ln w="28575">
            <a:solidFill>
              <a:schemeClr val="tx1"/>
            </a:solidFill>
          </a:ln>
        </p:spPr>
        <p:txBody>
          <a:bodyPr wrap="square" rtlCol="0">
            <a:spAutoFit/>
          </a:bodyPr>
          <a:lstStyle/>
          <a:p>
            <a:r>
              <a:rPr lang="en-US" dirty="0" smtClean="0"/>
              <a:t>The </a:t>
            </a:r>
            <a:r>
              <a:rPr lang="en-US" dirty="0"/>
              <a:t>mapping is as follows:</a:t>
            </a:r>
          </a:p>
          <a:p>
            <a:pPr lvl="1"/>
            <a:r>
              <a:rPr lang="en-US" dirty="0"/>
              <a:t>The </a:t>
            </a:r>
            <a:r>
              <a:rPr lang="en-US" dirty="0" err="1"/>
              <a:t>subject_id</a:t>
            </a:r>
            <a:r>
              <a:rPr lang="en-US" dirty="0"/>
              <a:t> from the ADMISSIONS table in MIMIC is mapped to the </a:t>
            </a:r>
            <a:r>
              <a:rPr lang="en-US" dirty="0" err="1"/>
              <a:t>person_id</a:t>
            </a:r>
            <a:r>
              <a:rPr lang="en-US" dirty="0"/>
              <a:t> field in the CONDITION_OCCURRENCE table in OMOP.</a:t>
            </a:r>
          </a:p>
          <a:p>
            <a:pPr lvl="1"/>
            <a:r>
              <a:rPr lang="en-US" dirty="0"/>
              <a:t>The </a:t>
            </a:r>
            <a:r>
              <a:rPr lang="en-US" dirty="0" err="1"/>
              <a:t>hadm_id</a:t>
            </a:r>
            <a:r>
              <a:rPr lang="en-US" dirty="0"/>
              <a:t> from the ADMISSIONS table in MIMIC is mapped to the </a:t>
            </a:r>
            <a:r>
              <a:rPr lang="en-US" dirty="0" err="1"/>
              <a:t>visit_occurrence_id</a:t>
            </a:r>
            <a:r>
              <a:rPr lang="en-US" dirty="0"/>
              <a:t> field in the CONDITION_OCCURRENCE table in OMOP.</a:t>
            </a:r>
          </a:p>
          <a:p>
            <a:pPr lvl="1"/>
            <a:r>
              <a:rPr lang="en-US" dirty="0"/>
              <a:t>The icd9_code from the DIAGNOSES_ICD in MIMIC is mapped to the </a:t>
            </a:r>
            <a:r>
              <a:rPr lang="en-US" dirty="0" err="1"/>
              <a:t>condition_source_value</a:t>
            </a:r>
            <a:r>
              <a:rPr lang="en-US" dirty="0"/>
              <a:t> in the CONDITION_OCCURRENCE table in OMOP.</a:t>
            </a:r>
          </a:p>
          <a:p>
            <a:pPr lvl="1"/>
            <a:endParaRPr lang="en-US" sz="1200" dirty="0"/>
          </a:p>
        </p:txBody>
      </p:sp>
    </p:spTree>
    <p:extLst>
      <p:ext uri="{BB962C8B-B14F-4D97-AF65-F5344CB8AC3E}">
        <p14:creationId xmlns:p14="http://schemas.microsoft.com/office/powerpoint/2010/main" val="3975935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1126</Words>
  <Application>Microsoft Office PowerPoint</Application>
  <PresentationFormat>Widescreen</PresentationFormat>
  <Paragraphs>100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Course 2 Module 5 Programming Assignment  Assignment is to ETL MIMIC data into the OMOP CONDITION_OCCURRENCE table</vt:lpstr>
      <vt:lpstr>ETL Steps</vt:lpstr>
      <vt:lpstr>Step 1: Understand source/target data models</vt:lpstr>
      <vt:lpstr>Step 1: Understand source/target data models</vt:lpstr>
      <vt:lpstr>PowerPoint Presentation</vt:lpstr>
      <vt:lpstr>PowerPoint Presentation</vt:lpstr>
      <vt:lpstr>Step 1: Understand source/target data models</vt:lpstr>
      <vt:lpstr>Step 2: Profile source table or tables</vt:lpstr>
      <vt:lpstr>Step 3: Create ETL mappings</vt:lpstr>
      <vt:lpstr>Step 4: Write transformation code</vt:lpstr>
      <vt:lpstr>Step 5: Execute transformation code</vt:lpstr>
      <vt:lpstr>Step 6: Perform data quality assessment</vt:lpstr>
      <vt:lpstr>Step 7: Package documentation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Steps</dc:title>
  <dc:creator>Kahn, Michael</dc:creator>
  <cp:lastModifiedBy>Dennis</cp:lastModifiedBy>
  <cp:revision>48</cp:revision>
  <dcterms:created xsi:type="dcterms:W3CDTF">2018-12-14T03:25:30Z</dcterms:created>
  <dcterms:modified xsi:type="dcterms:W3CDTF">2023-12-14T06:24:09Z</dcterms:modified>
</cp:coreProperties>
</file>