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66" r:id="rId3"/>
    <p:sldId id="273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3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3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5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7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EC9898-07BD-8B48-B9A9-D57151BAA00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Identifying Patients with Diabetic Complications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Dennis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048B-E4E7-874B-9358-1016DFD8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Assignment Overview</a:t>
            </a:r>
            <a:r>
              <a:rPr lang="en-MY" dirty="0"/>
              <a:t>: The project involves identifying diabetic complications (neuropathy, nephropathy, retinopathy) from clinical text </a:t>
            </a:r>
            <a:r>
              <a:rPr lang="en-MY" dirty="0" smtClean="0"/>
              <a:t>notes</a:t>
            </a:r>
            <a:r>
              <a:rPr lang="en-MY" dirty="0" smtClean="0">
                <a:solidFill>
                  <a:srgbClr val="111111"/>
                </a:solidFill>
              </a:rPr>
              <a:t>.</a:t>
            </a:r>
            <a:endParaRPr lang="en-MY" dirty="0">
              <a:solidFill>
                <a:srgbClr val="11111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>
                <a:solidFill>
                  <a:srgbClr val="111111"/>
                </a:solidFill>
              </a:rPr>
              <a:t>Tasks</a:t>
            </a:r>
            <a:r>
              <a:rPr lang="en-MY" dirty="0">
                <a:solidFill>
                  <a:srgbClr val="111111"/>
                </a:solidFill>
              </a:rPr>
              <a:t>: Apply text processing techniques, use regular expressions, and assess algorithm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>
                <a:solidFill>
                  <a:srgbClr val="111111"/>
                </a:solidFill>
              </a:rPr>
              <a:t>Data Source</a:t>
            </a:r>
            <a:r>
              <a:rPr lang="en-MY" dirty="0">
                <a:solidFill>
                  <a:srgbClr val="111111"/>
                </a:solidFill>
              </a:rPr>
              <a:t>: Clinical notes from Google </a:t>
            </a:r>
            <a:r>
              <a:rPr lang="en-MY" dirty="0" err="1">
                <a:solidFill>
                  <a:srgbClr val="111111"/>
                </a:solidFill>
              </a:rPr>
              <a:t>BigQuery</a:t>
            </a:r>
            <a:r>
              <a:rPr lang="en-MY" dirty="0">
                <a:solidFill>
                  <a:srgbClr val="11111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>
                <a:solidFill>
                  <a:srgbClr val="111111"/>
                </a:solidFill>
              </a:rPr>
              <a:t>Diabetic Complications</a:t>
            </a:r>
            <a:r>
              <a:rPr lang="en-MY" dirty="0">
                <a:solidFill>
                  <a:srgbClr val="111111"/>
                </a:solidFill>
              </a:rPr>
              <a:t>: Includes neuropathy (nerve damage), nephropathy (kidney damage), and retinopathy (retina damage</a:t>
            </a:r>
            <a:r>
              <a:rPr lang="en-MY" dirty="0" smtClean="0">
                <a:solidFill>
                  <a:srgbClr val="111111"/>
                </a:solidFill>
              </a:rPr>
              <a:t>).</a:t>
            </a:r>
            <a:endParaRPr lang="en-MY" dirty="0">
              <a:solidFill>
                <a:srgbClr val="111111"/>
              </a:solidFill>
            </a:endParaRPr>
          </a:p>
          <a:p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2917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048B-E4E7-874B-9358-1016DFD8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7936-E789-5840-AF9A-6AA28890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499"/>
          </a:xfrm>
        </p:spPr>
        <p:txBody>
          <a:bodyPr>
            <a:normAutofit/>
          </a:bodyPr>
          <a:lstStyle/>
          <a:p>
            <a:r>
              <a:rPr lang="en-US" dirty="0" smtClean="0"/>
              <a:t>Note section approach</a:t>
            </a:r>
          </a:p>
          <a:p>
            <a:r>
              <a:rPr lang="en-US" dirty="0" smtClean="0"/>
              <a:t>Thought HTN, if found in past medical history, good fit for existing hypertension before hospitalization.</a:t>
            </a:r>
          </a:p>
          <a:p>
            <a:r>
              <a:rPr lang="en-US" dirty="0" smtClean="0"/>
              <a:t>Note – all regular expressions were case insensitive and I replaced all whitespace with single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Past medical history Section headings</a:t>
            </a:r>
          </a:p>
          <a:p>
            <a:pPr lvl="1"/>
            <a:r>
              <a:rPr lang="en-US" dirty="0" smtClean="0"/>
              <a:t>Read 10 records, tried regex, reviewed 10 more records that didn’t match, tried regex, read 20 records and realized that I wasn’t finding a lot of new headers and quit.</a:t>
            </a:r>
          </a:p>
          <a:p>
            <a:pPr lvl="2"/>
            <a:r>
              <a:rPr lang="en-US" dirty="0" smtClean="0"/>
              <a:t>Past Medical History</a:t>
            </a:r>
          </a:p>
          <a:p>
            <a:pPr lvl="2"/>
            <a:r>
              <a:rPr lang="en-US" dirty="0" smtClean="0"/>
              <a:t>Past Medical/Surgical History</a:t>
            </a:r>
          </a:p>
          <a:p>
            <a:pPr lvl="2"/>
            <a:r>
              <a:rPr lang="en-US" dirty="0" smtClean="0"/>
              <a:t>Previous Medical History</a:t>
            </a:r>
          </a:p>
          <a:p>
            <a:pPr lvl="2"/>
            <a:r>
              <a:rPr lang="en-US" dirty="0" smtClean="0"/>
              <a:t>Also tried PMH (didn’t add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E82D-A36B-A44A-A798-19B88C5E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2F6-93FC-8E41-ABB4-5A66FAEC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Next section header</a:t>
            </a:r>
          </a:p>
          <a:p>
            <a:pPr lvl="1"/>
            <a:r>
              <a:rPr lang="en-US" dirty="0"/>
              <a:t>Read 10 records, tried regex, review 45 more, extended regex, skimmed remainder of records to confirm no large chunks of text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D6FE2-C4CB-194E-BAB3-256D9619AE00}"/>
              </a:ext>
            </a:extLst>
          </p:cNvPr>
          <p:cNvSpPr/>
          <p:nvPr/>
        </p:nvSpPr>
        <p:spPr>
          <a:xfrm>
            <a:off x="1243913" y="3094497"/>
            <a:ext cx="9267568" cy="35355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2"/>
            <a:r>
              <a:rPr lang="en-US" dirty="0"/>
              <a:t>Social History:</a:t>
            </a:r>
          </a:p>
          <a:p>
            <a:pPr lvl="2"/>
            <a:r>
              <a:rPr lang="en-US" dirty="0"/>
              <a:t>Past surgical history:</a:t>
            </a:r>
          </a:p>
          <a:p>
            <a:pPr lvl="2"/>
            <a:r>
              <a:rPr lang="en-US" dirty="0"/>
              <a:t>Allergies:</a:t>
            </a:r>
          </a:p>
          <a:p>
            <a:pPr lvl="2"/>
            <a:r>
              <a:rPr lang="en-US" dirty="0"/>
              <a:t>MEDICATIONS ON ADMISSION:</a:t>
            </a:r>
          </a:p>
          <a:p>
            <a:pPr lvl="2"/>
            <a:r>
              <a:rPr lang="en-US" dirty="0"/>
              <a:t>PHYSICAL EXAMINATION:’</a:t>
            </a:r>
          </a:p>
          <a:p>
            <a:pPr lvl="2"/>
            <a:r>
              <a:rPr lang="en-US" dirty="0"/>
              <a:t>FAMILY HISTORY:</a:t>
            </a:r>
          </a:p>
          <a:p>
            <a:pPr lvl="2"/>
            <a:r>
              <a:rPr lang="en-US" dirty="0"/>
              <a:t>current medications:</a:t>
            </a:r>
          </a:p>
          <a:p>
            <a:pPr lvl="2"/>
            <a:r>
              <a:rPr lang="en-US" dirty="0"/>
              <a:t>Medications:</a:t>
            </a:r>
          </a:p>
          <a:p>
            <a:pPr lvl="2"/>
            <a:r>
              <a:rPr lang="en-US" dirty="0"/>
              <a:t>CURRENT MEDICATION ON ADMISSION:</a:t>
            </a:r>
          </a:p>
          <a:p>
            <a:pPr lvl="2"/>
            <a:r>
              <a:rPr lang="en-US" dirty="0"/>
              <a:t>admission medications:</a:t>
            </a:r>
          </a:p>
          <a:p>
            <a:pPr lvl="2"/>
            <a:r>
              <a:rPr lang="en-US" dirty="0"/>
              <a:t>PHYSICAL EXAMINATION ON ADMISSION:</a:t>
            </a:r>
          </a:p>
          <a:p>
            <a:pPr lvl="2"/>
            <a:r>
              <a:rPr lang="en-US" dirty="0"/>
              <a:t>PHYSICAL EXAM upon admission:</a:t>
            </a:r>
          </a:p>
          <a:p>
            <a:pPr lvl="2"/>
            <a:r>
              <a:rPr lang="en-US" dirty="0"/>
              <a:t>Physical Exam:</a:t>
            </a:r>
          </a:p>
          <a:p>
            <a:pPr lvl="2"/>
            <a:r>
              <a:rPr lang="en-US" dirty="0"/>
              <a:t>BRIEF SUMMARY OF HOSPITAL COURSE:</a:t>
            </a:r>
          </a:p>
          <a:p>
            <a:pPr lvl="2"/>
            <a:r>
              <a:rPr lang="en-US" dirty="0"/>
              <a:t>HOSPITAL COURSE:</a:t>
            </a:r>
          </a:p>
          <a:p>
            <a:pPr lvl="2"/>
            <a:r>
              <a:rPr lang="en-US" dirty="0"/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41762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8051-1AB0-ED4D-A521-B7AA2606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11C-1BAE-8C4B-A25F-31847368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Looked at different stems of hypertension (-hyper-) and (-</a:t>
            </a:r>
            <a:r>
              <a:rPr lang="en-US" dirty="0" err="1"/>
              <a:t>htn</a:t>
            </a:r>
            <a:r>
              <a:rPr lang="en-US" dirty="0"/>
              <a:t>-) to make sure I wouldn’t miss any keyword (or have off topic matching) for my two outcome keywords – “hypertension” and “</a:t>
            </a:r>
            <a:r>
              <a:rPr lang="en-US" dirty="0" err="1"/>
              <a:t>htn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3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99D1-A706-7048-BABD-28514B0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C49-B2B6-4B4D-9311-5D3F4B13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physical exam(</a:t>
            </a:r>
            <a:r>
              <a:rPr lang="en-US" dirty="0" err="1"/>
              <a:t>ination</a:t>
            </a:r>
            <a:r>
              <a:rPr lang="en-US" dirty="0"/>
              <a:t>)?( (up)?on admission)?:.*</a:t>
            </a:r>
          </a:p>
          <a:p>
            <a:r>
              <a:rPr lang="en-US" dirty="0"/>
              <a:t>This minimally matches “physical exam:”</a:t>
            </a:r>
          </a:p>
          <a:p>
            <a:pPr lvl="1"/>
            <a:r>
              <a:rPr lang="en-US" dirty="0"/>
              <a:t>It then can include “</a:t>
            </a:r>
            <a:r>
              <a:rPr lang="en-US" dirty="0" err="1"/>
              <a:t>ination</a:t>
            </a:r>
            <a:r>
              <a:rPr lang="en-US" dirty="0"/>
              <a:t>” (zero or 1 times) e.g., physical examination:</a:t>
            </a:r>
          </a:p>
          <a:p>
            <a:pPr lvl="1"/>
            <a:r>
              <a:rPr lang="en-US" dirty="0"/>
              <a:t>It can also include either:</a:t>
            </a:r>
          </a:p>
          <a:p>
            <a:pPr lvl="2"/>
            <a:r>
              <a:rPr lang="en-US" dirty="0"/>
              <a:t>“ upon admission:” (zero or 1 times) or </a:t>
            </a:r>
          </a:p>
          <a:p>
            <a:pPr lvl="2"/>
            <a:r>
              <a:rPr lang="en-US" dirty="0"/>
              <a:t>“ on admission:” (zero or 1 times) </a:t>
            </a:r>
          </a:p>
          <a:p>
            <a:r>
              <a:rPr lang="en-US" dirty="0"/>
              <a:t>Overall could match:</a:t>
            </a:r>
          </a:p>
          <a:p>
            <a:pPr lvl="1"/>
            <a:r>
              <a:rPr lang="en-US" dirty="0"/>
              <a:t>Physical exam:</a:t>
            </a:r>
          </a:p>
          <a:p>
            <a:pPr lvl="1"/>
            <a:r>
              <a:rPr lang="en-US" dirty="0"/>
              <a:t>Physical examination:</a:t>
            </a:r>
          </a:p>
          <a:p>
            <a:pPr lvl="1"/>
            <a:r>
              <a:rPr lang="en-US" dirty="0"/>
              <a:t>Physical exam upon admission:</a:t>
            </a:r>
          </a:p>
          <a:p>
            <a:pPr lvl="1"/>
            <a:r>
              <a:rPr lang="en-US" dirty="0"/>
              <a:t>Physical exam on admission:</a:t>
            </a:r>
          </a:p>
          <a:p>
            <a:pPr lvl="1"/>
            <a:r>
              <a:rPr lang="en-US" dirty="0"/>
              <a:t>Physical examination upon admission:</a:t>
            </a:r>
          </a:p>
          <a:p>
            <a:pPr lvl="1"/>
            <a:r>
              <a:rPr lang="en-US" dirty="0"/>
              <a:t>Physical examination on admission: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9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0FA0-E91B-B148-80AE-59F4706D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97B1-835D-7446-9143-ED82B32A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extract past medical history section for 436 notes</a:t>
            </a:r>
          </a:p>
          <a:p>
            <a:pPr lvl="1"/>
            <a:r>
              <a:rPr lang="en-US" dirty="0"/>
              <a:t>224 had hypertension listed</a:t>
            </a:r>
          </a:p>
          <a:p>
            <a:pPr lvl="1"/>
            <a:r>
              <a:rPr lang="en-US" dirty="0"/>
              <a:t>212 did not</a:t>
            </a:r>
          </a:p>
          <a:p>
            <a:r>
              <a:rPr lang="en-US" dirty="0"/>
              <a:t>There were 128 notes that I could not extract past medical history section from. </a:t>
            </a:r>
          </a:p>
        </p:txBody>
      </p:sp>
    </p:spTree>
    <p:extLst>
      <p:ext uri="{BB962C8B-B14F-4D97-AF65-F5344CB8AC3E}">
        <p14:creationId xmlns:p14="http://schemas.microsoft.com/office/powerpoint/2010/main" val="46612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A0BF-58A2-914A-8051-9D553599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63A5-3CCA-4748-A688-20C3DEF8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notes I could not classify – a number of them did not have any past medical history information available. The patient was unconscious or coming from another site and unable to provide a history. </a:t>
            </a:r>
          </a:p>
          <a:p>
            <a:pPr lvl="1"/>
            <a:r>
              <a:rPr lang="en-US" dirty="0"/>
              <a:t>I would likely have to manually review these records.</a:t>
            </a:r>
          </a:p>
          <a:p>
            <a:r>
              <a:rPr lang="en-US" dirty="0"/>
              <a:t>Others had past medical history in the “history of present illness” section. </a:t>
            </a:r>
          </a:p>
          <a:p>
            <a:pPr lvl="1"/>
            <a:r>
              <a:rPr lang="en-US" dirty="0"/>
              <a:t>I could try window strategies around hypertension to find these records. </a:t>
            </a:r>
          </a:p>
        </p:txBody>
      </p:sp>
    </p:spTree>
    <p:extLst>
      <p:ext uri="{BB962C8B-B14F-4D97-AF65-F5344CB8AC3E}">
        <p14:creationId xmlns:p14="http://schemas.microsoft.com/office/powerpoint/2010/main" val="263365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1485</TotalTime>
  <Words>499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Identifying Patients with Diabetic Complications</vt:lpstr>
      <vt:lpstr>INTRODUCTION</vt:lpstr>
      <vt:lpstr>Approach</vt:lpstr>
      <vt:lpstr>Approach</vt:lpstr>
      <vt:lpstr>Approach</vt:lpstr>
      <vt:lpstr>Regular Expression</vt:lpstr>
      <vt:lpstr>Performance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Dennis</cp:lastModifiedBy>
  <cp:revision>18</cp:revision>
  <dcterms:created xsi:type="dcterms:W3CDTF">2018-03-02T05:37:34Z</dcterms:created>
  <dcterms:modified xsi:type="dcterms:W3CDTF">2024-07-18T01:05:32Z</dcterms:modified>
</cp:coreProperties>
</file>