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48"/>
    <p:restoredTop sz="94643"/>
  </p:normalViewPr>
  <p:slideViewPr>
    <p:cSldViewPr snapToGrid="0" snapToObjects="1">
      <p:cViewPr varScale="1">
        <p:scale>
          <a:sx n="88" d="100"/>
          <a:sy n="88" d="100"/>
        </p:scale>
        <p:origin x="64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75D1C-D8FE-6B48-84A4-FE914B65D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E0A27D-F438-F042-B05F-48384280F2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11DBCF-7B0B-7947-A192-487BEF998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C9898-07BD-8B48-B9A9-D57151BAA008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DB4E87-80B8-FE48-8722-CF91FF67B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EE91B9-41D6-444D-8C9C-2117662E9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D424B-C247-7843-A231-D8647B8C1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889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4FC25-6C07-F642-8F79-8CE330EDE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7C7DD2-5B03-004A-B9EB-089AA30C29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47520E-573A-C74B-89CE-25B3CA5A6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C9898-07BD-8B48-B9A9-D57151BAA008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8854F3-9240-A84B-8E81-0E8A9EC42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46F-896E-0B40-9E1C-DE00A39C5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D424B-C247-7843-A231-D8647B8C1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885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AE6260-EC27-AA41-A08B-04567D7799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2745A0-C99B-2240-9E2A-CC2FAC787E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92BA6D-020C-B34C-BB26-B9B41850E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C9898-07BD-8B48-B9A9-D57151BAA008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E7B313-A7EF-EA40-9620-CD84C6C71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EE0A30-63B8-C348-BA2D-DEB0E9B5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D424B-C247-7843-A231-D8647B8C1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340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85676-111B-764E-A078-D36317E0B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032949-7385-D94F-9CC3-3FF7356296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93904F-B47E-7046-A3EE-52A03CD42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C9898-07BD-8B48-B9A9-D57151BAA008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9D393D-8751-B74B-91CC-8FEC4D617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EA7E9A-9608-1242-B230-2DE63D9B6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D424B-C247-7843-A231-D8647B8C1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695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0C845-BFD8-F14B-B9F3-9143818C5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3D081C-7F9B-6546-8275-0DD0AAB587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05D5D4-DB55-8A4E-98EF-224E2696F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C9898-07BD-8B48-B9A9-D57151BAA008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C0552E-28F3-2B43-B931-012E2CC63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238AA-473F-854B-A386-71D304853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D424B-C247-7843-A231-D8647B8C1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568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34B7A-15EC-FD48-ACD4-757FAECAD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EE78C-E14D-5F41-834D-26ABA4A00C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E92DAD-5132-C642-B65B-5F99C0B485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D5D278-65F0-EC45-90F2-104217E12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C9898-07BD-8B48-B9A9-D57151BAA008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A96449-A676-E145-B127-59A107BF3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7E6E24-B715-9447-A683-3C041FB2E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D424B-C247-7843-A231-D8647B8C1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48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01B30-884A-864F-9333-9A5104AEB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01FC14-89DD-EA4F-8B1D-F3931EADAC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FEAD36-F55C-4240-A5A3-5BD038A442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DA04F3-3C79-254B-AA71-AD61512739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EECFA5-0A31-0046-AA05-92EE24AE5A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14C5AD-CAEA-DB4F-BB84-D6693A01C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C9898-07BD-8B48-B9A9-D57151BAA008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0871C9-2EA5-9E44-91F8-FFAD4BFB9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C9DFCF-9740-CA4A-9811-EBB312BBB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D424B-C247-7843-A231-D8647B8C1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570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4B3BD-4612-0F4C-808A-7C2CE8666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B95DF2-F14A-1C4D-84C4-59C091129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C9898-07BD-8B48-B9A9-D57151BAA008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3374A0-2E9E-8E45-9EA7-02EBBD8A2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62D9EC-3A3A-E04A-A33E-15AFF7F13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D424B-C247-7843-A231-D8647B8C1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415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34782E-E654-CD49-ADFF-1DCB485F9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C9898-07BD-8B48-B9A9-D57151BAA008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A76AD4-4B31-A941-A0D0-776B100B2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35526E-D2D7-CD48-9F44-EA6BA5CB9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D424B-C247-7843-A231-D8647B8C1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09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8D7F9-34D8-8E4A-AC51-6699F4340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0099BC-B80D-384B-A245-5307A9B3B3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83BEBF-88A7-4848-9681-A589F3C532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E65E09-FD76-4347-97E7-D4FD89742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C9898-07BD-8B48-B9A9-D57151BAA008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C067C6-7681-8249-AAAA-206062FE1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E5A94D-D4C7-A743-8F12-5684B60B7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D424B-C247-7843-A231-D8647B8C1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232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0AEA4-0F00-2A4B-B9DF-81AD21387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A67F51-0CFA-484D-9E66-03C9EF35A5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F0899C-3666-1D4E-8E48-31E4F2665F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148107-5F68-784E-B5E2-F090A43AE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C9898-07BD-8B48-B9A9-D57151BAA008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512B4A-E9D0-8A47-9B43-5167CDA39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21450D-23C2-A340-AE8C-8C7A42B0D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D424B-C247-7843-A231-D8647B8C1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264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7B59B6-AAE7-5C42-BCD1-F25238944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5F440B-6C46-CA40-BDC8-9A611F9391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D21660-D490-F845-B98B-1CD18DED5A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EC9898-07BD-8B48-B9A9-D57151BAA008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9C8980-9A9B-EC4C-B1F3-6DE28545B4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91A83D-0A17-504E-83DB-DD7D8CC092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2D424B-C247-7843-A231-D8647B8C1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981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3D553-22D6-F64B-9770-68EE25A655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Develop a Computational Phenotyping Algorithm to Identify Patients with Hypertension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F47B27-CF00-B34C-A3F4-789D5019D0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24849"/>
            <a:ext cx="9144000" cy="1655762"/>
          </a:xfrm>
        </p:spPr>
        <p:txBody>
          <a:bodyPr/>
          <a:lstStyle/>
          <a:p>
            <a:r>
              <a:rPr lang="en-US" dirty="0" smtClean="0"/>
              <a:t>Dennis L</a:t>
            </a:r>
          </a:p>
          <a:p>
            <a:endParaRPr lang="en-US" dirty="0"/>
          </a:p>
          <a:p>
            <a:r>
              <a:rPr lang="en-US" dirty="0" smtClean="0"/>
              <a:t>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859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AF835-43D2-9648-BD6C-EDE3389B5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 – Testing for aneurysmal SAH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43FE11-65CF-2D4B-98AE-CC9002B9D3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ICD-9 Diagnosis Codes</a:t>
            </a:r>
          </a:p>
          <a:p>
            <a:pPr lvl="1"/>
            <a:r>
              <a:rPr lang="en-US" dirty="0"/>
              <a:t>430 alone</a:t>
            </a:r>
          </a:p>
          <a:p>
            <a:pPr lvl="1"/>
            <a:r>
              <a:rPr lang="en-US" dirty="0"/>
              <a:t>430 + 852.0 + </a:t>
            </a:r>
            <a:r>
              <a:rPr lang="en-US" dirty="0" smtClean="0"/>
              <a:t>852.1</a:t>
            </a:r>
          </a:p>
          <a:p>
            <a:pPr lvl="1"/>
            <a:endParaRPr lang="en-US" dirty="0"/>
          </a:p>
          <a:p>
            <a:r>
              <a:rPr lang="en-US" dirty="0"/>
              <a:t>Training Data:</a:t>
            </a:r>
          </a:p>
          <a:p>
            <a:endParaRPr lang="en-US" dirty="0"/>
          </a:p>
          <a:p>
            <a:pPr lvl="1"/>
            <a:r>
              <a:rPr lang="en-US" dirty="0"/>
              <a:t>Gold standard data from manual record review is available on Google </a:t>
            </a:r>
            <a:r>
              <a:rPr lang="en-US" dirty="0" err="1"/>
              <a:t>BigQuery</a:t>
            </a:r>
            <a:r>
              <a:rPr lang="en-US" dirty="0"/>
              <a:t>  in the "course3_data.hypertension_goldstandard" table</a:t>
            </a:r>
          </a:p>
        </p:txBody>
      </p:sp>
    </p:spTree>
    <p:extLst>
      <p:ext uri="{BB962C8B-B14F-4D97-AF65-F5344CB8AC3E}">
        <p14:creationId xmlns:p14="http://schemas.microsoft.com/office/powerpoint/2010/main" val="2491286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77BBD-2147-8E40-97AB-230DE84EC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Clinical Criteria Alone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6D80CEF-C17E-C542-BE90-67E09683D59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2533828"/>
              </p:ext>
            </p:extLst>
          </p:nvPr>
        </p:nvGraphicFramePr>
        <p:xfrm>
          <a:off x="838200" y="1530950"/>
          <a:ext cx="4806315" cy="4389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0560">
                  <a:extLst>
                    <a:ext uri="{9D8B030D-6E8A-4147-A177-3AD203B41FA5}">
                      <a16:colId xmlns:a16="http://schemas.microsoft.com/office/drawing/2014/main" val="1386048701"/>
                    </a:ext>
                  </a:extLst>
                </a:gridCol>
                <a:gridCol w="478155">
                  <a:extLst>
                    <a:ext uri="{9D8B030D-6E8A-4147-A177-3AD203B41FA5}">
                      <a16:colId xmlns:a16="http://schemas.microsoft.com/office/drawing/2014/main" val="2118795672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77883075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1264689526"/>
                    </a:ext>
                  </a:extLst>
                </a:gridCol>
              </a:tblGrid>
              <a:tr h="370840">
                <a:tc rowSpan="2" gridSpan="2">
                  <a:txBody>
                    <a:bodyPr/>
                    <a:lstStyle/>
                    <a:p>
                      <a:endParaRPr lang="en-US" sz="3200" dirty="0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Manual Review </a:t>
                      </a:r>
                      <a:r>
                        <a:rPr lang="en-US" sz="3200" dirty="0" smtClean="0"/>
                        <a:t>Hypertension</a:t>
                      </a:r>
                      <a:endParaRPr lang="en-US" sz="3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981206"/>
                  </a:ext>
                </a:extLst>
              </a:tr>
              <a:tr h="370840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4340674"/>
                  </a:ext>
                </a:extLst>
              </a:tr>
              <a:tr h="1371600">
                <a:tc rowSpan="2"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BP Events</a:t>
                      </a:r>
                      <a:endParaRPr lang="en-US" sz="32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14</a:t>
                      </a:r>
                      <a:endParaRPr 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8</a:t>
                      </a:r>
                      <a:endParaRPr lang="en-US" sz="3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2352894"/>
                  </a:ext>
                </a:extLst>
              </a:tr>
              <a:tr h="137160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49</a:t>
                      </a:r>
                      <a:endParaRPr 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28</a:t>
                      </a:r>
                      <a:endParaRPr lang="en-US" sz="3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6636541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9374892-975F-F24E-BE58-1D721337A528}"/>
              </a:ext>
            </a:extLst>
          </p:cNvPr>
          <p:cNvSpPr txBox="1"/>
          <p:nvPr/>
        </p:nvSpPr>
        <p:spPr>
          <a:xfrm>
            <a:off x="7038753" y="1690688"/>
            <a:ext cx="357181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Sensitivity:  </a:t>
            </a:r>
            <a:r>
              <a:rPr lang="en-US" sz="3600" dirty="0" smtClean="0"/>
              <a:t>22.0%</a:t>
            </a:r>
            <a:endParaRPr lang="en-US" sz="3600" dirty="0"/>
          </a:p>
          <a:p>
            <a:r>
              <a:rPr lang="en-US" sz="3600" dirty="0"/>
              <a:t>Specificity: </a:t>
            </a:r>
            <a:r>
              <a:rPr lang="en-US" sz="3600" dirty="0" smtClean="0"/>
              <a:t>78.0%</a:t>
            </a:r>
            <a:endParaRPr lang="en-US" sz="3600" dirty="0"/>
          </a:p>
          <a:p>
            <a:r>
              <a:rPr lang="en-US" sz="3600" dirty="0"/>
              <a:t>PPV: 63.0 %</a:t>
            </a:r>
          </a:p>
          <a:p>
            <a:r>
              <a:rPr lang="en-US" sz="3600" dirty="0"/>
              <a:t>NPV: </a:t>
            </a:r>
            <a:r>
              <a:rPr lang="en-US" sz="3600" dirty="0" smtClean="0"/>
              <a:t>36.3</a:t>
            </a:r>
            <a:r>
              <a:rPr lang="en-US" sz="3600" dirty="0"/>
              <a:t>%</a:t>
            </a:r>
          </a:p>
        </p:txBody>
      </p:sp>
    </p:spTree>
    <p:extLst>
      <p:ext uri="{BB962C8B-B14F-4D97-AF65-F5344CB8AC3E}">
        <p14:creationId xmlns:p14="http://schemas.microsoft.com/office/powerpoint/2010/main" val="1465366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77BBD-2147-8E40-97AB-230DE84EC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ICD </a:t>
            </a:r>
            <a:r>
              <a:rPr lang="en-US" dirty="0" smtClean="0"/>
              <a:t>9 codes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6D80CEF-C17E-C542-BE90-67E09683D59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37134055"/>
              </p:ext>
            </p:extLst>
          </p:nvPr>
        </p:nvGraphicFramePr>
        <p:xfrm>
          <a:off x="838200" y="1530950"/>
          <a:ext cx="4806315" cy="4389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0560">
                  <a:extLst>
                    <a:ext uri="{9D8B030D-6E8A-4147-A177-3AD203B41FA5}">
                      <a16:colId xmlns:a16="http://schemas.microsoft.com/office/drawing/2014/main" val="1386048701"/>
                    </a:ext>
                  </a:extLst>
                </a:gridCol>
                <a:gridCol w="478155">
                  <a:extLst>
                    <a:ext uri="{9D8B030D-6E8A-4147-A177-3AD203B41FA5}">
                      <a16:colId xmlns:a16="http://schemas.microsoft.com/office/drawing/2014/main" val="2118795672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77883075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1264689526"/>
                    </a:ext>
                  </a:extLst>
                </a:gridCol>
              </a:tblGrid>
              <a:tr h="370840">
                <a:tc rowSpan="2" gridSpan="2">
                  <a:txBody>
                    <a:bodyPr/>
                    <a:lstStyle/>
                    <a:p>
                      <a:endParaRPr lang="en-US" sz="3200" dirty="0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Manual Review </a:t>
                      </a:r>
                      <a:r>
                        <a:rPr lang="en-US" sz="3200" dirty="0" smtClean="0"/>
                        <a:t>Hypertension</a:t>
                      </a:r>
                      <a:endParaRPr lang="en-US" sz="3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981206"/>
                  </a:ext>
                </a:extLst>
              </a:tr>
              <a:tr h="370840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4340674"/>
                  </a:ext>
                </a:extLst>
              </a:tr>
              <a:tr h="1371600">
                <a:tc rowSpan="2"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ICD </a:t>
                      </a:r>
                      <a:r>
                        <a:rPr lang="en-US" sz="3200" dirty="0" smtClean="0"/>
                        <a:t>401</a:t>
                      </a:r>
                      <a:endParaRPr lang="en-US" sz="32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35</a:t>
                      </a:r>
                      <a:endParaRPr 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3</a:t>
                      </a:r>
                      <a:endParaRPr lang="en-US" sz="3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2352894"/>
                  </a:ext>
                </a:extLst>
              </a:tr>
              <a:tr h="137160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28</a:t>
                      </a:r>
                      <a:endParaRPr 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33</a:t>
                      </a:r>
                      <a:endParaRPr lang="en-US" sz="3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6636541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9374892-975F-F24E-BE58-1D721337A528}"/>
              </a:ext>
            </a:extLst>
          </p:cNvPr>
          <p:cNvSpPr txBox="1"/>
          <p:nvPr/>
        </p:nvSpPr>
        <p:spPr>
          <a:xfrm>
            <a:off x="7038753" y="1690688"/>
            <a:ext cx="357181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Sensitivity:  </a:t>
            </a:r>
            <a:r>
              <a:rPr lang="en-US" sz="3600" dirty="0" smtClean="0"/>
              <a:t>57.0%</a:t>
            </a:r>
            <a:endParaRPr lang="en-US" sz="3600" dirty="0"/>
          </a:p>
          <a:p>
            <a:r>
              <a:rPr lang="en-US" sz="3600" dirty="0"/>
              <a:t>Specificity: </a:t>
            </a:r>
            <a:r>
              <a:rPr lang="en-US" sz="3600" dirty="0" smtClean="0"/>
              <a:t>91.0</a:t>
            </a:r>
            <a:r>
              <a:rPr lang="en-US" sz="3600" dirty="0"/>
              <a:t>%</a:t>
            </a:r>
          </a:p>
          <a:p>
            <a:r>
              <a:rPr lang="en-US" sz="3600" dirty="0"/>
              <a:t>PPV: </a:t>
            </a:r>
            <a:r>
              <a:rPr lang="en-US" sz="3600" dirty="0" smtClean="0"/>
              <a:t>92.1</a:t>
            </a:r>
            <a:r>
              <a:rPr lang="en-US" sz="3600" dirty="0"/>
              <a:t>%</a:t>
            </a:r>
          </a:p>
          <a:p>
            <a:r>
              <a:rPr lang="en-US" sz="3600" dirty="0"/>
              <a:t>NPV: </a:t>
            </a:r>
            <a:r>
              <a:rPr lang="en-US" sz="3600" dirty="0" smtClean="0"/>
              <a:t>54</a:t>
            </a:r>
            <a:r>
              <a:rPr lang="en-US" sz="3600" dirty="0" smtClean="0"/>
              <a:t>.6</a:t>
            </a:r>
            <a:r>
              <a:rPr lang="en-US" sz="3600" dirty="0"/>
              <a:t>%</a:t>
            </a:r>
          </a:p>
        </p:txBody>
      </p:sp>
    </p:spTree>
    <p:extLst>
      <p:ext uri="{BB962C8B-B14F-4D97-AF65-F5344CB8AC3E}">
        <p14:creationId xmlns:p14="http://schemas.microsoft.com/office/powerpoint/2010/main" val="1717484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77BBD-2147-8E40-97AB-230DE84EC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Combination </a:t>
            </a:r>
            <a:r>
              <a:rPr lang="en-US" dirty="0"/>
              <a:t>– ICD and </a:t>
            </a:r>
            <a:r>
              <a:rPr lang="en-US" dirty="0" smtClean="0"/>
              <a:t>Prescriptions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6D80CEF-C17E-C542-BE90-67E09683D59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3597761"/>
              </p:ext>
            </p:extLst>
          </p:nvPr>
        </p:nvGraphicFramePr>
        <p:xfrm>
          <a:off x="1281296" y="2849387"/>
          <a:ext cx="3526155" cy="2926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0560">
                  <a:extLst>
                    <a:ext uri="{9D8B030D-6E8A-4147-A177-3AD203B41FA5}">
                      <a16:colId xmlns:a16="http://schemas.microsoft.com/office/drawing/2014/main" val="1386048701"/>
                    </a:ext>
                  </a:extLst>
                </a:gridCol>
                <a:gridCol w="478155">
                  <a:extLst>
                    <a:ext uri="{9D8B030D-6E8A-4147-A177-3AD203B41FA5}">
                      <a16:colId xmlns:a16="http://schemas.microsoft.com/office/drawing/2014/main" val="2118795672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val="277883075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val="1264689526"/>
                    </a:ext>
                  </a:extLst>
                </a:gridCol>
              </a:tblGrid>
              <a:tr h="370840">
                <a:tc rowSpan="2" gridSpan="2"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Manual Review </a:t>
                      </a:r>
                      <a:r>
                        <a:rPr lang="en-US" sz="2400" dirty="0" smtClean="0"/>
                        <a:t>Hypertension</a:t>
                      </a:r>
                      <a:endParaRPr lang="en-US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981206"/>
                  </a:ext>
                </a:extLst>
              </a:tr>
              <a:tr h="370840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4340674"/>
                  </a:ext>
                </a:extLst>
              </a:tr>
              <a:tr h="822960">
                <a:tc rowSpan="2"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Algorithm</a:t>
                      </a:r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37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2352894"/>
                  </a:ext>
                </a:extLst>
              </a:tr>
              <a:tr h="82296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26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32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6636541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9374892-975F-F24E-BE58-1D721337A528}"/>
              </a:ext>
            </a:extLst>
          </p:cNvPr>
          <p:cNvSpPr txBox="1"/>
          <p:nvPr/>
        </p:nvSpPr>
        <p:spPr>
          <a:xfrm>
            <a:off x="659746" y="5788087"/>
            <a:ext cx="476925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Sensitivity:  </a:t>
            </a:r>
            <a:r>
              <a:rPr lang="en-US" sz="2400" dirty="0" smtClean="0"/>
              <a:t>58.7%; </a:t>
            </a:r>
            <a:r>
              <a:rPr lang="en-US" sz="2400" dirty="0"/>
              <a:t>Specificity: </a:t>
            </a:r>
            <a:r>
              <a:rPr lang="en-US" sz="2400" dirty="0" smtClean="0"/>
              <a:t>88.9%</a:t>
            </a:r>
            <a:endParaRPr lang="en-US" sz="2400" dirty="0"/>
          </a:p>
          <a:p>
            <a:r>
              <a:rPr lang="en-US" sz="2400" dirty="0"/>
              <a:t>PPV: </a:t>
            </a:r>
            <a:r>
              <a:rPr lang="en-US" sz="2400" dirty="0" smtClean="0"/>
              <a:t>92.0</a:t>
            </a:r>
            <a:r>
              <a:rPr lang="en-US" sz="2400" dirty="0"/>
              <a:t>%; NPV: </a:t>
            </a:r>
            <a:r>
              <a:rPr lang="en-US" sz="2400" dirty="0" smtClean="0"/>
              <a:t>54.7</a:t>
            </a:r>
            <a:r>
              <a:rPr lang="en-US" sz="2400" dirty="0"/>
              <a:t>%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E1AC15-377C-4845-8555-085D1B33DE08}"/>
              </a:ext>
            </a:extLst>
          </p:cNvPr>
          <p:cNvSpPr txBox="1"/>
          <p:nvPr/>
        </p:nvSpPr>
        <p:spPr>
          <a:xfrm>
            <a:off x="2659492" y="1977650"/>
            <a:ext cx="7697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 smtClean="0"/>
              <a:t>ICD</a:t>
            </a:r>
            <a:endParaRPr lang="en-US" sz="3200" b="1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0F1A3B2-E5FF-5E46-A177-C97AAD163854}"/>
              </a:ext>
            </a:extLst>
          </p:cNvPr>
          <p:cNvCxnSpPr/>
          <p:nvPr/>
        </p:nvCxnSpPr>
        <p:spPr>
          <a:xfrm>
            <a:off x="6096000" y="1524100"/>
            <a:ext cx="0" cy="50949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Content Placeholder 3">
            <a:extLst>
              <a:ext uri="{FF2B5EF4-FFF2-40B4-BE49-F238E27FC236}">
                <a16:creationId xmlns:a16="http://schemas.microsoft.com/office/drawing/2014/main" id="{29B657CC-0725-F04C-98D8-6F9FD3F3979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43222266"/>
              </p:ext>
            </p:extLst>
          </p:nvPr>
        </p:nvGraphicFramePr>
        <p:xfrm>
          <a:off x="7384550" y="2870646"/>
          <a:ext cx="3526155" cy="2926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0560">
                  <a:extLst>
                    <a:ext uri="{9D8B030D-6E8A-4147-A177-3AD203B41FA5}">
                      <a16:colId xmlns:a16="http://schemas.microsoft.com/office/drawing/2014/main" val="1386048701"/>
                    </a:ext>
                  </a:extLst>
                </a:gridCol>
                <a:gridCol w="478155">
                  <a:extLst>
                    <a:ext uri="{9D8B030D-6E8A-4147-A177-3AD203B41FA5}">
                      <a16:colId xmlns:a16="http://schemas.microsoft.com/office/drawing/2014/main" val="2118795672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val="277883075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val="1264689526"/>
                    </a:ext>
                  </a:extLst>
                </a:gridCol>
              </a:tblGrid>
              <a:tr h="370840">
                <a:tc rowSpan="2" gridSpan="2"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Manual Review </a:t>
                      </a:r>
                      <a:r>
                        <a:rPr lang="en-US" sz="2400" dirty="0" smtClean="0"/>
                        <a:t>Hypertension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981206"/>
                  </a:ext>
                </a:extLst>
              </a:tr>
              <a:tr h="370840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4340674"/>
                  </a:ext>
                </a:extLst>
              </a:tr>
              <a:tr h="822960">
                <a:tc rowSpan="2"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Algorithm</a:t>
                      </a:r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54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24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2352894"/>
                  </a:ext>
                </a:extLst>
              </a:tr>
              <a:tr h="82296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9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12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66365410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A3F27170-B1CE-5D43-A3E7-704DD678E7C9}"/>
              </a:ext>
            </a:extLst>
          </p:cNvPr>
          <p:cNvSpPr txBox="1"/>
          <p:nvPr/>
        </p:nvSpPr>
        <p:spPr>
          <a:xfrm>
            <a:off x="6763000" y="5809346"/>
            <a:ext cx="476925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Sensitivity:  </a:t>
            </a:r>
            <a:r>
              <a:rPr lang="en-US" sz="2400" dirty="0" smtClean="0"/>
              <a:t>85.9</a:t>
            </a:r>
            <a:r>
              <a:rPr lang="en-US" sz="2400" dirty="0"/>
              <a:t>%; Specificity: </a:t>
            </a:r>
            <a:r>
              <a:rPr lang="en-US" sz="2400" dirty="0" smtClean="0"/>
              <a:t>33.0</a:t>
            </a:r>
            <a:r>
              <a:rPr lang="en-US" sz="2400" dirty="0"/>
              <a:t>%</a:t>
            </a:r>
          </a:p>
          <a:p>
            <a:r>
              <a:rPr lang="en-US" sz="2400" dirty="0"/>
              <a:t>PPV: </a:t>
            </a:r>
            <a:r>
              <a:rPr lang="en-US" sz="2400" dirty="0" smtClean="0"/>
              <a:t>69.1</a:t>
            </a:r>
            <a:r>
              <a:rPr lang="en-US" sz="2400" dirty="0"/>
              <a:t>%; NPV: </a:t>
            </a:r>
            <a:r>
              <a:rPr lang="en-US" sz="2400" dirty="0" smtClean="0"/>
              <a:t>57.6</a:t>
            </a:r>
            <a:r>
              <a:rPr lang="en-US" sz="2400" dirty="0"/>
              <a:t>%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3D59AA3-57CC-714E-9F5D-6F793252D084}"/>
              </a:ext>
            </a:extLst>
          </p:cNvPr>
          <p:cNvSpPr txBox="1"/>
          <p:nvPr/>
        </p:nvSpPr>
        <p:spPr>
          <a:xfrm>
            <a:off x="7843825" y="1899429"/>
            <a:ext cx="23986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 smtClean="0"/>
              <a:t>Prescriptions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2563927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F0262-9B80-7948-AD70-F3A8EAC05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Best™️ Algorithm is….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443159-BFD4-934B-B7FF-32C8B3A43A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2709"/>
            <a:ext cx="10515600" cy="4644254"/>
          </a:xfrm>
        </p:spPr>
        <p:txBody>
          <a:bodyPr>
            <a:normAutofit fontScale="85000" lnSpcReduction="20000"/>
          </a:bodyPr>
          <a:lstStyle/>
          <a:p>
            <a:r>
              <a:rPr lang="en-US" sz="3800" dirty="0" smtClean="0"/>
              <a:t>Clinical and Prescription</a:t>
            </a:r>
          </a:p>
          <a:p>
            <a:endParaRPr lang="en-US" dirty="0"/>
          </a:p>
          <a:p>
            <a:r>
              <a:rPr lang="en-US" sz="3800" dirty="0"/>
              <a:t>Because </a:t>
            </a:r>
            <a:r>
              <a:rPr lang="en-US" sz="3800" dirty="0" smtClean="0"/>
              <a:t>…</a:t>
            </a:r>
          </a:p>
          <a:p>
            <a:r>
              <a:rPr lang="en-US" b="1" dirty="0"/>
              <a:t>Performance</a:t>
            </a:r>
            <a:r>
              <a:rPr lang="en-US" dirty="0"/>
              <a:t>: The performance of an algorithm is a crucial factor to consider. It is important to choose an algorithm that has been tested and validated on a large dataset. The positive predictive value (PPV) and false-negative rate (FNR) are two important metrics to consider when evaluating the performance of an </a:t>
            </a:r>
            <a:r>
              <a:rPr lang="en-US" dirty="0" smtClean="0"/>
              <a:t>algorithm.</a:t>
            </a:r>
            <a:endParaRPr lang="en-US" dirty="0"/>
          </a:p>
          <a:p>
            <a:r>
              <a:rPr lang="en-US" b="1" dirty="0"/>
              <a:t>Complexity</a:t>
            </a:r>
            <a:r>
              <a:rPr lang="en-US" dirty="0"/>
              <a:t>: The complexity of an algorithm is another important factor to consider. A complex algorithm may be difficult to implement and maintain. It is important to choose an algorithm that is simple and easy to use 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b="1" dirty="0"/>
              <a:t>Portability</a:t>
            </a:r>
            <a:r>
              <a:rPr lang="en-US" dirty="0"/>
              <a:t>: The portability of an algorithm is another important factor to consider. A portable algorithm can be used across different EHR systems and datasets. It is important to choose an algorithm that is portable and can be easily adapted to different </a:t>
            </a:r>
            <a:r>
              <a:rPr lang="en-US" dirty="0" smtClean="0"/>
              <a:t>datasets.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3218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338</Words>
  <Application>Microsoft Office PowerPoint</Application>
  <PresentationFormat>Widescreen</PresentationFormat>
  <Paragraphs>76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Develop a Computational Phenotyping Algorithm to Identify Patients with Hypertension</vt:lpstr>
      <vt:lpstr>Data Types – Testing for aneurysmal SAH</vt:lpstr>
      <vt:lpstr>Clinical Criteria Alone</vt:lpstr>
      <vt:lpstr>ICD 9 codes</vt:lpstr>
      <vt:lpstr>Combination – ICD and Prescriptions</vt:lpstr>
      <vt:lpstr>The Best™️ Algorithm is….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Wiley, Laura</dc:creator>
  <cp:lastModifiedBy>Dennis</cp:lastModifiedBy>
  <cp:revision>22</cp:revision>
  <dcterms:created xsi:type="dcterms:W3CDTF">2018-03-02T05:37:34Z</dcterms:created>
  <dcterms:modified xsi:type="dcterms:W3CDTF">2023-12-15T01:15:23Z</dcterms:modified>
</cp:coreProperties>
</file>