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</p:sldIdLst>
  <p:sldSz cy="5143500" cx="9144000"/>
  <p:notesSz cx="6858000" cy="9144000"/>
  <p:embeddedFontLst>
    <p:embeddedFont>
      <p:font typeface="Proxima Nova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7" Type="http://schemas.openxmlformats.org/officeDocument/2006/relationships/font" Target="fonts/ProximaNova-regular.fntdata"/><Relationship Id="rId8" Type="http://schemas.openxmlformats.org/officeDocument/2006/relationships/font" Target="fonts/ProximaNova-bold.fntdata"/><Relationship Id="rId9" Type="http://schemas.openxmlformats.org/officeDocument/2006/relationships/font" Target="fonts/ProximaNova-italic.fntdata"/><Relationship Id="rId10" Type="http://schemas.openxmlformats.org/officeDocument/2006/relationships/font" Target="fonts/ProximaNova-boldItalic.fntdata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2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4"/>
                </a:solidFill>
              </a:defRPr>
            </a:lvl1pPr>
            <a:lvl2pPr lvl="1">
              <a:buNone/>
              <a:defRPr>
                <a:solidFill>
                  <a:schemeClr val="accent4"/>
                </a:solidFill>
              </a:defRPr>
            </a:lvl2pPr>
            <a:lvl3pPr lvl="2">
              <a:buNone/>
              <a:defRPr>
                <a:solidFill>
                  <a:schemeClr val="accent4"/>
                </a:solidFill>
              </a:defRPr>
            </a:lvl3pPr>
            <a:lvl4pPr lvl="3">
              <a:buNone/>
              <a:defRPr>
                <a:solidFill>
                  <a:schemeClr val="accent4"/>
                </a:solidFill>
              </a:defRPr>
            </a:lvl4pPr>
            <a:lvl5pPr lvl="4">
              <a:buNone/>
              <a:defRPr>
                <a:solidFill>
                  <a:schemeClr val="accent4"/>
                </a:solidFill>
              </a:defRPr>
            </a:lvl5pPr>
            <a:lvl6pPr lvl="5">
              <a:buNone/>
              <a:defRPr>
                <a:solidFill>
                  <a:schemeClr val="accent4"/>
                </a:solidFill>
              </a:defRPr>
            </a:lvl6pPr>
            <a:lvl7pPr lvl="6">
              <a:buNone/>
              <a:defRPr>
                <a:solidFill>
                  <a:schemeClr val="accent4"/>
                </a:solidFill>
              </a:defRPr>
            </a:lvl7pPr>
            <a:lvl8pPr lvl="7">
              <a:buNone/>
              <a:defRPr>
                <a:solidFill>
                  <a:schemeClr val="accent4"/>
                </a:solidFill>
              </a:defRPr>
            </a:lvl8pPr>
            <a:lvl9pPr lvl="8">
              <a:buNone/>
              <a:defRPr>
                <a:solidFill>
                  <a:schemeClr val="accent4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/>
          <p:nvPr>
            <p:ph idx="2" type="subTitle"/>
          </p:nvPr>
        </p:nvSpPr>
        <p:spPr>
          <a:xfrm>
            <a:off x="387975" y="789025"/>
            <a:ext cx="8520600" cy="8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AND_BODY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11700" y="13810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4"/>
                </a:solidFill>
              </a:defRPr>
            </a:lvl1pPr>
            <a:lvl2pPr lvl="1">
              <a:buNone/>
              <a:defRPr>
                <a:solidFill>
                  <a:schemeClr val="accent4"/>
                </a:solidFill>
              </a:defRPr>
            </a:lvl2pPr>
            <a:lvl3pPr lvl="2">
              <a:buNone/>
              <a:defRPr>
                <a:solidFill>
                  <a:schemeClr val="accent4"/>
                </a:solidFill>
              </a:defRPr>
            </a:lvl3pPr>
            <a:lvl4pPr lvl="3">
              <a:buNone/>
              <a:defRPr>
                <a:solidFill>
                  <a:schemeClr val="accent4"/>
                </a:solidFill>
              </a:defRPr>
            </a:lvl4pPr>
            <a:lvl5pPr lvl="4">
              <a:buNone/>
              <a:defRPr>
                <a:solidFill>
                  <a:schemeClr val="accent4"/>
                </a:solidFill>
              </a:defRPr>
            </a:lvl5pPr>
            <a:lvl6pPr lvl="5">
              <a:buNone/>
              <a:defRPr>
                <a:solidFill>
                  <a:schemeClr val="accent4"/>
                </a:solidFill>
              </a:defRPr>
            </a:lvl6pPr>
            <a:lvl7pPr lvl="6">
              <a:buNone/>
              <a:defRPr>
                <a:solidFill>
                  <a:schemeClr val="accent4"/>
                </a:solidFill>
              </a:defRPr>
            </a:lvl7pPr>
            <a:lvl8pPr lvl="7">
              <a:buNone/>
              <a:defRPr>
                <a:solidFill>
                  <a:schemeClr val="accent4"/>
                </a:solidFill>
              </a:defRPr>
            </a:lvl8pPr>
            <a:lvl9pPr lvl="8">
              <a:buNone/>
              <a:defRPr>
                <a:solidFill>
                  <a:schemeClr val="accent4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 txBox="1"/>
          <p:nvPr>
            <p:ph idx="3" type="subTitle"/>
          </p:nvPr>
        </p:nvSpPr>
        <p:spPr>
          <a:xfrm>
            <a:off x="386975" y="864000"/>
            <a:ext cx="83682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4" type="body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3050" lvl="0" marL="457200" rtl="0" algn="r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indent="-260350" lvl="1" marL="914400" rtl="0" algn="r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 rtl="0" algn="r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 rtl="0" algn="r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 rtl="0" algn="r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 rtl="0" algn="r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 rtl="0" algn="r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 rtl="0" algn="r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 rtl="0" algn="r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13048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10"/>
          <p:cNvSpPr txBox="1"/>
          <p:nvPr>
            <p:ph idx="2" type="body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10"/>
          <p:cNvSpPr txBox="1"/>
          <p:nvPr>
            <p:ph idx="3" type="subTitle"/>
          </p:nvPr>
        </p:nvSpPr>
        <p:spPr>
          <a:xfrm>
            <a:off x="386975" y="787800"/>
            <a:ext cx="83682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4" type="body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3050" lvl="0" marL="457200" rtl="0" algn="r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indent="-260350" lvl="1" marL="914400" rtl="0" algn="r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 rtl="0" algn="r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 rtl="0" algn="r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 rtl="0" algn="r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 rtl="0" algn="r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 rtl="0" algn="r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 rtl="0" algn="r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 rtl="0" algn="r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/>
        </p:txBody>
      </p:sp>
      <p:sp>
        <p:nvSpPr>
          <p:cNvPr id="53" name="Google Shape;53;p10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Evaluation Plan: Metrics and Success Criteria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0" i="0" sz="1300">
                <a:solidFill>
                  <a:srgbClr val="616161"/>
                </a:solidFill>
                <a:latin typeface="Proxima Nova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228600" y="1508670"/>
            <a:ext cx="8686800" cy="1576982"/>
          </a:xfrm>
          <a:prstGeom prst="rect">
            <a:avLst/>
          </a:prstGeom>
          <a:noFill/>
          <a:ln>
            <a:noFill/>
          </a:ln>
        </p:spPr>
        <p:txBody>
          <a:bodyPr wrap="square" bIns="190500" lIns="190500" rIns="0" tIns="0" anchor="t">
            <a:spAutoFit/>
          </a:bodyPr>
          <a:lstStyle/>
          <a:p>
            <a:pPr algn="l" marL="228600" indent="-91440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Evaluation Metrics::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Support: The proportion of transactions containing the itemset. Confidence: The likelihood that item Y is purchased when item X is purchased. Lift: The increase in the probability of purchasing item Y when item X is purchased.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Success Criteria::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Discovery of high-support and high-confidence association rules. Insights that lead to measurable improvements in inventory management and targeted marketing effectiveness. Positive feedback from retail stakeholders on the applicability of the findings.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Timeline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0" i="0" sz="1300">
                <a:solidFill>
                  <a:srgbClr val="616161"/>
                </a:solidFill>
                <a:latin typeface="Proxima Nova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228600" y="1508670"/>
            <a:ext cx="8686800" cy="1470421"/>
          </a:xfrm>
          <a:prstGeom prst="rect">
            <a:avLst/>
          </a:prstGeom>
          <a:noFill/>
          <a:ln>
            <a:noFill/>
          </a:ln>
        </p:spPr>
        <p:txBody>
          <a:bodyPr wrap="square" bIns="190500" lIns="190500" rIns="0" tIns="0" anchor="t">
            <a:spAutoFit/>
          </a:bodyPr>
          <a:lstStyle/>
          <a:p>
            <a:pPr algn="l" marL="228600" indent="-91440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Week 1-2::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Data collection and preprocessing.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Week 3-4::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Implementation of the Apriori algorithm for frequent itemset mining.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Week 5-6::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Generation and evaluation of association rules.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Week 7-8::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Analysis of results and preparation of the final report.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References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0" i="0" sz="1300">
                <a:solidFill>
                  <a:srgbClr val="616161"/>
                </a:solidFill>
                <a:latin typeface="Proxima Nova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228600" y="1508670"/>
            <a:ext cx="8686800" cy="1523702"/>
          </a:xfrm>
          <a:prstGeom prst="rect">
            <a:avLst/>
          </a:prstGeom>
          <a:noFill/>
          <a:ln>
            <a:noFill/>
          </a:ln>
        </p:spPr>
        <p:txBody>
          <a:bodyPr wrap="square" bIns="190500" lIns="190500" rIns="0" tIns="0" anchor="t">
            <a:spAutoFit/>
          </a:bodyPr>
          <a:lstStyle/>
          <a:p>
            <a:pPr algn="l" marL="228600" indent="-91440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Agrawal, R., Imieliński, T., &amp; Swami, A. (1993). Mining association rules between sets of items in large databases. In Proceedings of the 1993 ACM SIGMOD International Conference on Management of Data (pp. 207-216). ACM.: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Han, J., Pei, J., &amp; Kamber, M. (2004). Data mining: Concepts and techniques. Elsevier.: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Lecture notes on Frequent Itemsets Mining and Association Rule Mining.: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0" i="0" sz="1300">
                <a:solidFill>
                  <a:srgbClr val="616161"/>
                </a:solidFill>
                <a:latin typeface="Proxima Nova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228600" y="1508670"/>
            <a:ext cx="8686800" cy="1470421"/>
          </a:xfrm>
          <a:prstGeom prst="rect">
            <a:avLst/>
          </a:prstGeom>
          <a:noFill/>
          <a:ln>
            <a:noFill/>
          </a:ln>
        </p:spPr>
        <p:txBody>
          <a:bodyPr wrap="square" bIns="190500" lIns="190500" rIns="0" tIns="0" anchor="t">
            <a:spAutoFit/>
          </a:bodyPr>
          <a:lstStyle/>
          <a:p>
            <a:pPr algn="l" marL="228600" indent="-91440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Leverage association rule mining to analyze customer transaction data.: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Provide valuable insights into purchase behavior.: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Optimize inventory management and plan targeted marketing campaigns.: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Enhance customer satisfaction and business performance.: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Customer Purchase Behavior Analysis using Association Rule Mining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0" i="0" sz="1300">
                <a:solidFill>
                  <a:srgbClr val="616161"/>
                </a:solidFill>
                <a:latin typeface="Proxima Nova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228600" y="1508670"/>
            <a:ext cx="8686800" cy="754260"/>
          </a:xfrm>
          <a:prstGeom prst="rect">
            <a:avLst/>
          </a:prstGeom>
          <a:noFill/>
          <a:ln>
            <a:noFill/>
          </a:ln>
        </p:spPr>
        <p:txBody>
          <a:bodyPr wrap="square" bIns="190500" lIns="190500" rIns="0" tIns="0" anchor="t">
            <a:spAutoFit/>
          </a:bodyPr>
          <a:lstStyle/>
          <a:p>
            <a:pPr algn="l" marL="228600" indent="-91440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Presenter Name: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Date: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Abstract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0" i="0" sz="1300">
                <a:solidFill>
                  <a:srgbClr val="616161"/>
                </a:solidFill>
                <a:latin typeface="Proxima Nova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228600" y="1508670"/>
            <a:ext cx="8686800" cy="1470421"/>
          </a:xfrm>
          <a:prstGeom prst="rect">
            <a:avLst/>
          </a:prstGeom>
          <a:noFill/>
          <a:ln>
            <a:noFill/>
          </a:ln>
        </p:spPr>
        <p:txBody>
          <a:bodyPr wrap="square" bIns="190500" lIns="190500" rIns="0" tIns="0" anchor="t">
            <a:spAutoFit/>
          </a:bodyPr>
          <a:lstStyle/>
          <a:p>
            <a:pPr algn="l" marL="228600" indent="-91440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Analyze customer transaction data using association rule mining.: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Identify frequent itemsets and generate strong association rules.: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Optimize inventory management and plan targeted marketing campaigns.: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Enhance customer satisfaction and business performance.: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0" i="0" sz="1300">
                <a:solidFill>
                  <a:srgbClr val="616161"/>
                </a:solidFill>
                <a:latin typeface="Proxima Nova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228600" y="1508670"/>
            <a:ext cx="8686800" cy="1470421"/>
          </a:xfrm>
          <a:prstGeom prst="rect">
            <a:avLst/>
          </a:prstGeom>
          <a:noFill/>
          <a:ln>
            <a:noFill/>
          </a:ln>
        </p:spPr>
        <p:txBody>
          <a:bodyPr wrap="square" bIns="190500" lIns="190500" rIns="0" tIns="0" anchor="t">
            <a:spAutoFit/>
          </a:bodyPr>
          <a:lstStyle/>
          <a:p>
            <a:pPr algn="l" marL="228600" indent="-91440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Understand and predict customer purchase behavior.: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Traditional methods fall short in revealing complex patterns.: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Apply association rule mining to analyze customer transaction data.: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Make informed decisions aligned with customer preferences.: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Related Work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0" i="0" sz="1300">
                <a:solidFill>
                  <a:srgbClr val="616161"/>
                </a:solidFill>
                <a:latin typeface="Proxima Nova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228600" y="1508670"/>
            <a:ext cx="8686800" cy="1470421"/>
          </a:xfrm>
          <a:prstGeom prst="rect">
            <a:avLst/>
          </a:prstGeom>
          <a:noFill/>
          <a:ln>
            <a:noFill/>
          </a:ln>
        </p:spPr>
        <p:txBody>
          <a:bodyPr wrap="square" bIns="190500" lIns="190500" rIns="0" tIns="0" anchor="t">
            <a:spAutoFit/>
          </a:bodyPr>
          <a:lstStyle/>
          <a:p>
            <a:pPr algn="l" marL="228600" indent="-91440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Association rule mining in market basket analysis.: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Introduction of the Apriori algorithm by Agrawal et al. (1993).: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Enhancements in inventory management and customer targeting through personalized marketing campaigns.: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Application of these techniques in retail, healthcare, and e-commerce.: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Proposed Work - Hypotheses/Questions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0" i="0" sz="1300">
                <a:solidFill>
                  <a:srgbClr val="616161"/>
                </a:solidFill>
                <a:latin typeface="Proxima Nova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228600" y="1508670"/>
            <a:ext cx="8686800" cy="1112341"/>
          </a:xfrm>
          <a:prstGeom prst="rect">
            <a:avLst/>
          </a:prstGeom>
          <a:noFill/>
          <a:ln>
            <a:noFill/>
          </a:ln>
        </p:spPr>
        <p:txBody>
          <a:bodyPr wrap="square" bIns="190500" lIns="190500" rIns="0" tIns="0" anchor="t">
            <a:spAutoFit/>
          </a:bodyPr>
          <a:lstStyle/>
          <a:p>
            <a:pPr algn="l" marL="228600" indent="-91440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What are the frequent itemsets in the transaction data?: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What strong association rules can be derived from these frequent itemsets?: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How can these association rules be utilized to improve inventory management and marketing strategies?: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Proposed Work - Methodology: Data Collection &amp; Preprocessing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0" i="0" sz="1300">
                <a:solidFill>
                  <a:srgbClr val="616161"/>
                </a:solidFill>
                <a:latin typeface="Proxima Nova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228600" y="1508670"/>
            <a:ext cx="8686800" cy="959941"/>
          </a:xfrm>
          <a:prstGeom prst="rect">
            <a:avLst/>
          </a:prstGeom>
          <a:noFill/>
          <a:ln>
            <a:noFill/>
          </a:ln>
        </p:spPr>
        <p:txBody>
          <a:bodyPr wrap="square" bIns="190500" lIns="190500" rIns="0" tIns="0" anchor="t">
            <a:spAutoFit/>
          </a:bodyPr>
          <a:lstStyle/>
          <a:p>
            <a:pPr algn="l" marL="228600" indent="-91440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Data Collection::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Transaction data from a retail store, including transaction IDs and items purchased.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Data Preprocessing::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Convert transaction data into a binary matrix format where each row represents a transaction, and each column represents an item.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Proposed Work - Methodology: Frequent Itemset Mining &amp; Association Rule Mining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0" i="0" sz="1300">
                <a:solidFill>
                  <a:srgbClr val="616161"/>
                </a:solidFill>
                <a:latin typeface="Proxima Nova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228600" y="1508670"/>
            <a:ext cx="8686800" cy="1165621"/>
          </a:xfrm>
          <a:prstGeom prst="rect">
            <a:avLst/>
          </a:prstGeom>
          <a:noFill/>
          <a:ln>
            <a:noFill/>
          </a:ln>
        </p:spPr>
        <p:txBody>
          <a:bodyPr wrap="square" bIns="190500" lIns="190500" rIns="0" tIns="0" anchor="t">
            <a:spAutoFit/>
          </a:bodyPr>
          <a:lstStyle/>
          <a:p>
            <a:pPr algn="l" marL="228600" indent="-91440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Frequent Itemset Mining::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Apply the Apriori algorithm to identify frequent itemsets meeting a minimum support threshold.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Association Rule Mining::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Generate association rules from the frequent itemsets. Evaluate rules using support, confidence, and lift metrics to identify significant associations.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Tools and Technologies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0" i="0" sz="1300">
                <a:solidFill>
                  <a:srgbClr val="616161"/>
                </a:solidFill>
                <a:latin typeface="Proxima Nova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228600" y="1508670"/>
            <a:ext cx="8686800" cy="1112341"/>
          </a:xfrm>
          <a:prstGeom prst="rect">
            <a:avLst/>
          </a:prstGeom>
          <a:noFill/>
          <a:ln>
            <a:noFill/>
          </a:ln>
        </p:spPr>
        <p:txBody>
          <a:bodyPr wrap="square" bIns="190500" lIns="190500" rIns="0" tIns="0" anchor="t">
            <a:spAutoFit/>
          </a:bodyPr>
          <a:lstStyle/>
          <a:p>
            <a:pPr algn="l" marL="228600" indent="-91440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Programming Languages::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Python or R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Libraries::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Python: pandas, mlxtend. R: arules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Data Visualization::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Matplotlib, Seaborn (Python) or ggplot2 (R)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63D297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