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8" r:id="rId9"/>
    <p:sldId id="269" r:id="rId10"/>
    <p:sldId id="261" r:id="rId11"/>
    <p:sldId id="270" r:id="rId12"/>
    <p:sldId id="263" r:id="rId13"/>
    <p:sldId id="262" r:id="rId14"/>
    <p:sldId id="264" r:id="rId15"/>
    <p:sldId id="265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48968" autoAdjust="0"/>
  </p:normalViewPr>
  <p:slideViewPr>
    <p:cSldViewPr snapToGrid="0">
      <p:cViewPr varScale="1">
        <p:scale>
          <a:sx n="78" d="100"/>
          <a:sy n="78" d="100"/>
        </p:scale>
        <p:origin x="57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Lopes da Silva" userId="ab4fc2b7-fae8-4ea0-9d4e-a13b45139562" providerId="ADAL" clId="{BFFA742C-FCFB-4344-8229-AA6D4618D8AB}"/>
    <pc:docChg chg="modSld">
      <pc:chgData name="Dennis Lopes da Silva" userId="ab4fc2b7-fae8-4ea0-9d4e-a13b45139562" providerId="ADAL" clId="{BFFA742C-FCFB-4344-8229-AA6D4618D8AB}" dt="2025-06-03T19:58:35.401" v="5" actId="20577"/>
      <pc:docMkLst>
        <pc:docMk/>
      </pc:docMkLst>
      <pc:sldChg chg="modSp mod">
        <pc:chgData name="Dennis Lopes da Silva" userId="ab4fc2b7-fae8-4ea0-9d4e-a13b45139562" providerId="ADAL" clId="{BFFA742C-FCFB-4344-8229-AA6D4618D8AB}" dt="2025-06-03T19:58:35.401" v="5" actId="20577"/>
        <pc:sldMkLst>
          <pc:docMk/>
          <pc:sldMk cId="2156569271" sldId="256"/>
        </pc:sldMkLst>
        <pc:spChg chg="mod">
          <ac:chgData name="Dennis Lopes da Silva" userId="ab4fc2b7-fae8-4ea0-9d4e-a13b45139562" providerId="ADAL" clId="{BFFA742C-FCFB-4344-8229-AA6D4618D8AB}" dt="2025-06-03T19:58:35.401" v="5" actId="20577"/>
          <ac:spMkLst>
            <pc:docMk/>
            <pc:sldMk cId="2156569271" sldId="256"/>
            <ac:spMk id="2" creationId="{4AD54BC1-7631-6DE7-5A8A-4841AE32F6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EC7A89-4BCC-461F-ABFD-E20E296413B6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8B0FE4-5B41-42A7-98C5-680A869DCF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76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Código síncrono → executado na hora.</a:t>
            </a:r>
          </a:p>
          <a:p>
            <a:pPr>
              <a:buNone/>
            </a:pPr>
            <a:r>
              <a:rPr lang="pt-BR" dirty="0"/>
              <a:t>Código assíncrono → delegado à </a:t>
            </a:r>
            <a:r>
              <a:rPr lang="pt-BR" b="1" dirty="0"/>
              <a:t>Web API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Quando pronto → </a:t>
            </a:r>
            <a:r>
              <a:rPr lang="pt-BR" dirty="0" err="1"/>
              <a:t>callback</a:t>
            </a:r>
            <a:r>
              <a:rPr lang="pt-BR" dirty="0"/>
              <a:t> vai para a </a:t>
            </a:r>
            <a:r>
              <a:rPr lang="pt-BR" b="1" dirty="0" err="1"/>
              <a:t>Callback</a:t>
            </a:r>
            <a:r>
              <a:rPr lang="pt-BR" b="1" dirty="0"/>
              <a:t> </a:t>
            </a:r>
            <a:r>
              <a:rPr lang="pt-BR" b="1" dirty="0" err="1"/>
              <a:t>Queue</a:t>
            </a:r>
            <a:r>
              <a:rPr lang="pt-BR" dirty="0"/>
              <a:t>.</a:t>
            </a:r>
          </a:p>
          <a:p>
            <a:r>
              <a:rPr lang="pt-BR" dirty="0"/>
              <a:t>Se </a:t>
            </a:r>
            <a:r>
              <a:rPr lang="pt-BR" b="1" dirty="0" err="1"/>
              <a:t>Call</a:t>
            </a:r>
            <a:r>
              <a:rPr lang="pt-BR" b="1" dirty="0"/>
              <a:t> Stack</a:t>
            </a:r>
            <a:r>
              <a:rPr lang="pt-BR" dirty="0"/>
              <a:t> estiver vazia → </a:t>
            </a:r>
            <a:r>
              <a:rPr lang="pt-BR" b="1" dirty="0"/>
              <a:t>Event Loop</a:t>
            </a:r>
            <a:r>
              <a:rPr lang="pt-BR" dirty="0"/>
              <a:t> move </a:t>
            </a:r>
            <a:r>
              <a:rPr lang="pt-BR" dirty="0" err="1"/>
              <a:t>callback</a:t>
            </a:r>
            <a:r>
              <a:rPr lang="pt-BR" dirty="0"/>
              <a:t> para execução.</a:t>
            </a:r>
          </a:p>
          <a:p>
            <a:endParaRPr lang="pt-BR" dirty="0"/>
          </a:p>
          <a:p>
            <a:endParaRPr lang="pt-BR" dirty="0"/>
          </a:p>
          <a:p>
            <a:pPr>
              <a:buNone/>
            </a:pPr>
            <a:r>
              <a:rPr lang="pt-BR" b="1" dirty="0"/>
              <a:t>O que é a Web API nesse contexto?</a:t>
            </a:r>
          </a:p>
          <a:p>
            <a:pPr>
              <a:buNone/>
            </a:pPr>
            <a:r>
              <a:rPr lang="pt-BR" b="1" dirty="0"/>
              <a:t>Web API</a:t>
            </a:r>
            <a:r>
              <a:rPr lang="pt-BR" dirty="0"/>
              <a:t> (ou </a:t>
            </a:r>
            <a:r>
              <a:rPr lang="pt-BR" b="1" dirty="0"/>
              <a:t>Browser API</a:t>
            </a:r>
            <a:r>
              <a:rPr lang="pt-BR" dirty="0"/>
              <a:t>) é um conjunto de funcionalidades </a:t>
            </a:r>
            <a:r>
              <a:rPr lang="pt-BR" b="1" dirty="0"/>
              <a:t>fornecidas pelo ambiente onde o JavaScript está rodando</a:t>
            </a:r>
            <a:r>
              <a:rPr lang="pt-BR" dirty="0"/>
              <a:t> — normalmente o </a:t>
            </a:r>
            <a:r>
              <a:rPr lang="pt-BR" b="1" dirty="0"/>
              <a:t>navegador</a:t>
            </a:r>
            <a:r>
              <a:rPr lang="pt-BR" dirty="0"/>
              <a:t> ou o </a:t>
            </a:r>
            <a:r>
              <a:rPr lang="pt-BR" b="1" dirty="0"/>
              <a:t>Node.js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Importante:</a:t>
            </a:r>
            <a:r>
              <a:rPr lang="pt-BR" dirty="0"/>
              <a:t> Não faz parte do núcleo da linguagem JavaScript!</a:t>
            </a:r>
            <a:br>
              <a:rPr lang="pt-BR" dirty="0"/>
            </a:br>
            <a:r>
              <a:rPr lang="pt-BR" dirty="0"/>
              <a:t>JavaScript </a:t>
            </a:r>
            <a:r>
              <a:rPr lang="pt-BR" b="1" dirty="0"/>
              <a:t>sozinho</a:t>
            </a:r>
            <a:r>
              <a:rPr lang="pt-BR" dirty="0"/>
              <a:t> não possui temporizadores (</a:t>
            </a:r>
            <a:r>
              <a:rPr lang="pt-BR" dirty="0" err="1"/>
              <a:t>setTimeout</a:t>
            </a:r>
            <a:r>
              <a:rPr lang="pt-BR" dirty="0"/>
              <a:t>), nem funções de rede (</a:t>
            </a:r>
            <a:r>
              <a:rPr lang="pt-BR" dirty="0" err="1"/>
              <a:t>fetch</a:t>
            </a:r>
            <a:r>
              <a:rPr lang="pt-BR" dirty="0"/>
              <a:t>), nem manipulação de DOM.</a:t>
            </a:r>
          </a:p>
          <a:p>
            <a:pPr>
              <a:buNone/>
            </a:pPr>
            <a:endParaRPr lang="pt-BR" b="1" dirty="0"/>
          </a:p>
          <a:p>
            <a:pPr>
              <a:buNone/>
            </a:pPr>
            <a:r>
              <a:rPr lang="pt-BR" b="1" dirty="0"/>
              <a:t>Qual é o papel da Web API na execução assíncrona?</a:t>
            </a:r>
          </a:p>
          <a:p>
            <a:pPr>
              <a:buNone/>
            </a:pPr>
            <a:r>
              <a:rPr lang="pt-BR" dirty="0"/>
              <a:t>Quando você chama uma função assíncrona como </a:t>
            </a:r>
            <a:r>
              <a:rPr lang="pt-BR" dirty="0" err="1"/>
              <a:t>setTimeout</a:t>
            </a:r>
            <a:r>
              <a:rPr lang="pt-BR" dirty="0"/>
              <a:t>, </a:t>
            </a:r>
            <a:r>
              <a:rPr lang="pt-BR" dirty="0" err="1"/>
              <a:t>fetch</a:t>
            </a:r>
            <a:r>
              <a:rPr lang="pt-BR" dirty="0"/>
              <a:t> ou </a:t>
            </a:r>
            <a:r>
              <a:rPr lang="pt-BR" dirty="0" err="1"/>
              <a:t>addEventListener</a:t>
            </a:r>
            <a:r>
              <a:rPr lang="pt-BR" dirty="0"/>
              <a:t>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O motor JavaScript reconhece</a:t>
            </a:r>
            <a:r>
              <a:rPr lang="pt-BR" dirty="0"/>
              <a:t> que não precisa executar isso imediatamente.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Entrega a tarefa para a Web API</a:t>
            </a:r>
            <a:r>
              <a:rPr lang="pt-BR" dirty="0"/>
              <a:t> do ambiente.</a:t>
            </a:r>
          </a:p>
          <a:p>
            <a:pPr>
              <a:buFont typeface="+mj-lt"/>
              <a:buAutoNum type="arabicPeriod"/>
            </a:pPr>
            <a:r>
              <a:rPr lang="pt-BR" dirty="0"/>
              <a:t>A Web API </a:t>
            </a:r>
            <a:r>
              <a:rPr lang="pt-BR" b="1" dirty="0"/>
              <a:t>realiza a operação</a:t>
            </a:r>
            <a:r>
              <a:rPr lang="pt-BR" dirty="0"/>
              <a:t> (ex.: cronometra o tempo ou aguarda resposta da internet).</a:t>
            </a:r>
          </a:p>
          <a:p>
            <a:pPr>
              <a:buFont typeface="+mj-lt"/>
              <a:buAutoNum type="arabicPeriod"/>
            </a:pPr>
            <a:r>
              <a:rPr lang="pt-BR" dirty="0"/>
              <a:t>Quando a operação termina, a Web API </a:t>
            </a:r>
            <a:r>
              <a:rPr lang="pt-BR" b="1" dirty="0"/>
              <a:t>prepara a função de </a:t>
            </a:r>
            <a:r>
              <a:rPr lang="pt-BR" b="1" dirty="0" err="1"/>
              <a:t>callback</a:t>
            </a:r>
            <a:r>
              <a:rPr lang="pt-BR" dirty="0"/>
              <a:t> e a coloca na </a:t>
            </a:r>
            <a:r>
              <a:rPr lang="pt-BR" b="1" dirty="0" err="1"/>
              <a:t>Callback</a:t>
            </a:r>
            <a:r>
              <a:rPr lang="pt-BR" b="1" dirty="0"/>
              <a:t> </a:t>
            </a:r>
            <a:r>
              <a:rPr lang="pt-BR" b="1" dirty="0" err="1"/>
              <a:t>Queue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O </a:t>
            </a:r>
            <a:r>
              <a:rPr lang="pt-BR" b="1" dirty="0"/>
              <a:t>Event Loop</a:t>
            </a:r>
            <a:r>
              <a:rPr lang="pt-BR" dirty="0"/>
              <a:t> então cuida de executar a </a:t>
            </a:r>
            <a:r>
              <a:rPr lang="pt-BR" dirty="0" err="1"/>
              <a:t>callback</a:t>
            </a:r>
            <a:r>
              <a:rPr lang="pt-BR" dirty="0"/>
              <a:t> na hora certa.</a:t>
            </a:r>
          </a:p>
          <a:p>
            <a:pPr>
              <a:buFont typeface="+mj-lt"/>
              <a:buAutoNum type="arabicPeriod"/>
            </a:pPr>
            <a:endParaRPr lang="pt-BR" dirty="0"/>
          </a:p>
          <a:p>
            <a:pPr>
              <a:buNone/>
            </a:pPr>
            <a:r>
              <a:rPr lang="pt-BR" b="1" dirty="0"/>
              <a:t>Exemplos de Web APIs no navegador: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setTimeout</a:t>
            </a:r>
            <a:r>
              <a:rPr lang="pt-BR" dirty="0"/>
              <a:t>() e </a:t>
            </a:r>
            <a:r>
              <a:rPr lang="pt-BR" dirty="0" err="1"/>
              <a:t>setInterval</a:t>
            </a:r>
            <a:r>
              <a:rPr lang="pt-BR" dirty="0"/>
              <a:t>(): temporizadores.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fetch</a:t>
            </a:r>
            <a:r>
              <a:rPr lang="pt-BR" dirty="0"/>
              <a:t>(): fazer requisições HTTP.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-DOM </a:t>
            </a:r>
            <a:r>
              <a:rPr lang="pt-BR" dirty="0" err="1"/>
              <a:t>Events</a:t>
            </a:r>
            <a:r>
              <a:rPr lang="pt-BR" dirty="0"/>
              <a:t>: ouvir cliques, teclas, etc.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Geolocation</a:t>
            </a:r>
            <a:r>
              <a:rPr lang="pt-BR" dirty="0"/>
              <a:t> API: obter localização.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WebSockets</a:t>
            </a:r>
            <a:r>
              <a:rPr lang="pt-BR" dirty="0"/>
              <a:t>: comunicação em tempo real.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-Canvas API: gráficos.</a:t>
            </a:r>
          </a:p>
          <a:p>
            <a:pPr>
              <a:buFont typeface="Arial" panose="020B0604020202020204" pitchFamily="34" charset="0"/>
              <a:buChar char="•"/>
            </a:pPr>
            <a:endParaRPr lang="pt-BR" b="0" dirty="0"/>
          </a:p>
          <a:p>
            <a:pPr>
              <a:buFont typeface="Arial" panose="020B0604020202020204" pitchFamily="34" charset="0"/>
              <a:buChar char="•"/>
            </a:pPr>
            <a:endParaRPr lang="pt-BR" b="0" dirty="0"/>
          </a:p>
          <a:p>
            <a:pPr>
              <a:buFont typeface="Arial" panose="020B0604020202020204" pitchFamily="34" charset="0"/>
              <a:buChar char="•"/>
            </a:pPr>
            <a:endParaRPr lang="pt-BR" b="0" dirty="0"/>
          </a:p>
          <a:p>
            <a:pPr>
              <a:buFont typeface="Arial" panose="020B0604020202020204" pitchFamily="34" charset="0"/>
              <a:buNone/>
            </a:pPr>
            <a:r>
              <a:rPr lang="pt-BR" b="1" dirty="0"/>
              <a:t>Web API:</a:t>
            </a:r>
            <a:r>
              <a:rPr lang="pt-BR" dirty="0"/>
              <a:t> Infraestrutura </a:t>
            </a:r>
            <a:r>
              <a:rPr lang="pt-BR" b="1" dirty="0"/>
              <a:t>do ambiente</a:t>
            </a:r>
            <a:r>
              <a:rPr lang="pt-BR" dirty="0"/>
              <a:t> (não do JS puro).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-Recebe tarefas assíncronas, cuida delas e </a:t>
            </a:r>
            <a:r>
              <a:rPr lang="pt-BR" b="1" dirty="0"/>
              <a:t>coordena com o Event Loop</a:t>
            </a:r>
            <a:r>
              <a:rPr lang="pt-BR" dirty="0"/>
              <a:t> para execução posterior.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-Fundamental para que </a:t>
            </a:r>
            <a:r>
              <a:rPr lang="pt-BR" b="1" dirty="0"/>
              <a:t>JavaScript seja não-bloqueante</a:t>
            </a:r>
            <a:r>
              <a:rPr lang="pt-BR" dirty="0"/>
              <a:t>.</a:t>
            </a:r>
          </a:p>
          <a:p>
            <a:pPr>
              <a:buFont typeface="+mj-lt"/>
              <a:buNone/>
            </a:pP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00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A função </a:t>
            </a:r>
            <a:r>
              <a:rPr lang="pt-BR" dirty="0" err="1"/>
              <a:t>saudacao</a:t>
            </a:r>
            <a:r>
              <a:rPr lang="pt-BR" dirty="0"/>
              <a:t> recebe o nome e uma função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dirty="0"/>
              <a:t>Primeiro imprime "Olá Maria" no console.</a:t>
            </a:r>
          </a:p>
          <a:p>
            <a:r>
              <a:rPr lang="pt-BR" dirty="0"/>
              <a:t>Depois executa o </a:t>
            </a:r>
            <a:r>
              <a:rPr lang="pt-BR" dirty="0" err="1"/>
              <a:t>callback</a:t>
            </a:r>
            <a:r>
              <a:rPr lang="pt-BR" dirty="0"/>
              <a:t> que imprime "Seja bem-vinda!".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5964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F34B4-5F64-174B-528C-F8BE0352C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64CCAB-B815-DFA0-757D-3B87D0024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E500F90-496E-7811-827C-5E213017B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dirty="0"/>
              <a:t>Aqui, a função espera 2 segundos antes de executar o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Muito comum em operações assíncronas.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C6E494-7E17-889F-7ACC-29016E485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31676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3D284-86EF-990F-B7D8-89AEF054E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D1ACEED-21E9-9036-6027-B48C6ADA1E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FDF16BF-248E-9D64-6207-A28D86F265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Quando você tem que fazer várias operações assíncronas em sequência, o código pode virar um “pirulito” de funções aninhadas, difícil de entender e manter.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Cada função depende da anterior terminar para começar.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Pode crescer muito, causando confusão e erros.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CEC83D-63D8-08E4-3BA5-3E327374D4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6875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Promise</a:t>
            </a:r>
            <a:r>
              <a:rPr lang="pt-BR" dirty="0"/>
              <a:t> é uma </a:t>
            </a:r>
            <a:r>
              <a:rPr lang="pt-BR" b="1" dirty="0"/>
              <a:t>ferramenta</a:t>
            </a:r>
            <a:r>
              <a:rPr lang="pt-BR" dirty="0"/>
              <a:t> do JavaScript para trabalhar com </a:t>
            </a:r>
            <a:r>
              <a:rPr lang="pt-BR" b="1" dirty="0"/>
              <a:t>código assíncrono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-Recebe uma </a:t>
            </a:r>
            <a:r>
              <a:rPr lang="pt-BR" b="1" dirty="0"/>
              <a:t>função</a:t>
            </a:r>
            <a:r>
              <a:rPr lang="pt-BR" dirty="0"/>
              <a:t> com dois parâmetros: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/>
              <a:t>-resolve: chama quando a operação termina </a:t>
            </a:r>
            <a:r>
              <a:rPr lang="pt-BR" b="1" dirty="0"/>
              <a:t>com sucesso</a:t>
            </a:r>
            <a:r>
              <a:rPr lang="pt-BR" dirty="0"/>
              <a:t>.</a:t>
            </a: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pt-BR" dirty="0"/>
              <a:t>-</a:t>
            </a:r>
            <a:r>
              <a:rPr lang="pt-BR" dirty="0" err="1"/>
              <a:t>reject</a:t>
            </a:r>
            <a:r>
              <a:rPr lang="pt-BR" dirty="0"/>
              <a:t>: chama quando ocorre algum </a:t>
            </a:r>
            <a:r>
              <a:rPr lang="pt-BR" b="1" dirty="0"/>
              <a:t>erro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Uma promessa pode ser </a:t>
            </a:r>
            <a:r>
              <a:rPr lang="pt-BR" b="1" dirty="0"/>
              <a:t>cumprida</a:t>
            </a:r>
            <a:r>
              <a:rPr lang="pt-BR" dirty="0"/>
              <a:t> (</a:t>
            </a:r>
            <a:r>
              <a:rPr lang="pt-BR" dirty="0" err="1"/>
              <a:t>resolved</a:t>
            </a:r>
            <a:r>
              <a:rPr lang="pt-BR" dirty="0"/>
              <a:t>) ou </a:t>
            </a:r>
            <a:r>
              <a:rPr lang="pt-BR" b="1" dirty="0"/>
              <a:t>quebrada</a:t>
            </a:r>
            <a:r>
              <a:rPr lang="pt-BR" dirty="0"/>
              <a:t> (</a:t>
            </a:r>
            <a:r>
              <a:rPr lang="pt-BR" dirty="0" err="1"/>
              <a:t>rejected</a:t>
            </a:r>
            <a:r>
              <a:rPr lang="pt-BR" dirty="0"/>
              <a:t>).</a:t>
            </a:r>
          </a:p>
          <a:p>
            <a:endParaRPr lang="pt-BR" dirty="0"/>
          </a:p>
          <a:p>
            <a:endParaRPr lang="pt-BR" dirty="0"/>
          </a:p>
          <a:p>
            <a:pPr>
              <a:buNone/>
            </a:pPr>
            <a:r>
              <a:rPr lang="pt-BR" dirty="0" err="1"/>
              <a:t>setTimeout</a:t>
            </a:r>
            <a:r>
              <a:rPr lang="pt-BR" dirty="0"/>
              <a:t> é usado para </a:t>
            </a:r>
            <a:r>
              <a:rPr lang="pt-BR" b="1" dirty="0"/>
              <a:t>esperar 1 segundo</a:t>
            </a:r>
            <a:r>
              <a:rPr lang="pt-BR" dirty="0"/>
              <a:t> (1000 milissegundos).</a:t>
            </a:r>
          </a:p>
          <a:p>
            <a:r>
              <a:rPr lang="pt-BR" dirty="0"/>
              <a:t>Depois desse tempo, executa a função: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Depois de </a:t>
            </a:r>
            <a:r>
              <a:rPr lang="pt-BR" b="1" dirty="0"/>
              <a:t>1 segundo</a:t>
            </a:r>
            <a:r>
              <a:rPr lang="pt-BR" dirty="0"/>
              <a:t>, a </a:t>
            </a:r>
            <a:r>
              <a:rPr lang="pt-BR" dirty="0" err="1"/>
              <a:t>Promise</a:t>
            </a:r>
            <a:r>
              <a:rPr lang="pt-BR" dirty="0"/>
              <a:t> será </a:t>
            </a:r>
            <a:r>
              <a:rPr lang="pt-BR" b="1" dirty="0"/>
              <a:t>resolvida</a:t>
            </a:r>
            <a:r>
              <a:rPr lang="pt-BR" dirty="0"/>
              <a:t> com a mensagem "Sucesso!".</a:t>
            </a:r>
          </a:p>
          <a:p>
            <a:pPr>
              <a:buFont typeface="Arial" panose="020B0604020202020204" pitchFamily="34" charset="0"/>
              <a:buNone/>
            </a:pPr>
            <a:endParaRPr lang="pt-BR" dirty="0"/>
          </a:p>
          <a:p>
            <a:pPr>
              <a:buNone/>
            </a:pPr>
            <a:r>
              <a:rPr lang="pt-BR" b="1" dirty="0"/>
              <a:t>Consumindo a </a:t>
            </a:r>
            <a:r>
              <a:rPr lang="pt-BR" b="1" dirty="0" err="1"/>
              <a:t>Promise</a:t>
            </a:r>
            <a:r>
              <a:rPr lang="pt-BR" b="1" dirty="0"/>
              <a:t> com .</a:t>
            </a:r>
            <a:r>
              <a:rPr lang="pt-BR" b="1" dirty="0" err="1"/>
              <a:t>then</a:t>
            </a:r>
            <a:r>
              <a:rPr lang="pt-BR" b="1" dirty="0"/>
              <a:t>()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-.</a:t>
            </a:r>
            <a:r>
              <a:rPr lang="pt-BR" dirty="0" err="1"/>
              <a:t>then</a:t>
            </a:r>
            <a:r>
              <a:rPr lang="pt-BR" dirty="0"/>
              <a:t>() é usado para </a:t>
            </a:r>
            <a:r>
              <a:rPr lang="pt-BR" b="1" dirty="0"/>
              <a:t>executar algo</a:t>
            </a:r>
            <a:r>
              <a:rPr lang="pt-BR" dirty="0"/>
              <a:t> quando a </a:t>
            </a:r>
            <a:r>
              <a:rPr lang="pt-BR" dirty="0" err="1"/>
              <a:t>Promise</a:t>
            </a:r>
            <a:r>
              <a:rPr lang="pt-BR" dirty="0"/>
              <a:t> for </a:t>
            </a:r>
            <a:r>
              <a:rPr lang="pt-BR" b="1" dirty="0"/>
              <a:t>resolvida</a:t>
            </a:r>
            <a:r>
              <a:rPr lang="pt-BR" dirty="0"/>
              <a:t> com sucesso.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-A função:</a:t>
            </a:r>
          </a:p>
          <a:p>
            <a:pPr>
              <a:buNone/>
            </a:pPr>
            <a:r>
              <a:rPr lang="pt-BR" dirty="0" err="1"/>
              <a:t>javascript</a:t>
            </a:r>
            <a:endParaRPr lang="pt-BR" dirty="0"/>
          </a:p>
          <a:p>
            <a:pPr rtl="0">
              <a:buNone/>
            </a:pPr>
            <a:r>
              <a:rPr lang="pt-BR" dirty="0"/>
              <a:t>resultado =&gt; console.log(resultado) 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-Vai </a:t>
            </a:r>
            <a:r>
              <a:rPr lang="pt-BR" b="1" dirty="0"/>
              <a:t>receber</a:t>
            </a:r>
            <a:r>
              <a:rPr lang="pt-BR" dirty="0"/>
              <a:t> o valor "Sucesso!" e </a:t>
            </a:r>
            <a:r>
              <a:rPr lang="pt-BR" b="1" dirty="0"/>
              <a:t>imprimir</a:t>
            </a:r>
            <a:r>
              <a:rPr lang="pt-BR" dirty="0"/>
              <a:t> no console.</a:t>
            </a:r>
          </a:p>
          <a:p>
            <a:endParaRPr lang="pt-BR" b="1" dirty="0"/>
          </a:p>
          <a:p>
            <a:r>
              <a:rPr lang="pt-BR" b="1" dirty="0"/>
              <a:t>Resumo:</a:t>
            </a:r>
            <a:br>
              <a:rPr lang="pt-BR" dirty="0"/>
            </a:br>
            <a:r>
              <a:rPr lang="pt-BR" dirty="0"/>
              <a:t>Assim que a </a:t>
            </a:r>
            <a:r>
              <a:rPr lang="pt-BR" dirty="0" err="1"/>
              <a:t>Promise</a:t>
            </a:r>
            <a:r>
              <a:rPr lang="pt-BR" dirty="0"/>
              <a:t> for resolvida, o valor "Sucesso!" será mostrado no console.</a:t>
            </a:r>
          </a:p>
          <a:p>
            <a:pPr>
              <a:buFont typeface="Arial" panose="020B0604020202020204" pitchFamily="34" charset="0"/>
              <a:buNone/>
            </a:pPr>
            <a:endParaRPr lang="pt-BR" dirty="0"/>
          </a:p>
          <a:p>
            <a:endParaRPr lang="pt-BR" dirty="0"/>
          </a:p>
          <a:p>
            <a:endParaRPr lang="pt-BR" b="1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56503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/>
              <a:t>O código </a:t>
            </a:r>
            <a:r>
              <a:rPr lang="pt-BR" b="1" dirty="0"/>
              <a:t>fica mais linear</a:t>
            </a:r>
            <a:r>
              <a:rPr lang="pt-BR" dirty="0"/>
              <a:t>, como se fosse síncrono.</a:t>
            </a:r>
          </a:p>
          <a:p>
            <a:pPr>
              <a:buNone/>
            </a:pPr>
            <a:r>
              <a:rPr lang="pt-BR" dirty="0"/>
              <a:t>Menos propenso a erros.</a:t>
            </a:r>
          </a:p>
          <a:p>
            <a:r>
              <a:rPr lang="pt-BR" dirty="0"/>
              <a:t>Mais fácil de </a:t>
            </a:r>
            <a:r>
              <a:rPr lang="pt-BR" b="1" dirty="0"/>
              <a:t>ler e manter</a:t>
            </a:r>
            <a:r>
              <a:rPr lang="pt-BR" dirty="0"/>
              <a:t>.</a:t>
            </a:r>
          </a:p>
          <a:p>
            <a:endParaRPr lang="pt-BR" dirty="0"/>
          </a:p>
          <a:p>
            <a:pPr>
              <a:buNone/>
            </a:pPr>
            <a:r>
              <a:rPr lang="pt-BR" b="1" dirty="0" err="1"/>
              <a:t>async</a:t>
            </a:r>
            <a:endParaRPr lang="pt-BR" b="1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-Colocado antes da </a:t>
            </a:r>
            <a:r>
              <a:rPr lang="pt-BR" b="1" dirty="0"/>
              <a:t>declaração de uma função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-Faz com que essa função </a:t>
            </a:r>
            <a:r>
              <a:rPr lang="pt-BR" b="1" dirty="0"/>
              <a:t>sempre retorne uma </a:t>
            </a:r>
            <a:r>
              <a:rPr lang="pt-BR" b="1" dirty="0" err="1"/>
              <a:t>Promise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-Mesmo que você não retorne uma </a:t>
            </a:r>
            <a:r>
              <a:rPr lang="pt-BR" dirty="0" err="1"/>
              <a:t>Promise</a:t>
            </a:r>
            <a:r>
              <a:rPr lang="pt-BR" dirty="0"/>
              <a:t>, a função se transforma automaticamente em uma.</a:t>
            </a:r>
          </a:p>
          <a:p>
            <a:endParaRPr lang="pt-BR" dirty="0"/>
          </a:p>
          <a:p>
            <a:endParaRPr lang="pt-BR" dirty="0"/>
          </a:p>
          <a:p>
            <a:pPr>
              <a:buNone/>
            </a:pPr>
            <a:r>
              <a:rPr lang="pt-BR" b="1" dirty="0" err="1"/>
              <a:t>await</a:t>
            </a:r>
            <a:endParaRPr lang="pt-BR" b="1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-Só pode ser usado </a:t>
            </a:r>
            <a:r>
              <a:rPr lang="pt-BR" b="1" dirty="0"/>
              <a:t>dentro de funções </a:t>
            </a:r>
            <a:r>
              <a:rPr lang="pt-BR" b="1" dirty="0" err="1"/>
              <a:t>async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-Faz o JavaScript </a:t>
            </a:r>
            <a:r>
              <a:rPr lang="pt-BR" b="1" dirty="0"/>
              <a:t>esperar</a:t>
            </a:r>
            <a:r>
              <a:rPr lang="pt-BR" dirty="0"/>
              <a:t> até que a </a:t>
            </a:r>
            <a:r>
              <a:rPr lang="pt-BR" dirty="0" err="1"/>
              <a:t>Promise</a:t>
            </a:r>
            <a:r>
              <a:rPr lang="pt-BR" dirty="0"/>
              <a:t> seja </a:t>
            </a:r>
            <a:r>
              <a:rPr lang="pt-BR" b="1" dirty="0"/>
              <a:t>resolvida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-Pausa a execução da função até ter o resultado, e só depois </a:t>
            </a:r>
            <a:r>
              <a:rPr lang="pt-BR" b="1" dirty="0"/>
              <a:t>continua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None/>
            </a:pPr>
            <a:r>
              <a:rPr lang="pt-BR" b="1" dirty="0"/>
              <a:t>Fluxo típico:</a:t>
            </a:r>
          </a:p>
          <a:p>
            <a:pPr>
              <a:buFont typeface="+mj-lt"/>
              <a:buAutoNum type="arabicPeriod"/>
            </a:pPr>
            <a:r>
              <a:rPr lang="pt-BR" dirty="0"/>
              <a:t>A função com </a:t>
            </a:r>
            <a:r>
              <a:rPr lang="pt-BR" dirty="0" err="1"/>
              <a:t>async</a:t>
            </a:r>
            <a:r>
              <a:rPr lang="pt-BR" dirty="0"/>
              <a:t> é chamada.</a:t>
            </a:r>
          </a:p>
          <a:p>
            <a:pPr>
              <a:buFont typeface="+mj-lt"/>
              <a:buAutoNum type="arabicPeriod"/>
            </a:pPr>
            <a:r>
              <a:rPr lang="pt-BR" dirty="0"/>
              <a:t>Dentro dela, usamos </a:t>
            </a:r>
            <a:r>
              <a:rPr lang="pt-BR" dirty="0" err="1"/>
              <a:t>await</a:t>
            </a:r>
            <a:r>
              <a:rPr lang="pt-BR" dirty="0"/>
              <a:t> para </a:t>
            </a:r>
            <a:r>
              <a:rPr lang="pt-BR" b="1" dirty="0"/>
              <a:t>esperar</a:t>
            </a:r>
            <a:r>
              <a:rPr lang="pt-BR" dirty="0"/>
              <a:t> uma </a:t>
            </a:r>
            <a:r>
              <a:rPr lang="pt-BR" dirty="0" err="1"/>
              <a:t>Promise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O código </a:t>
            </a:r>
            <a:r>
              <a:rPr lang="pt-BR" b="1" dirty="0"/>
              <a:t>aguarda</a:t>
            </a:r>
            <a:r>
              <a:rPr lang="pt-BR" dirty="0"/>
              <a:t> a resposta, mas </a:t>
            </a:r>
            <a:r>
              <a:rPr lang="pt-BR" b="1" dirty="0"/>
              <a:t>não bloqueia</a:t>
            </a:r>
            <a:r>
              <a:rPr lang="pt-BR" dirty="0"/>
              <a:t> o restante do programa.</a:t>
            </a:r>
          </a:p>
          <a:p>
            <a:pPr>
              <a:buFont typeface="+mj-lt"/>
              <a:buAutoNum type="arabicPeriod"/>
            </a:pPr>
            <a:r>
              <a:rPr lang="pt-BR" dirty="0"/>
              <a:t>Quando a </a:t>
            </a:r>
            <a:r>
              <a:rPr lang="pt-BR" dirty="0" err="1"/>
              <a:t>Promise</a:t>
            </a:r>
            <a:r>
              <a:rPr lang="pt-BR" dirty="0"/>
              <a:t> é resolvida, o resultado é armazenado, e o código segue.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2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 err="1"/>
              <a:t>async</a:t>
            </a:r>
            <a:endParaRPr lang="pt-BR" b="1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-Colocado antes da </a:t>
            </a:r>
            <a:r>
              <a:rPr lang="pt-BR" b="1" dirty="0"/>
              <a:t>declaração de uma função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-Faz com que essa função </a:t>
            </a:r>
            <a:r>
              <a:rPr lang="pt-BR" b="1" dirty="0"/>
              <a:t>sempre retorne uma </a:t>
            </a:r>
            <a:r>
              <a:rPr lang="pt-BR" b="1" dirty="0" err="1"/>
              <a:t>Promise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-Mesmo que você não retorne uma </a:t>
            </a:r>
            <a:r>
              <a:rPr lang="pt-BR" dirty="0" err="1"/>
              <a:t>Promise</a:t>
            </a:r>
            <a:r>
              <a:rPr lang="pt-BR" dirty="0"/>
              <a:t>, a função se transforma automaticamente em uma.</a:t>
            </a:r>
          </a:p>
          <a:p>
            <a:endParaRPr lang="pt-BR" dirty="0"/>
          </a:p>
          <a:p>
            <a:endParaRPr lang="pt-BR" dirty="0"/>
          </a:p>
          <a:p>
            <a:pPr>
              <a:buNone/>
            </a:pPr>
            <a:r>
              <a:rPr lang="pt-BR" b="1" dirty="0" err="1"/>
              <a:t>await</a:t>
            </a:r>
            <a:endParaRPr lang="pt-BR" b="1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-Só pode ser usado </a:t>
            </a:r>
            <a:r>
              <a:rPr lang="pt-BR" b="1" dirty="0"/>
              <a:t>dentro de funções </a:t>
            </a:r>
            <a:r>
              <a:rPr lang="pt-BR" b="1" dirty="0" err="1"/>
              <a:t>async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-Faz o JavaScript </a:t>
            </a:r>
            <a:r>
              <a:rPr lang="pt-BR" b="1" dirty="0"/>
              <a:t>esperar</a:t>
            </a:r>
            <a:r>
              <a:rPr lang="pt-BR" dirty="0"/>
              <a:t> até que a </a:t>
            </a:r>
            <a:r>
              <a:rPr lang="pt-BR" dirty="0" err="1"/>
              <a:t>Promise</a:t>
            </a:r>
            <a:r>
              <a:rPr lang="pt-BR" dirty="0"/>
              <a:t> seja </a:t>
            </a:r>
            <a:r>
              <a:rPr lang="pt-BR" b="1" dirty="0"/>
              <a:t>resolvida</a:t>
            </a:r>
            <a:r>
              <a:rPr lang="pt-B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-Pausa a execução da função até ter o resultado, e só depois </a:t>
            </a:r>
            <a:r>
              <a:rPr lang="pt-BR" b="1" dirty="0"/>
              <a:t>continua</a:t>
            </a:r>
            <a:r>
              <a:rPr lang="pt-BR" dirty="0"/>
              <a:t>.</a:t>
            </a:r>
          </a:p>
          <a:p>
            <a:endParaRPr lang="pt-BR" dirty="0"/>
          </a:p>
          <a:p>
            <a:pPr>
              <a:buNone/>
            </a:pPr>
            <a:r>
              <a:rPr lang="pt-BR" b="1" dirty="0"/>
              <a:t>Fluxo básico:</a:t>
            </a:r>
          </a:p>
          <a:p>
            <a:pPr>
              <a:buNone/>
            </a:pPr>
            <a:endParaRPr lang="pt-BR" b="1" dirty="0"/>
          </a:p>
          <a:p>
            <a:pPr>
              <a:buFont typeface="+mj-lt"/>
              <a:buAutoNum type="arabicPeriod"/>
            </a:pPr>
            <a:r>
              <a:rPr lang="pt-BR" dirty="0"/>
              <a:t>Código síncrono executado.</a:t>
            </a:r>
          </a:p>
          <a:p>
            <a:pPr>
              <a:buFont typeface="+mj-lt"/>
              <a:buAutoNum type="arabicPeriod"/>
            </a:pPr>
            <a:r>
              <a:rPr lang="pt-BR" dirty="0"/>
              <a:t>Operação assíncrona (como </a:t>
            </a:r>
            <a:r>
              <a:rPr lang="pt-BR" dirty="0" err="1"/>
              <a:t>setTimeout</a:t>
            </a:r>
            <a:r>
              <a:rPr lang="pt-BR" dirty="0"/>
              <a:t>) vai para a </a:t>
            </a:r>
            <a:r>
              <a:rPr lang="pt-BR" b="1" dirty="0"/>
              <a:t>Web API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Quando pronta, a </a:t>
            </a:r>
            <a:r>
              <a:rPr lang="pt-BR" b="1" dirty="0" err="1"/>
              <a:t>callback</a:t>
            </a:r>
            <a:r>
              <a:rPr lang="pt-BR" dirty="0"/>
              <a:t> é enviada para a </a:t>
            </a:r>
            <a:r>
              <a:rPr lang="pt-BR" b="1" dirty="0" err="1"/>
              <a:t>Callback</a:t>
            </a:r>
            <a:r>
              <a:rPr lang="pt-BR" b="1" dirty="0"/>
              <a:t> </a:t>
            </a:r>
            <a:r>
              <a:rPr lang="pt-BR" b="1" dirty="0" err="1"/>
              <a:t>Queue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O </a:t>
            </a:r>
            <a:r>
              <a:rPr lang="pt-BR" b="1" dirty="0"/>
              <a:t>Event Loop</a:t>
            </a:r>
            <a:r>
              <a:rPr lang="pt-BR" dirty="0"/>
              <a:t> verifica a </a:t>
            </a:r>
            <a:r>
              <a:rPr lang="pt-BR" b="1" dirty="0" err="1"/>
              <a:t>Call</a:t>
            </a:r>
            <a:r>
              <a:rPr lang="pt-BR" b="1" dirty="0"/>
              <a:t> Stack</a:t>
            </a:r>
            <a:r>
              <a:rPr lang="pt-BR" dirty="0"/>
              <a:t>. Se vazia, executa a </a:t>
            </a:r>
            <a:r>
              <a:rPr lang="pt-BR" dirty="0" err="1"/>
              <a:t>callback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Isso garante que o código assíncrono não bloqueie a execução principal.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7484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b="1" dirty="0"/>
              <a:t>Cenário:</a:t>
            </a:r>
          </a:p>
          <a:p>
            <a:pPr>
              <a:buNone/>
            </a:pPr>
            <a:endParaRPr lang="pt-BR" b="1" dirty="0"/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-Simular buscar dados de um servidor.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-Processar os dados.</a:t>
            </a:r>
          </a:p>
          <a:p>
            <a:pPr>
              <a:buFont typeface="Arial" panose="020B0604020202020204" pitchFamily="34" charset="0"/>
              <a:buNone/>
            </a:pPr>
            <a:r>
              <a:rPr lang="pt-BR" dirty="0"/>
              <a:t>-Exibir no console.</a:t>
            </a:r>
          </a:p>
          <a:p>
            <a:endParaRPr lang="pt-BR" dirty="0"/>
          </a:p>
          <a:p>
            <a:pPr>
              <a:buNone/>
            </a:pPr>
            <a:r>
              <a:rPr lang="pt-BR" b="1" dirty="0"/>
              <a:t>Fluxo desse código:</a:t>
            </a:r>
          </a:p>
          <a:p>
            <a:pPr>
              <a:buNone/>
            </a:pPr>
            <a:endParaRPr lang="pt-BR" b="1" dirty="0"/>
          </a:p>
          <a:p>
            <a:pPr>
              <a:buFont typeface="+mj-lt"/>
              <a:buAutoNum type="arabicPeriod"/>
            </a:pPr>
            <a:r>
              <a:rPr lang="pt-BR" dirty="0" err="1"/>
              <a:t>processarDados</a:t>
            </a:r>
            <a:r>
              <a:rPr lang="pt-BR" dirty="0"/>
              <a:t>() é chamada → loga "Iniciando processamento...".</a:t>
            </a:r>
          </a:p>
          <a:p>
            <a:pPr>
              <a:buFont typeface="+mj-lt"/>
              <a:buAutoNum type="arabicPeriod"/>
            </a:pPr>
            <a:r>
              <a:rPr lang="pt-BR" dirty="0" err="1"/>
              <a:t>buscarDadosDoServidor</a:t>
            </a:r>
            <a:r>
              <a:rPr lang="pt-BR" dirty="0"/>
              <a:t>() começa e loga "Buscando dados...".</a:t>
            </a:r>
          </a:p>
          <a:p>
            <a:pPr>
              <a:buFont typeface="+mj-lt"/>
              <a:buAutoNum type="arabicPeriod"/>
            </a:pPr>
            <a:r>
              <a:rPr lang="pt-BR" dirty="0" err="1"/>
              <a:t>setTimeout</a:t>
            </a:r>
            <a:r>
              <a:rPr lang="pt-BR" dirty="0"/>
              <a:t> dispara → após 2 segundos, resolve a </a:t>
            </a:r>
            <a:r>
              <a:rPr lang="pt-BR" dirty="0" err="1"/>
              <a:t>Promise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Enquanto isso, o código continua → loga:</a:t>
            </a:r>
            <a:br>
              <a:rPr lang="pt-BR" dirty="0"/>
            </a:br>
            <a:r>
              <a:rPr lang="pt-BR" b="1" dirty="0"/>
              <a:t>"Este log aparece antes dos dados serem recebidos!"</a:t>
            </a:r>
            <a:r>
              <a:rPr lang="pt-BR" dirty="0"/>
              <a:t>.</a:t>
            </a:r>
          </a:p>
          <a:p>
            <a:pPr>
              <a:buFont typeface="+mj-lt"/>
              <a:buAutoNum type="arabicPeriod"/>
            </a:pPr>
            <a:r>
              <a:rPr lang="pt-BR" dirty="0"/>
              <a:t>Após 2 segundos:</a:t>
            </a:r>
            <a:br>
              <a:rPr lang="pt-BR" dirty="0"/>
            </a:br>
            <a:r>
              <a:rPr lang="pt-BR" dirty="0"/>
              <a:t>→ </a:t>
            </a:r>
            <a:r>
              <a:rPr lang="pt-BR" dirty="0" err="1"/>
              <a:t>Promise</a:t>
            </a:r>
            <a:r>
              <a:rPr lang="pt-BR" dirty="0"/>
              <a:t> é resolvida →</a:t>
            </a:r>
            <a:br>
              <a:rPr lang="pt-BR" dirty="0"/>
            </a:br>
            <a:r>
              <a:rPr lang="pt-BR" dirty="0"/>
              <a:t>→ </a:t>
            </a:r>
            <a:r>
              <a:rPr lang="pt-BR" dirty="0" err="1"/>
              <a:t>await</a:t>
            </a:r>
            <a:r>
              <a:rPr lang="pt-BR" dirty="0"/>
              <a:t> libera a execução →</a:t>
            </a:r>
            <a:br>
              <a:rPr lang="pt-BR" dirty="0"/>
            </a:br>
            <a:r>
              <a:rPr lang="pt-BR" dirty="0"/>
              <a:t>→ loga os dados →</a:t>
            </a:r>
            <a:br>
              <a:rPr lang="pt-BR" dirty="0"/>
            </a:br>
            <a:r>
              <a:rPr lang="pt-BR" dirty="0"/>
              <a:t>→ loga "Processamento concluído".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256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Callback</a:t>
            </a:r>
            <a:endParaRPr lang="pt-BR" dirty="0"/>
          </a:p>
          <a:p>
            <a:r>
              <a:rPr lang="pt-BR" dirty="0"/>
              <a:t>Função passada como argumento para outra função</a:t>
            </a:r>
          </a:p>
          <a:p>
            <a:r>
              <a:rPr lang="pt-BR" dirty="0"/>
              <a:t>Executada após uma operação terminar</a:t>
            </a:r>
          </a:p>
          <a:p>
            <a:r>
              <a:rPr lang="pt-BR" dirty="0"/>
              <a:t>Pode causar código difícil de entender com muitas funções aninhadas (</a:t>
            </a:r>
            <a:r>
              <a:rPr lang="pt-BR" dirty="0" err="1"/>
              <a:t>Callback</a:t>
            </a:r>
            <a:r>
              <a:rPr lang="pt-BR" dirty="0"/>
              <a:t> Hell)</a:t>
            </a:r>
          </a:p>
          <a:p>
            <a:endParaRPr lang="pt-BR" dirty="0"/>
          </a:p>
          <a:p>
            <a:r>
              <a:rPr lang="pt-BR" dirty="0" err="1"/>
              <a:t>Promise</a:t>
            </a:r>
            <a:endParaRPr lang="pt-BR" dirty="0"/>
          </a:p>
          <a:p>
            <a:r>
              <a:rPr lang="pt-BR" dirty="0"/>
              <a:t>Objeto que representa uma operação assíncrona</a:t>
            </a:r>
          </a:p>
          <a:p>
            <a:r>
              <a:rPr lang="pt-BR" dirty="0"/>
              <a:t>Pode estar em 3 estados: </a:t>
            </a:r>
            <a:r>
              <a:rPr lang="pt-BR" dirty="0" err="1"/>
              <a:t>pending</a:t>
            </a:r>
            <a:r>
              <a:rPr lang="pt-BR" dirty="0"/>
              <a:t>, </a:t>
            </a:r>
            <a:r>
              <a:rPr lang="pt-BR" dirty="0" err="1"/>
              <a:t>fulfilled</a:t>
            </a:r>
            <a:r>
              <a:rPr lang="pt-BR" dirty="0"/>
              <a:t> (resolvida), </a:t>
            </a:r>
            <a:r>
              <a:rPr lang="pt-BR" dirty="0" err="1"/>
              <a:t>rejected</a:t>
            </a:r>
            <a:r>
              <a:rPr lang="pt-BR" dirty="0"/>
              <a:t> (rejeitada)</a:t>
            </a:r>
          </a:p>
          <a:p>
            <a:r>
              <a:rPr lang="pt-BR" dirty="0"/>
              <a:t>Permite encadear operações usando .</a:t>
            </a:r>
            <a:r>
              <a:rPr lang="pt-BR" dirty="0" err="1"/>
              <a:t>then</a:t>
            </a:r>
            <a:r>
              <a:rPr lang="pt-BR" dirty="0"/>
              <a:t>() e tratar erros com .catch()</a:t>
            </a:r>
          </a:p>
          <a:p>
            <a:r>
              <a:rPr lang="pt-BR" dirty="0"/>
              <a:t>Código mais organizado que </a:t>
            </a:r>
            <a:r>
              <a:rPr lang="pt-BR" dirty="0" err="1"/>
              <a:t>callbacks</a:t>
            </a:r>
            <a:r>
              <a:rPr lang="pt-BR" dirty="0"/>
              <a:t> aninhados</a:t>
            </a:r>
          </a:p>
          <a:p>
            <a:endParaRPr lang="pt-BR" dirty="0"/>
          </a:p>
          <a:p>
            <a:r>
              <a:rPr lang="pt-BR" dirty="0" err="1"/>
              <a:t>Async</a:t>
            </a:r>
            <a:r>
              <a:rPr lang="pt-BR" dirty="0"/>
              <a:t>/</a:t>
            </a:r>
            <a:r>
              <a:rPr lang="pt-BR" dirty="0" err="1"/>
              <a:t>Await</a:t>
            </a:r>
            <a:endParaRPr lang="pt-BR" dirty="0"/>
          </a:p>
          <a:p>
            <a:r>
              <a:rPr lang="pt-BR" dirty="0"/>
              <a:t>Sintaxe moderna para trabalhar com </a:t>
            </a:r>
            <a:r>
              <a:rPr lang="pt-BR" dirty="0" err="1"/>
              <a:t>Promises</a:t>
            </a:r>
            <a:endParaRPr lang="pt-BR" dirty="0"/>
          </a:p>
          <a:p>
            <a:r>
              <a:rPr lang="pt-BR" dirty="0" err="1"/>
              <a:t>async</a:t>
            </a:r>
            <a:r>
              <a:rPr lang="pt-BR" dirty="0"/>
              <a:t> marca a função como assíncrona</a:t>
            </a:r>
          </a:p>
          <a:p>
            <a:r>
              <a:rPr lang="pt-BR" dirty="0" err="1"/>
              <a:t>await</a:t>
            </a:r>
            <a:r>
              <a:rPr lang="pt-BR" dirty="0"/>
              <a:t> pausa a execução até a </a:t>
            </a:r>
            <a:r>
              <a:rPr lang="pt-BR" dirty="0" err="1"/>
              <a:t>Promise</a:t>
            </a:r>
            <a:r>
              <a:rPr lang="pt-BR" dirty="0"/>
              <a:t> ser resolvida</a:t>
            </a:r>
          </a:p>
          <a:p>
            <a:r>
              <a:rPr lang="pt-BR" dirty="0"/>
              <a:t>Código fica parecido com síncrono, fácil de ler e entender</a:t>
            </a:r>
          </a:p>
          <a:p>
            <a:r>
              <a:rPr lang="pt-BR" dirty="0"/>
              <a:t>Usa </a:t>
            </a:r>
            <a:r>
              <a:rPr lang="pt-BR" dirty="0" err="1"/>
              <a:t>try</a:t>
            </a:r>
            <a:r>
              <a:rPr lang="pt-BR" dirty="0"/>
              <a:t>/catch para tratamento de erros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8B0FE4-5B41-42A7-98C5-680A869DCFB1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877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CE2090-AAB2-5FC0-3928-8879C6023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ABC397-DE4E-561A-1189-209498194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DDC023-BADD-75C6-8552-1B565E657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773C52-091E-A206-0A3F-599B51C63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032B8D-BAF8-43B7-A399-2BC6BC649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517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B098B1-6BFF-C845-1B13-3BD03142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ADFBFD2-8F5F-8F62-CD57-C53048ACA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8CA330-86B7-7828-8185-C77DA0DD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2D99D9-2004-5C8C-9C9E-E407051B2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45F2A1-D944-A9BA-376A-9B44D9FAF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798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407A45D-5FBB-1821-ECEE-9C3D07AC64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28622F-92B7-DD8C-3E41-448D53F09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AAEF13-741A-0B19-E81D-05F47C7D2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032553-316B-38EF-6B51-D2F5651D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46B19-1C33-AFAF-B166-B421143E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787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5598F0-DA35-F6D9-B8D1-3F7D2F81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0FF7B-B1DC-DD65-DA7A-1DC699055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7CEBC8-29AB-22AD-1C04-C4DBC648B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05D82-B051-4BC7-6E56-16D8305A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03F3BA-6158-496A-09C5-387D1E6DB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44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EC649-D9F9-C3B2-FAD5-0660E9803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71BA99B-A50F-22CC-C9AB-D0BE835BA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69B956-072B-4088-B811-F806F1682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9641B1-A3FD-288B-4FEE-62E47698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E5315E-A68F-5628-E988-993436BCB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15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BF161-87E4-9330-4913-71C89745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3DB5EA-B0E4-59A6-3744-8776674C5E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FF8937-0B68-D11E-9138-AF765C413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B82B91E-43A8-F63F-EE7C-DEBC25D1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68634E-7EEB-5974-F83A-F52F36F79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E5C2458-C15F-759B-4100-E8235F224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153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24BA6-496A-CC6D-EE6A-7DF116A78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A4888E-67C0-591A-246C-BFF96CAA9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56B6B4-29BB-807B-5EC1-BB5A80868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5E2554-B2A4-CABF-AC7B-92BED1996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BA5427-B7A2-E711-0FBD-9FD7819A9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0903026-5210-9525-7FB8-E4163B674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71B3D6C-C262-36E6-76A8-73A6FDD9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D8FAB1-3380-F8CC-7453-00EEDD2C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93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AF3BB-D99F-CACA-322A-0F47C3DF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4F4700F-29D8-CCBD-A80A-352D1EB6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BA3E57-3DC8-04BD-EE7F-0E2DE392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1064EF4-E59D-8DBB-5EFF-E75B6AEF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8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00CBAAE-C856-8C65-2E42-7712038CF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E2E38C-ED3F-71A8-B19C-3433C6D3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7C03E4-5244-5321-2B6A-06BFBA38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291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00C0D-74A2-09C2-186B-3287B6079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17404D-7A28-6253-2423-2407F6168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0D80D25-FF57-DDE0-11FE-233AD4DCA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8010C9-CFD5-A21B-50F7-287ADFC66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F0D94A-4920-A574-0733-7839D2A89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22C567-F1A4-02B3-55E4-EE93E53B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0084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F0CE7-572F-DED7-4B5E-767FB44D1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1DF9422-1494-9970-B1B5-412CF5FBF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EF0F95-6317-FA79-15F9-059C71C54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690B5A-87BD-FFA3-0167-F05E602F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5CDFE8-7E2C-5193-070F-AF897EB2F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2A6727-6E37-FB55-4B78-20F85CB1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113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667B343-D969-E9E3-D7A5-487D26B8A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B99AB7-9FB3-337F-9C58-408066A24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9B5EA3-1FBC-B072-4DB4-8BD76AC054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04817-A7BF-4D55-934E-B030B4D4F008}" type="datetimeFigureOut">
              <a:rPr lang="pt-BR" smtClean="0"/>
              <a:t>03/06/2025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D5E1AE-B48D-2A73-A8E7-A7401396B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B8BCC8-12F2-E8E0-2A4F-10267A3BDF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1F5C6-0D30-4173-8F1B-8DF507EEACF9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17FA24A-E0A0-A93B-DCEB-2EAF8AD2745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>
                    <a:alpha val="50000"/>
                  </a:srgbClr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3791623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54BC1-7631-6DE7-5A8A-4841AE32F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Aula Teste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6101D0-C746-A223-5355-8B99BF2136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Código Assíncrono em JavaScript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6569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7C642-FE53-39E4-18F5-8F8F1FCC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7B05A-227F-3590-5551-0DC51A0E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</a:t>
            </a:r>
            <a:r>
              <a:rPr lang="pt-BR" dirty="0"/>
              <a:t> (Exemplo 1)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26C1ED4-4E08-8057-46DF-D309B1B18C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7014" y="2039963"/>
            <a:ext cx="11097971" cy="2778073"/>
          </a:xfrm>
        </p:spPr>
      </p:pic>
    </p:spTree>
    <p:extLst>
      <p:ext uri="{BB962C8B-B14F-4D97-AF65-F5344CB8AC3E}">
        <p14:creationId xmlns:p14="http://schemas.microsoft.com/office/powerpoint/2010/main" val="1541126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529E7-0C42-ADF4-ADE5-ECDC0CF37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</a:t>
            </a:r>
            <a:r>
              <a:rPr lang="pt-BR" dirty="0"/>
              <a:t> (Exemplo 2)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D9CDE1D-9871-0C04-7ED0-F81735FC2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603" y="1483028"/>
            <a:ext cx="9446794" cy="5009847"/>
          </a:xfrm>
        </p:spPr>
      </p:pic>
    </p:spTree>
    <p:extLst>
      <p:ext uri="{BB962C8B-B14F-4D97-AF65-F5344CB8AC3E}">
        <p14:creationId xmlns:p14="http://schemas.microsoft.com/office/powerpoint/2010/main" val="2002873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AD943-4D26-B343-C59D-3414B19E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71672F-8824-D861-76D8-FE6A66370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/</a:t>
            </a:r>
            <a:r>
              <a:rPr lang="pt-BR" dirty="0" err="1"/>
              <a:t>await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A1C2C2-0B40-F1C3-DFD4-36E4DF301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São palavras-chave que facilitam o uso de </a:t>
            </a:r>
            <a:r>
              <a:rPr lang="pt-BR" dirty="0" err="1"/>
              <a:t>Promises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Servem para escrever código assíncrono de uma forma que parece síncrona, tornando o código mais legível e fácil de entender.</a:t>
            </a:r>
          </a:p>
          <a:p>
            <a:endParaRPr lang="pt-BR" dirty="0"/>
          </a:p>
          <a:p>
            <a:r>
              <a:rPr lang="pt-BR" dirty="0"/>
              <a:t>Evitam o uso de .</a:t>
            </a:r>
            <a:r>
              <a:rPr lang="pt-BR" dirty="0" err="1"/>
              <a:t>then</a:t>
            </a:r>
            <a:r>
              <a:rPr lang="pt-BR" dirty="0"/>
              <a:t>() e .catch() para lidar com resultado das </a:t>
            </a:r>
            <a:r>
              <a:rPr lang="pt-BR" dirty="0" err="1"/>
              <a:t>Promises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838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C0FA8-76D2-EC57-8962-3DF664B34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B766CE-0FCD-2100-7E92-278D5DA9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/</a:t>
            </a:r>
            <a:r>
              <a:rPr lang="pt-BR" dirty="0" err="1"/>
              <a:t>await</a:t>
            </a:r>
            <a:r>
              <a:rPr lang="pt-BR" dirty="0"/>
              <a:t> (Exemplo 1)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D7DB8A0-FC66-3925-4316-83C524618C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6667" y="1941341"/>
            <a:ext cx="11338665" cy="3896751"/>
          </a:xfrm>
        </p:spPr>
      </p:pic>
    </p:spTree>
    <p:extLst>
      <p:ext uri="{BB962C8B-B14F-4D97-AF65-F5344CB8AC3E}">
        <p14:creationId xmlns:p14="http://schemas.microsoft.com/office/powerpoint/2010/main" val="389318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DA0A1-9980-48C3-4475-4C7770431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BBF3A7-028B-F62B-E87A-E8326F8E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async</a:t>
            </a:r>
            <a:r>
              <a:rPr lang="pt-BR" dirty="0"/>
              <a:t>/</a:t>
            </a:r>
            <a:r>
              <a:rPr lang="pt-BR" dirty="0" err="1"/>
              <a:t>await</a:t>
            </a:r>
            <a:r>
              <a:rPr lang="pt-BR" dirty="0"/>
              <a:t> (Exemplo 2)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38CDC81-F0CC-7C6A-2322-8A8AFCB688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0092" y="1690688"/>
            <a:ext cx="5851815" cy="4755546"/>
          </a:xfrm>
        </p:spPr>
      </p:pic>
    </p:spTree>
    <p:extLst>
      <p:ext uri="{BB962C8B-B14F-4D97-AF65-F5344CB8AC3E}">
        <p14:creationId xmlns:p14="http://schemas.microsoft.com/office/powerpoint/2010/main" val="600086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B1768-2C70-7C86-A108-22B6A1427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0E1919-CFEE-B6C6-2F59-802592703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AFBCD-1C38-5F4F-829D-F5F4F5D94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pt-BR" sz="2000" b="1" dirty="0" err="1"/>
              <a:t>Callback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Função passada como argumento para outra função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Executada após uma operação terminar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Pode causar código difícil de entender com muitas funções aninhadas (</a:t>
            </a:r>
            <a:r>
              <a:rPr lang="pt-BR" sz="1600" dirty="0" err="1"/>
              <a:t>Callback</a:t>
            </a:r>
            <a:r>
              <a:rPr lang="pt-BR" sz="1600" dirty="0"/>
              <a:t> Hell)</a:t>
            </a:r>
          </a:p>
          <a:p>
            <a:r>
              <a:rPr lang="pt-BR" sz="2000" b="1" dirty="0" err="1"/>
              <a:t>Promise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Objeto que representa uma operação assíncrona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Permite encadear operações usando .</a:t>
            </a:r>
            <a:r>
              <a:rPr lang="pt-BR" sz="1600" dirty="0" err="1"/>
              <a:t>then</a:t>
            </a:r>
            <a:r>
              <a:rPr lang="pt-BR" sz="1600" dirty="0"/>
              <a:t>() e tratar erros com .catch()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Código mais organizado que </a:t>
            </a:r>
            <a:r>
              <a:rPr lang="pt-BR" sz="1600" dirty="0" err="1"/>
              <a:t>callbacks</a:t>
            </a:r>
            <a:r>
              <a:rPr lang="pt-BR" sz="1600" dirty="0"/>
              <a:t> aninhados</a:t>
            </a:r>
          </a:p>
          <a:p>
            <a:r>
              <a:rPr lang="pt-BR" sz="2000" b="1" dirty="0" err="1"/>
              <a:t>Async</a:t>
            </a:r>
            <a:r>
              <a:rPr lang="pt-BR" sz="2000" b="1" dirty="0"/>
              <a:t>/</a:t>
            </a:r>
            <a:r>
              <a:rPr lang="pt-BR" sz="2000" b="1" dirty="0" err="1"/>
              <a:t>Await</a:t>
            </a:r>
            <a:endParaRPr lang="pt-BR" sz="2000" b="1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Sintaxe moderna para trabalhar com </a:t>
            </a:r>
            <a:r>
              <a:rPr lang="pt-BR" sz="1600" dirty="0" err="1"/>
              <a:t>Promises</a:t>
            </a:r>
            <a:endParaRPr lang="pt-BR" sz="1600" dirty="0"/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Código fica parecido com síncrono, fácil de ler e entender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pt-BR" sz="1600" dirty="0"/>
              <a:t>Usa </a:t>
            </a:r>
            <a:r>
              <a:rPr lang="pt-BR" sz="1600" dirty="0" err="1"/>
              <a:t>try</a:t>
            </a:r>
            <a:r>
              <a:rPr lang="pt-BR" sz="1600" dirty="0"/>
              <a:t>/catch para tratamento de erros</a:t>
            </a:r>
          </a:p>
        </p:txBody>
      </p:sp>
    </p:spTree>
    <p:extLst>
      <p:ext uri="{BB962C8B-B14F-4D97-AF65-F5344CB8AC3E}">
        <p14:creationId xmlns:p14="http://schemas.microsoft.com/office/powerpoint/2010/main" val="29854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4F7379-09A6-6858-8F68-69520CF0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Código Assíncrono em Java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E67591-5017-1B9C-296E-0BCFBA1B1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O que é código assíncrono?</a:t>
            </a:r>
          </a:p>
          <a:p>
            <a:endParaRPr lang="pt-BR" dirty="0"/>
          </a:p>
          <a:p>
            <a:pPr lvl="1"/>
            <a:r>
              <a:rPr lang="pt-BR" dirty="0"/>
              <a:t>Código que não bloqueia a execução de outras tarefas enquanto espera uma operação ser concluída.</a:t>
            </a:r>
          </a:p>
          <a:p>
            <a:pPr lvl="1"/>
            <a:r>
              <a:rPr lang="pt-BR" dirty="0"/>
              <a:t>Fundamental para aplicações que fazem requisições de rede, manipulação de arquivos ou esperam eventos externos.</a:t>
            </a:r>
          </a:p>
          <a:p>
            <a:endParaRPr lang="pt-BR" dirty="0"/>
          </a:p>
          <a:p>
            <a:r>
              <a:rPr lang="pt-BR" dirty="0"/>
              <a:t>Por que é importante?</a:t>
            </a:r>
          </a:p>
          <a:p>
            <a:endParaRPr lang="pt-BR" dirty="0"/>
          </a:p>
          <a:p>
            <a:pPr lvl="1"/>
            <a:r>
              <a:rPr lang="pt-BR" dirty="0"/>
              <a:t>Mantém as aplicações rápidas e responsivas.</a:t>
            </a:r>
          </a:p>
          <a:p>
            <a:pPr lvl="1"/>
            <a:r>
              <a:rPr lang="pt-BR" dirty="0"/>
              <a:t>Evita o famoso "travamento" quando há operações demoradas.</a:t>
            </a:r>
          </a:p>
        </p:txBody>
      </p:sp>
    </p:spTree>
    <p:extLst>
      <p:ext uri="{BB962C8B-B14F-4D97-AF65-F5344CB8AC3E}">
        <p14:creationId xmlns:p14="http://schemas.microsoft.com/office/powerpoint/2010/main" val="201868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87C41-60D4-7A56-5DF4-B66A51CA6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F818B5-88C6-6FE2-4A65-39ED2BD26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Execução de código assíncrono em JavaScript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9C3FD9-BD40-3D7D-5D73-9B727D99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Single-</a:t>
            </a:r>
            <a:r>
              <a:rPr lang="pt-BR" dirty="0" err="1"/>
              <a:t>threaded</a:t>
            </a:r>
            <a:endParaRPr lang="pt-BR" dirty="0"/>
          </a:p>
          <a:p>
            <a:pPr lvl="1"/>
            <a:r>
              <a:rPr lang="pt-BR" dirty="0"/>
              <a:t>JavaScript tem uma única thread de execução, mas consegue lidar com tarefas assíncronas graças ao Event Loop.</a:t>
            </a:r>
          </a:p>
          <a:p>
            <a:pPr lvl="1"/>
            <a:endParaRPr lang="pt-BR" dirty="0"/>
          </a:p>
          <a:p>
            <a:r>
              <a:rPr lang="pt-BR" dirty="0"/>
              <a:t>Event Loop</a:t>
            </a:r>
          </a:p>
          <a:p>
            <a:pPr lvl="1"/>
            <a:r>
              <a:rPr lang="pt-BR" dirty="0"/>
              <a:t>Mecanismo que gerencia a execução de tarefas assíncronas.</a:t>
            </a:r>
          </a:p>
          <a:p>
            <a:pPr lvl="1"/>
            <a:r>
              <a:rPr lang="pt-BR" dirty="0"/>
              <a:t>Move funções pendentes da </a:t>
            </a:r>
            <a:r>
              <a:rPr lang="pt-BR" dirty="0" err="1"/>
              <a:t>Callback</a:t>
            </a:r>
            <a:r>
              <a:rPr lang="pt-BR" dirty="0"/>
              <a:t> </a:t>
            </a:r>
            <a:r>
              <a:rPr lang="pt-BR" dirty="0" err="1"/>
              <a:t>Queue</a:t>
            </a:r>
            <a:r>
              <a:rPr lang="pt-BR" dirty="0"/>
              <a:t> para a </a:t>
            </a:r>
            <a:r>
              <a:rPr lang="pt-BR" dirty="0" err="1"/>
              <a:t>Call</a:t>
            </a:r>
            <a:r>
              <a:rPr lang="pt-BR" dirty="0"/>
              <a:t> Stack quando ela está vazia.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579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89DA8-F99B-C159-1266-1A24CCAAA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99D1C-637E-A5FF-38B7-65DC412AF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0EC731-A3BF-DDC6-857C-3DBDD7832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Callback</a:t>
            </a:r>
            <a:endParaRPr lang="pt-BR" dirty="0"/>
          </a:p>
          <a:p>
            <a:pPr lvl="1"/>
            <a:r>
              <a:rPr lang="pt-BR" dirty="0"/>
              <a:t>Uma função passada como argumento para outra, para ser chamada quando a tarefa estiver pronta.</a:t>
            </a:r>
          </a:p>
          <a:p>
            <a:r>
              <a:rPr lang="pt-BR" dirty="0" err="1"/>
              <a:t>Promises</a:t>
            </a:r>
            <a:endParaRPr lang="pt-BR" dirty="0"/>
          </a:p>
          <a:p>
            <a:pPr lvl="1"/>
            <a:r>
              <a:rPr lang="pt-BR" dirty="0"/>
              <a:t>Objetos que representam a eventual conclusão (ou falha) de uma operação assíncrona.</a:t>
            </a:r>
          </a:p>
          <a:p>
            <a:r>
              <a:rPr lang="pt-BR" dirty="0" err="1"/>
              <a:t>Async</a:t>
            </a:r>
            <a:r>
              <a:rPr lang="pt-BR" dirty="0"/>
              <a:t>/</a:t>
            </a:r>
            <a:r>
              <a:rPr lang="pt-BR" dirty="0" err="1"/>
              <a:t>Await</a:t>
            </a:r>
            <a:endParaRPr lang="pt-BR" dirty="0"/>
          </a:p>
          <a:p>
            <a:pPr lvl="1"/>
            <a:r>
              <a:rPr lang="pt-BR" dirty="0"/>
              <a:t>Sintaxe moderna baseada em </a:t>
            </a:r>
            <a:r>
              <a:rPr lang="pt-BR" dirty="0" err="1"/>
              <a:t>Promises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Torna o código assíncrono mais parecido com o síncrono.</a:t>
            </a:r>
          </a:p>
        </p:txBody>
      </p:sp>
    </p:spTree>
    <p:extLst>
      <p:ext uri="{BB962C8B-B14F-4D97-AF65-F5344CB8AC3E}">
        <p14:creationId xmlns:p14="http://schemas.microsoft.com/office/powerpoint/2010/main" val="3921382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487366-758B-F8ED-2C79-E7FC15867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B25F3-007D-D168-CD7C-F8A0DAD6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um </a:t>
            </a:r>
            <a:r>
              <a:rPr lang="pt-BR" dirty="0" err="1"/>
              <a:t>callback</a:t>
            </a:r>
            <a:r>
              <a:rPr lang="pt-BR" dirty="0"/>
              <a:t>?</a:t>
            </a:r>
          </a:p>
          <a:p>
            <a:endParaRPr lang="pt-BR" dirty="0"/>
          </a:p>
          <a:p>
            <a:pPr lvl="1"/>
            <a:r>
              <a:rPr lang="pt-BR" dirty="0"/>
              <a:t>É uma função que você passa como argumento para outra função.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Essa função será chamada (executada) depois que uma certa tarefa terminar.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Muito útil para operações assíncronas, como ler arquivos, fazer requisições web, temporizadores etc.</a:t>
            </a:r>
          </a:p>
        </p:txBody>
      </p:sp>
    </p:spTree>
    <p:extLst>
      <p:ext uri="{BB962C8B-B14F-4D97-AF65-F5344CB8AC3E}">
        <p14:creationId xmlns:p14="http://schemas.microsoft.com/office/powerpoint/2010/main" val="283878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82A0A-8653-685B-FEA9-DC9192C4B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542D4-ECC6-2E6C-5543-ED843C99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</a:t>
            </a:r>
            <a:r>
              <a:rPr lang="pt-BR" dirty="0"/>
              <a:t> (Exemplo 1)</a:t>
            </a: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A3185B7A-1BEE-D2FA-00F6-4F2EF0515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6053" y="1690688"/>
            <a:ext cx="11079893" cy="3793117"/>
          </a:xfrm>
        </p:spPr>
      </p:pic>
    </p:spTree>
    <p:extLst>
      <p:ext uri="{BB962C8B-B14F-4D97-AF65-F5344CB8AC3E}">
        <p14:creationId xmlns:p14="http://schemas.microsoft.com/office/powerpoint/2010/main" val="2099973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F5132-F18B-FE33-F938-858203E94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B249A2-B375-AFE3-816D-2457E5F61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</a:t>
            </a:r>
            <a:r>
              <a:rPr lang="pt-BR" dirty="0"/>
              <a:t> (Exemplo 2)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9B17129F-190C-6B82-603F-072B985FCA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1" y="1822865"/>
            <a:ext cx="10515599" cy="4285140"/>
          </a:xfrm>
        </p:spPr>
      </p:pic>
    </p:spTree>
    <p:extLst>
      <p:ext uri="{BB962C8B-B14F-4D97-AF65-F5344CB8AC3E}">
        <p14:creationId xmlns:p14="http://schemas.microsoft.com/office/powerpoint/2010/main" val="753384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7B1C-C3B2-48CF-18F3-6BE98E79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192F2-22E3-1E10-50BD-6652B6D0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Callback</a:t>
            </a:r>
            <a:r>
              <a:rPr lang="pt-BR" dirty="0"/>
              <a:t> (Problemas)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3144C98-2763-C2E5-E72E-19978F3F4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269" y="1923769"/>
            <a:ext cx="11481461" cy="3580559"/>
          </a:xfrm>
        </p:spPr>
      </p:pic>
    </p:spTree>
    <p:extLst>
      <p:ext uri="{BB962C8B-B14F-4D97-AF65-F5344CB8AC3E}">
        <p14:creationId xmlns:p14="http://schemas.microsoft.com/office/powerpoint/2010/main" val="439824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EA7E6-13D9-2C0C-7AF7-CFC66CA09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Promise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FEB46A-2812-3F30-0C7B-E21135F3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um objeto que representa uma operação assíncrona que pode:</a:t>
            </a:r>
          </a:p>
          <a:p>
            <a:endParaRPr lang="pt-BR" dirty="0"/>
          </a:p>
          <a:p>
            <a:pPr lvl="1"/>
            <a:r>
              <a:rPr lang="pt-BR" dirty="0"/>
              <a:t>Resolver (sucesso)</a:t>
            </a:r>
          </a:p>
          <a:p>
            <a:pPr lvl="1"/>
            <a:r>
              <a:rPr lang="pt-BR" dirty="0"/>
              <a:t>Rejeitar (erro)</a:t>
            </a:r>
          </a:p>
          <a:p>
            <a:endParaRPr lang="pt-BR" dirty="0"/>
          </a:p>
          <a:p>
            <a:r>
              <a:rPr lang="pt-BR" dirty="0"/>
              <a:t>Permite encadear ações e melhorar a legibilidade do código assíncrono.</a:t>
            </a:r>
          </a:p>
        </p:txBody>
      </p:sp>
    </p:spTree>
    <p:extLst>
      <p:ext uri="{BB962C8B-B14F-4D97-AF65-F5344CB8AC3E}">
        <p14:creationId xmlns:p14="http://schemas.microsoft.com/office/powerpoint/2010/main" val="19016144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40b9f7d-8e3a-482f-9702-4b7ffc40985a}" enabled="1" method="Privileged" siteId="{5b6f6241-9a57-4be4-8e50-1dfa72e79a57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1492</Words>
  <Application>Microsoft Office PowerPoint</Application>
  <PresentationFormat>Widescreen</PresentationFormat>
  <Paragraphs>210</Paragraphs>
  <Slides>15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Trebuchet MS</vt:lpstr>
      <vt:lpstr>Wingdings</vt:lpstr>
      <vt:lpstr>Tema do Office</vt:lpstr>
      <vt:lpstr>Aula Teste</vt:lpstr>
      <vt:lpstr>Código Assíncrono em Java Script</vt:lpstr>
      <vt:lpstr>Execução de código assíncrono em JavaScript</vt:lpstr>
      <vt:lpstr>Abordagens</vt:lpstr>
      <vt:lpstr>Callback</vt:lpstr>
      <vt:lpstr>Callback (Exemplo 1)</vt:lpstr>
      <vt:lpstr>Callback (Exemplo 2)</vt:lpstr>
      <vt:lpstr>Callback (Problemas)</vt:lpstr>
      <vt:lpstr>Promise</vt:lpstr>
      <vt:lpstr>Promise (Exemplo 1)</vt:lpstr>
      <vt:lpstr>Promise (Exemplo 2)</vt:lpstr>
      <vt:lpstr>async/await</vt:lpstr>
      <vt:lpstr>async/await (Exemplo 1)</vt:lpstr>
      <vt:lpstr>async/await (Exemplo 2)</vt:lpstr>
      <vt:lpstr>Resumo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Dennis Lopes da Silva</dc:creator>
  <cp:lastModifiedBy>Dennis Lopes da Silva</cp:lastModifiedBy>
  <cp:revision>2</cp:revision>
  <dcterms:created xsi:type="dcterms:W3CDTF">2025-06-03T14:35:02Z</dcterms:created>
  <dcterms:modified xsi:type="dcterms:W3CDTF">2025-06-03T19:58:38Z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Tema do Office:8</vt:lpwstr>
  </property>
  <property fmtid="{D5CDD505-2E9C-101B-9397-08002B2CF9AE}" pid="3" name="ClassificationContentMarkingFooterText">
    <vt:lpwstr>PÚBLICA</vt:lpwstr>
  </property>
</Properties>
</file>