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7"/>
  </p:notesMasterIdLst>
  <p:sldIdLst>
    <p:sldId id="256" r:id="rId2"/>
    <p:sldId id="257" r:id="rId3"/>
    <p:sldId id="267" r:id="rId4"/>
    <p:sldId id="274" r:id="rId5"/>
    <p:sldId id="285" r:id="rId6"/>
    <p:sldId id="358" r:id="rId7"/>
    <p:sldId id="325" r:id="rId8"/>
    <p:sldId id="327" r:id="rId9"/>
    <p:sldId id="359" r:id="rId10"/>
    <p:sldId id="369" r:id="rId11"/>
    <p:sldId id="326" r:id="rId12"/>
    <p:sldId id="360" r:id="rId13"/>
    <p:sldId id="370" r:id="rId14"/>
    <p:sldId id="286" r:id="rId15"/>
    <p:sldId id="366" r:id="rId16"/>
    <p:sldId id="289" r:id="rId17"/>
    <p:sldId id="368" r:id="rId18"/>
    <p:sldId id="371" r:id="rId19"/>
    <p:sldId id="372" r:id="rId20"/>
    <p:sldId id="367" r:id="rId21"/>
    <p:sldId id="361" r:id="rId22"/>
    <p:sldId id="373" r:id="rId23"/>
    <p:sldId id="375" r:id="rId24"/>
    <p:sldId id="376" r:id="rId25"/>
    <p:sldId id="377" r:id="rId26"/>
    <p:sldId id="288" r:id="rId27"/>
    <p:sldId id="363" r:id="rId28"/>
    <p:sldId id="364" r:id="rId29"/>
    <p:sldId id="378" r:id="rId30"/>
    <p:sldId id="379" r:id="rId31"/>
    <p:sldId id="365" r:id="rId32"/>
    <p:sldId id="287" r:id="rId33"/>
    <p:sldId id="291" r:id="rId34"/>
    <p:sldId id="380" r:id="rId35"/>
    <p:sldId id="292" r:id="rId36"/>
    <p:sldId id="293" r:id="rId37"/>
    <p:sldId id="328" r:id="rId38"/>
    <p:sldId id="294" r:id="rId39"/>
    <p:sldId id="295" r:id="rId40"/>
    <p:sldId id="296" r:id="rId41"/>
    <p:sldId id="338" r:id="rId42"/>
    <p:sldId id="339" r:id="rId43"/>
    <p:sldId id="340" r:id="rId44"/>
    <p:sldId id="341" r:id="rId45"/>
    <p:sldId id="342" r:id="rId46"/>
    <p:sldId id="344" r:id="rId47"/>
    <p:sldId id="345" r:id="rId48"/>
    <p:sldId id="343" r:id="rId49"/>
    <p:sldId id="337" r:id="rId50"/>
    <p:sldId id="329" r:id="rId51"/>
    <p:sldId id="330" r:id="rId52"/>
    <p:sldId id="297" r:id="rId53"/>
    <p:sldId id="331" r:id="rId54"/>
    <p:sldId id="332" r:id="rId55"/>
    <p:sldId id="335" r:id="rId56"/>
    <p:sldId id="336" r:id="rId57"/>
    <p:sldId id="334" r:id="rId58"/>
    <p:sldId id="298" r:id="rId59"/>
    <p:sldId id="323" r:id="rId60"/>
    <p:sldId id="324" r:id="rId61"/>
    <p:sldId id="333" r:id="rId62"/>
    <p:sldId id="299" r:id="rId63"/>
    <p:sldId id="346" r:id="rId64"/>
    <p:sldId id="347" r:id="rId65"/>
    <p:sldId id="348" r:id="rId66"/>
    <p:sldId id="349" r:id="rId67"/>
    <p:sldId id="350" r:id="rId68"/>
    <p:sldId id="351" r:id="rId69"/>
    <p:sldId id="352" r:id="rId70"/>
    <p:sldId id="353" r:id="rId71"/>
    <p:sldId id="354" r:id="rId72"/>
    <p:sldId id="355" r:id="rId73"/>
    <p:sldId id="356" r:id="rId74"/>
    <p:sldId id="357" r:id="rId75"/>
    <p:sldId id="322" r:id="rId76"/>
  </p:sldIdLst>
  <p:sldSz cx="9144000" cy="6858000" type="screen4x3"/>
  <p:notesSz cx="7099300" cy="9385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426" autoAdjust="0"/>
    <p:restoredTop sz="69145" autoAdjust="0"/>
  </p:normalViewPr>
  <p:slideViewPr>
    <p:cSldViewPr snapToGrid="0" snapToObjects="1">
      <p:cViewPr varScale="1">
        <p:scale>
          <a:sx n="76" d="100"/>
          <a:sy n="76" d="100"/>
        </p:scale>
        <p:origin x="3276" y="150"/>
      </p:cViewPr>
      <p:guideLst>
        <p:guide orient="horz" pos="2160"/>
        <p:guide pos="2880"/>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pt-BR"/>
          </a:p>
        </p:txBody>
      </p:sp>
      <p:sp>
        <p:nvSpPr>
          <p:cNvPr id="3" name="Espaço Reservado para Data 2"/>
          <p:cNvSpPr>
            <a:spLocks noGrp="1"/>
          </p:cNvSpPr>
          <p:nvPr>
            <p:ph type="dt" idx="1"/>
          </p:nvPr>
        </p:nvSpPr>
        <p:spPr>
          <a:xfrm>
            <a:off x="4021294" y="0"/>
            <a:ext cx="3076363" cy="470895"/>
          </a:xfrm>
          <a:prstGeom prst="rect">
            <a:avLst/>
          </a:prstGeom>
        </p:spPr>
        <p:txBody>
          <a:bodyPr vert="horz" lIns="94192" tIns="47096" rIns="94192" bIns="47096" rtlCol="0"/>
          <a:lstStyle>
            <a:lvl1pPr algn="r">
              <a:defRPr sz="1200"/>
            </a:lvl1pPr>
          </a:lstStyle>
          <a:p>
            <a:fld id="{3473FD08-85D0-41F9-BA45-C82F03D4CF58}" type="datetimeFigureOut">
              <a:rPr lang="pt-BR" smtClean="0"/>
              <a:t>11/08/2025</a:t>
            </a:fld>
            <a:endParaRPr lang="pt-BR"/>
          </a:p>
        </p:txBody>
      </p:sp>
      <p:sp>
        <p:nvSpPr>
          <p:cNvPr id="4" name="Espaço Reservado para Imagem de Slide 3"/>
          <p:cNvSpPr>
            <a:spLocks noGrp="1" noRot="1" noChangeAspect="1"/>
          </p:cNvSpPr>
          <p:nvPr>
            <p:ph type="sldImg" idx="2"/>
          </p:nvPr>
        </p:nvSpPr>
        <p:spPr>
          <a:xfrm>
            <a:off x="1438275" y="1173163"/>
            <a:ext cx="4222750" cy="3167062"/>
          </a:xfrm>
          <a:prstGeom prst="rect">
            <a:avLst/>
          </a:prstGeom>
          <a:noFill/>
          <a:ln w="12700">
            <a:solidFill>
              <a:prstClr val="black"/>
            </a:solidFill>
          </a:ln>
        </p:spPr>
        <p:txBody>
          <a:bodyPr vert="horz" lIns="94192" tIns="47096" rIns="94192" bIns="47096" rtlCol="0" anchor="ctr"/>
          <a:lstStyle/>
          <a:p>
            <a:endParaRPr lang="pt-BR"/>
          </a:p>
        </p:txBody>
      </p:sp>
      <p:sp>
        <p:nvSpPr>
          <p:cNvPr id="5" name="Espaço Reservado para Anotações 4"/>
          <p:cNvSpPr>
            <a:spLocks noGrp="1"/>
          </p:cNvSpPr>
          <p:nvPr>
            <p:ph type="body" sz="quarter" idx="3"/>
          </p:nvPr>
        </p:nvSpPr>
        <p:spPr>
          <a:xfrm>
            <a:off x="709930" y="4516676"/>
            <a:ext cx="5679440" cy="3695462"/>
          </a:xfrm>
          <a:prstGeom prst="rect">
            <a:avLst/>
          </a:prstGeom>
        </p:spPr>
        <p:txBody>
          <a:bodyPr vert="horz" lIns="94192" tIns="47096" rIns="94192" bIns="47096"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914407"/>
            <a:ext cx="3076363" cy="470894"/>
          </a:xfrm>
          <a:prstGeom prst="rect">
            <a:avLst/>
          </a:prstGeom>
        </p:spPr>
        <p:txBody>
          <a:bodyPr vert="horz" lIns="94192" tIns="47096" rIns="94192" bIns="47096"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4021294" y="8914407"/>
            <a:ext cx="3076363" cy="470894"/>
          </a:xfrm>
          <a:prstGeom prst="rect">
            <a:avLst/>
          </a:prstGeom>
        </p:spPr>
        <p:txBody>
          <a:bodyPr vert="horz" lIns="94192" tIns="47096" rIns="94192" bIns="47096" rtlCol="0" anchor="b"/>
          <a:lstStyle>
            <a:lvl1pPr algn="r">
              <a:defRPr sz="1200"/>
            </a:lvl1pPr>
          </a:lstStyle>
          <a:p>
            <a:fld id="{5E90FB09-E7DF-4A4B-80DD-E89A9FC6193D}" type="slidenum">
              <a:rPr lang="pt-BR" smtClean="0"/>
              <a:t>‹nº›</a:t>
            </a:fld>
            <a:endParaRPr lang="pt-BR"/>
          </a:p>
        </p:txBody>
      </p:sp>
    </p:spTree>
    <p:extLst>
      <p:ext uri="{BB962C8B-B14F-4D97-AF65-F5344CB8AC3E}">
        <p14:creationId xmlns:p14="http://schemas.microsoft.com/office/powerpoint/2010/main" val="4179334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Pessoal, para começarmos, é importante entender o papel fundamental que o JavaScript desempenha no desenvolvimento para web. Essa linguagem foi criada em 1995, com o propósito de tornar as páginas web estáticas em algo muito mais dinâmico e interativo. Antes dela, os sites eram basicamente textos e imagens fixas, sem muita possibilidade de interação direta do usuário.</a:t>
            </a:r>
          </a:p>
          <a:p>
            <a:r>
              <a:rPr lang="pt-BR" dirty="0"/>
              <a:t>O grande diferencial do JavaScript é que ele é executado diretamente no navegador, ou seja, o código roda na máquina do usuário. Isso permite que as páginas respondam rapidamente às ações, como clicar em botões, preencher formulários ou navegar por menus, sem a necessidade de recarregar toda a página. Essa característica tornou possível a criação de sites modernos que conhecemos hoje, com interfaces fluidas e funcionais.</a:t>
            </a:r>
          </a:p>
          <a:p>
            <a:r>
              <a:rPr lang="pt-BR" dirty="0"/>
              <a:t>Além disso, o JavaScript é muito versátil. Ele não serve apenas para fazer animações ou efeitos visuais, mas também é a base para aplicações web completas, como SPAs — que são as Single Page </a:t>
            </a:r>
            <a:r>
              <a:rPr lang="pt-BR" dirty="0" err="1"/>
              <a:t>Applications</a:t>
            </a:r>
            <a:r>
              <a:rPr lang="pt-BR" dirty="0"/>
              <a:t> — onde tudo acontece em uma única página, trazendo mais agilidade para o usuário.</a:t>
            </a:r>
          </a:p>
          <a:p>
            <a:r>
              <a:rPr lang="pt-BR" dirty="0"/>
              <a:t>E não para por aí! Com o surgimento do Node.js, o JavaScript também passou a ser usado no backend, permitindo que desenvolvedores utilizem a mesma linguagem tanto no cliente quanto no servidor. Isso facilita o desenvolvimento, a manutenção e a escalabilidade dos projetos.</a:t>
            </a:r>
          </a:p>
          <a:p>
            <a:r>
              <a:rPr lang="pt-BR" dirty="0"/>
              <a:t>Outro ponto importante é a comunidade do JavaScript, que é enorme e ativa, o que faz com que a linguagem esteja em constante evolução, com novos recursos, frameworks e bibliotecas surgindo para facilitar ainda mais o trabalho do programador.</a:t>
            </a:r>
          </a:p>
          <a:p>
            <a:r>
              <a:rPr lang="pt-BR" dirty="0"/>
              <a:t>Na prática, o JavaScript é usado para validar formulários, criar menus interativos, integrar APIs de mapas ou redes sociais, desenvolver sistemas de chat, entre outras inúmeras aplicações.</a:t>
            </a:r>
          </a:p>
          <a:p>
            <a:r>
              <a:rPr lang="pt-BR" dirty="0"/>
              <a:t>Então, dominar o JavaScript é fundamental para quem quer atuar com desenvolvimento web, porque ele é o que torna a experiência do usuário mais rica, dinâmica e responsiva.</a:t>
            </a:r>
          </a:p>
          <a:p>
            <a:r>
              <a:rPr lang="pt-BR" dirty="0"/>
              <a:t>Ao longo do curso, vocês vão aprender não só a sintaxe da linguagem, mas também boas práticas, manipulação do DOM, eventos, segurança e desenvolvimento orientado a projetos reais.</a:t>
            </a:r>
          </a:p>
        </p:txBody>
      </p:sp>
      <p:sp>
        <p:nvSpPr>
          <p:cNvPr id="4" name="Espaço Reservado para Número de Slide 3"/>
          <p:cNvSpPr>
            <a:spLocks noGrp="1"/>
          </p:cNvSpPr>
          <p:nvPr>
            <p:ph type="sldNum" sz="quarter" idx="5"/>
          </p:nvPr>
        </p:nvSpPr>
        <p:spPr/>
        <p:txBody>
          <a:bodyPr/>
          <a:lstStyle/>
          <a:p>
            <a:fld id="{5E90FB09-E7DF-4A4B-80DD-E89A9FC6193D}" type="slidenum">
              <a:rPr lang="pt-BR" smtClean="0"/>
              <a:t>2</a:t>
            </a:fld>
            <a:endParaRPr lang="pt-BR"/>
          </a:p>
        </p:txBody>
      </p:sp>
    </p:spTree>
    <p:extLst>
      <p:ext uri="{BB962C8B-B14F-4D97-AF65-F5344CB8AC3E}">
        <p14:creationId xmlns:p14="http://schemas.microsoft.com/office/powerpoint/2010/main" val="77675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In JavaScript, values are either primitives or objects. Primitive types (such as string and number) are immutable. </a:t>
            </a:r>
          </a:p>
          <a:p>
            <a:r>
              <a:rPr lang="en-US" dirty="0"/>
              <a:t>JavaScript—along with most other programming languages—approximates real numbers through a format called IEEE-764 double-precision floating-point (which I will refer to simply as a “double” from here on out). The details of this format are beyond the scope of this book, but unless you are doing sophisticated numerical analysis, you probably don’t need to understand them. However, the consequences of the approximations required by this format often catch people off guard. For example, if you ask JavaScript to calculate 0.1 + 0.2, it will return 0.30000000000000004. This does not mean that JavaScript is “broken” or bad at math: it’s simply an unavoidable consequence of approximating infinite values in finite memory</a:t>
            </a:r>
          </a:p>
          <a:p>
            <a:endParaRPr lang="en-US" dirty="0"/>
          </a:p>
          <a:p>
            <a:r>
              <a:rPr lang="en-US" dirty="0"/>
              <a:t>JavaScript is an unusual programming language in that it only has this one numeric data type.1 Most languages have multiple integer types and two or more floating-point types. On one hand, this choice simplifies JavaScript, especially for beginners. On the other hand, it reduces JavaScript’s suitability for certain applications that require the performance of integer arithmetic, or the precision of fixed-precision numbers. JavaScript recognizes four types of numeric literal: decimal, binary, octal, and hexa‐ decimal. With decimal literals, you can express integers (no decimal), decimal numbers, and numbers in base-10 exponential notation (an abbreviation of scientific notation). In addition, there are special values for infinity, negative infinity, and “not a number” (these are not technically numeric literals, but they do result in numeric values, so I am including them here)</a:t>
            </a:r>
          </a:p>
          <a:p>
            <a:endParaRPr lang="en-US" dirty="0"/>
          </a:p>
          <a:p>
            <a:r>
              <a:rPr lang="pt-BR" b="1" dirty="0"/>
              <a:t>O que é Symbol?</a:t>
            </a:r>
          </a:p>
          <a:p>
            <a:r>
              <a:rPr lang="pt-BR" dirty="0"/>
              <a:t>Symbol é um tipo primitivo introduzido no </a:t>
            </a:r>
            <a:r>
              <a:rPr lang="pt-BR" b="1" dirty="0"/>
              <a:t>ES6</a:t>
            </a:r>
            <a:r>
              <a:rPr lang="pt-BR" dirty="0"/>
              <a:t>.</a:t>
            </a:r>
          </a:p>
          <a:p>
            <a:r>
              <a:rPr lang="pt-BR" dirty="0"/>
              <a:t>Cada Symbol é </a:t>
            </a:r>
            <a:r>
              <a:rPr lang="pt-BR" b="1" dirty="0"/>
              <a:t>único</a:t>
            </a:r>
            <a:r>
              <a:rPr lang="pt-BR" dirty="0"/>
              <a:t> e </a:t>
            </a:r>
            <a:r>
              <a:rPr lang="pt-BR" b="1" dirty="0"/>
              <a:t>imutável</a:t>
            </a:r>
            <a:r>
              <a:rPr lang="pt-BR" dirty="0"/>
              <a:t>.</a:t>
            </a:r>
          </a:p>
          <a:p>
            <a:r>
              <a:rPr lang="pt-BR" dirty="0"/>
              <a:t>Ele é usado principalmente para criar </a:t>
            </a:r>
            <a:r>
              <a:rPr lang="pt-BR" b="1" dirty="0"/>
              <a:t>identificadores únicos</a:t>
            </a:r>
            <a:r>
              <a:rPr lang="pt-BR" dirty="0"/>
              <a:t> para propriedades de objetos, evitando conflitos de nomes.</a:t>
            </a:r>
          </a:p>
          <a:p>
            <a:r>
              <a:rPr lang="pt-BR" dirty="0"/>
              <a:t>Mesmo que você crie dois Symbol com a mesma descrição, eles nunca serão iguais:</a:t>
            </a:r>
          </a:p>
          <a:p>
            <a:endParaRPr lang="pt-BR" dirty="0"/>
          </a:p>
          <a:p>
            <a:r>
              <a:rPr lang="en-US" dirty="0"/>
              <a:t>let a = Symbol('id');</a:t>
            </a:r>
          </a:p>
          <a:p>
            <a:r>
              <a:rPr lang="en-US" dirty="0"/>
              <a:t>let b = Symbol('id');</a:t>
            </a:r>
          </a:p>
          <a:p>
            <a:endParaRPr lang="en-US" dirty="0"/>
          </a:p>
          <a:p>
            <a:r>
              <a:rPr lang="en-US" dirty="0"/>
              <a:t>console.log(a === b); // false</a:t>
            </a:r>
            <a:endParaRPr lang="pt-BR" dirty="0"/>
          </a:p>
          <a:p>
            <a:endParaRPr lang="pt-BR" dirty="0"/>
          </a:p>
          <a:p>
            <a:r>
              <a:rPr lang="pt-BR" b="1" dirty="0"/>
              <a:t>📌 Por que tem 'id' entre parênteses?</a:t>
            </a:r>
          </a:p>
          <a:p>
            <a:r>
              <a:rPr lang="pt-BR" dirty="0"/>
              <a:t>O argumento 'id' é </a:t>
            </a:r>
            <a:r>
              <a:rPr lang="pt-BR" b="1" dirty="0"/>
              <a:t>uma descrição opcional</a:t>
            </a:r>
            <a:r>
              <a:rPr lang="pt-BR" dirty="0"/>
              <a:t> (chamada </a:t>
            </a:r>
            <a:r>
              <a:rPr lang="pt-BR" i="1" dirty="0" err="1"/>
              <a:t>description</a:t>
            </a:r>
            <a:r>
              <a:rPr lang="pt-BR" dirty="0"/>
              <a:t>) para ajudar no </a:t>
            </a:r>
            <a:r>
              <a:rPr lang="pt-BR" b="1" dirty="0"/>
              <a:t>debug</a:t>
            </a:r>
            <a:r>
              <a:rPr lang="pt-BR" dirty="0"/>
              <a:t> ou </a:t>
            </a:r>
            <a:r>
              <a:rPr lang="pt-BR" b="1" dirty="0"/>
              <a:t>log</a:t>
            </a:r>
            <a:r>
              <a:rPr lang="pt-BR" dirty="0"/>
              <a:t>.</a:t>
            </a:r>
            <a:br>
              <a:rPr lang="pt-BR" dirty="0"/>
            </a:br>
            <a:r>
              <a:rPr lang="pt-BR" dirty="0"/>
              <a:t>Ela </a:t>
            </a:r>
            <a:r>
              <a:rPr lang="pt-BR" b="1" dirty="0"/>
              <a:t>não afeta</a:t>
            </a:r>
            <a:r>
              <a:rPr lang="pt-BR" dirty="0"/>
              <a:t> a identidade do Symbol.</a:t>
            </a:r>
          </a:p>
          <a:p>
            <a:endParaRPr lang="pt-BR" dirty="0"/>
          </a:p>
          <a:p>
            <a:endParaRPr lang="en-US" dirty="0"/>
          </a:p>
          <a:p>
            <a:endParaRPr lang="en-US" dirty="0"/>
          </a:p>
          <a:p>
            <a:r>
              <a:rPr lang="en-US" dirty="0"/>
              <a:t>let id = Symbol('id');</a:t>
            </a:r>
          </a:p>
          <a:p>
            <a:r>
              <a:rPr lang="en-US" dirty="0"/>
              <a:t>let </a:t>
            </a:r>
            <a:r>
              <a:rPr lang="en-US" dirty="0" err="1"/>
              <a:t>usuario</a:t>
            </a:r>
            <a:r>
              <a:rPr lang="en-US" dirty="0"/>
              <a:t> = { [id]: 123 };</a:t>
            </a:r>
          </a:p>
          <a:p>
            <a:endParaRPr lang="en-US" dirty="0"/>
          </a:p>
          <a:p>
            <a:r>
              <a:rPr lang="en-US" dirty="0"/>
              <a:t>console.log(</a:t>
            </a:r>
            <a:r>
              <a:rPr lang="en-US" dirty="0" err="1"/>
              <a:t>usuario</a:t>
            </a:r>
            <a:r>
              <a:rPr lang="en-US" dirty="0"/>
              <a:t>[id]); // 123</a:t>
            </a:r>
          </a:p>
          <a:p>
            <a:endParaRPr lang="en-US" dirty="0"/>
          </a:p>
          <a:p>
            <a:r>
              <a:rPr lang="pt-BR" dirty="0"/>
              <a:t>O </a:t>
            </a:r>
            <a:r>
              <a:rPr lang="pt-BR" dirty="0" err="1"/>
              <a:t>BigInt</a:t>
            </a:r>
            <a:r>
              <a:rPr lang="pt-BR" dirty="0"/>
              <a:t> é um </a:t>
            </a:r>
            <a:r>
              <a:rPr lang="pt-BR" b="1" dirty="0"/>
              <a:t>tipo primitivo</a:t>
            </a:r>
            <a:r>
              <a:rPr lang="pt-BR" dirty="0"/>
              <a:t> do JavaScript usado para representar </a:t>
            </a:r>
            <a:r>
              <a:rPr lang="pt-BR" b="1" dirty="0"/>
              <a:t>números inteiros muito grandes</a:t>
            </a:r>
            <a:r>
              <a:rPr lang="pt-BR" dirty="0"/>
              <a:t>, maiores do que o tipo </a:t>
            </a:r>
            <a:r>
              <a:rPr lang="pt-BR" dirty="0" err="1"/>
              <a:t>number</a:t>
            </a:r>
            <a:r>
              <a:rPr lang="pt-BR" dirty="0"/>
              <a:t> consegue representar com segurança.</a:t>
            </a:r>
          </a:p>
          <a:p>
            <a:endParaRPr lang="pt-BR" dirty="0"/>
          </a:p>
          <a:p>
            <a:r>
              <a:rPr lang="pt-BR" dirty="0" err="1"/>
              <a:t>Number.MAX_SAFE_INTEGER</a:t>
            </a:r>
            <a:r>
              <a:rPr lang="pt-BR" dirty="0"/>
              <a:t>  //  9007199254740991  (≈ 9 quatrilhões)</a:t>
            </a:r>
          </a:p>
          <a:p>
            <a:r>
              <a:rPr lang="pt-BR" dirty="0" err="1"/>
              <a:t>Number.MIN_SAFE_INTEGER</a:t>
            </a:r>
            <a:r>
              <a:rPr lang="pt-BR" dirty="0"/>
              <a:t>  // -9007199254740991</a:t>
            </a:r>
          </a:p>
          <a:p>
            <a:endParaRPr lang="pt-BR" dirty="0"/>
          </a:p>
          <a:p>
            <a:r>
              <a:rPr lang="pt-BR" dirty="0"/>
              <a:t>console.log(9007199254740991 + 1); // 9007199254740992 ✅</a:t>
            </a:r>
          </a:p>
          <a:p>
            <a:r>
              <a:rPr lang="pt-BR" dirty="0"/>
              <a:t>console.log(9007199254740991 + 2); // 9007199254740992 ❌ (erro de precisão)</a:t>
            </a:r>
          </a:p>
          <a:p>
            <a:endParaRPr lang="pt-BR" dirty="0"/>
          </a:p>
          <a:p>
            <a:endParaRPr lang="pt-BR" dirty="0"/>
          </a:p>
          <a:p>
            <a:r>
              <a:rPr lang="pt-BR" dirty="0"/>
              <a:t>let big = 9007199254740991n; // o "n" no final cria um </a:t>
            </a:r>
            <a:r>
              <a:rPr lang="pt-BR" dirty="0" err="1"/>
              <a:t>BigInt</a:t>
            </a:r>
            <a:endParaRPr lang="pt-BR" dirty="0"/>
          </a:p>
          <a:p>
            <a:r>
              <a:rPr lang="pt-BR" dirty="0"/>
              <a:t>console.log(big + 2n); // 9007199254740993n</a:t>
            </a:r>
          </a:p>
          <a:p>
            <a:endParaRPr lang="pt-BR" dirty="0"/>
          </a:p>
          <a:p>
            <a:r>
              <a:rPr lang="en-US" dirty="0"/>
              <a:t>let a = 5n;</a:t>
            </a:r>
          </a:p>
          <a:p>
            <a:r>
              <a:rPr lang="en-US" dirty="0"/>
              <a:t>let b = 2; </a:t>
            </a:r>
          </a:p>
          <a:p>
            <a:endParaRPr lang="en-US" dirty="0"/>
          </a:p>
          <a:p>
            <a:r>
              <a:rPr lang="en-US" dirty="0"/>
              <a:t>console.log(a + b); // </a:t>
            </a:r>
            <a:r>
              <a:rPr lang="en-US" dirty="0" err="1"/>
              <a:t>TypeError</a:t>
            </a:r>
            <a:r>
              <a:rPr lang="en-US" dirty="0"/>
              <a:t> ❌</a:t>
            </a:r>
          </a:p>
          <a:p>
            <a:r>
              <a:rPr lang="en-US" dirty="0"/>
              <a:t>console.log(a + BigInt(b)); // 7n ✅</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5E90FB09-E7DF-4A4B-80DD-E89A9FC6193D}" type="slidenum">
              <a:rPr lang="pt-BR" smtClean="0"/>
              <a:t>14</a:t>
            </a:fld>
            <a:endParaRPr lang="pt-BR"/>
          </a:p>
        </p:txBody>
      </p:sp>
    </p:spTree>
    <p:extLst>
      <p:ext uri="{BB962C8B-B14F-4D97-AF65-F5344CB8AC3E}">
        <p14:creationId xmlns:p14="http://schemas.microsoft.com/office/powerpoint/2010/main" val="39369181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E7624-25E5-F48D-A30D-2957699137A6}"/>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F8992479-6117-81AE-FE06-2409D698E667}"/>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70230115-B5E0-5BBA-A16F-ED52D629272B}"/>
              </a:ext>
            </a:extLst>
          </p:cNvPr>
          <p:cNvSpPr>
            <a:spLocks noGrp="1"/>
          </p:cNvSpPr>
          <p:nvPr>
            <p:ph type="body" idx="1"/>
          </p:nvPr>
        </p:nvSpPr>
        <p:spPr/>
        <p:txBody>
          <a:bodyPr/>
          <a:lstStyle/>
          <a:p>
            <a:r>
              <a:rPr lang="en-US" dirty="0"/>
              <a:t>In JavaScript, values are either primitives or objects. Primitive types (such as string and number) are immutable. </a:t>
            </a:r>
          </a:p>
          <a:p>
            <a:r>
              <a:rPr lang="en-US" dirty="0"/>
              <a:t>JavaScript—along with most other programming languages—approximates real numbers through a format called IEEE-764 double-precision floating-point (which I will refer to simply as a “double” from here on out). The details of this format are beyond the scope of this book, but unless you are doing sophisticated numerical analysis, you probably don’t need to understand them. However, the consequences of the approximations required by this format often catch people off guard. For example, if you ask JavaScript to calculate 0.1 + 0.2, it will return 0.30000000000000004. This does not mean that JavaScript is “broken” or bad at math: it’s simply an unavoidable consequence of approximating infinite values in finite memory</a:t>
            </a:r>
          </a:p>
          <a:p>
            <a:endParaRPr lang="en-US" dirty="0"/>
          </a:p>
          <a:p>
            <a:r>
              <a:rPr lang="en-US" dirty="0"/>
              <a:t>JavaScript is an unusual programming language in that it only has this one numeric data type.1 Most languages have multiple integer types and two or more floating-point types. On one hand, this choice simplifies JavaScript, especially for beginners. On the other hand, it reduces JavaScript’s suitability for certain applications that require the performance of integer arithmetic, or the precision of fixed-precision numbers. JavaScript recognizes four types of numeric literal: decimal, binary, octal, and hexa‐ decimal. With decimal literals, you can express integers (no decimal), decimal numbers, and numbers in base-10 exponential notation (an abbreviation of scientific notation). In addition, there are special values for infinity, negative infinity, and “not a number” (these are not technically numeric literals, but they do result in numeric values, so I am including them here)</a:t>
            </a:r>
          </a:p>
          <a:p>
            <a:endParaRPr lang="en-US" dirty="0"/>
          </a:p>
          <a:p>
            <a:r>
              <a:rPr lang="pt-BR" b="1" dirty="0"/>
              <a:t>O que é Symbol?</a:t>
            </a:r>
          </a:p>
          <a:p>
            <a:r>
              <a:rPr lang="pt-BR" dirty="0"/>
              <a:t>Symbol é um tipo primitivo introduzido no </a:t>
            </a:r>
            <a:r>
              <a:rPr lang="pt-BR" b="1" dirty="0"/>
              <a:t>ES6</a:t>
            </a:r>
            <a:r>
              <a:rPr lang="pt-BR" dirty="0"/>
              <a:t>.</a:t>
            </a:r>
          </a:p>
          <a:p>
            <a:r>
              <a:rPr lang="pt-BR" dirty="0"/>
              <a:t>Cada Symbol é </a:t>
            </a:r>
            <a:r>
              <a:rPr lang="pt-BR" b="1" dirty="0"/>
              <a:t>único</a:t>
            </a:r>
            <a:r>
              <a:rPr lang="pt-BR" dirty="0"/>
              <a:t> e </a:t>
            </a:r>
            <a:r>
              <a:rPr lang="pt-BR" b="1" dirty="0"/>
              <a:t>imutável</a:t>
            </a:r>
            <a:r>
              <a:rPr lang="pt-BR" dirty="0"/>
              <a:t>.</a:t>
            </a:r>
          </a:p>
          <a:p>
            <a:r>
              <a:rPr lang="pt-BR" dirty="0"/>
              <a:t>Ele é usado principalmente para criar </a:t>
            </a:r>
            <a:r>
              <a:rPr lang="pt-BR" b="1" dirty="0"/>
              <a:t>identificadores únicos</a:t>
            </a:r>
            <a:r>
              <a:rPr lang="pt-BR" dirty="0"/>
              <a:t> para propriedades de objetos, evitando conflitos de nomes.</a:t>
            </a:r>
          </a:p>
          <a:p>
            <a:r>
              <a:rPr lang="pt-BR" dirty="0"/>
              <a:t>Mesmo que você crie dois Symbol com a mesma descrição, eles nunca serão iguais:</a:t>
            </a:r>
          </a:p>
          <a:p>
            <a:endParaRPr lang="pt-BR" dirty="0"/>
          </a:p>
          <a:p>
            <a:r>
              <a:rPr lang="en-US" dirty="0"/>
              <a:t>let a = Symbol('id');</a:t>
            </a:r>
          </a:p>
          <a:p>
            <a:r>
              <a:rPr lang="en-US" dirty="0"/>
              <a:t>let b = Symbol('id');</a:t>
            </a:r>
          </a:p>
          <a:p>
            <a:endParaRPr lang="en-US" dirty="0"/>
          </a:p>
          <a:p>
            <a:r>
              <a:rPr lang="en-US" dirty="0"/>
              <a:t>console.log(a === b); // false</a:t>
            </a:r>
            <a:endParaRPr lang="pt-BR" dirty="0"/>
          </a:p>
          <a:p>
            <a:endParaRPr lang="pt-BR" dirty="0"/>
          </a:p>
          <a:p>
            <a:r>
              <a:rPr lang="pt-BR" b="1" dirty="0"/>
              <a:t>📌 Por que tem 'id' entre parênteses?</a:t>
            </a:r>
          </a:p>
          <a:p>
            <a:r>
              <a:rPr lang="pt-BR" dirty="0"/>
              <a:t>O argumento 'id' é </a:t>
            </a:r>
            <a:r>
              <a:rPr lang="pt-BR" b="1" dirty="0"/>
              <a:t>uma descrição opcional</a:t>
            </a:r>
            <a:r>
              <a:rPr lang="pt-BR" dirty="0"/>
              <a:t> (chamada </a:t>
            </a:r>
            <a:r>
              <a:rPr lang="pt-BR" i="1" dirty="0" err="1"/>
              <a:t>description</a:t>
            </a:r>
            <a:r>
              <a:rPr lang="pt-BR" dirty="0"/>
              <a:t>) para ajudar no </a:t>
            </a:r>
            <a:r>
              <a:rPr lang="pt-BR" b="1" dirty="0"/>
              <a:t>debug</a:t>
            </a:r>
            <a:r>
              <a:rPr lang="pt-BR" dirty="0"/>
              <a:t> ou </a:t>
            </a:r>
            <a:r>
              <a:rPr lang="pt-BR" b="1" dirty="0"/>
              <a:t>log</a:t>
            </a:r>
            <a:r>
              <a:rPr lang="pt-BR" dirty="0"/>
              <a:t>.</a:t>
            </a:r>
            <a:br>
              <a:rPr lang="pt-BR" dirty="0"/>
            </a:br>
            <a:r>
              <a:rPr lang="pt-BR" dirty="0"/>
              <a:t>Ela </a:t>
            </a:r>
            <a:r>
              <a:rPr lang="pt-BR" b="1" dirty="0"/>
              <a:t>não afeta</a:t>
            </a:r>
            <a:r>
              <a:rPr lang="pt-BR" dirty="0"/>
              <a:t> a identidade do Symbol.</a:t>
            </a:r>
          </a:p>
          <a:p>
            <a:endParaRPr lang="pt-BR" dirty="0"/>
          </a:p>
          <a:p>
            <a:endParaRPr lang="en-US" dirty="0"/>
          </a:p>
          <a:p>
            <a:endParaRPr lang="en-US" dirty="0"/>
          </a:p>
          <a:p>
            <a:r>
              <a:rPr lang="en-US" dirty="0"/>
              <a:t>let id = Symbol('id');</a:t>
            </a:r>
          </a:p>
          <a:p>
            <a:r>
              <a:rPr lang="en-US" dirty="0"/>
              <a:t>let </a:t>
            </a:r>
            <a:r>
              <a:rPr lang="en-US" dirty="0" err="1"/>
              <a:t>usuario</a:t>
            </a:r>
            <a:r>
              <a:rPr lang="en-US" dirty="0"/>
              <a:t> = { [id]: 123 };</a:t>
            </a:r>
          </a:p>
          <a:p>
            <a:endParaRPr lang="en-US" dirty="0"/>
          </a:p>
          <a:p>
            <a:r>
              <a:rPr lang="en-US" dirty="0"/>
              <a:t>console.log(</a:t>
            </a:r>
            <a:r>
              <a:rPr lang="en-US" dirty="0" err="1"/>
              <a:t>usuario</a:t>
            </a:r>
            <a:r>
              <a:rPr lang="en-US" dirty="0"/>
              <a:t>[id]); // 123</a:t>
            </a:r>
          </a:p>
          <a:p>
            <a:endParaRPr lang="en-US" dirty="0"/>
          </a:p>
          <a:p>
            <a:r>
              <a:rPr lang="pt-BR" dirty="0"/>
              <a:t>O </a:t>
            </a:r>
            <a:r>
              <a:rPr lang="pt-BR" dirty="0" err="1"/>
              <a:t>BigInt</a:t>
            </a:r>
            <a:r>
              <a:rPr lang="pt-BR" dirty="0"/>
              <a:t> é um </a:t>
            </a:r>
            <a:r>
              <a:rPr lang="pt-BR" b="1" dirty="0"/>
              <a:t>tipo primitivo</a:t>
            </a:r>
            <a:r>
              <a:rPr lang="pt-BR" dirty="0"/>
              <a:t> do JavaScript usado para representar </a:t>
            </a:r>
            <a:r>
              <a:rPr lang="pt-BR" b="1" dirty="0"/>
              <a:t>números inteiros muito grandes</a:t>
            </a:r>
            <a:r>
              <a:rPr lang="pt-BR" dirty="0"/>
              <a:t>, maiores do que o tipo </a:t>
            </a:r>
            <a:r>
              <a:rPr lang="pt-BR" dirty="0" err="1"/>
              <a:t>number</a:t>
            </a:r>
            <a:r>
              <a:rPr lang="pt-BR" dirty="0"/>
              <a:t> consegue representar com segurança.</a:t>
            </a:r>
          </a:p>
          <a:p>
            <a:endParaRPr lang="pt-BR" dirty="0"/>
          </a:p>
          <a:p>
            <a:r>
              <a:rPr lang="pt-BR" dirty="0" err="1"/>
              <a:t>Number.MAX_SAFE_INTEGER</a:t>
            </a:r>
            <a:r>
              <a:rPr lang="pt-BR" dirty="0"/>
              <a:t>  //  9007199254740991  (≈ 9 quatrilhões)</a:t>
            </a:r>
          </a:p>
          <a:p>
            <a:r>
              <a:rPr lang="pt-BR" dirty="0" err="1"/>
              <a:t>Number.MIN_SAFE_INTEGER</a:t>
            </a:r>
            <a:r>
              <a:rPr lang="pt-BR" dirty="0"/>
              <a:t>  // -9007199254740991</a:t>
            </a:r>
          </a:p>
          <a:p>
            <a:endParaRPr lang="pt-BR" dirty="0"/>
          </a:p>
          <a:p>
            <a:r>
              <a:rPr lang="pt-BR" dirty="0"/>
              <a:t>console.log(9007199254740991 + 1); // 9007199254740992 ✅</a:t>
            </a:r>
          </a:p>
          <a:p>
            <a:r>
              <a:rPr lang="pt-BR" dirty="0"/>
              <a:t>console.log(9007199254740991 + 2); // 9007199254740992 ❌ (erro de precisão)</a:t>
            </a:r>
          </a:p>
          <a:p>
            <a:endParaRPr lang="pt-BR" dirty="0"/>
          </a:p>
          <a:p>
            <a:endParaRPr lang="pt-BR" dirty="0"/>
          </a:p>
          <a:p>
            <a:r>
              <a:rPr lang="pt-BR" dirty="0"/>
              <a:t>let big = 9007199254740991n; // o "n" no final cria um </a:t>
            </a:r>
            <a:r>
              <a:rPr lang="pt-BR" dirty="0" err="1"/>
              <a:t>BigInt</a:t>
            </a:r>
            <a:endParaRPr lang="pt-BR" dirty="0"/>
          </a:p>
          <a:p>
            <a:r>
              <a:rPr lang="pt-BR" dirty="0"/>
              <a:t>console.log(big + 2n); // 9007199254740993n</a:t>
            </a:r>
          </a:p>
          <a:p>
            <a:endParaRPr lang="pt-BR" dirty="0"/>
          </a:p>
          <a:p>
            <a:r>
              <a:rPr lang="en-US" dirty="0"/>
              <a:t>let a = 5n;</a:t>
            </a:r>
          </a:p>
          <a:p>
            <a:r>
              <a:rPr lang="en-US" dirty="0"/>
              <a:t>let b = 2; </a:t>
            </a:r>
          </a:p>
          <a:p>
            <a:endParaRPr lang="en-US" dirty="0"/>
          </a:p>
          <a:p>
            <a:r>
              <a:rPr lang="en-US" dirty="0"/>
              <a:t>console.log(a + b); // </a:t>
            </a:r>
            <a:r>
              <a:rPr lang="en-US" dirty="0" err="1"/>
              <a:t>TypeError</a:t>
            </a:r>
            <a:r>
              <a:rPr lang="en-US" dirty="0"/>
              <a:t> ❌</a:t>
            </a:r>
          </a:p>
          <a:p>
            <a:r>
              <a:rPr lang="en-US" dirty="0"/>
              <a:t>console.log(a + BigInt(b)); // 7n ✅</a:t>
            </a:r>
          </a:p>
          <a:p>
            <a:endParaRPr lang="pt-BR" dirty="0"/>
          </a:p>
          <a:p>
            <a:endParaRPr lang="pt-BR" dirty="0"/>
          </a:p>
        </p:txBody>
      </p:sp>
      <p:sp>
        <p:nvSpPr>
          <p:cNvPr id="4" name="Espaço Reservado para Número de Slide 3">
            <a:extLst>
              <a:ext uri="{FF2B5EF4-FFF2-40B4-BE49-F238E27FC236}">
                <a16:creationId xmlns:a16="http://schemas.microsoft.com/office/drawing/2014/main" id="{CC747EDE-37F2-AC7C-CB1C-C1252A3AF8FC}"/>
              </a:ext>
            </a:extLst>
          </p:cNvPr>
          <p:cNvSpPr>
            <a:spLocks noGrp="1"/>
          </p:cNvSpPr>
          <p:nvPr>
            <p:ph type="sldNum" sz="quarter" idx="5"/>
          </p:nvPr>
        </p:nvSpPr>
        <p:spPr/>
        <p:txBody>
          <a:bodyPr/>
          <a:lstStyle/>
          <a:p>
            <a:fld id="{5E90FB09-E7DF-4A4B-80DD-E89A9FC6193D}" type="slidenum">
              <a:rPr lang="pt-BR" smtClean="0"/>
              <a:t>15</a:t>
            </a:fld>
            <a:endParaRPr lang="pt-BR"/>
          </a:p>
        </p:txBody>
      </p:sp>
    </p:spTree>
    <p:extLst>
      <p:ext uri="{BB962C8B-B14F-4D97-AF65-F5344CB8AC3E}">
        <p14:creationId xmlns:p14="http://schemas.microsoft.com/office/powerpoint/2010/main" val="2852079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C7B26-3503-6A04-FFB3-BA02E25A7875}"/>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E76BE0CA-66AD-7488-55B6-935E459F9C5C}"/>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84B741FD-BD10-CE12-06BF-9A060B95F2FF}"/>
              </a:ext>
            </a:extLst>
          </p:cNvPr>
          <p:cNvSpPr>
            <a:spLocks noGrp="1"/>
          </p:cNvSpPr>
          <p:nvPr>
            <p:ph type="body" idx="1"/>
          </p:nvPr>
        </p:nvSpPr>
        <p:spPr/>
        <p:txBody>
          <a:bodyPr/>
          <a:lstStyle/>
          <a:p>
            <a:r>
              <a:rPr lang="en-US" dirty="0"/>
              <a:t>In JavaScript, values are either primitives or objects. Primitive types (such as string and number) are immutable. </a:t>
            </a:r>
          </a:p>
          <a:p>
            <a:r>
              <a:rPr lang="en-US" dirty="0"/>
              <a:t>JavaScript—along with most other programming languages—approximates real numbers through a format called IEEE-764 double-precision floating-point (which I will refer to simply as a “double” from here on out). The details of this format are beyond the scope of this book, but unless you are doing sophisticated numerical analysis, you probably don’t need to understand them. However, the consequences of the approximations required by this format often catch people off guard. For example, if you ask JavaScript to calculate 0.1 + 0.2, it will return 0.30000000000000004. This does not mean that JavaScript is “broken” or bad at math: it’s simply an unavoidable consequence of approximating infinite values in finite memory</a:t>
            </a:r>
          </a:p>
          <a:p>
            <a:endParaRPr lang="en-US" dirty="0"/>
          </a:p>
          <a:p>
            <a:r>
              <a:rPr lang="en-US" dirty="0"/>
              <a:t>JavaScript is an unusual programming language in that it only has this one numeric data type.1 Most languages have multiple integer types and two or more floating-point types. On one hand, this choice simplifies JavaScript, especially for beginners. On the other hand, it reduces JavaScript’s suitability for certain applications that require the performance of integer arithmetic, or the precision of fixed-precision numbers. JavaScript recognizes four types of numeric literal: decimal, binary, octal, and hexa‐ decimal. With decimal literals, you can express integers (no decimal), decimal numbers, and numbers in base-10 exponential notation (an abbreviation of scientific notation). In addition, there are special values for infinity, negative infinity, and “not a number” (these are not technically numeric literals, but they do result in numeric values, so I am including them here)</a:t>
            </a:r>
          </a:p>
          <a:p>
            <a:endParaRPr lang="en-US" dirty="0"/>
          </a:p>
          <a:p>
            <a:r>
              <a:rPr lang="pt-BR" b="1" dirty="0"/>
              <a:t>O que é Symbol?</a:t>
            </a:r>
          </a:p>
          <a:p>
            <a:r>
              <a:rPr lang="pt-BR" dirty="0"/>
              <a:t>Symbol é um tipo primitivo introduzido no </a:t>
            </a:r>
            <a:r>
              <a:rPr lang="pt-BR" b="1" dirty="0"/>
              <a:t>ES6</a:t>
            </a:r>
            <a:r>
              <a:rPr lang="pt-BR" dirty="0"/>
              <a:t>.</a:t>
            </a:r>
          </a:p>
          <a:p>
            <a:r>
              <a:rPr lang="pt-BR" dirty="0"/>
              <a:t>Cada Symbol é </a:t>
            </a:r>
            <a:r>
              <a:rPr lang="pt-BR" b="1" dirty="0"/>
              <a:t>único</a:t>
            </a:r>
            <a:r>
              <a:rPr lang="pt-BR" dirty="0"/>
              <a:t> e </a:t>
            </a:r>
            <a:r>
              <a:rPr lang="pt-BR" b="1" dirty="0"/>
              <a:t>imutável</a:t>
            </a:r>
            <a:r>
              <a:rPr lang="pt-BR" dirty="0"/>
              <a:t>.</a:t>
            </a:r>
          </a:p>
          <a:p>
            <a:r>
              <a:rPr lang="pt-BR" dirty="0"/>
              <a:t>Ele é usado principalmente para criar </a:t>
            </a:r>
            <a:r>
              <a:rPr lang="pt-BR" b="1" dirty="0"/>
              <a:t>identificadores únicos</a:t>
            </a:r>
            <a:r>
              <a:rPr lang="pt-BR" dirty="0"/>
              <a:t> para propriedades de objetos, evitando conflitos de nomes.</a:t>
            </a:r>
          </a:p>
          <a:p>
            <a:r>
              <a:rPr lang="pt-BR" dirty="0"/>
              <a:t>Mesmo que você crie dois Symbol com a mesma descrição, eles nunca serão iguais:</a:t>
            </a:r>
          </a:p>
          <a:p>
            <a:endParaRPr lang="pt-BR" dirty="0"/>
          </a:p>
          <a:p>
            <a:r>
              <a:rPr lang="en-US" dirty="0"/>
              <a:t>let a = Symbol('id');</a:t>
            </a:r>
          </a:p>
          <a:p>
            <a:r>
              <a:rPr lang="en-US" dirty="0"/>
              <a:t>let b = Symbol('id');</a:t>
            </a:r>
          </a:p>
          <a:p>
            <a:endParaRPr lang="en-US" dirty="0"/>
          </a:p>
          <a:p>
            <a:r>
              <a:rPr lang="en-US" dirty="0"/>
              <a:t>console.log(a === b); // false</a:t>
            </a:r>
            <a:endParaRPr lang="pt-BR" dirty="0"/>
          </a:p>
          <a:p>
            <a:endParaRPr lang="pt-BR" dirty="0"/>
          </a:p>
          <a:p>
            <a:r>
              <a:rPr lang="pt-BR" b="1" dirty="0"/>
              <a:t>📌 Por que tem 'id' entre parênteses?</a:t>
            </a:r>
          </a:p>
          <a:p>
            <a:r>
              <a:rPr lang="pt-BR" dirty="0"/>
              <a:t>O argumento 'id' é </a:t>
            </a:r>
            <a:r>
              <a:rPr lang="pt-BR" b="1" dirty="0"/>
              <a:t>uma descrição opcional</a:t>
            </a:r>
            <a:r>
              <a:rPr lang="pt-BR" dirty="0"/>
              <a:t> (chamada </a:t>
            </a:r>
            <a:r>
              <a:rPr lang="pt-BR" i="1" dirty="0" err="1"/>
              <a:t>description</a:t>
            </a:r>
            <a:r>
              <a:rPr lang="pt-BR" dirty="0"/>
              <a:t>) para ajudar no </a:t>
            </a:r>
            <a:r>
              <a:rPr lang="pt-BR" b="1" dirty="0"/>
              <a:t>debug</a:t>
            </a:r>
            <a:r>
              <a:rPr lang="pt-BR" dirty="0"/>
              <a:t> ou </a:t>
            </a:r>
            <a:r>
              <a:rPr lang="pt-BR" b="1" dirty="0"/>
              <a:t>log</a:t>
            </a:r>
            <a:r>
              <a:rPr lang="pt-BR" dirty="0"/>
              <a:t>.</a:t>
            </a:r>
            <a:br>
              <a:rPr lang="pt-BR" dirty="0"/>
            </a:br>
            <a:r>
              <a:rPr lang="pt-BR" dirty="0"/>
              <a:t>Ela </a:t>
            </a:r>
            <a:r>
              <a:rPr lang="pt-BR" b="1" dirty="0"/>
              <a:t>não afeta</a:t>
            </a:r>
            <a:r>
              <a:rPr lang="pt-BR" dirty="0"/>
              <a:t> a identidade do Symbol.</a:t>
            </a:r>
          </a:p>
          <a:p>
            <a:endParaRPr lang="pt-BR" dirty="0"/>
          </a:p>
          <a:p>
            <a:endParaRPr lang="en-US" dirty="0"/>
          </a:p>
          <a:p>
            <a:endParaRPr lang="en-US" dirty="0"/>
          </a:p>
          <a:p>
            <a:r>
              <a:rPr lang="en-US" dirty="0"/>
              <a:t>let id = Symbol('id');</a:t>
            </a:r>
          </a:p>
          <a:p>
            <a:r>
              <a:rPr lang="en-US" dirty="0"/>
              <a:t>let </a:t>
            </a:r>
            <a:r>
              <a:rPr lang="en-US" dirty="0" err="1"/>
              <a:t>usuario</a:t>
            </a:r>
            <a:r>
              <a:rPr lang="en-US" dirty="0"/>
              <a:t> = { [id]: 123 };</a:t>
            </a:r>
          </a:p>
          <a:p>
            <a:endParaRPr lang="en-US" dirty="0"/>
          </a:p>
          <a:p>
            <a:r>
              <a:rPr lang="en-US" dirty="0"/>
              <a:t>console.log(</a:t>
            </a:r>
            <a:r>
              <a:rPr lang="en-US" dirty="0" err="1"/>
              <a:t>usuario</a:t>
            </a:r>
            <a:r>
              <a:rPr lang="en-US" dirty="0"/>
              <a:t>[id]); // 123</a:t>
            </a:r>
          </a:p>
          <a:p>
            <a:endParaRPr lang="en-US" dirty="0"/>
          </a:p>
          <a:p>
            <a:r>
              <a:rPr lang="pt-BR" dirty="0"/>
              <a:t>O </a:t>
            </a:r>
            <a:r>
              <a:rPr lang="pt-BR" dirty="0" err="1"/>
              <a:t>BigInt</a:t>
            </a:r>
            <a:r>
              <a:rPr lang="pt-BR" dirty="0"/>
              <a:t> é um </a:t>
            </a:r>
            <a:r>
              <a:rPr lang="pt-BR" b="1" dirty="0"/>
              <a:t>tipo primitivo</a:t>
            </a:r>
            <a:r>
              <a:rPr lang="pt-BR" dirty="0"/>
              <a:t> do JavaScript usado para representar </a:t>
            </a:r>
            <a:r>
              <a:rPr lang="pt-BR" b="1" dirty="0"/>
              <a:t>números inteiros muito grandes</a:t>
            </a:r>
            <a:r>
              <a:rPr lang="pt-BR" dirty="0"/>
              <a:t>, maiores do que o tipo </a:t>
            </a:r>
            <a:r>
              <a:rPr lang="pt-BR" dirty="0" err="1"/>
              <a:t>number</a:t>
            </a:r>
            <a:r>
              <a:rPr lang="pt-BR" dirty="0"/>
              <a:t> consegue representar com segurança.</a:t>
            </a:r>
          </a:p>
          <a:p>
            <a:endParaRPr lang="pt-BR" dirty="0"/>
          </a:p>
          <a:p>
            <a:r>
              <a:rPr lang="pt-BR" dirty="0" err="1"/>
              <a:t>Number.MAX_SAFE_INTEGER</a:t>
            </a:r>
            <a:r>
              <a:rPr lang="pt-BR" dirty="0"/>
              <a:t>  //  9007199254740991  (≈ 9 quatrilhões)</a:t>
            </a:r>
          </a:p>
          <a:p>
            <a:r>
              <a:rPr lang="pt-BR" dirty="0" err="1"/>
              <a:t>Number.MIN_SAFE_INTEGER</a:t>
            </a:r>
            <a:r>
              <a:rPr lang="pt-BR" dirty="0"/>
              <a:t>  // -9007199254740991</a:t>
            </a:r>
          </a:p>
          <a:p>
            <a:endParaRPr lang="pt-BR" dirty="0"/>
          </a:p>
          <a:p>
            <a:r>
              <a:rPr lang="pt-BR" dirty="0"/>
              <a:t>console.log(9007199254740991 + 1); // 9007199254740992 ✅</a:t>
            </a:r>
          </a:p>
          <a:p>
            <a:r>
              <a:rPr lang="pt-BR" dirty="0"/>
              <a:t>console.log(9007199254740991 + 2); // 9007199254740992 ❌ (erro de precisão)</a:t>
            </a:r>
          </a:p>
          <a:p>
            <a:endParaRPr lang="pt-BR" dirty="0"/>
          </a:p>
          <a:p>
            <a:endParaRPr lang="pt-BR" dirty="0"/>
          </a:p>
          <a:p>
            <a:r>
              <a:rPr lang="pt-BR" dirty="0"/>
              <a:t>let big = 9007199254740991n; // o "n" no final cria um </a:t>
            </a:r>
            <a:r>
              <a:rPr lang="pt-BR" dirty="0" err="1"/>
              <a:t>BigInt</a:t>
            </a:r>
            <a:endParaRPr lang="pt-BR" dirty="0"/>
          </a:p>
          <a:p>
            <a:r>
              <a:rPr lang="pt-BR" dirty="0"/>
              <a:t>console.log(big + 2n); // 9007199254740993n</a:t>
            </a:r>
          </a:p>
          <a:p>
            <a:endParaRPr lang="pt-BR" dirty="0"/>
          </a:p>
          <a:p>
            <a:r>
              <a:rPr lang="en-US" dirty="0"/>
              <a:t>let a = 5n;</a:t>
            </a:r>
          </a:p>
          <a:p>
            <a:r>
              <a:rPr lang="en-US" dirty="0"/>
              <a:t>let b = 2; </a:t>
            </a:r>
          </a:p>
          <a:p>
            <a:endParaRPr lang="en-US" dirty="0"/>
          </a:p>
          <a:p>
            <a:r>
              <a:rPr lang="en-US" dirty="0"/>
              <a:t>console.log(a + b); // </a:t>
            </a:r>
            <a:r>
              <a:rPr lang="en-US" dirty="0" err="1"/>
              <a:t>TypeError</a:t>
            </a:r>
            <a:r>
              <a:rPr lang="en-US" dirty="0"/>
              <a:t> ❌</a:t>
            </a:r>
          </a:p>
          <a:p>
            <a:r>
              <a:rPr lang="en-US" dirty="0"/>
              <a:t>console.log(a + BigInt(b)); // 7n ✅</a:t>
            </a:r>
          </a:p>
          <a:p>
            <a:endParaRPr lang="pt-BR" dirty="0"/>
          </a:p>
          <a:p>
            <a:endParaRPr lang="pt-BR" dirty="0"/>
          </a:p>
        </p:txBody>
      </p:sp>
      <p:sp>
        <p:nvSpPr>
          <p:cNvPr id="4" name="Espaço Reservado para Número de Slide 3">
            <a:extLst>
              <a:ext uri="{FF2B5EF4-FFF2-40B4-BE49-F238E27FC236}">
                <a16:creationId xmlns:a16="http://schemas.microsoft.com/office/drawing/2014/main" id="{6716D741-C774-FFE2-EBF7-94D8B8A1EC69}"/>
              </a:ext>
            </a:extLst>
          </p:cNvPr>
          <p:cNvSpPr>
            <a:spLocks noGrp="1"/>
          </p:cNvSpPr>
          <p:nvPr>
            <p:ph type="sldNum" sz="quarter" idx="5"/>
          </p:nvPr>
        </p:nvSpPr>
        <p:spPr/>
        <p:txBody>
          <a:bodyPr/>
          <a:lstStyle/>
          <a:p>
            <a:fld id="{5E90FB09-E7DF-4A4B-80DD-E89A9FC6193D}" type="slidenum">
              <a:rPr lang="pt-BR" smtClean="0"/>
              <a:t>17</a:t>
            </a:fld>
            <a:endParaRPr lang="pt-BR"/>
          </a:p>
        </p:txBody>
      </p:sp>
    </p:spTree>
    <p:extLst>
      <p:ext uri="{BB962C8B-B14F-4D97-AF65-F5344CB8AC3E}">
        <p14:creationId xmlns:p14="http://schemas.microsoft.com/office/powerpoint/2010/main" val="2222626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B169F-D80C-AFE9-474A-A64764979CC0}"/>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C17B7884-39BC-8C2C-652E-F5812B2803FD}"/>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D3C39BDF-368D-76C3-B130-B4EC984CF25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Identifiers shouldn’t start with a capital letter except for classes (which we’ll cover in Chapter 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Very often, identifiers that start with one or two underscores are used to </a:t>
            </a:r>
            <a:r>
              <a:rPr lang="en-US" dirty="0" err="1"/>
              <a:t>repre</a:t>
            </a:r>
            <a:r>
              <a:rPr lang="en-US" dirty="0"/>
              <a:t>‐ sent special or “internal” variables. Unless you need to create your own special category of variables, avoid starting variable names with an underscore.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conventional (but not required) for constants that refer to a specific number or string to be named with all uppercase letters and underscores.</a:t>
            </a:r>
            <a:endParaRPr lang="pt-BR" dirty="0"/>
          </a:p>
        </p:txBody>
      </p:sp>
      <p:sp>
        <p:nvSpPr>
          <p:cNvPr id="4" name="Espaço Reservado para Número de Slide 3">
            <a:extLst>
              <a:ext uri="{FF2B5EF4-FFF2-40B4-BE49-F238E27FC236}">
                <a16:creationId xmlns:a16="http://schemas.microsoft.com/office/drawing/2014/main" id="{5460261F-8767-7865-927C-7D6847DF05FF}"/>
              </a:ext>
            </a:extLst>
          </p:cNvPr>
          <p:cNvSpPr>
            <a:spLocks noGrp="1"/>
          </p:cNvSpPr>
          <p:nvPr>
            <p:ph type="sldNum" sz="quarter" idx="5"/>
          </p:nvPr>
        </p:nvSpPr>
        <p:spPr/>
        <p:txBody>
          <a:bodyPr/>
          <a:lstStyle/>
          <a:p>
            <a:fld id="{5E90FB09-E7DF-4A4B-80DD-E89A9FC6193D}" type="slidenum">
              <a:rPr lang="pt-BR" smtClean="0"/>
              <a:t>18</a:t>
            </a:fld>
            <a:endParaRPr lang="pt-BR"/>
          </a:p>
        </p:txBody>
      </p:sp>
    </p:spTree>
    <p:extLst>
      <p:ext uri="{BB962C8B-B14F-4D97-AF65-F5344CB8AC3E}">
        <p14:creationId xmlns:p14="http://schemas.microsoft.com/office/powerpoint/2010/main" val="12023666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75C3D-9705-195C-65AB-1AB619557E23}"/>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37CE4D69-37B0-075D-F246-BA95CCE7FE04}"/>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711DDD80-2611-8035-15BD-930DA4E6524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Identifiers shouldn’t start with a capital letter except for classes (which we’ll cover in Chapter 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Very often, identifiers that start with one or two underscores are used to </a:t>
            </a:r>
            <a:r>
              <a:rPr lang="en-US" dirty="0" err="1"/>
              <a:t>repre</a:t>
            </a:r>
            <a:r>
              <a:rPr lang="en-US" dirty="0"/>
              <a:t>‐ sent special or “internal” variables. Unless you need to create your own special category of variables, avoid starting variable names with an underscore.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conventional (but not required) for constants that refer to a specific number or string to be named with all uppercase letters and underscores.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 </a:t>
            </a:r>
            <a:r>
              <a:rPr lang="en-US" dirty="0" err="1"/>
              <a:t>resultado</a:t>
            </a:r>
            <a:r>
              <a:rPr lang="en-US" dirty="0"/>
              <a:t> = </a:t>
            </a:r>
            <a:r>
              <a:rPr lang="en-US" dirty="0" err="1"/>
              <a:t>soma.toFixed</a:t>
            </a:r>
            <a:r>
              <a:rPr lang="en-US" dirty="0"/>
              <a:t>(2)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typeof</a:t>
            </a:r>
            <a:r>
              <a:rPr lang="en-US" dirty="0"/>
              <a:t> </a:t>
            </a:r>
            <a:r>
              <a:rPr lang="en-US" dirty="0" err="1"/>
              <a:t>resultado</a:t>
            </a:r>
            <a:endParaRPr lang="pt-BR" dirty="0"/>
          </a:p>
        </p:txBody>
      </p:sp>
      <p:sp>
        <p:nvSpPr>
          <p:cNvPr id="4" name="Espaço Reservado para Número de Slide 3">
            <a:extLst>
              <a:ext uri="{FF2B5EF4-FFF2-40B4-BE49-F238E27FC236}">
                <a16:creationId xmlns:a16="http://schemas.microsoft.com/office/drawing/2014/main" id="{CFF91AC1-6F0A-E439-3F41-C85D793B8B30}"/>
              </a:ext>
            </a:extLst>
          </p:cNvPr>
          <p:cNvSpPr>
            <a:spLocks noGrp="1"/>
          </p:cNvSpPr>
          <p:nvPr>
            <p:ph type="sldNum" sz="quarter" idx="5"/>
          </p:nvPr>
        </p:nvSpPr>
        <p:spPr/>
        <p:txBody>
          <a:bodyPr/>
          <a:lstStyle/>
          <a:p>
            <a:fld id="{5E90FB09-E7DF-4A4B-80DD-E89A9FC6193D}" type="slidenum">
              <a:rPr lang="pt-BR" smtClean="0"/>
              <a:t>19</a:t>
            </a:fld>
            <a:endParaRPr lang="pt-BR"/>
          </a:p>
        </p:txBody>
      </p:sp>
    </p:spTree>
    <p:extLst>
      <p:ext uri="{BB962C8B-B14F-4D97-AF65-F5344CB8AC3E}">
        <p14:creationId xmlns:p14="http://schemas.microsoft.com/office/powerpoint/2010/main" val="3277890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34B14-8242-02EA-CEFB-483FA19E3A5A}"/>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F92DC570-7E28-BF59-3359-E44B60AFCB7D}"/>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6575365A-2CA1-FD7E-4244-7B25B7F138AE}"/>
              </a:ext>
            </a:extLst>
          </p:cNvPr>
          <p:cNvSpPr>
            <a:spLocks noGrp="1"/>
          </p:cNvSpPr>
          <p:nvPr>
            <p:ph type="body" idx="1"/>
          </p:nvPr>
        </p:nvSpPr>
        <p:spPr/>
        <p:txBody>
          <a:bodyPr/>
          <a:lstStyle/>
          <a:p>
            <a:r>
              <a:rPr lang="en-US" dirty="0"/>
              <a:t>In JavaScript, values are either primitives or objects. Primitive types (such as string and number) are immutable. </a:t>
            </a:r>
          </a:p>
          <a:p>
            <a:r>
              <a:rPr lang="en-US" dirty="0"/>
              <a:t>JavaScript—along with most other programming languages—approximates real numbers through a format called IEEE-764 double-precision floating-point (which I will refer to simply as a “double” from here on out). The details of this format are beyond the scope of this book, but unless you are doing sophisticated numerical analysis, you probably don’t need to understand them. However, the consequences of the approximations required by this format often catch people off guard. For example, if you ask JavaScript to calculate 0.1 + 0.2, it will return 0.30000000000000004. This does not mean that JavaScript is “broken” or bad at math: it’s simply an unavoidable consequence of approximating infinite values in finite memory</a:t>
            </a:r>
          </a:p>
          <a:p>
            <a:endParaRPr lang="en-US" dirty="0"/>
          </a:p>
          <a:p>
            <a:r>
              <a:rPr lang="en-US" dirty="0"/>
              <a:t>JavaScript is an unusual programming language in that it only has this one numeric data type.1 Most languages have multiple integer types and two or more floating-point types. On one hand, this choice simplifies JavaScript, especially for beginners. On the other hand, it reduces JavaScript’s suitability for certain applications that require the performance of integer arithmetic, or the precision of fixed-precision numbers. JavaScript recognizes four types of numeric literal: decimal, binary, octal, and hexa‐ decimal. With decimal literals, you can express integers (no decimal), decimal numbers, and numbers in base-10 exponential notation (an abbreviation of scientific notation). In addition, there are special values for infinity, negative infinity, and “not a number” (these are not technically numeric literals, but they do result in numeric values, so I am including them here)</a:t>
            </a:r>
          </a:p>
          <a:p>
            <a:endParaRPr lang="en-US" dirty="0"/>
          </a:p>
          <a:p>
            <a:r>
              <a:rPr lang="pt-BR" b="1" dirty="0"/>
              <a:t>O que é Symbol?</a:t>
            </a:r>
          </a:p>
          <a:p>
            <a:r>
              <a:rPr lang="pt-BR" dirty="0"/>
              <a:t>Symbol é um tipo primitivo introduzido no </a:t>
            </a:r>
            <a:r>
              <a:rPr lang="pt-BR" b="1" dirty="0"/>
              <a:t>ES6</a:t>
            </a:r>
            <a:r>
              <a:rPr lang="pt-BR" dirty="0"/>
              <a:t>.</a:t>
            </a:r>
          </a:p>
          <a:p>
            <a:r>
              <a:rPr lang="pt-BR" dirty="0"/>
              <a:t>Cada Symbol é </a:t>
            </a:r>
            <a:r>
              <a:rPr lang="pt-BR" b="1" dirty="0"/>
              <a:t>único</a:t>
            </a:r>
            <a:r>
              <a:rPr lang="pt-BR" dirty="0"/>
              <a:t> e </a:t>
            </a:r>
            <a:r>
              <a:rPr lang="pt-BR" b="1" dirty="0"/>
              <a:t>imutável</a:t>
            </a:r>
            <a:r>
              <a:rPr lang="pt-BR" dirty="0"/>
              <a:t>.</a:t>
            </a:r>
          </a:p>
          <a:p>
            <a:r>
              <a:rPr lang="pt-BR" dirty="0"/>
              <a:t>Ele é usado principalmente para criar </a:t>
            </a:r>
            <a:r>
              <a:rPr lang="pt-BR" b="1" dirty="0"/>
              <a:t>identificadores únicos</a:t>
            </a:r>
            <a:r>
              <a:rPr lang="pt-BR" dirty="0"/>
              <a:t> para propriedades de objetos, evitando conflitos de nomes.</a:t>
            </a:r>
          </a:p>
          <a:p>
            <a:r>
              <a:rPr lang="pt-BR" dirty="0"/>
              <a:t>Mesmo que você crie dois Symbol com a mesma descrição, eles nunca serão iguais:</a:t>
            </a:r>
          </a:p>
          <a:p>
            <a:endParaRPr lang="pt-BR" dirty="0"/>
          </a:p>
          <a:p>
            <a:r>
              <a:rPr lang="en-US" dirty="0"/>
              <a:t>let a = Symbol('id');</a:t>
            </a:r>
          </a:p>
          <a:p>
            <a:r>
              <a:rPr lang="en-US" dirty="0"/>
              <a:t>let b = Symbol('id');</a:t>
            </a:r>
          </a:p>
          <a:p>
            <a:endParaRPr lang="en-US" dirty="0"/>
          </a:p>
          <a:p>
            <a:r>
              <a:rPr lang="en-US" dirty="0"/>
              <a:t>console.log(a === b); // false</a:t>
            </a:r>
            <a:endParaRPr lang="pt-BR" dirty="0"/>
          </a:p>
          <a:p>
            <a:endParaRPr lang="pt-BR" dirty="0"/>
          </a:p>
          <a:p>
            <a:r>
              <a:rPr lang="pt-BR" b="1" dirty="0"/>
              <a:t>📌 Por que tem 'id' entre parênteses?</a:t>
            </a:r>
          </a:p>
          <a:p>
            <a:r>
              <a:rPr lang="pt-BR" dirty="0"/>
              <a:t>O argumento 'id' é </a:t>
            </a:r>
            <a:r>
              <a:rPr lang="pt-BR" b="1" dirty="0"/>
              <a:t>uma descrição opcional</a:t>
            </a:r>
            <a:r>
              <a:rPr lang="pt-BR" dirty="0"/>
              <a:t> (chamada </a:t>
            </a:r>
            <a:r>
              <a:rPr lang="pt-BR" i="1" dirty="0" err="1"/>
              <a:t>description</a:t>
            </a:r>
            <a:r>
              <a:rPr lang="pt-BR" dirty="0"/>
              <a:t>) para ajudar no </a:t>
            </a:r>
            <a:r>
              <a:rPr lang="pt-BR" b="1" dirty="0"/>
              <a:t>debug</a:t>
            </a:r>
            <a:r>
              <a:rPr lang="pt-BR" dirty="0"/>
              <a:t> ou </a:t>
            </a:r>
            <a:r>
              <a:rPr lang="pt-BR" b="1" dirty="0"/>
              <a:t>log</a:t>
            </a:r>
            <a:r>
              <a:rPr lang="pt-BR" dirty="0"/>
              <a:t>.</a:t>
            </a:r>
            <a:br>
              <a:rPr lang="pt-BR" dirty="0"/>
            </a:br>
            <a:r>
              <a:rPr lang="pt-BR" dirty="0"/>
              <a:t>Ela </a:t>
            </a:r>
            <a:r>
              <a:rPr lang="pt-BR" b="1" dirty="0"/>
              <a:t>não afeta</a:t>
            </a:r>
            <a:r>
              <a:rPr lang="pt-BR" dirty="0"/>
              <a:t> a identidade do Symbol.</a:t>
            </a:r>
          </a:p>
          <a:p>
            <a:endParaRPr lang="pt-BR" dirty="0"/>
          </a:p>
          <a:p>
            <a:endParaRPr lang="en-US" dirty="0"/>
          </a:p>
          <a:p>
            <a:endParaRPr lang="en-US" dirty="0"/>
          </a:p>
          <a:p>
            <a:r>
              <a:rPr lang="en-US" dirty="0"/>
              <a:t>let id = Symbol('id');</a:t>
            </a:r>
          </a:p>
          <a:p>
            <a:r>
              <a:rPr lang="en-US" dirty="0"/>
              <a:t>let </a:t>
            </a:r>
            <a:r>
              <a:rPr lang="en-US" dirty="0" err="1"/>
              <a:t>usuario</a:t>
            </a:r>
            <a:r>
              <a:rPr lang="en-US" dirty="0"/>
              <a:t> = { [id]: 123 };</a:t>
            </a:r>
          </a:p>
          <a:p>
            <a:endParaRPr lang="en-US" dirty="0"/>
          </a:p>
          <a:p>
            <a:r>
              <a:rPr lang="en-US" dirty="0"/>
              <a:t>console.log(</a:t>
            </a:r>
            <a:r>
              <a:rPr lang="en-US" dirty="0" err="1"/>
              <a:t>usuario</a:t>
            </a:r>
            <a:r>
              <a:rPr lang="en-US" dirty="0"/>
              <a:t>[id]); // 123</a:t>
            </a:r>
          </a:p>
          <a:p>
            <a:endParaRPr lang="en-US" dirty="0"/>
          </a:p>
          <a:p>
            <a:r>
              <a:rPr lang="pt-BR" dirty="0"/>
              <a:t>O </a:t>
            </a:r>
            <a:r>
              <a:rPr lang="pt-BR" dirty="0" err="1"/>
              <a:t>BigInt</a:t>
            </a:r>
            <a:r>
              <a:rPr lang="pt-BR" dirty="0"/>
              <a:t> é um </a:t>
            </a:r>
            <a:r>
              <a:rPr lang="pt-BR" b="1" dirty="0"/>
              <a:t>tipo primitivo</a:t>
            </a:r>
            <a:r>
              <a:rPr lang="pt-BR" dirty="0"/>
              <a:t> do JavaScript usado para representar </a:t>
            </a:r>
            <a:r>
              <a:rPr lang="pt-BR" b="1" dirty="0"/>
              <a:t>números inteiros muito grandes</a:t>
            </a:r>
            <a:r>
              <a:rPr lang="pt-BR" dirty="0"/>
              <a:t>, maiores do que o tipo </a:t>
            </a:r>
            <a:r>
              <a:rPr lang="pt-BR" dirty="0" err="1"/>
              <a:t>number</a:t>
            </a:r>
            <a:r>
              <a:rPr lang="pt-BR" dirty="0"/>
              <a:t> consegue representar com segurança.</a:t>
            </a:r>
          </a:p>
          <a:p>
            <a:endParaRPr lang="pt-BR" dirty="0"/>
          </a:p>
          <a:p>
            <a:r>
              <a:rPr lang="pt-BR" dirty="0" err="1"/>
              <a:t>Number.MAX_SAFE_INTEGER</a:t>
            </a:r>
            <a:r>
              <a:rPr lang="pt-BR" dirty="0"/>
              <a:t>  //  9007199254740991  (≈ 9 quatrilhões)</a:t>
            </a:r>
          </a:p>
          <a:p>
            <a:r>
              <a:rPr lang="pt-BR" dirty="0" err="1"/>
              <a:t>Number.MIN_SAFE_INTEGER</a:t>
            </a:r>
            <a:r>
              <a:rPr lang="pt-BR" dirty="0"/>
              <a:t>  // -9007199254740991</a:t>
            </a:r>
          </a:p>
          <a:p>
            <a:endParaRPr lang="pt-BR" dirty="0"/>
          </a:p>
          <a:p>
            <a:r>
              <a:rPr lang="pt-BR" dirty="0"/>
              <a:t>console.log(9007199254740991 + 1); // 9007199254740992 ✅</a:t>
            </a:r>
          </a:p>
          <a:p>
            <a:r>
              <a:rPr lang="pt-BR" dirty="0"/>
              <a:t>console.log(9007199254740991 + 2); // 9007199254740992 ❌ (erro de precisão)</a:t>
            </a:r>
          </a:p>
          <a:p>
            <a:endParaRPr lang="pt-BR" dirty="0"/>
          </a:p>
          <a:p>
            <a:endParaRPr lang="pt-BR" dirty="0"/>
          </a:p>
          <a:p>
            <a:r>
              <a:rPr lang="pt-BR" dirty="0"/>
              <a:t>let big = 9007199254740991n; // o "n" no final cria um </a:t>
            </a:r>
            <a:r>
              <a:rPr lang="pt-BR" dirty="0" err="1"/>
              <a:t>BigInt</a:t>
            </a:r>
            <a:endParaRPr lang="pt-BR" dirty="0"/>
          </a:p>
          <a:p>
            <a:r>
              <a:rPr lang="pt-BR" dirty="0"/>
              <a:t>console.log(big + 2n); // 9007199254740993n</a:t>
            </a:r>
          </a:p>
          <a:p>
            <a:endParaRPr lang="pt-BR" dirty="0"/>
          </a:p>
          <a:p>
            <a:r>
              <a:rPr lang="en-US" dirty="0"/>
              <a:t>let a = 5n;</a:t>
            </a:r>
          </a:p>
          <a:p>
            <a:r>
              <a:rPr lang="en-US" dirty="0"/>
              <a:t>let b = 2; </a:t>
            </a:r>
          </a:p>
          <a:p>
            <a:endParaRPr lang="en-US" dirty="0"/>
          </a:p>
          <a:p>
            <a:r>
              <a:rPr lang="en-US" dirty="0"/>
              <a:t>console.log(a + b); // </a:t>
            </a:r>
            <a:r>
              <a:rPr lang="en-US" dirty="0" err="1"/>
              <a:t>TypeError</a:t>
            </a:r>
            <a:r>
              <a:rPr lang="en-US" dirty="0"/>
              <a:t> ❌</a:t>
            </a:r>
          </a:p>
          <a:p>
            <a:r>
              <a:rPr lang="en-US" dirty="0"/>
              <a:t>console.log(a + BigInt(b)); // 7n ✅</a:t>
            </a:r>
          </a:p>
          <a:p>
            <a:endParaRPr lang="pt-BR" dirty="0"/>
          </a:p>
          <a:p>
            <a:endParaRPr lang="pt-BR" dirty="0"/>
          </a:p>
        </p:txBody>
      </p:sp>
      <p:sp>
        <p:nvSpPr>
          <p:cNvPr id="4" name="Espaço Reservado para Número de Slide 3">
            <a:extLst>
              <a:ext uri="{FF2B5EF4-FFF2-40B4-BE49-F238E27FC236}">
                <a16:creationId xmlns:a16="http://schemas.microsoft.com/office/drawing/2014/main" id="{12BD8CA6-ABDA-50D4-E0D9-0E13C09CBF7B}"/>
              </a:ext>
            </a:extLst>
          </p:cNvPr>
          <p:cNvSpPr>
            <a:spLocks noGrp="1"/>
          </p:cNvSpPr>
          <p:nvPr>
            <p:ph type="sldNum" sz="quarter" idx="5"/>
          </p:nvPr>
        </p:nvSpPr>
        <p:spPr/>
        <p:txBody>
          <a:bodyPr/>
          <a:lstStyle/>
          <a:p>
            <a:fld id="{5E90FB09-E7DF-4A4B-80DD-E89A9FC6193D}" type="slidenum">
              <a:rPr lang="pt-BR" smtClean="0"/>
              <a:t>20</a:t>
            </a:fld>
            <a:endParaRPr lang="pt-BR"/>
          </a:p>
        </p:txBody>
      </p:sp>
    </p:spTree>
    <p:extLst>
      <p:ext uri="{BB962C8B-B14F-4D97-AF65-F5344CB8AC3E}">
        <p14:creationId xmlns:p14="http://schemas.microsoft.com/office/powerpoint/2010/main" val="3100110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9897F-DC05-783A-75FD-F834A966967E}"/>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F72BCC70-AE62-787E-C0D4-94BA3698BCAD}"/>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B3F2DF5C-62DD-5299-C842-E554E9929BFE}"/>
              </a:ext>
            </a:extLst>
          </p:cNvPr>
          <p:cNvSpPr>
            <a:spLocks noGrp="1"/>
          </p:cNvSpPr>
          <p:nvPr>
            <p:ph type="body" idx="1"/>
          </p:nvPr>
        </p:nvSpPr>
        <p:spPr/>
        <p:txBody>
          <a:bodyPr/>
          <a:lstStyle/>
          <a:p>
            <a:r>
              <a:rPr lang="en-US" dirty="0"/>
              <a:t>In JavaScript, values are either primitives or objects. Primitive types (such as string and number) are immutable. </a:t>
            </a:r>
          </a:p>
          <a:p>
            <a:r>
              <a:rPr lang="en-US" dirty="0"/>
              <a:t>JavaScript—along with most other programming languages—approximates real num‐ </a:t>
            </a:r>
            <a:r>
              <a:rPr lang="en-US" dirty="0" err="1"/>
              <a:t>bers</a:t>
            </a:r>
            <a:r>
              <a:rPr lang="en-US" dirty="0"/>
              <a:t> through a format called IEEE-764 double-precision floating-point (which I will refer to simply as a “double” from here on out). The details of this format are beyond the scope of this book, but unless you are doing sophisticated numerical analysis, you probably don’t need to understand them. However, the consequences of the </a:t>
            </a:r>
            <a:r>
              <a:rPr lang="en-US" dirty="0" err="1"/>
              <a:t>approxi</a:t>
            </a:r>
            <a:r>
              <a:rPr lang="en-US" dirty="0"/>
              <a:t>‐ </a:t>
            </a:r>
            <a:r>
              <a:rPr lang="en-US" dirty="0" err="1"/>
              <a:t>mations</a:t>
            </a:r>
            <a:r>
              <a:rPr lang="en-US" dirty="0"/>
              <a:t> required by this format often catch people off guard. For example, if you ask JavaScript to calculate 0.1 + 0.2, it will return 0.30000000000000004. This does not mean that JavaScript is “broken” or bad at math: it’s simply an unavoidable </a:t>
            </a:r>
            <a:r>
              <a:rPr lang="en-US" dirty="0" err="1"/>
              <a:t>conse</a:t>
            </a:r>
            <a:r>
              <a:rPr lang="en-US" dirty="0"/>
              <a:t>‐ </a:t>
            </a:r>
            <a:r>
              <a:rPr lang="en-US" dirty="0" err="1"/>
              <a:t>quence</a:t>
            </a:r>
            <a:r>
              <a:rPr lang="en-US" dirty="0"/>
              <a:t> of approximating infinite values in finite memory</a:t>
            </a:r>
          </a:p>
          <a:p>
            <a:endParaRPr lang="en-US" dirty="0"/>
          </a:p>
          <a:p>
            <a:r>
              <a:rPr lang="en-US" dirty="0"/>
              <a:t>JavaScript is an unusual programming language in that it only has this one numeric data type.1 Most languages have multiple integer types and two or more floating-point types. On one hand, this choice simplifies JavaScript, especially for beginners. On the other hand, it reduces JavaScript’s suitability for certain applications that require the performance of integer arithmetic, or the precision of fixed-precision numbers. JavaScript recognizes four types of numeric literal: decimal, binary, octal, and hexa‐ decimal. With decimal literals, you can express integers (no decimal), decimal num‐ </a:t>
            </a:r>
            <a:r>
              <a:rPr lang="en-US" dirty="0" err="1"/>
              <a:t>bers</a:t>
            </a:r>
            <a:r>
              <a:rPr lang="en-US" dirty="0"/>
              <a:t>, and numbers in base-10 exponential notation (an abbreviation of scientific notation). In addition, there are special values for infinity, negative infinity, and “not a number” (these are not technically numeric literals, but they do result in numeric values, so I am including them here)</a:t>
            </a:r>
          </a:p>
          <a:p>
            <a:endParaRPr lang="en-US" dirty="0"/>
          </a:p>
          <a:p>
            <a:endParaRPr lang="pt-BR" dirty="0"/>
          </a:p>
        </p:txBody>
      </p:sp>
      <p:sp>
        <p:nvSpPr>
          <p:cNvPr id="4" name="Espaço Reservado para Número de Slide 3">
            <a:extLst>
              <a:ext uri="{FF2B5EF4-FFF2-40B4-BE49-F238E27FC236}">
                <a16:creationId xmlns:a16="http://schemas.microsoft.com/office/drawing/2014/main" id="{7717BC29-2052-EA97-C0E1-F889F4AD4309}"/>
              </a:ext>
            </a:extLst>
          </p:cNvPr>
          <p:cNvSpPr>
            <a:spLocks noGrp="1"/>
          </p:cNvSpPr>
          <p:nvPr>
            <p:ph type="sldNum" sz="quarter" idx="5"/>
          </p:nvPr>
        </p:nvSpPr>
        <p:spPr/>
        <p:txBody>
          <a:bodyPr/>
          <a:lstStyle/>
          <a:p>
            <a:fld id="{5E90FB09-E7DF-4A4B-80DD-E89A9FC6193D}" type="slidenum">
              <a:rPr lang="pt-BR" smtClean="0"/>
              <a:t>21</a:t>
            </a:fld>
            <a:endParaRPr lang="pt-BR"/>
          </a:p>
        </p:txBody>
      </p:sp>
    </p:spTree>
    <p:extLst>
      <p:ext uri="{BB962C8B-B14F-4D97-AF65-F5344CB8AC3E}">
        <p14:creationId xmlns:p14="http://schemas.microsoft.com/office/powerpoint/2010/main" val="1583094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D435A5-67B6-D0C7-61A4-2BEAB9F6D06B}"/>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D3B6E5FC-74C7-2EE8-EC48-D10FD1696DF2}"/>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E4AEA76E-4AD1-664B-7825-044BCE4905F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Identifiers shouldn’t start with a capital letter except for classes (which we’ll cover in Chapter 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Very often, identifiers that start with one or two underscores are used to </a:t>
            </a:r>
            <a:r>
              <a:rPr lang="en-US" dirty="0" err="1"/>
              <a:t>repre</a:t>
            </a:r>
            <a:r>
              <a:rPr lang="en-US" dirty="0"/>
              <a:t>‐ sent special or “internal” variables. Unless you need to create your own special category of variables, avoid starting variable names with an underscore.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conventional (but not required) for constants that refer to a specific number or string to be named with all uppercase letters and underscores.</a:t>
            </a:r>
            <a:endParaRPr lang="pt-BR" dirty="0"/>
          </a:p>
        </p:txBody>
      </p:sp>
      <p:sp>
        <p:nvSpPr>
          <p:cNvPr id="4" name="Espaço Reservado para Número de Slide 3">
            <a:extLst>
              <a:ext uri="{FF2B5EF4-FFF2-40B4-BE49-F238E27FC236}">
                <a16:creationId xmlns:a16="http://schemas.microsoft.com/office/drawing/2014/main" id="{8BF44AA3-735F-29EC-ACF7-7DAE8316F50A}"/>
              </a:ext>
            </a:extLst>
          </p:cNvPr>
          <p:cNvSpPr>
            <a:spLocks noGrp="1"/>
          </p:cNvSpPr>
          <p:nvPr>
            <p:ph type="sldNum" sz="quarter" idx="5"/>
          </p:nvPr>
        </p:nvSpPr>
        <p:spPr/>
        <p:txBody>
          <a:bodyPr/>
          <a:lstStyle/>
          <a:p>
            <a:fld id="{5E90FB09-E7DF-4A4B-80DD-E89A9FC6193D}" type="slidenum">
              <a:rPr lang="pt-BR" smtClean="0"/>
              <a:t>22</a:t>
            </a:fld>
            <a:endParaRPr lang="pt-BR"/>
          </a:p>
        </p:txBody>
      </p:sp>
    </p:spTree>
    <p:extLst>
      <p:ext uri="{BB962C8B-B14F-4D97-AF65-F5344CB8AC3E}">
        <p14:creationId xmlns:p14="http://schemas.microsoft.com/office/powerpoint/2010/main" val="14659467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84981-473C-240D-3D33-8873EFDF72D2}"/>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E7444A45-FFAC-F682-6365-04027B4730EE}"/>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EBF888DA-5155-E5E1-E11F-DD94586DCCF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Identifiers shouldn’t start with a capital letter except for classes (which we’ll cover in Chapter 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Very often, identifiers that start with one or two underscores are used to </a:t>
            </a:r>
            <a:r>
              <a:rPr lang="en-US" dirty="0" err="1"/>
              <a:t>repre</a:t>
            </a:r>
            <a:r>
              <a:rPr lang="en-US" dirty="0"/>
              <a:t>‐ sent special or “internal” variables. Unless you need to create your own special category of variables, avoid starting variable names with an underscore.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conventional (but not required) for constants that refer to a specific number or string to be named with all uppercase letters and underscores.</a:t>
            </a:r>
            <a:endParaRPr lang="pt-BR" dirty="0"/>
          </a:p>
        </p:txBody>
      </p:sp>
      <p:sp>
        <p:nvSpPr>
          <p:cNvPr id="4" name="Espaço Reservado para Número de Slide 3">
            <a:extLst>
              <a:ext uri="{FF2B5EF4-FFF2-40B4-BE49-F238E27FC236}">
                <a16:creationId xmlns:a16="http://schemas.microsoft.com/office/drawing/2014/main" id="{57D48050-0A74-FDE5-9C8B-B1978DEEED71}"/>
              </a:ext>
            </a:extLst>
          </p:cNvPr>
          <p:cNvSpPr>
            <a:spLocks noGrp="1"/>
          </p:cNvSpPr>
          <p:nvPr>
            <p:ph type="sldNum" sz="quarter" idx="5"/>
          </p:nvPr>
        </p:nvSpPr>
        <p:spPr/>
        <p:txBody>
          <a:bodyPr/>
          <a:lstStyle/>
          <a:p>
            <a:fld id="{5E90FB09-E7DF-4A4B-80DD-E89A9FC6193D}" type="slidenum">
              <a:rPr lang="pt-BR" smtClean="0"/>
              <a:t>23</a:t>
            </a:fld>
            <a:endParaRPr lang="pt-BR"/>
          </a:p>
        </p:txBody>
      </p:sp>
    </p:spTree>
    <p:extLst>
      <p:ext uri="{BB962C8B-B14F-4D97-AF65-F5344CB8AC3E}">
        <p14:creationId xmlns:p14="http://schemas.microsoft.com/office/powerpoint/2010/main" val="3597882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3B01B-2C77-CFFB-C63D-EBCFE7C0B911}"/>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CEFC8FBA-9874-8BD1-324A-2910E8FD5993}"/>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97F9CFA9-7D0E-418C-84A2-66D47430343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Identifiers shouldn’t start with a capital letter except for classes (which we’ll cover in Chapter 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Very often, identifiers that start with one or two underscores are used to </a:t>
            </a:r>
            <a:r>
              <a:rPr lang="en-US" dirty="0" err="1"/>
              <a:t>repre</a:t>
            </a:r>
            <a:r>
              <a:rPr lang="en-US" dirty="0"/>
              <a:t>‐ sent special or “internal” variables. Unless you need to create your own special category of variables, avoid starting variable names with an underscore.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conventional (but not required) for constants that refer to a specific number or string to be named with all uppercase letters and underscores.</a:t>
            </a:r>
            <a:endParaRPr lang="pt-BR" dirty="0"/>
          </a:p>
        </p:txBody>
      </p:sp>
      <p:sp>
        <p:nvSpPr>
          <p:cNvPr id="4" name="Espaço Reservado para Número de Slide 3">
            <a:extLst>
              <a:ext uri="{FF2B5EF4-FFF2-40B4-BE49-F238E27FC236}">
                <a16:creationId xmlns:a16="http://schemas.microsoft.com/office/drawing/2014/main" id="{8F26FD9E-0F08-86C2-B9B6-343E19F6FDD8}"/>
              </a:ext>
            </a:extLst>
          </p:cNvPr>
          <p:cNvSpPr>
            <a:spLocks noGrp="1"/>
          </p:cNvSpPr>
          <p:nvPr>
            <p:ph type="sldNum" sz="quarter" idx="5"/>
          </p:nvPr>
        </p:nvSpPr>
        <p:spPr/>
        <p:txBody>
          <a:bodyPr/>
          <a:lstStyle/>
          <a:p>
            <a:fld id="{5E90FB09-E7DF-4A4B-80DD-E89A9FC6193D}" type="slidenum">
              <a:rPr lang="pt-BR" smtClean="0"/>
              <a:t>24</a:t>
            </a:fld>
            <a:endParaRPr lang="pt-BR"/>
          </a:p>
        </p:txBody>
      </p:sp>
    </p:spTree>
    <p:extLst>
      <p:ext uri="{BB962C8B-B14F-4D97-AF65-F5344CB8AC3E}">
        <p14:creationId xmlns:p14="http://schemas.microsoft.com/office/powerpoint/2010/main" val="2388534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FE19A-4357-B96A-DFC7-AE65F1894044}"/>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045C519C-311D-1381-6D47-D15AD95A422D}"/>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7A577C74-E46B-E075-F6E5-A75D08272D3E}"/>
              </a:ext>
            </a:extLst>
          </p:cNvPr>
          <p:cNvSpPr>
            <a:spLocks noGrp="1"/>
          </p:cNvSpPr>
          <p:nvPr>
            <p:ph type="body" idx="1"/>
          </p:nvPr>
        </p:nvSpPr>
        <p:spPr/>
        <p:txBody>
          <a:bodyPr/>
          <a:lstStyle/>
          <a:p>
            <a:r>
              <a:rPr lang="pt-BR" dirty="0"/>
              <a:t>Na prática, o JavaScript está presente em praticamente todos os grandes serviços que usamos diariamente na internet. Por exemplo:</a:t>
            </a:r>
          </a:p>
          <a:p>
            <a:endParaRPr lang="pt-BR" dirty="0"/>
          </a:p>
          <a:p>
            <a:r>
              <a:rPr lang="pt-BR" b="1" dirty="0"/>
              <a:t>Google</a:t>
            </a:r>
            <a:r>
              <a:rPr lang="pt-BR" dirty="0"/>
              <a:t>: Para interfaces dinâmicas, como a busca instantânea que sugere resultados enquanto você digita.</a:t>
            </a:r>
          </a:p>
          <a:p>
            <a:r>
              <a:rPr lang="pt-BR" b="1" dirty="0"/>
              <a:t>Gmail</a:t>
            </a:r>
            <a:r>
              <a:rPr lang="pt-BR" dirty="0"/>
              <a:t>: Que é uma aplicação web complexa, permitindo que você leia, envie e organize seus e-mails sem precisar recarregar a página.</a:t>
            </a:r>
          </a:p>
          <a:p>
            <a:r>
              <a:rPr lang="pt-BR" b="1" dirty="0"/>
              <a:t>YouTube</a:t>
            </a:r>
            <a:r>
              <a:rPr lang="pt-BR" dirty="0"/>
              <a:t>: Para carregar vídeos, atualizar listas de recomendações e interagir com o player em tempo real.</a:t>
            </a:r>
          </a:p>
          <a:p>
            <a:r>
              <a:rPr lang="pt-BR" b="1" dirty="0"/>
              <a:t>Facebook</a:t>
            </a:r>
            <a:r>
              <a:rPr lang="pt-BR" dirty="0"/>
              <a:t>: Que usa JavaScript para feed de notícias dinâmico, notificações instantâneas e chat em tempo real.</a:t>
            </a:r>
          </a:p>
          <a:p>
            <a:r>
              <a:rPr lang="pt-BR" b="1" dirty="0"/>
              <a:t>Spotify Web Player</a:t>
            </a:r>
            <a:r>
              <a:rPr lang="pt-BR" dirty="0"/>
              <a:t>: Que permite tocar músicas, criar playlists e navegar pelo catálogo com uma experiência fluida e interativa.</a:t>
            </a:r>
          </a:p>
          <a:p>
            <a:r>
              <a:rPr lang="pt-BR" dirty="0"/>
              <a:t>Esses exemplos mostram como o JavaScript é a base para criar aplicações web modernas, rápidas e que entregam uma experiência rica para o usuário.</a:t>
            </a:r>
          </a:p>
          <a:p>
            <a:endParaRPr lang="pt-BR" dirty="0"/>
          </a:p>
        </p:txBody>
      </p:sp>
      <p:sp>
        <p:nvSpPr>
          <p:cNvPr id="4" name="Espaço Reservado para Número de Slide 3">
            <a:extLst>
              <a:ext uri="{FF2B5EF4-FFF2-40B4-BE49-F238E27FC236}">
                <a16:creationId xmlns:a16="http://schemas.microsoft.com/office/drawing/2014/main" id="{285689D9-A0A9-78F7-42A3-F92CEEFC2733}"/>
              </a:ext>
            </a:extLst>
          </p:cNvPr>
          <p:cNvSpPr>
            <a:spLocks noGrp="1"/>
          </p:cNvSpPr>
          <p:nvPr>
            <p:ph type="sldNum" sz="quarter" idx="5"/>
          </p:nvPr>
        </p:nvSpPr>
        <p:spPr/>
        <p:txBody>
          <a:bodyPr/>
          <a:lstStyle/>
          <a:p>
            <a:fld id="{5E90FB09-E7DF-4A4B-80DD-E89A9FC6193D}" type="slidenum">
              <a:rPr lang="pt-BR" smtClean="0"/>
              <a:t>3</a:t>
            </a:fld>
            <a:endParaRPr lang="pt-BR"/>
          </a:p>
        </p:txBody>
      </p:sp>
    </p:spTree>
    <p:extLst>
      <p:ext uri="{BB962C8B-B14F-4D97-AF65-F5344CB8AC3E}">
        <p14:creationId xmlns:p14="http://schemas.microsoft.com/office/powerpoint/2010/main" val="5549396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F2430-850A-EC4D-16E4-25A4137D3187}"/>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5215D3AB-CA67-0D43-0B2C-CFE3C674D406}"/>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0CB0EB87-BBC8-A919-BC45-6C920F28B38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Identifiers shouldn’t start with a capital letter except for classes (which we’ll cover in Chapter 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Very often, identifiers that start with one or two underscores are used to </a:t>
            </a:r>
            <a:r>
              <a:rPr lang="en-US" dirty="0" err="1"/>
              <a:t>repre</a:t>
            </a:r>
            <a:r>
              <a:rPr lang="en-US" dirty="0"/>
              <a:t>‐ sent special or “internal” variables. Unless you need to create your own special category of variables, avoid starting variable names with an underscore.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conventional (but not required) for constants that refer to a specific number or string to be named with all uppercase letters and underscores.</a:t>
            </a:r>
            <a:endParaRPr lang="pt-BR" dirty="0"/>
          </a:p>
        </p:txBody>
      </p:sp>
      <p:sp>
        <p:nvSpPr>
          <p:cNvPr id="4" name="Espaço Reservado para Número de Slide 3">
            <a:extLst>
              <a:ext uri="{FF2B5EF4-FFF2-40B4-BE49-F238E27FC236}">
                <a16:creationId xmlns:a16="http://schemas.microsoft.com/office/drawing/2014/main" id="{21196282-BEB0-565B-04F8-7C09F5094977}"/>
              </a:ext>
            </a:extLst>
          </p:cNvPr>
          <p:cNvSpPr>
            <a:spLocks noGrp="1"/>
          </p:cNvSpPr>
          <p:nvPr>
            <p:ph type="sldNum" sz="quarter" idx="5"/>
          </p:nvPr>
        </p:nvSpPr>
        <p:spPr/>
        <p:txBody>
          <a:bodyPr/>
          <a:lstStyle/>
          <a:p>
            <a:fld id="{5E90FB09-E7DF-4A4B-80DD-E89A9FC6193D}" type="slidenum">
              <a:rPr lang="pt-BR" smtClean="0"/>
              <a:t>25</a:t>
            </a:fld>
            <a:endParaRPr lang="pt-BR"/>
          </a:p>
        </p:txBody>
      </p:sp>
    </p:spTree>
    <p:extLst>
      <p:ext uri="{BB962C8B-B14F-4D97-AF65-F5344CB8AC3E}">
        <p14:creationId xmlns:p14="http://schemas.microsoft.com/office/powerpoint/2010/main" val="22593471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360EE-BB02-875B-0B27-E8D288BF6354}"/>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D8B77E93-5A9A-4425-BBE3-52A8EFBEDE85}"/>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F8D13E55-D5C8-D999-C487-9E4FB896DC4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Identifiers shouldn’t start with a capital letter except for classes (which we’ll cover in Chapter 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Very often, identifiers that start with one or two underscores are used to </a:t>
            </a:r>
            <a:r>
              <a:rPr lang="en-US" dirty="0" err="1"/>
              <a:t>repre</a:t>
            </a:r>
            <a:r>
              <a:rPr lang="en-US" dirty="0"/>
              <a:t>‐ sent special or “internal” variables. Unless you need to create your own special category of variables, avoid starting variable names with an underscore.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conventional (but not required) for constants that refer to a specific number or string to be named with all uppercase letters and underscores.</a:t>
            </a:r>
            <a:endParaRPr lang="pt-BR" dirty="0"/>
          </a:p>
        </p:txBody>
      </p:sp>
      <p:sp>
        <p:nvSpPr>
          <p:cNvPr id="4" name="Espaço Reservado para Número de Slide 3">
            <a:extLst>
              <a:ext uri="{FF2B5EF4-FFF2-40B4-BE49-F238E27FC236}">
                <a16:creationId xmlns:a16="http://schemas.microsoft.com/office/drawing/2014/main" id="{02D70F1E-EE2D-9422-56B7-5D1C9AA7AE0F}"/>
              </a:ext>
            </a:extLst>
          </p:cNvPr>
          <p:cNvSpPr>
            <a:spLocks noGrp="1"/>
          </p:cNvSpPr>
          <p:nvPr>
            <p:ph type="sldNum" sz="quarter" idx="5"/>
          </p:nvPr>
        </p:nvSpPr>
        <p:spPr/>
        <p:txBody>
          <a:bodyPr/>
          <a:lstStyle/>
          <a:p>
            <a:fld id="{5E90FB09-E7DF-4A4B-80DD-E89A9FC6193D}" type="slidenum">
              <a:rPr lang="pt-BR" smtClean="0"/>
              <a:t>29</a:t>
            </a:fld>
            <a:endParaRPr lang="pt-BR"/>
          </a:p>
        </p:txBody>
      </p:sp>
    </p:spTree>
    <p:extLst>
      <p:ext uri="{BB962C8B-B14F-4D97-AF65-F5344CB8AC3E}">
        <p14:creationId xmlns:p14="http://schemas.microsoft.com/office/powerpoint/2010/main" val="2103551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C14E7-0A38-CB82-647C-02E37405D15D}"/>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B9D8E0D2-6C7C-0D49-EADE-DF8B292040A1}"/>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8B40341E-1964-99B5-9D59-0762262F186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Identifiers shouldn’t start with a capital letter except for classes (which we’ll cover in Chapter 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Very often, identifiers that start with one or two underscores are used to </a:t>
            </a:r>
            <a:r>
              <a:rPr lang="en-US" dirty="0" err="1"/>
              <a:t>repre</a:t>
            </a:r>
            <a:r>
              <a:rPr lang="en-US" dirty="0"/>
              <a:t>‐ sent special or “internal” variables. Unless you need to create your own special category of variables, avoid starting variable names with an underscore.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conventional (but not required) for constants that refer to a specific number or string to be named with all uppercase letters and underscores.</a:t>
            </a:r>
            <a:endParaRPr lang="pt-BR" dirty="0"/>
          </a:p>
        </p:txBody>
      </p:sp>
      <p:sp>
        <p:nvSpPr>
          <p:cNvPr id="4" name="Espaço Reservado para Número de Slide 3">
            <a:extLst>
              <a:ext uri="{FF2B5EF4-FFF2-40B4-BE49-F238E27FC236}">
                <a16:creationId xmlns:a16="http://schemas.microsoft.com/office/drawing/2014/main" id="{3E65D30E-42CB-E0BE-73FA-0CFEC014E3B8}"/>
              </a:ext>
            </a:extLst>
          </p:cNvPr>
          <p:cNvSpPr>
            <a:spLocks noGrp="1"/>
          </p:cNvSpPr>
          <p:nvPr>
            <p:ph type="sldNum" sz="quarter" idx="5"/>
          </p:nvPr>
        </p:nvSpPr>
        <p:spPr/>
        <p:txBody>
          <a:bodyPr/>
          <a:lstStyle/>
          <a:p>
            <a:fld id="{5E90FB09-E7DF-4A4B-80DD-E89A9FC6193D}" type="slidenum">
              <a:rPr lang="pt-BR" smtClean="0"/>
              <a:t>30</a:t>
            </a:fld>
            <a:endParaRPr lang="pt-BR"/>
          </a:p>
        </p:txBody>
      </p:sp>
    </p:spTree>
    <p:extLst>
      <p:ext uri="{BB962C8B-B14F-4D97-AF65-F5344CB8AC3E}">
        <p14:creationId xmlns:p14="http://schemas.microsoft.com/office/powerpoint/2010/main" val="2346955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As a rule of thumb, when you want to use numbers, use numbers (that is, leave off the quotes), and when you want to use strings, use strings. The gray area is when you’re accepting user input, which almost always comes as a string, leaving it up to you to convert to a number where appropriate. Later in this chapter, we will discuss techniques for converting among data types. </a:t>
            </a:r>
            <a:endParaRPr lang="pt-BR" dirty="0"/>
          </a:p>
        </p:txBody>
      </p:sp>
      <p:sp>
        <p:nvSpPr>
          <p:cNvPr id="4" name="Espaço Reservado para Número de Slide 3"/>
          <p:cNvSpPr>
            <a:spLocks noGrp="1"/>
          </p:cNvSpPr>
          <p:nvPr>
            <p:ph type="sldNum" sz="quarter" idx="5"/>
          </p:nvPr>
        </p:nvSpPr>
        <p:spPr/>
        <p:txBody>
          <a:bodyPr/>
          <a:lstStyle/>
          <a:p>
            <a:fld id="{5E90FB09-E7DF-4A4B-80DD-E89A9FC6193D}" type="slidenum">
              <a:rPr lang="pt-BR" smtClean="0"/>
              <a:t>31</a:t>
            </a:fld>
            <a:endParaRPr lang="pt-BR"/>
          </a:p>
        </p:txBody>
      </p:sp>
    </p:spTree>
    <p:extLst>
      <p:ext uri="{BB962C8B-B14F-4D97-AF65-F5344CB8AC3E}">
        <p14:creationId xmlns:p14="http://schemas.microsoft.com/office/powerpoint/2010/main" val="2035337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BAAC8-F888-1063-1375-AA8B459B8B08}"/>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5D09E564-E221-6793-A2B1-CE1515863CBA}"/>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8B44B529-ED33-6B04-3B0D-D8A4F34A2BE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Identifiers shouldn’t start with a capital letter except for classes (which we’ll cover in Chapter 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Very often, identifiers that start with one or two underscores are used to </a:t>
            </a:r>
            <a:r>
              <a:rPr lang="en-US" dirty="0" err="1"/>
              <a:t>repre</a:t>
            </a:r>
            <a:r>
              <a:rPr lang="en-US" dirty="0"/>
              <a:t>‐ sent special or “internal” variables. Unless you need to create your own special category of variables, avoid starting variable names with an underscore.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conventional (but not required) for constants that refer to a specific number or string to be named with all uppercase letters and underscores.</a:t>
            </a:r>
            <a:endParaRPr lang="pt-BR" dirty="0"/>
          </a:p>
        </p:txBody>
      </p:sp>
      <p:sp>
        <p:nvSpPr>
          <p:cNvPr id="4" name="Espaço Reservado para Número de Slide 3">
            <a:extLst>
              <a:ext uri="{FF2B5EF4-FFF2-40B4-BE49-F238E27FC236}">
                <a16:creationId xmlns:a16="http://schemas.microsoft.com/office/drawing/2014/main" id="{E1B197C3-D63A-C3CA-47E2-42259257E277}"/>
              </a:ext>
            </a:extLst>
          </p:cNvPr>
          <p:cNvSpPr>
            <a:spLocks noGrp="1"/>
          </p:cNvSpPr>
          <p:nvPr>
            <p:ph type="sldNum" sz="quarter" idx="5"/>
          </p:nvPr>
        </p:nvSpPr>
        <p:spPr/>
        <p:txBody>
          <a:bodyPr/>
          <a:lstStyle/>
          <a:p>
            <a:fld id="{5E90FB09-E7DF-4A4B-80DD-E89A9FC6193D}" type="slidenum">
              <a:rPr lang="pt-BR" smtClean="0"/>
              <a:t>34</a:t>
            </a:fld>
            <a:endParaRPr lang="pt-BR"/>
          </a:p>
        </p:txBody>
      </p:sp>
    </p:spTree>
    <p:extLst>
      <p:ext uri="{BB962C8B-B14F-4D97-AF65-F5344CB8AC3E}">
        <p14:creationId xmlns:p14="http://schemas.microsoft.com/office/powerpoint/2010/main" val="1947887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Por que muitas vezes não se recomenda colocar JavaScript no &lt;</a:t>
            </a:r>
            <a:r>
              <a:rPr lang="pt-BR" b="1" dirty="0" err="1"/>
              <a:t>head</a:t>
            </a:r>
            <a:r>
              <a:rPr lang="pt-BR" b="1" dirty="0"/>
              <a:t>&gt;?</a:t>
            </a:r>
          </a:p>
          <a:p>
            <a:r>
              <a:rPr lang="pt-BR" b="1" dirty="0"/>
              <a:t>1. Bloqueio do carregamento da página:</a:t>
            </a:r>
            <a:br>
              <a:rPr lang="pt-BR" dirty="0"/>
            </a:br>
            <a:r>
              <a:rPr lang="pt-BR" dirty="0"/>
              <a:t>Quando o navegador encontra um &lt;script&gt; no &lt;</a:t>
            </a:r>
            <a:r>
              <a:rPr lang="pt-BR" dirty="0" err="1"/>
              <a:t>head</a:t>
            </a:r>
            <a:r>
              <a:rPr lang="pt-BR" dirty="0"/>
              <a:t>&gt;, ele </a:t>
            </a:r>
            <a:r>
              <a:rPr lang="pt-BR" b="1" dirty="0"/>
              <a:t>para o carregamento do HTML</a:t>
            </a:r>
            <a:r>
              <a:rPr lang="pt-BR" dirty="0"/>
              <a:t> para baixar e executar o JavaScript. Isso pode deixar a página lenta para aparecer para o usuário.</a:t>
            </a:r>
          </a:p>
          <a:p>
            <a:r>
              <a:rPr lang="pt-BR" b="1" dirty="0"/>
              <a:t>2. Elementos do DOM ainda não carregados:</a:t>
            </a:r>
            <a:br>
              <a:rPr lang="pt-BR" dirty="0"/>
            </a:br>
            <a:r>
              <a:rPr lang="pt-BR" dirty="0"/>
              <a:t>Se o script tentar acessar elementos do HTML (como botões, </a:t>
            </a:r>
            <a:r>
              <a:rPr lang="pt-BR" dirty="0" err="1"/>
              <a:t>divs</a:t>
            </a:r>
            <a:r>
              <a:rPr lang="pt-BR" dirty="0"/>
              <a:t>, etc.) antes deles estarem no DOM, o JavaScript </a:t>
            </a:r>
            <a:r>
              <a:rPr lang="pt-BR" b="1" dirty="0"/>
              <a:t>vai falhar</a:t>
            </a:r>
            <a:r>
              <a:rPr lang="pt-BR" dirty="0"/>
              <a:t> porque esses elementos ainda não existem na hora da execução.</a:t>
            </a:r>
          </a:p>
          <a:p>
            <a:r>
              <a:rPr lang="pt-BR" b="1" dirty="0"/>
              <a:t>Boas práticas para usar JavaScript no HTML:</a:t>
            </a:r>
          </a:p>
          <a:p>
            <a:r>
              <a:rPr lang="pt-BR" dirty="0"/>
              <a:t>Colocar o &lt;script&gt; </a:t>
            </a:r>
            <a:r>
              <a:rPr lang="pt-BR" b="1" dirty="0"/>
              <a:t>no final do &lt;body&gt;</a:t>
            </a:r>
            <a:r>
              <a:rPr lang="pt-BR" dirty="0"/>
              <a:t>, assim o HTML carrega antes do JS executar.</a:t>
            </a:r>
          </a:p>
          <a:p>
            <a:r>
              <a:rPr lang="pt-BR" dirty="0"/>
              <a:t>Usar o atributo </a:t>
            </a:r>
            <a:r>
              <a:rPr lang="pt-BR" dirty="0" err="1"/>
              <a:t>defer</a:t>
            </a:r>
            <a:r>
              <a:rPr lang="pt-BR" dirty="0"/>
              <a:t> na </a:t>
            </a:r>
            <a:r>
              <a:rPr lang="pt-BR" dirty="0" err="1"/>
              <a:t>tag</a:t>
            </a:r>
            <a:r>
              <a:rPr lang="pt-BR" dirty="0"/>
              <a:t> &lt;script&gt; no &lt;</a:t>
            </a:r>
            <a:r>
              <a:rPr lang="pt-BR" dirty="0" err="1"/>
              <a:t>head</a:t>
            </a:r>
            <a:r>
              <a:rPr lang="pt-BR" dirty="0"/>
              <a:t>&gt;, que faz o navegador carregar o script de forma assíncrona, executando-o só depois que o HTML estiver completamente carregado.</a:t>
            </a:r>
          </a:p>
          <a:p>
            <a:endParaRPr lang="pt-BR" dirty="0"/>
          </a:p>
        </p:txBody>
      </p:sp>
      <p:sp>
        <p:nvSpPr>
          <p:cNvPr id="4" name="Espaço Reservado para Número de Slide 3"/>
          <p:cNvSpPr>
            <a:spLocks noGrp="1"/>
          </p:cNvSpPr>
          <p:nvPr>
            <p:ph type="sldNum" sz="quarter" idx="5"/>
          </p:nvPr>
        </p:nvSpPr>
        <p:spPr/>
        <p:txBody>
          <a:bodyPr/>
          <a:lstStyle/>
          <a:p>
            <a:fld id="{5E90FB09-E7DF-4A4B-80DD-E89A9FC6193D}" type="slidenum">
              <a:rPr lang="pt-BR" smtClean="0"/>
              <a:t>54</a:t>
            </a:fld>
            <a:endParaRPr lang="pt-BR"/>
          </a:p>
        </p:txBody>
      </p:sp>
    </p:spTree>
    <p:extLst>
      <p:ext uri="{BB962C8B-B14F-4D97-AF65-F5344CB8AC3E}">
        <p14:creationId xmlns:p14="http://schemas.microsoft.com/office/powerpoint/2010/main" val="403850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dirty="0"/>
              <a:t>A variable is essentially a named value, and as the name implies, value can change at any time.</a:t>
            </a:r>
          </a:p>
          <a:p>
            <a:r>
              <a:rPr lang="en-US" dirty="0"/>
              <a:t>Note that we don’t use let again; let specifically declares a variable, and you can only do it once. </a:t>
            </a:r>
            <a:endParaRPr lang="pt-BR" dirty="0"/>
          </a:p>
        </p:txBody>
      </p:sp>
      <p:sp>
        <p:nvSpPr>
          <p:cNvPr id="4" name="Espaço Reservado para Número de Slide 3"/>
          <p:cNvSpPr>
            <a:spLocks noGrp="1"/>
          </p:cNvSpPr>
          <p:nvPr>
            <p:ph type="sldNum" sz="quarter" idx="5"/>
          </p:nvPr>
        </p:nvSpPr>
        <p:spPr/>
        <p:txBody>
          <a:bodyPr/>
          <a:lstStyle/>
          <a:p>
            <a:fld id="{5E90FB09-E7DF-4A4B-80DD-E89A9FC6193D}" type="slidenum">
              <a:rPr lang="pt-BR" smtClean="0"/>
              <a:t>7</a:t>
            </a:fld>
            <a:endParaRPr lang="pt-BR"/>
          </a:p>
        </p:txBody>
      </p:sp>
    </p:spTree>
    <p:extLst>
      <p:ext uri="{BB962C8B-B14F-4D97-AF65-F5344CB8AC3E}">
        <p14:creationId xmlns:p14="http://schemas.microsoft.com/office/powerpoint/2010/main" val="1567668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advantage of using constants is that it makes it harder to accidentally change the value of something that shouldn’t be changed. </a:t>
            </a:r>
            <a:endParaRPr lang="pt-BR" dirty="0"/>
          </a:p>
          <a:p>
            <a:endParaRPr lang="pt-BR" dirty="0"/>
          </a:p>
        </p:txBody>
      </p:sp>
      <p:sp>
        <p:nvSpPr>
          <p:cNvPr id="4" name="Espaço Reservado para Número de Slide 3"/>
          <p:cNvSpPr>
            <a:spLocks noGrp="1"/>
          </p:cNvSpPr>
          <p:nvPr>
            <p:ph type="sldNum" sz="quarter" idx="5"/>
          </p:nvPr>
        </p:nvSpPr>
        <p:spPr/>
        <p:txBody>
          <a:bodyPr/>
          <a:lstStyle/>
          <a:p>
            <a:fld id="{5E90FB09-E7DF-4A4B-80DD-E89A9FC6193D}" type="slidenum">
              <a:rPr lang="pt-BR" smtClean="0"/>
              <a:t>8</a:t>
            </a:fld>
            <a:endParaRPr lang="pt-BR"/>
          </a:p>
        </p:txBody>
      </p:sp>
    </p:spTree>
    <p:extLst>
      <p:ext uri="{BB962C8B-B14F-4D97-AF65-F5344CB8AC3E}">
        <p14:creationId xmlns:p14="http://schemas.microsoft.com/office/powerpoint/2010/main" val="3828476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9A70A-C0AB-6E0A-BF5F-89D65D55A3DE}"/>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8A0A2F4C-558A-95E8-A510-3FAFEB46BDD1}"/>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5C95A28A-6F29-8558-DD99-8BF4783574F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Identifiers shouldn’t start with a capital letter except for classes (which we’ll cover in Chapter 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Very often, identifiers that start with one or two underscores are used to </a:t>
            </a:r>
            <a:r>
              <a:rPr lang="en-US" dirty="0" err="1"/>
              <a:t>repre</a:t>
            </a:r>
            <a:r>
              <a:rPr lang="en-US" dirty="0"/>
              <a:t>‐ sent special or “internal” variables. Unless you need to create your own special category of variables, avoid starting variable names with an underscore.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conventional (but not required) for constants that refer to a specific number or string to be named with all uppercase letters and underscores.</a:t>
            </a:r>
            <a:endParaRPr lang="pt-BR" dirty="0"/>
          </a:p>
        </p:txBody>
      </p:sp>
      <p:sp>
        <p:nvSpPr>
          <p:cNvPr id="4" name="Espaço Reservado para Número de Slide 3">
            <a:extLst>
              <a:ext uri="{FF2B5EF4-FFF2-40B4-BE49-F238E27FC236}">
                <a16:creationId xmlns:a16="http://schemas.microsoft.com/office/drawing/2014/main" id="{3EA23BBB-12AF-6A48-D311-CC9FCFB2B158}"/>
              </a:ext>
            </a:extLst>
          </p:cNvPr>
          <p:cNvSpPr>
            <a:spLocks noGrp="1"/>
          </p:cNvSpPr>
          <p:nvPr>
            <p:ph type="sldNum" sz="quarter" idx="5"/>
          </p:nvPr>
        </p:nvSpPr>
        <p:spPr/>
        <p:txBody>
          <a:bodyPr/>
          <a:lstStyle/>
          <a:p>
            <a:fld id="{5E90FB09-E7DF-4A4B-80DD-E89A9FC6193D}" type="slidenum">
              <a:rPr lang="pt-BR" smtClean="0"/>
              <a:t>9</a:t>
            </a:fld>
            <a:endParaRPr lang="pt-BR"/>
          </a:p>
        </p:txBody>
      </p:sp>
    </p:spTree>
    <p:extLst>
      <p:ext uri="{BB962C8B-B14F-4D97-AF65-F5344CB8AC3E}">
        <p14:creationId xmlns:p14="http://schemas.microsoft.com/office/powerpoint/2010/main" val="3095103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00135-D26D-BFDC-6461-16BEEE7BF84A}"/>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63B8A5C9-07D4-D507-EDAF-AE24D54839B6}"/>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77223B83-D841-1915-E18D-C926C446EE6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Identifiers shouldn’t start with a capital letter except for classes (which we’ll cover in Chapter 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Very often, identifiers that start with one or two underscores are used to </a:t>
            </a:r>
            <a:r>
              <a:rPr lang="en-US" dirty="0" err="1"/>
              <a:t>repre</a:t>
            </a:r>
            <a:r>
              <a:rPr lang="en-US" dirty="0"/>
              <a:t>‐ sent special or “internal” variables. Unless you need to create your own special category of variables, avoid starting variable names with an underscore.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conventional (but not required) for constants that refer to a specific number or string to be named with all uppercase letters and underscores.</a:t>
            </a:r>
            <a:endParaRPr lang="pt-BR" dirty="0"/>
          </a:p>
        </p:txBody>
      </p:sp>
      <p:sp>
        <p:nvSpPr>
          <p:cNvPr id="4" name="Espaço Reservado para Número de Slide 3">
            <a:extLst>
              <a:ext uri="{FF2B5EF4-FFF2-40B4-BE49-F238E27FC236}">
                <a16:creationId xmlns:a16="http://schemas.microsoft.com/office/drawing/2014/main" id="{8C8BE8AD-C8B3-6357-F50E-E231770E4970}"/>
              </a:ext>
            </a:extLst>
          </p:cNvPr>
          <p:cNvSpPr>
            <a:spLocks noGrp="1"/>
          </p:cNvSpPr>
          <p:nvPr>
            <p:ph type="sldNum" sz="quarter" idx="5"/>
          </p:nvPr>
        </p:nvSpPr>
        <p:spPr/>
        <p:txBody>
          <a:bodyPr/>
          <a:lstStyle/>
          <a:p>
            <a:fld id="{5E90FB09-E7DF-4A4B-80DD-E89A9FC6193D}" type="slidenum">
              <a:rPr lang="pt-BR" smtClean="0"/>
              <a:t>10</a:t>
            </a:fld>
            <a:endParaRPr lang="pt-BR"/>
          </a:p>
        </p:txBody>
      </p:sp>
    </p:spTree>
    <p:extLst>
      <p:ext uri="{BB962C8B-B14F-4D97-AF65-F5344CB8AC3E}">
        <p14:creationId xmlns:p14="http://schemas.microsoft.com/office/powerpoint/2010/main" val="1453798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5E90FB09-E7DF-4A4B-80DD-E89A9FC6193D}" type="slidenum">
              <a:rPr lang="pt-BR" smtClean="0"/>
              <a:t>11</a:t>
            </a:fld>
            <a:endParaRPr lang="pt-BR"/>
          </a:p>
        </p:txBody>
      </p:sp>
    </p:spTree>
    <p:extLst>
      <p:ext uri="{BB962C8B-B14F-4D97-AF65-F5344CB8AC3E}">
        <p14:creationId xmlns:p14="http://schemas.microsoft.com/office/powerpoint/2010/main" val="518494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1648B-76A5-843C-31FA-3C758C199A94}"/>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688984C1-3C8B-4D6B-BDED-26638DDA15FA}"/>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7C07434D-C419-3B9D-F19A-F5157D7A77BE}"/>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077B17B8-82B1-8163-8A76-E64EB58450F6}"/>
              </a:ext>
            </a:extLst>
          </p:cNvPr>
          <p:cNvSpPr>
            <a:spLocks noGrp="1"/>
          </p:cNvSpPr>
          <p:nvPr>
            <p:ph type="sldNum" sz="quarter" idx="5"/>
          </p:nvPr>
        </p:nvSpPr>
        <p:spPr/>
        <p:txBody>
          <a:bodyPr/>
          <a:lstStyle/>
          <a:p>
            <a:fld id="{5E90FB09-E7DF-4A4B-80DD-E89A9FC6193D}" type="slidenum">
              <a:rPr lang="pt-BR" smtClean="0"/>
              <a:t>12</a:t>
            </a:fld>
            <a:endParaRPr lang="pt-BR"/>
          </a:p>
        </p:txBody>
      </p:sp>
    </p:spTree>
    <p:extLst>
      <p:ext uri="{BB962C8B-B14F-4D97-AF65-F5344CB8AC3E}">
        <p14:creationId xmlns:p14="http://schemas.microsoft.com/office/powerpoint/2010/main" val="2829968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3E8B1-6945-8804-5601-54B802EA2BC2}"/>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F825CE85-0B78-DD25-E344-F63FD461A0D9}"/>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17EDF822-70DB-7CBD-D4C8-C0FDD56BB56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Identifiers shouldn’t start with a capital letter except for classes (which we’ll cover in Chapter 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Very often, identifiers that start with one or two underscores are used to </a:t>
            </a:r>
            <a:r>
              <a:rPr lang="en-US" dirty="0" err="1"/>
              <a:t>repre</a:t>
            </a:r>
            <a:r>
              <a:rPr lang="en-US" dirty="0"/>
              <a:t>‐ sent special or “internal” variables. Unless you need to create your own special category of variables, avoid starting variable names with an underscore.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conventional (but not required) for constants that refer to a specific number or string to be named with all uppercase letters and underscores.</a:t>
            </a:r>
            <a:endParaRPr lang="pt-BR" dirty="0"/>
          </a:p>
        </p:txBody>
      </p:sp>
      <p:sp>
        <p:nvSpPr>
          <p:cNvPr id="4" name="Espaço Reservado para Número de Slide 3">
            <a:extLst>
              <a:ext uri="{FF2B5EF4-FFF2-40B4-BE49-F238E27FC236}">
                <a16:creationId xmlns:a16="http://schemas.microsoft.com/office/drawing/2014/main" id="{F968A662-0556-AEA0-B2BC-D20F94B4563C}"/>
              </a:ext>
            </a:extLst>
          </p:cNvPr>
          <p:cNvSpPr>
            <a:spLocks noGrp="1"/>
          </p:cNvSpPr>
          <p:nvPr>
            <p:ph type="sldNum" sz="quarter" idx="5"/>
          </p:nvPr>
        </p:nvSpPr>
        <p:spPr/>
        <p:txBody>
          <a:bodyPr/>
          <a:lstStyle/>
          <a:p>
            <a:fld id="{5E90FB09-E7DF-4A4B-80DD-E89A9FC6193D}" type="slidenum">
              <a:rPr lang="pt-BR" smtClean="0"/>
              <a:t>13</a:t>
            </a:fld>
            <a:endParaRPr lang="pt-BR"/>
          </a:p>
        </p:txBody>
      </p:sp>
    </p:spTree>
    <p:extLst>
      <p:ext uri="{BB962C8B-B14F-4D97-AF65-F5344CB8AC3E}">
        <p14:creationId xmlns:p14="http://schemas.microsoft.com/office/powerpoint/2010/main" val="2517701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‹nº›</a:t>
            </a:fld>
            <a:endParaRPr lang="en-US"/>
          </a:p>
        </p:txBody>
      </p:sp>
      <p:sp>
        <p:nvSpPr>
          <p:cNvPr id="8" name="CaixaDeTexto 7">
            <a:extLst>
              <a:ext uri="{FF2B5EF4-FFF2-40B4-BE49-F238E27FC236}">
                <a16:creationId xmlns:a16="http://schemas.microsoft.com/office/drawing/2014/main" id="{DA8B0713-3FE5-EFE1-BFB0-EE7DC0C82E16}"/>
              </a:ext>
            </a:extLst>
          </p:cNvPr>
          <p:cNvSpPr txBox="1"/>
          <p:nvPr userDrawn="1">
            <p:extLst>
              <p:ext uri="{1162E1C5-73C7-4A58-AE30-91384D911F3F}">
                <p184:classification xmlns:p184="http://schemas.microsoft.com/office/powerpoint/2018/4/main" val="ftr"/>
              </p:ext>
            </p:extLst>
          </p:nvPr>
        </p:nvSpPr>
        <p:spPr>
          <a:xfrm>
            <a:off x="63500" y="6657340"/>
            <a:ext cx="461963" cy="137160"/>
          </a:xfrm>
          <a:prstGeom prst="rect">
            <a:avLst/>
          </a:prstGeom>
        </p:spPr>
        <p:txBody>
          <a:bodyPr horzOverflow="overflow" lIns="0" tIns="0" rIns="0" bIns="0">
            <a:spAutoFit/>
          </a:bodyPr>
          <a:lstStyle/>
          <a:p>
            <a:pPr algn="l"/>
            <a:r>
              <a:rPr lang="pt-BR" sz="900">
                <a:solidFill>
                  <a:srgbClr val="737373">
                    <a:alpha val="50000"/>
                  </a:srgbClr>
                </a:solidFill>
                <a:latin typeface="Trebuchet MS" panose="020B0603020202020204" pitchFamily="34" charset="0"/>
              </a:rPr>
              <a:t>PÚBLICA</a:t>
            </a:r>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986118" y="735106"/>
            <a:ext cx="7540322" cy="2928470"/>
          </a:xfrm>
        </p:spPr>
        <p:txBody>
          <a:bodyPr vert="horz" lIns="91440" tIns="45720" rIns="91440" bIns="45720" rtlCol="0" anchor="b">
            <a:normAutofit/>
          </a:bodyPr>
          <a:lstStyle/>
          <a:p>
            <a:pPr algn="l" defTabSz="914400"/>
            <a:r>
              <a:rPr lang="pt-BR" sz="4200" b="1" kern="1200" dirty="0">
                <a:solidFill>
                  <a:srgbClr val="FFFFFF"/>
                </a:solidFill>
                <a:latin typeface="+mj-lt"/>
                <a:ea typeface="+mj-ea"/>
                <a:cs typeface="+mj-cs"/>
              </a:rPr>
              <a:t>Linguagens de Script para Web </a:t>
            </a:r>
            <a:br>
              <a:rPr lang="pt-BR" sz="4200" b="1" dirty="0">
                <a:solidFill>
                  <a:srgbClr val="FFFFFF"/>
                </a:solidFill>
              </a:rPr>
            </a:br>
            <a:r>
              <a:rPr lang="pt-BR" sz="4200" b="1" dirty="0">
                <a:solidFill>
                  <a:srgbClr val="FFFFFF"/>
                </a:solidFill>
              </a:rPr>
              <a:t>Tipos de Dados e Operadores</a:t>
            </a:r>
            <a:endParaRPr lang="pt-BR" sz="4200" b="1" kern="1200" dirty="0">
              <a:solidFill>
                <a:srgbClr val="FFFFFF"/>
              </a:solidFill>
              <a:latin typeface="+mj-lt"/>
              <a:ea typeface="+mj-ea"/>
              <a:cs typeface="+mj-cs"/>
            </a:endParaRPr>
          </a:p>
        </p:txBody>
      </p:sp>
      <p:sp>
        <p:nvSpPr>
          <p:cNvPr id="3" name="Content Placeholder 2"/>
          <p:cNvSpPr>
            <a:spLocks noGrp="1"/>
          </p:cNvSpPr>
          <p:nvPr>
            <p:ph type="subTitle" idx="1"/>
          </p:nvPr>
        </p:nvSpPr>
        <p:spPr>
          <a:xfrm>
            <a:off x="1013011" y="4870824"/>
            <a:ext cx="7504463" cy="1458258"/>
          </a:xfrm>
        </p:spPr>
        <p:txBody>
          <a:bodyPr vert="horz" lIns="91440" tIns="45720" rIns="91440" bIns="45720" rtlCol="0" anchor="ctr">
            <a:normAutofit/>
          </a:bodyPr>
          <a:lstStyle/>
          <a:p>
            <a:pPr algn="l" defTabSz="914400">
              <a:lnSpc>
                <a:spcPct val="90000"/>
              </a:lnSpc>
            </a:pPr>
            <a:r>
              <a:rPr lang="en-US" sz="2200" dirty="0"/>
              <a:t>Centro Universitário Senac</a:t>
            </a:r>
          </a:p>
          <a:p>
            <a:pPr algn="l" defTabSz="914400">
              <a:lnSpc>
                <a:spcPct val="90000"/>
              </a:lnSpc>
            </a:pPr>
            <a:r>
              <a:rPr lang="en-US" sz="2200" b="1" dirty="0"/>
              <a:t>Curso: </a:t>
            </a:r>
            <a:r>
              <a:rPr lang="en-US" sz="2200" dirty="0"/>
              <a:t>Tecnologias em Sistemas para Internet</a:t>
            </a:r>
            <a:br>
              <a:rPr lang="en-US" sz="2200" dirty="0"/>
            </a:br>
            <a:r>
              <a:rPr lang="en-US" sz="2200" b="1" dirty="0"/>
              <a:t>Professor: </a:t>
            </a:r>
            <a:r>
              <a:rPr lang="en-US" sz="2200" dirty="0"/>
              <a:t>Dennis Lopes da Silva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3CE54-2A8D-50A5-18E0-CEA2284F30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759FB1-F8D9-E510-5D9C-EAA09EA04792}"/>
              </a:ext>
            </a:extLst>
          </p:cNvPr>
          <p:cNvSpPr>
            <a:spLocks noGrp="1"/>
          </p:cNvSpPr>
          <p:nvPr>
            <p:ph type="title"/>
          </p:nvPr>
        </p:nvSpPr>
        <p:spPr/>
        <p:txBody>
          <a:bodyPr/>
          <a:lstStyle/>
          <a:p>
            <a:r>
              <a:rPr lang="pt-BR" sz="3600" b="1" dirty="0">
                <a:solidFill>
                  <a:srgbClr val="003366"/>
                </a:solidFill>
              </a:rPr>
              <a:t>Vamos Praticar</a:t>
            </a:r>
            <a:endParaRPr sz="3600" b="1" dirty="0">
              <a:solidFill>
                <a:srgbClr val="003366"/>
              </a:solidFill>
            </a:endParaRPr>
          </a:p>
        </p:txBody>
      </p:sp>
      <p:sp>
        <p:nvSpPr>
          <p:cNvPr id="3" name="Content Placeholder 2">
            <a:extLst>
              <a:ext uri="{FF2B5EF4-FFF2-40B4-BE49-F238E27FC236}">
                <a16:creationId xmlns:a16="http://schemas.microsoft.com/office/drawing/2014/main" id="{56494C48-858A-0F5F-A695-33F476798A0B}"/>
              </a:ext>
            </a:extLst>
          </p:cNvPr>
          <p:cNvSpPr>
            <a:spLocks noGrp="1"/>
          </p:cNvSpPr>
          <p:nvPr>
            <p:ph idx="1"/>
          </p:nvPr>
        </p:nvSpPr>
        <p:spPr/>
        <p:txBody>
          <a:bodyPr>
            <a:normAutofit/>
          </a:bodyPr>
          <a:lstStyle/>
          <a:p>
            <a:pPr>
              <a:spcAft>
                <a:spcPts val="600"/>
              </a:spcAft>
              <a:defRPr sz="1800"/>
            </a:pPr>
            <a:r>
              <a:rPr lang="pt-BR" sz="2400" dirty="0">
                <a:latin typeface="Roboto" panose="02000000000000000000" pitchFamily="2" charset="0"/>
                <a:ea typeface="Roboto" panose="02000000000000000000" pitchFamily="2" charset="0"/>
                <a:cs typeface="Roboto" panose="02000000000000000000" pitchFamily="2" charset="0"/>
              </a:rPr>
              <a:t>Crie um variável para armazenar o seu </a:t>
            </a:r>
            <a:r>
              <a:rPr lang="pt-BR" sz="2400" b="1" dirty="0">
                <a:latin typeface="Roboto" panose="02000000000000000000" pitchFamily="2" charset="0"/>
                <a:ea typeface="Roboto" panose="02000000000000000000" pitchFamily="2" charset="0"/>
                <a:cs typeface="Roboto" panose="02000000000000000000" pitchFamily="2" charset="0"/>
              </a:rPr>
              <a:t>nome</a:t>
            </a:r>
          </a:p>
          <a:p>
            <a:pPr>
              <a:spcAft>
                <a:spcPts val="600"/>
              </a:spcAft>
              <a:defRPr sz="1800"/>
            </a:pPr>
            <a:r>
              <a:rPr lang="pt-BR" sz="2400" dirty="0">
                <a:latin typeface="Roboto" panose="02000000000000000000" pitchFamily="2" charset="0"/>
                <a:ea typeface="Roboto" panose="02000000000000000000" pitchFamily="2" charset="0"/>
                <a:cs typeface="Roboto" panose="02000000000000000000" pitchFamily="2" charset="0"/>
              </a:rPr>
              <a:t>Inicialize a variável com o seu nome completo</a:t>
            </a:r>
          </a:p>
          <a:p>
            <a:pPr>
              <a:spcAft>
                <a:spcPts val="600"/>
              </a:spcAft>
              <a:defRPr sz="1800"/>
            </a:pPr>
            <a:r>
              <a:rPr lang="pt-BR" sz="2400" dirty="0">
                <a:latin typeface="Roboto" panose="02000000000000000000" pitchFamily="2" charset="0"/>
                <a:ea typeface="Roboto" panose="02000000000000000000" pitchFamily="2" charset="0"/>
                <a:cs typeface="Roboto" panose="02000000000000000000" pitchFamily="2" charset="0"/>
              </a:rPr>
              <a:t>Crie um constante para armazenar seu </a:t>
            </a:r>
            <a:r>
              <a:rPr lang="pt-BR" sz="2400" b="1" dirty="0">
                <a:latin typeface="Roboto" panose="02000000000000000000" pitchFamily="2" charset="0"/>
                <a:ea typeface="Roboto" panose="02000000000000000000" pitchFamily="2" charset="0"/>
                <a:cs typeface="Roboto" panose="02000000000000000000" pitchFamily="2" charset="0"/>
              </a:rPr>
              <a:t>RG</a:t>
            </a:r>
          </a:p>
          <a:p>
            <a:pPr>
              <a:spcAft>
                <a:spcPts val="600"/>
              </a:spcAft>
              <a:defRPr sz="1800"/>
            </a:pPr>
            <a:r>
              <a:rPr lang="pt-BR" sz="2400" dirty="0">
                <a:latin typeface="Roboto" panose="02000000000000000000" pitchFamily="2" charset="0"/>
                <a:ea typeface="Roboto" panose="02000000000000000000" pitchFamily="2" charset="0"/>
                <a:cs typeface="Roboto" panose="02000000000000000000" pitchFamily="2" charset="0"/>
              </a:rPr>
              <a:t>Imprima seu nome e RG</a:t>
            </a:r>
          </a:p>
          <a:p>
            <a:pPr>
              <a:spcAft>
                <a:spcPts val="600"/>
              </a:spcAft>
              <a:defRPr sz="1800"/>
            </a:pPr>
            <a:endParaRPr lang="pt-BR" sz="2000" i="1" dirty="0">
              <a:latin typeface="Roboto" panose="02000000000000000000" pitchFamily="2" charset="0"/>
              <a:ea typeface="Roboto" panose="02000000000000000000" pitchFamily="2" charset="0"/>
              <a:cs typeface="Roboto" panose="02000000000000000000" pitchFamily="2" charset="0"/>
            </a:endParaRPr>
          </a:p>
          <a:p>
            <a:pPr marL="0" indent="0">
              <a:buNone/>
            </a:pPr>
            <a:endParaRPr sz="2000" i="1" dirty="0">
              <a:latin typeface="Roboto"/>
            </a:endParaRPr>
          </a:p>
        </p:txBody>
      </p:sp>
    </p:spTree>
    <p:extLst>
      <p:ext uri="{BB962C8B-B14F-4D97-AF65-F5344CB8AC3E}">
        <p14:creationId xmlns:p14="http://schemas.microsoft.com/office/powerpoint/2010/main" val="3918632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BA4BB-3D50-E55D-DEC7-33FED6CDA7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441573-2C0B-DD19-E432-94E27E4BEA94}"/>
              </a:ext>
            </a:extLst>
          </p:cNvPr>
          <p:cNvSpPr>
            <a:spLocks noGrp="1"/>
          </p:cNvSpPr>
          <p:nvPr>
            <p:ph type="title"/>
          </p:nvPr>
        </p:nvSpPr>
        <p:spPr/>
        <p:txBody>
          <a:bodyPr/>
          <a:lstStyle/>
          <a:p>
            <a:r>
              <a:rPr lang="pt-BR" sz="3600" b="1" dirty="0">
                <a:solidFill>
                  <a:srgbClr val="003366"/>
                </a:solidFill>
              </a:rPr>
              <a:t>Script x Literal</a:t>
            </a:r>
            <a:endParaRPr sz="3600" b="1" dirty="0">
              <a:solidFill>
                <a:srgbClr val="003366"/>
              </a:solidFill>
            </a:endParaRPr>
          </a:p>
        </p:txBody>
      </p:sp>
      <p:sp>
        <p:nvSpPr>
          <p:cNvPr id="3" name="Content Placeholder 2">
            <a:extLst>
              <a:ext uri="{FF2B5EF4-FFF2-40B4-BE49-F238E27FC236}">
                <a16:creationId xmlns:a16="http://schemas.microsoft.com/office/drawing/2014/main" id="{F0B63FC8-3AC0-2242-2E0A-1A44BB251FE8}"/>
              </a:ext>
            </a:extLst>
          </p:cNvPr>
          <p:cNvSpPr>
            <a:spLocks noGrp="1"/>
          </p:cNvSpPr>
          <p:nvPr>
            <p:ph idx="1"/>
          </p:nvPr>
        </p:nvSpPr>
        <p:spPr/>
        <p:txBody>
          <a:bodyPr>
            <a:normAutofit/>
          </a:bodyPr>
          <a:lstStyle/>
          <a:p>
            <a:pPr>
              <a:defRPr sz="1600">
                <a:latin typeface="Roboto"/>
              </a:defRPr>
            </a:pPr>
            <a:r>
              <a:rPr lang="pt-BR" sz="2400" dirty="0"/>
              <a:t>O JavaScript distingue o identificador do literal pelo uso das aspas, não causando confusão com os números porque os identificadores não podem se iniciar com um número.</a:t>
            </a:r>
          </a:p>
          <a:p>
            <a:pPr marL="0" indent="0">
              <a:buNone/>
            </a:pPr>
            <a:endParaRPr lang="pt-BR" sz="2400" dirty="0">
              <a:latin typeface="Roboto"/>
            </a:endParaRPr>
          </a:p>
          <a:p>
            <a:pPr marL="0" indent="0">
              <a:buNone/>
            </a:pPr>
            <a:r>
              <a:rPr lang="pt-BR" sz="2400" b="1" dirty="0">
                <a:latin typeface="Roboto"/>
              </a:rPr>
              <a:t>Exemplos:</a:t>
            </a:r>
            <a:br>
              <a:rPr lang="pt-BR" sz="2400" dirty="0">
                <a:latin typeface="Roboto"/>
              </a:rPr>
            </a:br>
            <a:br>
              <a:rPr lang="pt-BR" sz="2400" dirty="0">
                <a:latin typeface="Roboto"/>
              </a:rPr>
            </a:br>
            <a:r>
              <a:rPr lang="en-US" sz="2400" i="1" dirty="0"/>
              <a:t>let sala1 = “sala de </a:t>
            </a:r>
            <a:r>
              <a:rPr lang="en-US" sz="2400" i="1" dirty="0" err="1"/>
              <a:t>conferência</a:t>
            </a:r>
            <a:r>
              <a:rPr lang="en-US" sz="2400" i="1" dirty="0"/>
              <a:t>"; </a:t>
            </a:r>
            <a:r>
              <a:rPr lang="en-US" sz="2400" i="1" dirty="0">
                <a:solidFill>
                  <a:schemeClr val="tx2"/>
                </a:solidFill>
              </a:rPr>
              <a:t>// um literal</a:t>
            </a:r>
          </a:p>
          <a:p>
            <a:pPr marL="0" indent="0">
              <a:buNone/>
            </a:pPr>
            <a:r>
              <a:rPr lang="en-US" sz="2400" i="1" dirty="0"/>
              <a:t>let </a:t>
            </a:r>
            <a:r>
              <a:rPr lang="en-US" sz="2400" i="1" dirty="0" err="1"/>
              <a:t>salaAtual</a:t>
            </a:r>
            <a:r>
              <a:rPr lang="en-US" sz="2400" i="1" dirty="0"/>
              <a:t> = sala1; </a:t>
            </a:r>
            <a:r>
              <a:rPr lang="en-US" sz="2400" i="1" dirty="0">
                <a:solidFill>
                  <a:schemeClr val="tx2"/>
                </a:solidFill>
              </a:rPr>
              <a:t>// </a:t>
            </a:r>
            <a:r>
              <a:rPr lang="en-US" sz="2400" i="1" dirty="0" err="1">
                <a:solidFill>
                  <a:schemeClr val="tx2"/>
                </a:solidFill>
              </a:rPr>
              <a:t>salaAtual</a:t>
            </a:r>
            <a:r>
              <a:rPr lang="en-US" sz="2400" i="1" dirty="0">
                <a:solidFill>
                  <a:schemeClr val="tx2"/>
                </a:solidFill>
              </a:rPr>
              <a:t> </a:t>
            </a:r>
            <a:r>
              <a:rPr lang="en-US" sz="2400" i="1" dirty="0" err="1">
                <a:solidFill>
                  <a:schemeClr val="tx2"/>
                </a:solidFill>
              </a:rPr>
              <a:t>tem</a:t>
            </a:r>
            <a:r>
              <a:rPr lang="en-US" sz="2400" i="1" dirty="0">
                <a:solidFill>
                  <a:schemeClr val="tx2"/>
                </a:solidFill>
              </a:rPr>
              <a:t> o </a:t>
            </a:r>
            <a:r>
              <a:rPr lang="en-US" sz="2400" i="1" dirty="0" err="1">
                <a:solidFill>
                  <a:schemeClr val="tx2"/>
                </a:solidFill>
              </a:rPr>
              <a:t>mesmo</a:t>
            </a:r>
            <a:r>
              <a:rPr lang="en-US" sz="2400" i="1" dirty="0">
                <a:solidFill>
                  <a:schemeClr val="tx2"/>
                </a:solidFill>
              </a:rPr>
              <a:t> valor que sala1</a:t>
            </a:r>
          </a:p>
          <a:p>
            <a:pPr marL="0" indent="0">
              <a:buNone/>
            </a:pPr>
            <a:r>
              <a:rPr lang="en-US" sz="2400" i="1" dirty="0"/>
              <a:t>let </a:t>
            </a:r>
            <a:r>
              <a:rPr lang="en-US" sz="2400" i="1" dirty="0" err="1"/>
              <a:t>salaAtual</a:t>
            </a:r>
            <a:r>
              <a:rPr lang="en-US" sz="2400" i="1" dirty="0"/>
              <a:t> = sala2; </a:t>
            </a:r>
            <a:r>
              <a:rPr lang="en-US" sz="2400" i="1" dirty="0">
                <a:solidFill>
                  <a:schemeClr val="tx2"/>
                </a:solidFill>
              </a:rPr>
              <a:t>// </a:t>
            </a:r>
            <a:r>
              <a:rPr lang="en-US" sz="2400" i="1" dirty="0" err="1">
                <a:solidFill>
                  <a:schemeClr val="tx2"/>
                </a:solidFill>
              </a:rPr>
              <a:t>erro</a:t>
            </a:r>
            <a:r>
              <a:rPr lang="en-US" sz="2400" i="1" dirty="0">
                <a:solidFill>
                  <a:schemeClr val="tx2"/>
                </a:solidFill>
              </a:rPr>
              <a:t>, pois o </a:t>
            </a:r>
            <a:r>
              <a:rPr lang="en-US" sz="2400" i="1" dirty="0" err="1">
                <a:solidFill>
                  <a:schemeClr val="tx2"/>
                </a:solidFill>
              </a:rPr>
              <a:t>identificador</a:t>
            </a:r>
            <a:r>
              <a:rPr lang="en-US" sz="2400" i="1" dirty="0">
                <a:solidFill>
                  <a:schemeClr val="tx2"/>
                </a:solidFill>
              </a:rPr>
              <a:t> sala2 </a:t>
            </a:r>
            <a:r>
              <a:rPr lang="en-US" sz="2400" i="1" dirty="0" err="1">
                <a:solidFill>
                  <a:schemeClr val="tx2"/>
                </a:solidFill>
              </a:rPr>
              <a:t>não</a:t>
            </a:r>
            <a:r>
              <a:rPr lang="en-US" sz="2400" i="1" dirty="0">
                <a:solidFill>
                  <a:schemeClr val="tx2"/>
                </a:solidFill>
              </a:rPr>
              <a:t> </a:t>
            </a:r>
            <a:r>
              <a:rPr lang="en-US" sz="2400" i="1" dirty="0" err="1">
                <a:solidFill>
                  <a:schemeClr val="tx2"/>
                </a:solidFill>
              </a:rPr>
              <a:t>existe</a:t>
            </a:r>
            <a:endParaRPr sz="2400" i="1" dirty="0">
              <a:solidFill>
                <a:schemeClr val="tx2"/>
              </a:solidFill>
              <a:latin typeface="Roboto"/>
            </a:endParaRPr>
          </a:p>
        </p:txBody>
      </p:sp>
    </p:spTree>
    <p:extLst>
      <p:ext uri="{BB962C8B-B14F-4D97-AF65-F5344CB8AC3E}">
        <p14:creationId xmlns:p14="http://schemas.microsoft.com/office/powerpoint/2010/main" val="4222419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32DAC-6D39-E21D-C37A-457FC06CD5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93C4A0-B112-94FE-AC53-6ED395BE73B4}"/>
              </a:ext>
            </a:extLst>
          </p:cNvPr>
          <p:cNvSpPr>
            <a:spLocks noGrp="1"/>
          </p:cNvSpPr>
          <p:nvPr>
            <p:ph type="title"/>
          </p:nvPr>
        </p:nvSpPr>
        <p:spPr/>
        <p:txBody>
          <a:bodyPr/>
          <a:lstStyle/>
          <a:p>
            <a:r>
              <a:rPr lang="pt-BR" sz="3600" b="1" dirty="0">
                <a:solidFill>
                  <a:srgbClr val="003366"/>
                </a:solidFill>
              </a:rPr>
              <a:t>Tipagem Dinâmica</a:t>
            </a:r>
            <a:endParaRPr sz="3600" b="1" dirty="0">
              <a:solidFill>
                <a:srgbClr val="003366"/>
              </a:solidFill>
            </a:endParaRPr>
          </a:p>
        </p:txBody>
      </p:sp>
      <p:sp>
        <p:nvSpPr>
          <p:cNvPr id="3" name="Content Placeholder 2">
            <a:extLst>
              <a:ext uri="{FF2B5EF4-FFF2-40B4-BE49-F238E27FC236}">
                <a16:creationId xmlns:a16="http://schemas.microsoft.com/office/drawing/2014/main" id="{D26AA8F4-FD5E-D1DC-85B8-6A882C8D0B2A}"/>
              </a:ext>
            </a:extLst>
          </p:cNvPr>
          <p:cNvSpPr>
            <a:spLocks noGrp="1"/>
          </p:cNvSpPr>
          <p:nvPr>
            <p:ph idx="1"/>
          </p:nvPr>
        </p:nvSpPr>
        <p:spPr/>
        <p:txBody>
          <a:bodyPr/>
          <a:lstStyle/>
          <a:p>
            <a:pPr>
              <a:defRPr sz="1600">
                <a:latin typeface="Roboto"/>
              </a:defRPr>
            </a:pPr>
            <a:r>
              <a:rPr lang="pt-BR" sz="2400" dirty="0"/>
              <a:t>JavaScript é dinamicamente tipado: o tipo é determinado pelo valor em tempo de execução.</a:t>
            </a:r>
          </a:p>
          <a:p>
            <a:pPr marL="0" indent="0">
              <a:buNone/>
            </a:pPr>
            <a:endParaRPr lang="pt-BR" sz="2400" dirty="0">
              <a:latin typeface="Roboto"/>
            </a:endParaRPr>
          </a:p>
          <a:p>
            <a:pPr marL="0" indent="0">
              <a:lnSpc>
                <a:spcPct val="150000"/>
              </a:lnSpc>
              <a:buNone/>
            </a:pPr>
            <a:r>
              <a:rPr lang="pt-BR" sz="2400" b="1" dirty="0">
                <a:latin typeface="Roboto"/>
              </a:rPr>
              <a:t>Exemplos:</a:t>
            </a:r>
            <a:br>
              <a:rPr lang="pt-BR" sz="2400" dirty="0">
                <a:latin typeface="Roboto"/>
              </a:rPr>
            </a:br>
            <a:br>
              <a:rPr lang="pt-BR" sz="2400" dirty="0">
                <a:latin typeface="Roboto"/>
              </a:rPr>
            </a:br>
            <a:r>
              <a:rPr lang="pt-BR" sz="2400" i="1" dirty="0"/>
              <a:t>let x = 10; </a:t>
            </a:r>
            <a:r>
              <a:rPr lang="pt-BR" sz="2400" i="1" dirty="0">
                <a:solidFill>
                  <a:schemeClr val="tx2"/>
                </a:solidFill>
              </a:rPr>
              <a:t>// número</a:t>
            </a:r>
            <a:br>
              <a:rPr lang="pt-BR" sz="2400" i="1" dirty="0"/>
            </a:br>
            <a:r>
              <a:rPr lang="pt-BR" sz="2400" i="1" dirty="0"/>
              <a:t>x = 'texto'; </a:t>
            </a:r>
            <a:r>
              <a:rPr lang="pt-BR" sz="2400" i="1" dirty="0">
                <a:solidFill>
                  <a:schemeClr val="tx2"/>
                </a:solidFill>
              </a:rPr>
              <a:t>// agora string</a:t>
            </a:r>
            <a:endParaRPr sz="2400" i="1" dirty="0">
              <a:solidFill>
                <a:schemeClr val="tx2"/>
              </a:solidFill>
              <a:latin typeface="Roboto"/>
            </a:endParaRPr>
          </a:p>
        </p:txBody>
      </p:sp>
    </p:spTree>
    <p:extLst>
      <p:ext uri="{BB962C8B-B14F-4D97-AF65-F5344CB8AC3E}">
        <p14:creationId xmlns:p14="http://schemas.microsoft.com/office/powerpoint/2010/main" val="1107891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1EEDB-1CDF-27A8-1AB5-034E53D5E2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7C6A61-A9E3-BE05-6858-109A2BD0804D}"/>
              </a:ext>
            </a:extLst>
          </p:cNvPr>
          <p:cNvSpPr>
            <a:spLocks noGrp="1"/>
          </p:cNvSpPr>
          <p:nvPr>
            <p:ph type="title"/>
          </p:nvPr>
        </p:nvSpPr>
        <p:spPr/>
        <p:txBody>
          <a:bodyPr/>
          <a:lstStyle/>
          <a:p>
            <a:r>
              <a:rPr lang="pt-BR" sz="3600" b="1" dirty="0">
                <a:solidFill>
                  <a:srgbClr val="003366"/>
                </a:solidFill>
              </a:rPr>
              <a:t>Vamos Praticar</a:t>
            </a:r>
            <a:endParaRPr sz="3600" b="1" dirty="0">
              <a:solidFill>
                <a:srgbClr val="003366"/>
              </a:solidFill>
            </a:endParaRPr>
          </a:p>
        </p:txBody>
      </p:sp>
      <p:sp>
        <p:nvSpPr>
          <p:cNvPr id="3" name="Content Placeholder 2">
            <a:extLst>
              <a:ext uri="{FF2B5EF4-FFF2-40B4-BE49-F238E27FC236}">
                <a16:creationId xmlns:a16="http://schemas.microsoft.com/office/drawing/2014/main" id="{24EE60FB-7B87-A9CC-0552-0601D0FE96E6}"/>
              </a:ext>
            </a:extLst>
          </p:cNvPr>
          <p:cNvSpPr>
            <a:spLocks noGrp="1"/>
          </p:cNvSpPr>
          <p:nvPr>
            <p:ph idx="1"/>
          </p:nvPr>
        </p:nvSpPr>
        <p:spPr/>
        <p:txBody>
          <a:bodyPr>
            <a:normAutofit/>
          </a:bodyPr>
          <a:lstStyle/>
          <a:p>
            <a:pPr>
              <a:spcAft>
                <a:spcPts val="600"/>
              </a:spcAft>
              <a:defRPr sz="1800"/>
            </a:pPr>
            <a:r>
              <a:rPr lang="pt-BR" sz="2400" dirty="0">
                <a:latin typeface="Roboto" panose="02000000000000000000" pitchFamily="2" charset="0"/>
                <a:ea typeface="Roboto" panose="02000000000000000000" pitchFamily="2" charset="0"/>
                <a:cs typeface="Roboto" panose="02000000000000000000" pitchFamily="2" charset="0"/>
              </a:rPr>
              <a:t>Crie um uma nova variável, chamada </a:t>
            </a:r>
            <a:r>
              <a:rPr lang="pt-BR" sz="2400" b="1" dirty="0" err="1">
                <a:latin typeface="Roboto" panose="02000000000000000000" pitchFamily="2" charset="0"/>
                <a:ea typeface="Roboto" panose="02000000000000000000" pitchFamily="2" charset="0"/>
                <a:cs typeface="Roboto" panose="02000000000000000000" pitchFamily="2" charset="0"/>
              </a:rPr>
              <a:t>nomeCompleto</a:t>
            </a:r>
            <a:r>
              <a:rPr lang="pt-BR" sz="2400" dirty="0">
                <a:latin typeface="Roboto" panose="02000000000000000000" pitchFamily="2" charset="0"/>
                <a:ea typeface="Roboto" panose="02000000000000000000" pitchFamily="2" charset="0"/>
                <a:cs typeface="Roboto" panose="02000000000000000000" pitchFamily="2" charset="0"/>
              </a:rPr>
              <a:t> e associe o conteúdo da variável </a:t>
            </a:r>
            <a:r>
              <a:rPr lang="pt-BR" sz="2400" b="1" dirty="0">
                <a:latin typeface="Roboto" panose="02000000000000000000" pitchFamily="2" charset="0"/>
                <a:ea typeface="Roboto" panose="02000000000000000000" pitchFamily="2" charset="0"/>
                <a:cs typeface="Roboto" panose="02000000000000000000" pitchFamily="2" charset="0"/>
              </a:rPr>
              <a:t>nome</a:t>
            </a:r>
          </a:p>
          <a:p>
            <a:pPr>
              <a:spcAft>
                <a:spcPts val="600"/>
              </a:spcAft>
              <a:defRPr sz="1800"/>
            </a:pPr>
            <a:endParaRPr lang="pt-BR" sz="2400" b="1" dirty="0">
              <a:latin typeface="Roboto" panose="02000000000000000000" pitchFamily="2" charset="0"/>
              <a:ea typeface="Roboto" panose="02000000000000000000" pitchFamily="2" charset="0"/>
              <a:cs typeface="Roboto" panose="02000000000000000000" pitchFamily="2" charset="0"/>
            </a:endParaRPr>
          </a:p>
          <a:p>
            <a:pPr>
              <a:spcAft>
                <a:spcPts val="600"/>
              </a:spcAft>
              <a:defRPr sz="1800"/>
            </a:pPr>
            <a:r>
              <a:rPr lang="pt-BR" sz="2400" dirty="0">
                <a:latin typeface="Roboto" panose="02000000000000000000" pitchFamily="2" charset="0"/>
                <a:ea typeface="Roboto" panose="02000000000000000000" pitchFamily="2" charset="0"/>
                <a:cs typeface="Roboto" panose="02000000000000000000" pitchFamily="2" charset="0"/>
              </a:rPr>
              <a:t>Imprima o conteúdo da variável </a:t>
            </a:r>
            <a:r>
              <a:rPr lang="pt-BR" sz="2400" b="1" dirty="0" err="1">
                <a:latin typeface="Roboto" panose="02000000000000000000" pitchFamily="2" charset="0"/>
                <a:ea typeface="Roboto" panose="02000000000000000000" pitchFamily="2" charset="0"/>
                <a:cs typeface="Roboto" panose="02000000000000000000" pitchFamily="2" charset="0"/>
              </a:rPr>
              <a:t>nomeCompleto</a:t>
            </a:r>
            <a:endParaRPr lang="pt-BR" sz="2400" b="1" dirty="0">
              <a:latin typeface="Roboto" panose="02000000000000000000" pitchFamily="2" charset="0"/>
              <a:ea typeface="Roboto" panose="02000000000000000000" pitchFamily="2" charset="0"/>
              <a:cs typeface="Roboto" panose="02000000000000000000" pitchFamily="2" charset="0"/>
            </a:endParaRPr>
          </a:p>
          <a:p>
            <a:pPr>
              <a:spcAft>
                <a:spcPts val="600"/>
              </a:spcAft>
              <a:defRPr sz="1800"/>
            </a:pPr>
            <a:endParaRPr lang="pt-BR" sz="2000" i="1" dirty="0">
              <a:latin typeface="Roboto" panose="02000000000000000000" pitchFamily="2" charset="0"/>
              <a:ea typeface="Roboto" panose="02000000000000000000" pitchFamily="2" charset="0"/>
              <a:cs typeface="Roboto" panose="02000000000000000000" pitchFamily="2" charset="0"/>
            </a:endParaRPr>
          </a:p>
          <a:p>
            <a:pPr marL="0" indent="0">
              <a:buNone/>
            </a:pPr>
            <a:endParaRPr sz="2000" i="1" dirty="0">
              <a:latin typeface="Roboto"/>
            </a:endParaRPr>
          </a:p>
        </p:txBody>
      </p:sp>
    </p:spTree>
    <p:extLst>
      <p:ext uri="{BB962C8B-B14F-4D97-AF65-F5344CB8AC3E}">
        <p14:creationId xmlns:p14="http://schemas.microsoft.com/office/powerpoint/2010/main" val="2615543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A67E9-5E4E-935B-3885-CEDBE19179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0C7F0D-58E3-2DEE-0324-4F0DDAC0208E}"/>
              </a:ext>
            </a:extLst>
          </p:cNvPr>
          <p:cNvSpPr>
            <a:spLocks noGrp="1"/>
          </p:cNvSpPr>
          <p:nvPr>
            <p:ph type="title"/>
          </p:nvPr>
        </p:nvSpPr>
        <p:spPr/>
        <p:txBody>
          <a:bodyPr/>
          <a:lstStyle/>
          <a:p>
            <a:r>
              <a:rPr lang="pt-BR" sz="3600" b="1" dirty="0">
                <a:solidFill>
                  <a:srgbClr val="003366"/>
                </a:solidFill>
              </a:rPr>
              <a:t>Tipos Primitivos</a:t>
            </a:r>
            <a:endParaRPr sz="3600" b="1" dirty="0">
              <a:solidFill>
                <a:srgbClr val="003366"/>
              </a:solidFill>
            </a:endParaRPr>
          </a:p>
        </p:txBody>
      </p:sp>
      <p:sp>
        <p:nvSpPr>
          <p:cNvPr id="3" name="Content Placeholder 2">
            <a:extLst>
              <a:ext uri="{FF2B5EF4-FFF2-40B4-BE49-F238E27FC236}">
                <a16:creationId xmlns:a16="http://schemas.microsoft.com/office/drawing/2014/main" id="{7CF9E59F-533A-0039-E314-16D07B79EE19}"/>
              </a:ext>
            </a:extLst>
          </p:cNvPr>
          <p:cNvSpPr>
            <a:spLocks noGrp="1"/>
          </p:cNvSpPr>
          <p:nvPr>
            <p:ph idx="1"/>
          </p:nvPr>
        </p:nvSpPr>
        <p:spPr/>
        <p:txBody>
          <a:bodyPr>
            <a:normAutofit/>
          </a:bodyPr>
          <a:lstStyle/>
          <a:p>
            <a:pPr>
              <a:lnSpc>
                <a:spcPct val="150000"/>
              </a:lnSpc>
            </a:pPr>
            <a:r>
              <a:rPr lang="en-US" sz="2400" dirty="0"/>
              <a:t>String</a:t>
            </a:r>
          </a:p>
          <a:p>
            <a:pPr>
              <a:lnSpc>
                <a:spcPct val="150000"/>
              </a:lnSpc>
            </a:pPr>
            <a:r>
              <a:rPr lang="en-US" sz="2400" dirty="0"/>
              <a:t>Number</a:t>
            </a:r>
          </a:p>
          <a:p>
            <a:pPr>
              <a:lnSpc>
                <a:spcPct val="150000"/>
              </a:lnSpc>
            </a:pPr>
            <a:r>
              <a:rPr lang="en-US" sz="2400" dirty="0"/>
              <a:t>Boolean</a:t>
            </a:r>
          </a:p>
          <a:p>
            <a:pPr>
              <a:lnSpc>
                <a:spcPct val="150000"/>
              </a:lnSpc>
            </a:pPr>
            <a:r>
              <a:rPr lang="en-US" sz="2400" dirty="0"/>
              <a:t>Null</a:t>
            </a:r>
          </a:p>
          <a:p>
            <a:pPr>
              <a:lnSpc>
                <a:spcPct val="150000"/>
              </a:lnSpc>
            </a:pPr>
            <a:r>
              <a:rPr lang="en-US" sz="2400" dirty="0"/>
              <a:t>Undefined</a:t>
            </a:r>
          </a:p>
          <a:p>
            <a:pPr>
              <a:lnSpc>
                <a:spcPct val="150000"/>
              </a:lnSpc>
            </a:pPr>
            <a:r>
              <a:rPr lang="en-US" sz="2400" dirty="0"/>
              <a:t>Symbol</a:t>
            </a:r>
          </a:p>
          <a:p>
            <a:pPr>
              <a:lnSpc>
                <a:spcPct val="150000"/>
              </a:lnSpc>
            </a:pPr>
            <a:r>
              <a:rPr lang="en-US" sz="2400" dirty="0"/>
              <a:t>BigInt</a:t>
            </a:r>
          </a:p>
          <a:p>
            <a:pPr marL="0" indent="0">
              <a:buNone/>
            </a:pPr>
            <a:endParaRPr lang="pt-BR" sz="2400" dirty="0">
              <a:latin typeface="Roboto"/>
            </a:endParaRPr>
          </a:p>
        </p:txBody>
      </p:sp>
    </p:spTree>
    <p:extLst>
      <p:ext uri="{BB962C8B-B14F-4D97-AF65-F5344CB8AC3E}">
        <p14:creationId xmlns:p14="http://schemas.microsoft.com/office/powerpoint/2010/main" val="1015006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640DD-ADCF-36F6-3633-67753E5C22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5DCE9F-425A-9ECE-809F-DECF1675E116}"/>
              </a:ext>
            </a:extLst>
          </p:cNvPr>
          <p:cNvSpPr>
            <a:spLocks noGrp="1"/>
          </p:cNvSpPr>
          <p:nvPr>
            <p:ph type="title"/>
          </p:nvPr>
        </p:nvSpPr>
        <p:spPr/>
        <p:txBody>
          <a:bodyPr/>
          <a:lstStyle/>
          <a:p>
            <a:r>
              <a:rPr lang="pt-BR" sz="3600" b="1" dirty="0">
                <a:solidFill>
                  <a:srgbClr val="003366"/>
                </a:solidFill>
              </a:rPr>
              <a:t>Tipos Primitivos - Exemplos</a:t>
            </a:r>
            <a:endParaRPr sz="3600" b="1" dirty="0">
              <a:solidFill>
                <a:srgbClr val="003366"/>
              </a:solidFill>
            </a:endParaRPr>
          </a:p>
        </p:txBody>
      </p:sp>
      <p:sp>
        <p:nvSpPr>
          <p:cNvPr id="3" name="Content Placeholder 2">
            <a:extLst>
              <a:ext uri="{FF2B5EF4-FFF2-40B4-BE49-F238E27FC236}">
                <a16:creationId xmlns:a16="http://schemas.microsoft.com/office/drawing/2014/main" id="{ECB7E9AD-8D1B-2A97-0633-3FC1C939A089}"/>
              </a:ext>
            </a:extLst>
          </p:cNvPr>
          <p:cNvSpPr>
            <a:spLocks noGrp="1"/>
          </p:cNvSpPr>
          <p:nvPr>
            <p:ph idx="1"/>
          </p:nvPr>
        </p:nvSpPr>
        <p:spPr/>
        <p:txBody>
          <a:bodyPr>
            <a:normAutofit fontScale="92500" lnSpcReduction="20000"/>
          </a:bodyPr>
          <a:lstStyle/>
          <a:p>
            <a:pPr marL="0" indent="0">
              <a:lnSpc>
                <a:spcPct val="150000"/>
              </a:lnSpc>
              <a:buNone/>
            </a:pPr>
            <a:r>
              <a:rPr lang="pt-BR" sz="2600" b="1" dirty="0">
                <a:latin typeface="Roboto"/>
              </a:rPr>
              <a:t>Exemplos:</a:t>
            </a:r>
            <a:br>
              <a:rPr lang="pt-BR" sz="2400" dirty="0">
                <a:latin typeface="Roboto"/>
              </a:rPr>
            </a:br>
            <a:r>
              <a:rPr lang="pt-BR" sz="2400" i="1" dirty="0"/>
              <a:t>let s = 'Olá’; </a:t>
            </a:r>
            <a:r>
              <a:rPr lang="pt-BR" sz="2400" i="1" dirty="0">
                <a:solidFill>
                  <a:schemeClr val="tx2"/>
                </a:solidFill>
              </a:rPr>
              <a:t>//String</a:t>
            </a:r>
            <a:br>
              <a:rPr lang="pt-BR" sz="2400" i="1" dirty="0"/>
            </a:br>
            <a:r>
              <a:rPr lang="pt-BR" sz="2400" i="1" dirty="0"/>
              <a:t>let n = 3.14; </a:t>
            </a:r>
            <a:r>
              <a:rPr lang="pt-BR" sz="2400" i="1" dirty="0">
                <a:solidFill>
                  <a:schemeClr val="tx2"/>
                </a:solidFill>
              </a:rPr>
              <a:t>//</a:t>
            </a:r>
            <a:r>
              <a:rPr lang="pt-BR" sz="2400" i="1" dirty="0" err="1">
                <a:solidFill>
                  <a:schemeClr val="tx2"/>
                </a:solidFill>
              </a:rPr>
              <a:t>Number</a:t>
            </a:r>
            <a:br>
              <a:rPr lang="pt-BR" sz="2400" i="1" dirty="0"/>
            </a:br>
            <a:r>
              <a:rPr lang="pt-BR" sz="2400" i="1" dirty="0"/>
              <a:t>let b = </a:t>
            </a:r>
            <a:r>
              <a:rPr lang="pt-BR" sz="2400" i="1" dirty="0" err="1"/>
              <a:t>true</a:t>
            </a:r>
            <a:r>
              <a:rPr lang="pt-BR" sz="2400" i="1" dirty="0"/>
              <a:t>; </a:t>
            </a:r>
            <a:r>
              <a:rPr lang="pt-BR" sz="2400" i="1" dirty="0">
                <a:solidFill>
                  <a:schemeClr val="tx2"/>
                </a:solidFill>
              </a:rPr>
              <a:t>//</a:t>
            </a:r>
            <a:r>
              <a:rPr lang="pt-BR" sz="2400" i="1" dirty="0" err="1">
                <a:solidFill>
                  <a:schemeClr val="tx2"/>
                </a:solidFill>
              </a:rPr>
              <a:t>Boleano</a:t>
            </a:r>
            <a:r>
              <a:rPr lang="pt-BR" sz="2400" i="1" dirty="0">
                <a:solidFill>
                  <a:schemeClr val="tx2"/>
                </a:solidFill>
              </a:rPr>
              <a:t> – nunca coloque </a:t>
            </a:r>
            <a:r>
              <a:rPr lang="pt-BR" sz="2400" i="1" dirty="0" err="1">
                <a:solidFill>
                  <a:schemeClr val="tx2"/>
                </a:solidFill>
              </a:rPr>
              <a:t>true</a:t>
            </a:r>
            <a:r>
              <a:rPr lang="pt-BR" sz="2400" i="1" dirty="0">
                <a:solidFill>
                  <a:schemeClr val="tx2"/>
                </a:solidFill>
              </a:rPr>
              <a:t>/false entre aspas</a:t>
            </a:r>
            <a:br>
              <a:rPr lang="pt-BR" sz="2400" i="1" dirty="0"/>
            </a:br>
            <a:r>
              <a:rPr lang="pt-BR" sz="2400" i="1" dirty="0"/>
              <a:t>let vazio = </a:t>
            </a:r>
            <a:r>
              <a:rPr lang="pt-BR" sz="2400" i="1" dirty="0" err="1"/>
              <a:t>null</a:t>
            </a:r>
            <a:r>
              <a:rPr lang="pt-BR" sz="2400" i="1" dirty="0"/>
              <a:t>; </a:t>
            </a:r>
            <a:r>
              <a:rPr lang="pt-BR" sz="2400" i="1" dirty="0">
                <a:solidFill>
                  <a:schemeClr val="tx2"/>
                </a:solidFill>
              </a:rPr>
              <a:t>//</a:t>
            </a:r>
            <a:r>
              <a:rPr lang="pt-BR" sz="2400" i="1" dirty="0" err="1">
                <a:solidFill>
                  <a:schemeClr val="tx2"/>
                </a:solidFill>
              </a:rPr>
              <a:t>null</a:t>
            </a:r>
            <a:br>
              <a:rPr lang="pt-BR" sz="2400" i="1" dirty="0"/>
            </a:br>
            <a:r>
              <a:rPr lang="pt-BR" sz="2400" i="1" dirty="0"/>
              <a:t>let </a:t>
            </a:r>
            <a:r>
              <a:rPr lang="pt-BR" sz="2400" i="1" dirty="0" err="1"/>
              <a:t>indef</a:t>
            </a:r>
            <a:r>
              <a:rPr lang="pt-BR" sz="2400" i="1" dirty="0"/>
              <a:t> = </a:t>
            </a:r>
            <a:r>
              <a:rPr lang="pt-BR" sz="2400" i="1" dirty="0" err="1"/>
              <a:t>undefined</a:t>
            </a:r>
            <a:r>
              <a:rPr lang="pt-BR" sz="2400" i="1" dirty="0"/>
              <a:t>; </a:t>
            </a:r>
            <a:r>
              <a:rPr lang="pt-BR" sz="2400" i="1" dirty="0">
                <a:solidFill>
                  <a:schemeClr val="tx2"/>
                </a:solidFill>
              </a:rPr>
              <a:t>//indefinido</a:t>
            </a:r>
            <a:br>
              <a:rPr lang="pt-BR" sz="2400" i="1" dirty="0"/>
            </a:br>
            <a:r>
              <a:rPr lang="pt-BR" sz="2400" i="1" dirty="0"/>
              <a:t>let id = Symbol('id');</a:t>
            </a:r>
            <a:r>
              <a:rPr lang="pt-BR" sz="2400" i="1" dirty="0">
                <a:solidFill>
                  <a:schemeClr val="tx2"/>
                </a:solidFill>
              </a:rPr>
              <a:t> //Symbol</a:t>
            </a:r>
            <a:br>
              <a:rPr lang="pt-BR" sz="2400" i="1" dirty="0"/>
            </a:br>
            <a:r>
              <a:rPr lang="pt-BR" sz="2400" i="1" dirty="0"/>
              <a:t>let big = 12345678901234567890n;</a:t>
            </a:r>
            <a:r>
              <a:rPr lang="pt-BR" sz="2400" i="1" dirty="0">
                <a:solidFill>
                  <a:schemeClr val="tx2"/>
                </a:solidFill>
              </a:rPr>
              <a:t> //BigInt</a:t>
            </a:r>
          </a:p>
          <a:p>
            <a:pPr marL="0" indent="0">
              <a:lnSpc>
                <a:spcPct val="150000"/>
              </a:lnSpc>
              <a:buNone/>
            </a:pPr>
            <a:br>
              <a:rPr lang="pt-BR" sz="2400" i="1" dirty="0"/>
            </a:br>
            <a:r>
              <a:rPr lang="pt-BR" sz="2400" i="1" dirty="0"/>
              <a:t>console.log(</a:t>
            </a:r>
            <a:r>
              <a:rPr lang="pt-BR" sz="2400" i="1" dirty="0" err="1"/>
              <a:t>typeof</a:t>
            </a:r>
            <a:r>
              <a:rPr lang="pt-BR" sz="2400" i="1" dirty="0"/>
              <a:t> s, </a:t>
            </a:r>
            <a:r>
              <a:rPr lang="pt-BR" sz="2400" i="1" dirty="0" err="1"/>
              <a:t>typeof</a:t>
            </a:r>
            <a:r>
              <a:rPr lang="pt-BR" sz="2400" i="1" dirty="0"/>
              <a:t> n, </a:t>
            </a:r>
            <a:r>
              <a:rPr lang="pt-BR" sz="2400" i="1" dirty="0" err="1"/>
              <a:t>typeof</a:t>
            </a:r>
            <a:r>
              <a:rPr lang="pt-BR" sz="2400" i="1" dirty="0"/>
              <a:t> b);</a:t>
            </a:r>
            <a:endParaRPr sz="2400" i="1" dirty="0">
              <a:latin typeface="Roboto"/>
            </a:endParaRPr>
          </a:p>
        </p:txBody>
      </p:sp>
    </p:spTree>
    <p:extLst>
      <p:ext uri="{BB962C8B-B14F-4D97-AF65-F5344CB8AC3E}">
        <p14:creationId xmlns:p14="http://schemas.microsoft.com/office/powerpoint/2010/main" val="293095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50BCB-8756-A433-67A9-898287871C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5982B-2A94-6301-A50A-143CE70D13C6}"/>
              </a:ext>
            </a:extLst>
          </p:cNvPr>
          <p:cNvSpPr>
            <a:spLocks noGrp="1"/>
          </p:cNvSpPr>
          <p:nvPr>
            <p:ph type="title"/>
          </p:nvPr>
        </p:nvSpPr>
        <p:spPr/>
        <p:txBody>
          <a:bodyPr/>
          <a:lstStyle/>
          <a:p>
            <a:r>
              <a:rPr lang="pt-BR" sz="3600" b="1" dirty="0">
                <a:solidFill>
                  <a:srgbClr val="003366"/>
                </a:solidFill>
              </a:rPr>
              <a:t>Números – Operações e Particularidades</a:t>
            </a:r>
            <a:endParaRPr sz="3600" b="1" dirty="0">
              <a:solidFill>
                <a:srgbClr val="003366"/>
              </a:solidFill>
            </a:endParaRPr>
          </a:p>
        </p:txBody>
      </p:sp>
      <p:sp>
        <p:nvSpPr>
          <p:cNvPr id="3" name="Content Placeholder 2">
            <a:extLst>
              <a:ext uri="{FF2B5EF4-FFF2-40B4-BE49-F238E27FC236}">
                <a16:creationId xmlns:a16="http://schemas.microsoft.com/office/drawing/2014/main" id="{4C1B7CCA-6AF0-8EBE-F4F7-08EE1905EEF7}"/>
              </a:ext>
            </a:extLst>
          </p:cNvPr>
          <p:cNvSpPr>
            <a:spLocks noGrp="1"/>
          </p:cNvSpPr>
          <p:nvPr>
            <p:ph idx="1"/>
          </p:nvPr>
        </p:nvSpPr>
        <p:spPr/>
        <p:txBody>
          <a:bodyPr/>
          <a:lstStyle/>
          <a:p>
            <a:pPr marL="0" indent="0">
              <a:buNone/>
            </a:pPr>
            <a:r>
              <a:rPr lang="pt-BR" sz="2400" b="1" dirty="0"/>
              <a:t>Números em JS: </a:t>
            </a:r>
            <a:r>
              <a:rPr lang="pt-BR" sz="2400" dirty="0"/>
              <a:t>inteiros e ponto flutuante (IEEE 754).</a:t>
            </a:r>
          </a:p>
          <a:p>
            <a:pPr marL="0" indent="0">
              <a:buNone/>
            </a:pPr>
            <a:endParaRPr lang="pt-BR" sz="2400" dirty="0">
              <a:latin typeface="Roboto"/>
            </a:endParaRPr>
          </a:p>
          <a:p>
            <a:pPr marL="0" indent="0">
              <a:buNone/>
            </a:pPr>
            <a:r>
              <a:rPr lang="pt-BR" sz="2400" dirty="0">
                <a:latin typeface="Roboto"/>
              </a:rPr>
              <a:t>Exemplo:</a:t>
            </a:r>
          </a:p>
          <a:p>
            <a:pPr marL="0" indent="0">
              <a:buNone/>
            </a:pPr>
            <a:endParaRPr lang="pt-BR" sz="2400" dirty="0">
              <a:latin typeface="Roboto"/>
            </a:endParaRPr>
          </a:p>
          <a:p>
            <a:pPr marL="0" indent="0">
              <a:buNone/>
            </a:pPr>
            <a:r>
              <a:rPr lang="pt-BR" sz="2400" i="1" dirty="0"/>
              <a:t>console.log(0.1 + 0.2); // 0.30000000000000004</a:t>
            </a:r>
            <a:br>
              <a:rPr lang="pt-BR" sz="2400" i="1" dirty="0"/>
            </a:br>
            <a:r>
              <a:rPr lang="pt-BR" sz="2400" i="1" dirty="0"/>
              <a:t>console.log(</a:t>
            </a:r>
            <a:r>
              <a:rPr lang="pt-BR" sz="2400" i="1" dirty="0" err="1"/>
              <a:t>Number.isNaN</a:t>
            </a:r>
            <a:r>
              <a:rPr lang="pt-BR" sz="2400" i="1" dirty="0"/>
              <a:t>(</a:t>
            </a:r>
            <a:r>
              <a:rPr lang="pt-BR" sz="2400" i="1" dirty="0" err="1"/>
              <a:t>NaN</a:t>
            </a:r>
            <a:r>
              <a:rPr lang="pt-BR" sz="2400" i="1" dirty="0"/>
              <a:t>));</a:t>
            </a:r>
            <a:br>
              <a:rPr lang="pt-BR" sz="2400" i="1" dirty="0"/>
            </a:br>
            <a:r>
              <a:rPr lang="pt-BR" sz="2400" i="1" dirty="0"/>
              <a:t>console.log(</a:t>
            </a:r>
            <a:r>
              <a:rPr lang="pt-BR" sz="2400" i="1" dirty="0" err="1"/>
              <a:t>Number.isInteger</a:t>
            </a:r>
            <a:r>
              <a:rPr lang="pt-BR" sz="2400" i="1" dirty="0"/>
              <a:t>(5));</a:t>
            </a:r>
            <a:br>
              <a:rPr lang="pt-BR" sz="2400" dirty="0">
                <a:latin typeface="Roboto"/>
              </a:rPr>
            </a:br>
            <a:br>
              <a:rPr lang="pt-BR" sz="2400" dirty="0">
                <a:latin typeface="Roboto"/>
              </a:rPr>
            </a:br>
            <a:endParaRPr sz="2400" i="1" dirty="0">
              <a:latin typeface="Roboto"/>
            </a:endParaRPr>
          </a:p>
        </p:txBody>
      </p:sp>
    </p:spTree>
    <p:extLst>
      <p:ext uri="{BB962C8B-B14F-4D97-AF65-F5344CB8AC3E}">
        <p14:creationId xmlns:p14="http://schemas.microsoft.com/office/powerpoint/2010/main" val="22591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E13F8-BFDF-0DEE-5F03-950AD44D27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2DC09F-7208-6EA0-3005-00F1052E6355}"/>
              </a:ext>
            </a:extLst>
          </p:cNvPr>
          <p:cNvSpPr>
            <a:spLocks noGrp="1"/>
          </p:cNvSpPr>
          <p:nvPr>
            <p:ph type="title"/>
          </p:nvPr>
        </p:nvSpPr>
        <p:spPr/>
        <p:txBody>
          <a:bodyPr/>
          <a:lstStyle/>
          <a:p>
            <a:r>
              <a:rPr lang="pt-BR" sz="3600" b="1" dirty="0">
                <a:solidFill>
                  <a:srgbClr val="003366"/>
                </a:solidFill>
              </a:rPr>
              <a:t>Tipos Primitivos – Big </a:t>
            </a:r>
            <a:r>
              <a:rPr lang="pt-BR" sz="3600" b="1" dirty="0" err="1">
                <a:solidFill>
                  <a:srgbClr val="003366"/>
                </a:solidFill>
              </a:rPr>
              <a:t>Int</a:t>
            </a:r>
            <a:endParaRPr sz="3600" b="1" dirty="0">
              <a:solidFill>
                <a:srgbClr val="003366"/>
              </a:solidFill>
            </a:endParaRPr>
          </a:p>
        </p:txBody>
      </p:sp>
      <p:sp>
        <p:nvSpPr>
          <p:cNvPr id="3" name="Content Placeholder 2">
            <a:extLst>
              <a:ext uri="{FF2B5EF4-FFF2-40B4-BE49-F238E27FC236}">
                <a16:creationId xmlns:a16="http://schemas.microsoft.com/office/drawing/2014/main" id="{920567B9-352A-2A48-DC92-61855982F9E6}"/>
              </a:ext>
            </a:extLst>
          </p:cNvPr>
          <p:cNvSpPr>
            <a:spLocks noGrp="1"/>
          </p:cNvSpPr>
          <p:nvPr>
            <p:ph idx="1"/>
          </p:nvPr>
        </p:nvSpPr>
        <p:spPr/>
        <p:txBody>
          <a:bodyPr>
            <a:normAutofit/>
          </a:bodyPr>
          <a:lstStyle/>
          <a:p>
            <a:r>
              <a:rPr lang="pt-BR" sz="2400" dirty="0"/>
              <a:t>O BigInt é um </a:t>
            </a:r>
            <a:r>
              <a:rPr lang="pt-BR" sz="2400" b="1" dirty="0"/>
              <a:t>tipo primitivo</a:t>
            </a:r>
            <a:r>
              <a:rPr lang="pt-BR" sz="2400" dirty="0"/>
              <a:t> do JavaScript usado para representar </a:t>
            </a:r>
            <a:r>
              <a:rPr lang="pt-BR" sz="2400" b="1" dirty="0"/>
              <a:t>números inteiros muito grandes</a:t>
            </a:r>
            <a:r>
              <a:rPr lang="pt-BR" sz="2400" dirty="0"/>
              <a:t>, maiores do que o tipo </a:t>
            </a:r>
            <a:r>
              <a:rPr lang="pt-BR" sz="2400" dirty="0" err="1"/>
              <a:t>number</a:t>
            </a:r>
            <a:r>
              <a:rPr lang="pt-BR" sz="2400" dirty="0"/>
              <a:t> consegue representar com segurança.</a:t>
            </a:r>
          </a:p>
          <a:p>
            <a:endParaRPr lang="pt-BR" sz="2400" dirty="0"/>
          </a:p>
          <a:p>
            <a:pPr marL="0" indent="0">
              <a:buNone/>
            </a:pPr>
            <a:r>
              <a:rPr lang="pt-BR" sz="2000" dirty="0" err="1"/>
              <a:t>Number.MAX_SAFE_INTEGER</a:t>
            </a:r>
            <a:r>
              <a:rPr lang="pt-BR" sz="2000" dirty="0"/>
              <a:t>  </a:t>
            </a:r>
            <a:r>
              <a:rPr lang="pt-BR" sz="2000" dirty="0">
                <a:solidFill>
                  <a:schemeClr val="tx2"/>
                </a:solidFill>
              </a:rPr>
              <a:t>//  9007199254740991  (≈ 9 quatrilhões)</a:t>
            </a:r>
          </a:p>
          <a:p>
            <a:pPr marL="0" indent="0">
              <a:buNone/>
            </a:pPr>
            <a:r>
              <a:rPr lang="pt-BR" sz="2000" dirty="0" err="1"/>
              <a:t>Number.MIN_SAFE_INTEGER</a:t>
            </a:r>
            <a:r>
              <a:rPr lang="pt-BR" sz="2000" dirty="0"/>
              <a:t>  </a:t>
            </a:r>
            <a:r>
              <a:rPr lang="pt-BR" sz="2000" dirty="0">
                <a:solidFill>
                  <a:schemeClr val="tx2"/>
                </a:solidFill>
              </a:rPr>
              <a:t>// -9007199254740991</a:t>
            </a:r>
          </a:p>
          <a:p>
            <a:pPr marL="0" indent="0">
              <a:buNone/>
            </a:pPr>
            <a:endParaRPr lang="pt-BR" sz="2000" dirty="0"/>
          </a:p>
          <a:p>
            <a:pPr marL="0" indent="0">
              <a:buNone/>
            </a:pPr>
            <a:endParaRPr lang="pt-BR" sz="2000" dirty="0"/>
          </a:p>
          <a:p>
            <a:pPr marL="0" indent="0">
              <a:buNone/>
            </a:pPr>
            <a:endParaRPr sz="2400" i="1" dirty="0">
              <a:latin typeface="Roboto"/>
            </a:endParaRPr>
          </a:p>
        </p:txBody>
      </p:sp>
    </p:spTree>
    <p:extLst>
      <p:ext uri="{BB962C8B-B14F-4D97-AF65-F5344CB8AC3E}">
        <p14:creationId xmlns:p14="http://schemas.microsoft.com/office/powerpoint/2010/main" val="171556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900FD-7A6C-25D7-A993-ADDFF658A4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B2FC7-FE22-B024-5261-BEEC630F00E8}"/>
              </a:ext>
            </a:extLst>
          </p:cNvPr>
          <p:cNvSpPr>
            <a:spLocks noGrp="1"/>
          </p:cNvSpPr>
          <p:nvPr>
            <p:ph type="title"/>
          </p:nvPr>
        </p:nvSpPr>
        <p:spPr/>
        <p:txBody>
          <a:bodyPr/>
          <a:lstStyle/>
          <a:p>
            <a:r>
              <a:rPr lang="pt-BR" sz="3600" b="1" dirty="0">
                <a:solidFill>
                  <a:srgbClr val="003366"/>
                </a:solidFill>
              </a:rPr>
              <a:t>Vamos Praticar</a:t>
            </a:r>
            <a:endParaRPr sz="3600" b="1" dirty="0">
              <a:solidFill>
                <a:srgbClr val="003366"/>
              </a:solidFill>
            </a:endParaRPr>
          </a:p>
        </p:txBody>
      </p:sp>
      <p:sp>
        <p:nvSpPr>
          <p:cNvPr id="3" name="Content Placeholder 2">
            <a:extLst>
              <a:ext uri="{FF2B5EF4-FFF2-40B4-BE49-F238E27FC236}">
                <a16:creationId xmlns:a16="http://schemas.microsoft.com/office/drawing/2014/main" id="{D9C4D596-7E6F-0398-9921-DB78896E199C}"/>
              </a:ext>
            </a:extLst>
          </p:cNvPr>
          <p:cNvSpPr>
            <a:spLocks noGrp="1"/>
          </p:cNvSpPr>
          <p:nvPr>
            <p:ph idx="1"/>
          </p:nvPr>
        </p:nvSpPr>
        <p:spPr/>
        <p:txBody>
          <a:bodyPr>
            <a:normAutofit/>
          </a:bodyPr>
          <a:lstStyle/>
          <a:p>
            <a:pPr>
              <a:spcAft>
                <a:spcPts val="600"/>
              </a:spcAft>
              <a:defRPr sz="1800"/>
            </a:pPr>
            <a:r>
              <a:rPr lang="pt-BR" sz="2400" dirty="0">
                <a:latin typeface="Roboto" panose="02000000000000000000" pitchFamily="2" charset="0"/>
                <a:ea typeface="Roboto" panose="02000000000000000000" pitchFamily="2" charset="0"/>
                <a:cs typeface="Roboto" panose="02000000000000000000" pitchFamily="2" charset="0"/>
              </a:rPr>
              <a:t>Atribua a soma de </a:t>
            </a:r>
            <a:r>
              <a:rPr lang="pt-BR" sz="2400" i="1" dirty="0"/>
              <a:t>0.1 + 0.2 à variável soma</a:t>
            </a:r>
          </a:p>
          <a:p>
            <a:pPr>
              <a:spcAft>
                <a:spcPts val="600"/>
              </a:spcAft>
              <a:defRPr sz="1800"/>
            </a:pPr>
            <a:r>
              <a:rPr lang="pt-BR" sz="2400" i="1" dirty="0"/>
              <a:t>Imprima soma</a:t>
            </a:r>
          </a:p>
          <a:p>
            <a:pPr marL="0" indent="0">
              <a:buNone/>
            </a:pPr>
            <a:endParaRPr sz="2000" i="1" dirty="0">
              <a:latin typeface="Roboto"/>
            </a:endParaRPr>
          </a:p>
        </p:txBody>
      </p:sp>
    </p:spTree>
    <p:extLst>
      <p:ext uri="{BB962C8B-B14F-4D97-AF65-F5344CB8AC3E}">
        <p14:creationId xmlns:p14="http://schemas.microsoft.com/office/powerpoint/2010/main" val="4188781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3989A-F45F-213C-4D9F-F76DE204FD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F62DF2-D2A8-4956-1189-D6D7E4E18BDD}"/>
              </a:ext>
            </a:extLst>
          </p:cNvPr>
          <p:cNvSpPr>
            <a:spLocks noGrp="1"/>
          </p:cNvSpPr>
          <p:nvPr>
            <p:ph type="title"/>
          </p:nvPr>
        </p:nvSpPr>
        <p:spPr/>
        <p:txBody>
          <a:bodyPr/>
          <a:lstStyle/>
          <a:p>
            <a:r>
              <a:rPr lang="pt-BR" sz="3600" b="1" dirty="0">
                <a:solidFill>
                  <a:srgbClr val="003366"/>
                </a:solidFill>
              </a:rPr>
              <a:t>Vamos Praticar</a:t>
            </a:r>
            <a:endParaRPr sz="3600" b="1" dirty="0">
              <a:solidFill>
                <a:srgbClr val="003366"/>
              </a:solidFill>
            </a:endParaRPr>
          </a:p>
        </p:txBody>
      </p:sp>
      <p:sp>
        <p:nvSpPr>
          <p:cNvPr id="3" name="Content Placeholder 2">
            <a:extLst>
              <a:ext uri="{FF2B5EF4-FFF2-40B4-BE49-F238E27FC236}">
                <a16:creationId xmlns:a16="http://schemas.microsoft.com/office/drawing/2014/main" id="{8CF7FA46-2DDF-61E6-4CA4-54708820E748}"/>
              </a:ext>
            </a:extLst>
          </p:cNvPr>
          <p:cNvSpPr>
            <a:spLocks noGrp="1"/>
          </p:cNvSpPr>
          <p:nvPr>
            <p:ph idx="1"/>
          </p:nvPr>
        </p:nvSpPr>
        <p:spPr/>
        <p:txBody>
          <a:bodyPr>
            <a:normAutofit/>
          </a:bodyPr>
          <a:lstStyle/>
          <a:p>
            <a:pPr marL="0" indent="0">
              <a:spcAft>
                <a:spcPts val="600"/>
              </a:spcAft>
              <a:buNone/>
              <a:defRPr sz="1800"/>
            </a:pPr>
            <a:r>
              <a:rPr lang="pt-BR" sz="2000" i="1" dirty="0">
                <a:latin typeface="Roboto" panose="02000000000000000000" pitchFamily="2" charset="0"/>
                <a:ea typeface="Roboto" panose="02000000000000000000" pitchFamily="2" charset="0"/>
                <a:cs typeface="Roboto" panose="02000000000000000000" pitchFamily="2" charset="0"/>
              </a:rPr>
              <a:t>let soma = 0.1 + 0.2;</a:t>
            </a:r>
          </a:p>
          <a:p>
            <a:pPr>
              <a:spcAft>
                <a:spcPts val="600"/>
              </a:spcAft>
              <a:defRPr sz="1800"/>
            </a:pPr>
            <a:endParaRPr lang="pt-BR" sz="2000" i="1" dirty="0">
              <a:latin typeface="Roboto" panose="02000000000000000000" pitchFamily="2" charset="0"/>
              <a:ea typeface="Roboto" panose="02000000000000000000" pitchFamily="2" charset="0"/>
              <a:cs typeface="Roboto" panose="02000000000000000000" pitchFamily="2" charset="0"/>
            </a:endParaRPr>
          </a:p>
          <a:p>
            <a:pPr marL="0" indent="0">
              <a:spcAft>
                <a:spcPts val="600"/>
              </a:spcAft>
              <a:buNone/>
              <a:defRPr sz="1800"/>
            </a:pPr>
            <a:r>
              <a:rPr lang="pt-BR" sz="2000" i="1" dirty="0">
                <a:latin typeface="Roboto" panose="02000000000000000000" pitchFamily="2" charset="0"/>
                <a:ea typeface="Roboto" panose="02000000000000000000" pitchFamily="2" charset="0"/>
                <a:cs typeface="Roboto" panose="02000000000000000000" pitchFamily="2" charset="0"/>
              </a:rPr>
              <a:t>console.log(soma);             // 0.30000000000000004</a:t>
            </a:r>
          </a:p>
          <a:p>
            <a:pPr marL="0" indent="0">
              <a:spcAft>
                <a:spcPts val="600"/>
              </a:spcAft>
              <a:buNone/>
              <a:defRPr sz="1800"/>
            </a:pPr>
            <a:r>
              <a:rPr lang="pt-BR" sz="2000" i="1" dirty="0">
                <a:latin typeface="Roboto" panose="02000000000000000000" pitchFamily="2" charset="0"/>
                <a:ea typeface="Roboto" panose="02000000000000000000" pitchFamily="2" charset="0"/>
                <a:cs typeface="Roboto" panose="02000000000000000000" pitchFamily="2" charset="0"/>
              </a:rPr>
              <a:t>// Usando </a:t>
            </a:r>
            <a:r>
              <a:rPr lang="pt-BR" sz="2000" i="1" dirty="0" err="1">
                <a:latin typeface="Roboto" panose="02000000000000000000" pitchFamily="2" charset="0"/>
                <a:ea typeface="Roboto" panose="02000000000000000000" pitchFamily="2" charset="0"/>
                <a:cs typeface="Roboto" panose="02000000000000000000" pitchFamily="2" charset="0"/>
              </a:rPr>
              <a:t>toFixed</a:t>
            </a:r>
            <a:r>
              <a:rPr lang="pt-BR" sz="2000" i="1" dirty="0">
                <a:latin typeface="Roboto" panose="02000000000000000000" pitchFamily="2" charset="0"/>
                <a:ea typeface="Roboto" panose="02000000000000000000" pitchFamily="2" charset="0"/>
                <a:cs typeface="Roboto" panose="02000000000000000000" pitchFamily="2" charset="0"/>
              </a:rPr>
              <a:t> para formatar com 2 casas decimais</a:t>
            </a:r>
          </a:p>
          <a:p>
            <a:pPr marL="0" indent="0">
              <a:spcAft>
                <a:spcPts val="600"/>
              </a:spcAft>
              <a:buNone/>
              <a:defRPr sz="1800"/>
            </a:pPr>
            <a:r>
              <a:rPr lang="pt-BR" sz="2000" i="1" dirty="0">
                <a:latin typeface="Roboto" panose="02000000000000000000" pitchFamily="2" charset="0"/>
                <a:ea typeface="Roboto" panose="02000000000000000000" pitchFamily="2" charset="0"/>
                <a:cs typeface="Roboto" panose="02000000000000000000" pitchFamily="2" charset="0"/>
              </a:rPr>
              <a:t>console.log(</a:t>
            </a:r>
            <a:r>
              <a:rPr lang="pt-BR" sz="2000" i="1" dirty="0" err="1">
                <a:latin typeface="Roboto" panose="02000000000000000000" pitchFamily="2" charset="0"/>
                <a:ea typeface="Roboto" panose="02000000000000000000" pitchFamily="2" charset="0"/>
                <a:cs typeface="Roboto" panose="02000000000000000000" pitchFamily="2" charset="0"/>
              </a:rPr>
              <a:t>soma.toFixed</a:t>
            </a:r>
            <a:r>
              <a:rPr lang="pt-BR" sz="2000" i="1" dirty="0">
                <a:latin typeface="Roboto" panose="02000000000000000000" pitchFamily="2" charset="0"/>
                <a:ea typeface="Roboto" panose="02000000000000000000" pitchFamily="2" charset="0"/>
                <a:cs typeface="Roboto" panose="02000000000000000000" pitchFamily="2" charset="0"/>
              </a:rPr>
              <a:t>(2));  // "0.30"  (string)</a:t>
            </a:r>
          </a:p>
          <a:p>
            <a:pPr marL="0" indent="0">
              <a:spcAft>
                <a:spcPts val="600"/>
              </a:spcAft>
              <a:buNone/>
              <a:defRPr sz="1800"/>
            </a:pPr>
            <a:r>
              <a:rPr lang="pt-BR" sz="2000" i="1" dirty="0">
                <a:latin typeface="Roboto" panose="02000000000000000000" pitchFamily="2" charset="0"/>
                <a:ea typeface="Roboto" panose="02000000000000000000" pitchFamily="2" charset="0"/>
                <a:cs typeface="Roboto" panose="02000000000000000000" pitchFamily="2" charset="0"/>
              </a:rPr>
              <a:t>console.log(</a:t>
            </a:r>
            <a:r>
              <a:rPr lang="pt-BR" sz="2000" i="1" dirty="0" err="1">
                <a:latin typeface="Roboto" panose="02000000000000000000" pitchFamily="2" charset="0"/>
                <a:ea typeface="Roboto" panose="02000000000000000000" pitchFamily="2" charset="0"/>
                <a:cs typeface="Roboto" panose="02000000000000000000" pitchFamily="2" charset="0"/>
              </a:rPr>
              <a:t>Number</a:t>
            </a:r>
            <a:r>
              <a:rPr lang="pt-BR" sz="2000" i="1" dirty="0">
                <a:latin typeface="Roboto" panose="02000000000000000000" pitchFamily="2" charset="0"/>
                <a:ea typeface="Roboto" panose="02000000000000000000" pitchFamily="2" charset="0"/>
                <a:cs typeface="Roboto" panose="02000000000000000000" pitchFamily="2" charset="0"/>
              </a:rPr>
              <a:t>(</a:t>
            </a:r>
            <a:r>
              <a:rPr lang="pt-BR" sz="2000" i="1" dirty="0" err="1">
                <a:latin typeface="Roboto" panose="02000000000000000000" pitchFamily="2" charset="0"/>
                <a:ea typeface="Roboto" panose="02000000000000000000" pitchFamily="2" charset="0"/>
                <a:cs typeface="Roboto" panose="02000000000000000000" pitchFamily="2" charset="0"/>
              </a:rPr>
              <a:t>soma.toFixed</a:t>
            </a:r>
            <a:r>
              <a:rPr lang="pt-BR" sz="2000" i="1" dirty="0">
                <a:latin typeface="Roboto" panose="02000000000000000000" pitchFamily="2" charset="0"/>
                <a:ea typeface="Roboto" panose="02000000000000000000" pitchFamily="2" charset="0"/>
                <a:cs typeface="Roboto" panose="02000000000000000000" pitchFamily="2" charset="0"/>
              </a:rPr>
              <a:t>(2))); // 0.3  (número)</a:t>
            </a:r>
          </a:p>
          <a:p>
            <a:pPr>
              <a:spcAft>
                <a:spcPts val="600"/>
              </a:spcAft>
              <a:defRPr sz="1800"/>
            </a:pPr>
            <a:endParaRPr lang="pt-BR" sz="2000" i="1" dirty="0">
              <a:latin typeface="Roboto" panose="02000000000000000000" pitchFamily="2" charset="0"/>
              <a:ea typeface="Roboto" panose="02000000000000000000" pitchFamily="2" charset="0"/>
              <a:cs typeface="Roboto" panose="02000000000000000000" pitchFamily="2" charset="0"/>
            </a:endParaRPr>
          </a:p>
          <a:p>
            <a:pPr marL="0" indent="0">
              <a:spcAft>
                <a:spcPts val="600"/>
              </a:spcAft>
              <a:buNone/>
              <a:defRPr sz="1800"/>
            </a:pPr>
            <a:r>
              <a:rPr lang="pt-BR" sz="2000" i="1" dirty="0">
                <a:latin typeface="Roboto" panose="02000000000000000000" pitchFamily="2" charset="0"/>
                <a:ea typeface="Roboto" panose="02000000000000000000" pitchFamily="2" charset="0"/>
                <a:cs typeface="Roboto" panose="02000000000000000000" pitchFamily="2" charset="0"/>
              </a:rPr>
              <a:t>// Usando </a:t>
            </a:r>
            <a:r>
              <a:rPr lang="pt-BR" sz="2000" i="1" dirty="0" err="1">
                <a:latin typeface="Roboto" panose="02000000000000000000" pitchFamily="2" charset="0"/>
                <a:ea typeface="Roboto" panose="02000000000000000000" pitchFamily="2" charset="0"/>
                <a:cs typeface="Roboto" panose="02000000000000000000" pitchFamily="2" charset="0"/>
              </a:rPr>
              <a:t>Math.round</a:t>
            </a:r>
            <a:r>
              <a:rPr lang="pt-BR" sz="2000" i="1" dirty="0">
                <a:latin typeface="Roboto" panose="02000000000000000000" pitchFamily="2" charset="0"/>
                <a:ea typeface="Roboto" panose="02000000000000000000" pitchFamily="2" charset="0"/>
                <a:cs typeface="Roboto" panose="02000000000000000000" pitchFamily="2" charset="0"/>
              </a:rPr>
              <a:t> para arredondar com 2 casas</a:t>
            </a:r>
          </a:p>
          <a:p>
            <a:pPr marL="0" indent="0">
              <a:spcAft>
                <a:spcPts val="600"/>
              </a:spcAft>
              <a:buNone/>
              <a:defRPr sz="1800"/>
            </a:pPr>
            <a:r>
              <a:rPr lang="pt-BR" sz="2000" i="1" dirty="0">
                <a:latin typeface="Roboto" panose="02000000000000000000" pitchFamily="2" charset="0"/>
                <a:ea typeface="Roboto" panose="02000000000000000000" pitchFamily="2" charset="0"/>
                <a:cs typeface="Roboto" panose="02000000000000000000" pitchFamily="2" charset="0"/>
              </a:rPr>
              <a:t>console.log(</a:t>
            </a:r>
            <a:r>
              <a:rPr lang="pt-BR" sz="2000" i="1" dirty="0" err="1">
                <a:latin typeface="Roboto" panose="02000000000000000000" pitchFamily="2" charset="0"/>
                <a:ea typeface="Roboto" panose="02000000000000000000" pitchFamily="2" charset="0"/>
                <a:cs typeface="Roboto" panose="02000000000000000000" pitchFamily="2" charset="0"/>
              </a:rPr>
              <a:t>Math.round</a:t>
            </a:r>
            <a:r>
              <a:rPr lang="pt-BR" sz="2000" i="1" dirty="0">
                <a:latin typeface="Roboto" panose="02000000000000000000" pitchFamily="2" charset="0"/>
                <a:ea typeface="Roboto" panose="02000000000000000000" pitchFamily="2" charset="0"/>
                <a:cs typeface="Roboto" panose="02000000000000000000" pitchFamily="2" charset="0"/>
              </a:rPr>
              <a:t>(soma * 100) / 100); // 0.3  (número)</a:t>
            </a:r>
          </a:p>
          <a:p>
            <a:pPr marL="0" indent="0">
              <a:buNone/>
            </a:pPr>
            <a:endParaRPr sz="2000" i="1" dirty="0">
              <a:latin typeface="Roboto"/>
            </a:endParaRPr>
          </a:p>
        </p:txBody>
      </p:sp>
    </p:spTree>
    <p:extLst>
      <p:ext uri="{BB962C8B-B14F-4D97-AF65-F5344CB8AC3E}">
        <p14:creationId xmlns:p14="http://schemas.microsoft.com/office/powerpoint/2010/main" val="3004629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z="3600" b="1" dirty="0">
                <a:solidFill>
                  <a:srgbClr val="003366"/>
                </a:solidFill>
              </a:rPr>
              <a:t>Linguagens de Script Web – Java Script</a:t>
            </a:r>
            <a:endParaRPr sz="3600" b="1" dirty="0">
              <a:solidFill>
                <a:srgbClr val="003366"/>
              </a:solidFill>
            </a:endParaRPr>
          </a:p>
        </p:txBody>
      </p:sp>
      <p:sp>
        <p:nvSpPr>
          <p:cNvPr id="5" name="Rectangle 2">
            <a:extLst>
              <a:ext uri="{FF2B5EF4-FFF2-40B4-BE49-F238E27FC236}">
                <a16:creationId xmlns:a16="http://schemas.microsoft.com/office/drawing/2014/main" id="{2D3C9F6F-AA55-6B05-0225-22DCCF2C5459}"/>
              </a:ext>
            </a:extLst>
          </p:cNvPr>
          <p:cNvSpPr>
            <a:spLocks noGrp="1" noChangeArrowheads="1"/>
          </p:cNvSpPr>
          <p:nvPr>
            <p:ph idx="1"/>
          </p:nvPr>
        </p:nvSpPr>
        <p:spPr bwMode="auto">
          <a:xfrm>
            <a:off x="520700" y="1536174"/>
            <a:ext cx="81026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pt-BR" altLang="pt-BR" sz="2000" b="0" i="0" u="none" strike="noStrike" cap="none" normalizeH="0" baseline="0" dirty="0">
                <a:ln>
                  <a:noFill/>
                </a:ln>
                <a:solidFill>
                  <a:schemeClr val="tx1"/>
                </a:solidFill>
                <a:effectLst/>
                <a:latin typeface="Arial" panose="020B0604020202020204" pitchFamily="34" charset="0"/>
              </a:rPr>
              <a:t>Criado em 1995 para tornar páginas web </a:t>
            </a:r>
            <a:r>
              <a:rPr kumimoji="0" lang="pt-BR" altLang="pt-BR" sz="2000" b="1" i="0" u="none" strike="noStrike" cap="none" normalizeH="0" baseline="0" dirty="0">
                <a:ln>
                  <a:noFill/>
                </a:ln>
                <a:solidFill>
                  <a:schemeClr val="tx1"/>
                </a:solidFill>
                <a:effectLst/>
                <a:latin typeface="Arial" panose="020B0604020202020204" pitchFamily="34" charset="0"/>
              </a:rPr>
              <a:t>dinâmicas e interativas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pt-BR" altLang="pt-BR"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pt-BR" altLang="pt-BR" sz="2000" b="0" i="0" u="none" strike="noStrike" cap="none" normalizeH="0" baseline="0" dirty="0">
                <a:ln>
                  <a:noFill/>
                </a:ln>
                <a:solidFill>
                  <a:schemeClr val="tx1"/>
                </a:solidFill>
                <a:effectLst/>
                <a:latin typeface="Arial" panose="020B0604020202020204" pitchFamily="34" charset="0"/>
              </a:rPr>
              <a:t>Executado diretamente no navegador, sem recarregar a página</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pt-BR" altLang="pt-BR"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pt-BR" altLang="pt-BR" sz="2000" b="0" i="0" u="none" strike="noStrike" cap="none" normalizeH="0" baseline="0" dirty="0">
                <a:ln>
                  <a:noFill/>
                </a:ln>
                <a:solidFill>
                  <a:schemeClr val="tx1"/>
                </a:solidFill>
                <a:effectLst/>
                <a:latin typeface="Arial" panose="020B0604020202020204" pitchFamily="34" charset="0"/>
              </a:rPr>
              <a:t>Base para sites modernos, SPAs, jogos, dashboards e muito mais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pt-BR" altLang="pt-BR"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pt-BR" altLang="pt-BR" sz="2000" b="0" i="0" u="none" strike="noStrike" cap="none" normalizeH="0" baseline="0" dirty="0">
                <a:ln>
                  <a:noFill/>
                </a:ln>
                <a:solidFill>
                  <a:schemeClr val="tx1"/>
                </a:solidFill>
                <a:effectLst/>
                <a:latin typeface="Arial" panose="020B0604020202020204" pitchFamily="34" charset="0"/>
              </a:rPr>
              <a:t>Também usado no backend com Node.js, permitindo projetos full stack</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pt-BR" altLang="pt-BR"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pt-BR" altLang="pt-BR" sz="2000" b="0" i="0" u="none" strike="noStrike" cap="none" normalizeH="0" baseline="0" dirty="0">
                <a:ln>
                  <a:noFill/>
                </a:ln>
                <a:solidFill>
                  <a:schemeClr val="tx1"/>
                </a:solidFill>
                <a:effectLst/>
                <a:latin typeface="Arial" panose="020B0604020202020204" pitchFamily="34" charset="0"/>
              </a:rPr>
              <a:t>Grande comunidade e constante evolução</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pt-BR" altLang="pt-BR"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pt-BR" altLang="pt-BR" sz="2000" b="0" i="0" u="none" strike="noStrike" cap="none" normalizeH="0" baseline="0" dirty="0">
                <a:ln>
                  <a:noFill/>
                </a:ln>
                <a:solidFill>
                  <a:schemeClr val="tx1"/>
                </a:solidFill>
                <a:effectLst/>
                <a:latin typeface="Arial" panose="020B0604020202020204" pitchFamily="34" charset="0"/>
              </a:rPr>
              <a:t>Permite criar </a:t>
            </a:r>
            <a:r>
              <a:rPr kumimoji="0" lang="pt-BR" altLang="pt-BR" sz="2000" b="1" i="0" u="none" strike="noStrike" cap="none" normalizeH="0" baseline="0" dirty="0">
                <a:ln>
                  <a:noFill/>
                </a:ln>
                <a:solidFill>
                  <a:schemeClr val="tx1"/>
                </a:solidFill>
                <a:effectLst/>
                <a:latin typeface="Arial" panose="020B0604020202020204" pitchFamily="34" charset="0"/>
              </a:rPr>
              <a:t>experiências ricas e responsivas</a:t>
            </a:r>
            <a:r>
              <a:rPr kumimoji="0" lang="pt-BR" altLang="pt-BR" sz="2000" b="0" i="0" u="none" strike="noStrike" cap="none" normalizeH="0" baseline="0" dirty="0">
                <a:ln>
                  <a:noFill/>
                </a:ln>
                <a:solidFill>
                  <a:schemeClr val="tx1"/>
                </a:solidFill>
                <a:effectLst/>
                <a:latin typeface="Arial" panose="020B0604020202020204" pitchFamily="34" charset="0"/>
              </a:rPr>
              <a:t> para os usuários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B08B6-3343-F08B-3BA9-D46FE34940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1F5F0B-2668-228D-F0EC-79D2147D8D8C}"/>
              </a:ext>
            </a:extLst>
          </p:cNvPr>
          <p:cNvSpPr>
            <a:spLocks noGrp="1"/>
          </p:cNvSpPr>
          <p:nvPr>
            <p:ph type="title"/>
          </p:nvPr>
        </p:nvSpPr>
        <p:spPr/>
        <p:txBody>
          <a:bodyPr>
            <a:normAutofit fontScale="90000"/>
          </a:bodyPr>
          <a:lstStyle/>
          <a:p>
            <a:r>
              <a:rPr lang="pt-BR" sz="3600" b="1" dirty="0">
                <a:solidFill>
                  <a:srgbClr val="003366"/>
                </a:solidFill>
              </a:rPr>
              <a:t>Tipos Primitivos – Big </a:t>
            </a:r>
            <a:r>
              <a:rPr lang="pt-BR" sz="3600" b="1" dirty="0" err="1">
                <a:solidFill>
                  <a:srgbClr val="003366"/>
                </a:solidFill>
              </a:rPr>
              <a:t>Int</a:t>
            </a:r>
            <a:r>
              <a:rPr lang="pt-BR" sz="3600" b="1" dirty="0">
                <a:solidFill>
                  <a:srgbClr val="003366"/>
                </a:solidFill>
              </a:rPr>
              <a:t> (Exemplos de Uso)</a:t>
            </a:r>
            <a:endParaRPr sz="3600" b="1" dirty="0">
              <a:solidFill>
                <a:srgbClr val="003366"/>
              </a:solidFill>
            </a:endParaRPr>
          </a:p>
        </p:txBody>
      </p:sp>
      <p:sp>
        <p:nvSpPr>
          <p:cNvPr id="3" name="Content Placeholder 2">
            <a:extLst>
              <a:ext uri="{FF2B5EF4-FFF2-40B4-BE49-F238E27FC236}">
                <a16:creationId xmlns:a16="http://schemas.microsoft.com/office/drawing/2014/main" id="{17DD362E-27EE-529B-2CDD-301F6742126F}"/>
              </a:ext>
            </a:extLst>
          </p:cNvPr>
          <p:cNvSpPr>
            <a:spLocks noGrp="1"/>
          </p:cNvSpPr>
          <p:nvPr>
            <p:ph idx="1"/>
          </p:nvPr>
        </p:nvSpPr>
        <p:spPr/>
        <p:txBody>
          <a:bodyPr>
            <a:normAutofit/>
          </a:bodyPr>
          <a:lstStyle/>
          <a:p>
            <a:pPr marL="0" indent="0">
              <a:buNone/>
            </a:pPr>
            <a:r>
              <a:rPr lang="pt-BR" sz="2000" dirty="0"/>
              <a:t>console.log(9007199254740991 + 1); </a:t>
            </a:r>
            <a:r>
              <a:rPr lang="pt-BR" sz="2000" dirty="0">
                <a:solidFill>
                  <a:schemeClr val="tx2"/>
                </a:solidFill>
              </a:rPr>
              <a:t>// 9007199254740992 </a:t>
            </a:r>
            <a:r>
              <a:rPr lang="pt-BR" sz="2000" dirty="0"/>
              <a:t>console.log(9007199254740991 + 2); </a:t>
            </a:r>
            <a:r>
              <a:rPr lang="pt-BR" sz="2000" dirty="0">
                <a:solidFill>
                  <a:schemeClr val="tx2"/>
                </a:solidFill>
              </a:rPr>
              <a:t>// 9007199254740992</a:t>
            </a:r>
          </a:p>
          <a:p>
            <a:pPr marL="0" indent="0">
              <a:buNone/>
            </a:pPr>
            <a:endParaRPr lang="pt-BR" sz="2000" dirty="0">
              <a:solidFill>
                <a:schemeClr val="tx2"/>
              </a:solidFill>
            </a:endParaRPr>
          </a:p>
          <a:p>
            <a:pPr marL="0" indent="0">
              <a:buNone/>
            </a:pPr>
            <a:r>
              <a:rPr lang="pt-BR" sz="2000" dirty="0"/>
              <a:t>let big = 9007199254740991n; </a:t>
            </a:r>
            <a:r>
              <a:rPr lang="pt-BR" sz="2000" dirty="0">
                <a:solidFill>
                  <a:schemeClr val="tx2"/>
                </a:solidFill>
              </a:rPr>
              <a:t>// o "n" no final cria um BigInt</a:t>
            </a:r>
          </a:p>
          <a:p>
            <a:pPr marL="0" indent="0">
              <a:buNone/>
            </a:pPr>
            <a:r>
              <a:rPr lang="pt-BR" sz="2000" dirty="0"/>
              <a:t>console.log(big + 2n); </a:t>
            </a:r>
            <a:r>
              <a:rPr lang="pt-BR" sz="2000" dirty="0">
                <a:solidFill>
                  <a:schemeClr val="tx2"/>
                </a:solidFill>
              </a:rPr>
              <a:t>// 9007199254740993n</a:t>
            </a:r>
          </a:p>
          <a:p>
            <a:endParaRPr lang="pt-BR" sz="2000" dirty="0"/>
          </a:p>
          <a:p>
            <a:pPr marL="0" indent="0">
              <a:buNone/>
            </a:pPr>
            <a:r>
              <a:rPr lang="en-US" sz="2000" dirty="0"/>
              <a:t>let a = 5n;</a:t>
            </a:r>
          </a:p>
          <a:p>
            <a:pPr marL="0" indent="0">
              <a:buNone/>
            </a:pPr>
            <a:r>
              <a:rPr lang="en-US" sz="2000" dirty="0"/>
              <a:t>let b = 2; </a:t>
            </a:r>
          </a:p>
          <a:p>
            <a:endParaRPr lang="en-US" sz="2000" dirty="0"/>
          </a:p>
          <a:p>
            <a:pPr marL="0" indent="0">
              <a:buNone/>
            </a:pPr>
            <a:r>
              <a:rPr lang="en-US" sz="2000" dirty="0"/>
              <a:t>console.log(a + b); </a:t>
            </a:r>
            <a:r>
              <a:rPr lang="en-US" sz="2000" dirty="0">
                <a:solidFill>
                  <a:schemeClr val="tx2"/>
                </a:solidFill>
              </a:rPr>
              <a:t>// </a:t>
            </a:r>
            <a:r>
              <a:rPr lang="en-US" sz="2000" dirty="0" err="1">
                <a:solidFill>
                  <a:schemeClr val="tx2"/>
                </a:solidFill>
              </a:rPr>
              <a:t>TypeError</a:t>
            </a:r>
            <a:r>
              <a:rPr lang="en-US" sz="2000" dirty="0">
                <a:solidFill>
                  <a:schemeClr val="tx2"/>
                </a:solidFill>
              </a:rPr>
              <a:t> </a:t>
            </a:r>
          </a:p>
          <a:p>
            <a:pPr marL="0" indent="0">
              <a:buNone/>
            </a:pPr>
            <a:r>
              <a:rPr lang="en-US" sz="2000" dirty="0"/>
              <a:t>console.log(a + BigInt(b)); </a:t>
            </a:r>
            <a:r>
              <a:rPr lang="en-US" sz="2000" dirty="0">
                <a:solidFill>
                  <a:schemeClr val="tx2"/>
                </a:solidFill>
              </a:rPr>
              <a:t>// 7n </a:t>
            </a:r>
          </a:p>
          <a:p>
            <a:pPr marL="0" indent="0">
              <a:buNone/>
            </a:pPr>
            <a:endParaRPr lang="pt-BR" sz="2000" dirty="0">
              <a:solidFill>
                <a:schemeClr val="tx2"/>
              </a:solidFill>
            </a:endParaRPr>
          </a:p>
          <a:p>
            <a:pPr marL="0" indent="0">
              <a:buNone/>
            </a:pPr>
            <a:endParaRPr lang="pt-BR" sz="2000" dirty="0"/>
          </a:p>
          <a:p>
            <a:pPr marL="0" indent="0">
              <a:buNone/>
            </a:pPr>
            <a:endParaRPr sz="2400" i="1" dirty="0">
              <a:latin typeface="Roboto"/>
            </a:endParaRPr>
          </a:p>
        </p:txBody>
      </p:sp>
    </p:spTree>
    <p:extLst>
      <p:ext uri="{BB962C8B-B14F-4D97-AF65-F5344CB8AC3E}">
        <p14:creationId xmlns:p14="http://schemas.microsoft.com/office/powerpoint/2010/main" val="2004020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C58A1D-69A7-5B4F-2F78-159D01FDFF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C24582-29C1-D9D9-7206-4AFC879E67E8}"/>
              </a:ext>
            </a:extLst>
          </p:cNvPr>
          <p:cNvSpPr>
            <a:spLocks noGrp="1"/>
          </p:cNvSpPr>
          <p:nvPr>
            <p:ph type="title"/>
          </p:nvPr>
        </p:nvSpPr>
        <p:spPr/>
        <p:txBody>
          <a:bodyPr/>
          <a:lstStyle/>
          <a:p>
            <a:r>
              <a:rPr lang="pt-BR" sz="3600" b="1" dirty="0">
                <a:solidFill>
                  <a:srgbClr val="003366"/>
                </a:solidFill>
              </a:rPr>
              <a:t>Tipos Primitivos – Números (Exemplos)</a:t>
            </a:r>
            <a:endParaRPr sz="3600" b="1" dirty="0">
              <a:solidFill>
                <a:srgbClr val="003366"/>
              </a:solidFill>
            </a:endParaRPr>
          </a:p>
        </p:txBody>
      </p:sp>
      <p:sp>
        <p:nvSpPr>
          <p:cNvPr id="3" name="Content Placeholder 2">
            <a:extLst>
              <a:ext uri="{FF2B5EF4-FFF2-40B4-BE49-F238E27FC236}">
                <a16:creationId xmlns:a16="http://schemas.microsoft.com/office/drawing/2014/main" id="{50438EC1-7F39-4209-9C02-BCE8B111C172}"/>
              </a:ext>
            </a:extLst>
          </p:cNvPr>
          <p:cNvSpPr>
            <a:spLocks noGrp="1"/>
          </p:cNvSpPr>
          <p:nvPr>
            <p:ph idx="1"/>
          </p:nvPr>
        </p:nvSpPr>
        <p:spPr/>
        <p:txBody>
          <a:bodyPr>
            <a:normAutofit fontScale="85000" lnSpcReduction="20000"/>
          </a:bodyPr>
          <a:lstStyle/>
          <a:p>
            <a:pPr marL="0" indent="0">
              <a:lnSpc>
                <a:spcPct val="150000"/>
              </a:lnSpc>
              <a:buNone/>
            </a:pPr>
            <a:r>
              <a:rPr lang="pt-BR" sz="2800" b="1" dirty="0">
                <a:latin typeface="Roboto"/>
              </a:rPr>
              <a:t>Exemplos:</a:t>
            </a:r>
            <a:br>
              <a:rPr lang="pt-BR" sz="2400" dirty="0">
                <a:latin typeface="Roboto"/>
              </a:rPr>
            </a:br>
            <a:br>
              <a:rPr lang="pt-BR" sz="2400" dirty="0">
                <a:latin typeface="Roboto"/>
              </a:rPr>
            </a:br>
            <a:r>
              <a:rPr lang="pt-BR" sz="2000" i="1" dirty="0"/>
              <a:t>let </a:t>
            </a:r>
            <a:r>
              <a:rPr lang="pt-BR" sz="2000" i="1" dirty="0" err="1"/>
              <a:t>count</a:t>
            </a:r>
            <a:r>
              <a:rPr lang="pt-BR" sz="2000" i="1" dirty="0"/>
              <a:t> = 10; </a:t>
            </a:r>
            <a:r>
              <a:rPr lang="pt-BR" sz="2000" i="1" dirty="0">
                <a:solidFill>
                  <a:schemeClr val="tx2"/>
                </a:solidFill>
              </a:rPr>
              <a:t>// inteiro literal e também um </a:t>
            </a:r>
            <a:r>
              <a:rPr lang="pt-BR" sz="2000" i="1" dirty="0" err="1">
                <a:solidFill>
                  <a:schemeClr val="tx2"/>
                </a:solidFill>
              </a:rPr>
              <a:t>double</a:t>
            </a:r>
            <a:endParaRPr lang="pt-BR" sz="2000" i="1" dirty="0">
              <a:solidFill>
                <a:schemeClr val="tx2"/>
              </a:solidFill>
            </a:endParaRPr>
          </a:p>
          <a:p>
            <a:pPr marL="0" indent="0">
              <a:lnSpc>
                <a:spcPct val="150000"/>
              </a:lnSpc>
              <a:buNone/>
            </a:pPr>
            <a:r>
              <a:rPr lang="pt-BR" sz="2000" i="1" dirty="0"/>
              <a:t>const blue = 0x0000ff; </a:t>
            </a:r>
            <a:r>
              <a:rPr lang="pt-BR" sz="2000" i="1" dirty="0">
                <a:solidFill>
                  <a:schemeClr val="tx2"/>
                </a:solidFill>
              </a:rPr>
              <a:t>// hexadecimal (hex ff = decimal 255)</a:t>
            </a:r>
          </a:p>
          <a:p>
            <a:pPr marL="0" indent="0">
              <a:lnSpc>
                <a:spcPct val="150000"/>
              </a:lnSpc>
              <a:buNone/>
            </a:pPr>
            <a:r>
              <a:rPr lang="pt-BR" sz="2000" i="1" dirty="0"/>
              <a:t>const </a:t>
            </a:r>
            <a:r>
              <a:rPr lang="pt-BR" sz="2000" i="1" dirty="0" err="1"/>
              <a:t>umask</a:t>
            </a:r>
            <a:r>
              <a:rPr lang="pt-BR" sz="2000" i="1" dirty="0"/>
              <a:t> = 0o0022; </a:t>
            </a:r>
            <a:r>
              <a:rPr lang="pt-BR" sz="2000" i="1" dirty="0">
                <a:solidFill>
                  <a:schemeClr val="tx2"/>
                </a:solidFill>
              </a:rPr>
              <a:t>// octal (octal 22 = decimal 18)</a:t>
            </a:r>
          </a:p>
          <a:p>
            <a:pPr marL="0" indent="0">
              <a:lnSpc>
                <a:spcPct val="150000"/>
              </a:lnSpc>
              <a:buNone/>
            </a:pPr>
            <a:r>
              <a:rPr lang="pt-BR" sz="2000" i="1" dirty="0"/>
              <a:t>const </a:t>
            </a:r>
            <a:r>
              <a:rPr lang="pt-BR" sz="2000" i="1" dirty="0" err="1"/>
              <a:t>roomTemp</a:t>
            </a:r>
            <a:r>
              <a:rPr lang="pt-BR" sz="2000" i="1" dirty="0"/>
              <a:t> = 21.5; </a:t>
            </a:r>
            <a:r>
              <a:rPr lang="pt-BR" sz="2000" i="1" dirty="0">
                <a:solidFill>
                  <a:schemeClr val="tx2"/>
                </a:solidFill>
              </a:rPr>
              <a:t>// decimal</a:t>
            </a:r>
          </a:p>
          <a:p>
            <a:pPr marL="0" indent="0">
              <a:lnSpc>
                <a:spcPct val="150000"/>
              </a:lnSpc>
              <a:buNone/>
            </a:pPr>
            <a:r>
              <a:rPr lang="pt-BR" sz="2000" i="1" dirty="0"/>
              <a:t>const c = 3.0e6; </a:t>
            </a:r>
            <a:r>
              <a:rPr lang="pt-BR" sz="2000" i="1" dirty="0">
                <a:solidFill>
                  <a:schemeClr val="tx2"/>
                </a:solidFill>
              </a:rPr>
              <a:t>// </a:t>
            </a:r>
            <a:r>
              <a:rPr lang="pt-BR" sz="2000" i="1" dirty="0" err="1">
                <a:solidFill>
                  <a:schemeClr val="tx2"/>
                </a:solidFill>
              </a:rPr>
              <a:t>exponential</a:t>
            </a:r>
            <a:r>
              <a:rPr lang="pt-BR" sz="2000" i="1" dirty="0">
                <a:solidFill>
                  <a:schemeClr val="tx2"/>
                </a:solidFill>
              </a:rPr>
              <a:t> (3.0 × 10^6 = 3,000,000)</a:t>
            </a:r>
          </a:p>
          <a:p>
            <a:pPr marL="0" indent="0">
              <a:lnSpc>
                <a:spcPct val="150000"/>
              </a:lnSpc>
              <a:buNone/>
            </a:pPr>
            <a:r>
              <a:rPr lang="pt-BR" sz="2000" i="1" dirty="0"/>
              <a:t>const e = -1.6e-19; </a:t>
            </a:r>
            <a:r>
              <a:rPr lang="pt-BR" sz="2000" i="1" dirty="0">
                <a:solidFill>
                  <a:schemeClr val="tx2"/>
                </a:solidFill>
              </a:rPr>
              <a:t>// </a:t>
            </a:r>
            <a:r>
              <a:rPr lang="pt-BR" sz="2000" i="1" dirty="0" err="1">
                <a:solidFill>
                  <a:schemeClr val="tx2"/>
                </a:solidFill>
              </a:rPr>
              <a:t>exponential</a:t>
            </a:r>
            <a:r>
              <a:rPr lang="pt-BR" sz="2000" i="1" dirty="0">
                <a:solidFill>
                  <a:schemeClr val="tx2"/>
                </a:solidFill>
              </a:rPr>
              <a:t> (-1.6 × 10^-19 = 0.00000000000000000016)</a:t>
            </a:r>
          </a:p>
          <a:p>
            <a:pPr marL="0" indent="0">
              <a:lnSpc>
                <a:spcPct val="150000"/>
              </a:lnSpc>
              <a:buNone/>
            </a:pPr>
            <a:r>
              <a:rPr lang="pt-BR" sz="2000" i="1" dirty="0"/>
              <a:t>const </a:t>
            </a:r>
            <a:r>
              <a:rPr lang="pt-BR" sz="2000" i="1" dirty="0" err="1"/>
              <a:t>inf</a:t>
            </a:r>
            <a:r>
              <a:rPr lang="pt-BR" sz="2000" i="1" dirty="0"/>
              <a:t> = </a:t>
            </a:r>
            <a:r>
              <a:rPr lang="pt-BR" sz="2000" i="1" dirty="0" err="1"/>
              <a:t>Infinity</a:t>
            </a:r>
            <a:r>
              <a:rPr lang="pt-BR" sz="2000" i="1" dirty="0"/>
              <a:t>;</a:t>
            </a:r>
          </a:p>
          <a:p>
            <a:pPr marL="0" indent="0">
              <a:lnSpc>
                <a:spcPct val="150000"/>
              </a:lnSpc>
              <a:buNone/>
            </a:pPr>
            <a:r>
              <a:rPr lang="pt-BR" sz="2000" i="1" dirty="0"/>
              <a:t>const </a:t>
            </a:r>
            <a:r>
              <a:rPr lang="pt-BR" sz="2000" i="1" dirty="0" err="1"/>
              <a:t>ninf</a:t>
            </a:r>
            <a:r>
              <a:rPr lang="pt-BR" sz="2000" i="1" dirty="0"/>
              <a:t> = -</a:t>
            </a:r>
            <a:r>
              <a:rPr lang="pt-BR" sz="2000" i="1" dirty="0" err="1"/>
              <a:t>Infinity</a:t>
            </a:r>
            <a:r>
              <a:rPr lang="pt-BR" sz="2000" i="1" dirty="0"/>
              <a:t>;</a:t>
            </a:r>
          </a:p>
          <a:p>
            <a:pPr marL="0" indent="0">
              <a:lnSpc>
                <a:spcPct val="150000"/>
              </a:lnSpc>
              <a:buNone/>
            </a:pPr>
            <a:r>
              <a:rPr lang="pt-BR" sz="2000" i="1" dirty="0"/>
              <a:t>const </a:t>
            </a:r>
            <a:r>
              <a:rPr lang="pt-BR" sz="2000" i="1" dirty="0" err="1"/>
              <a:t>nan</a:t>
            </a:r>
            <a:r>
              <a:rPr lang="pt-BR" sz="2000" i="1" dirty="0"/>
              <a:t> = </a:t>
            </a:r>
            <a:r>
              <a:rPr lang="pt-BR" sz="2000" i="1" dirty="0" err="1"/>
              <a:t>NaN</a:t>
            </a:r>
            <a:r>
              <a:rPr lang="pt-BR" sz="2000" i="1" dirty="0"/>
              <a:t>; </a:t>
            </a:r>
            <a:r>
              <a:rPr lang="pt-BR" sz="2000" i="1" dirty="0">
                <a:solidFill>
                  <a:schemeClr val="tx2"/>
                </a:solidFill>
              </a:rPr>
              <a:t>// "</a:t>
            </a:r>
            <a:r>
              <a:rPr lang="pt-BR" sz="2000" i="1" dirty="0" err="1">
                <a:solidFill>
                  <a:schemeClr val="tx2"/>
                </a:solidFill>
              </a:rPr>
              <a:t>not</a:t>
            </a:r>
            <a:r>
              <a:rPr lang="pt-BR" sz="2000" i="1" dirty="0">
                <a:solidFill>
                  <a:schemeClr val="tx2"/>
                </a:solidFill>
              </a:rPr>
              <a:t> a </a:t>
            </a:r>
            <a:r>
              <a:rPr lang="pt-BR" sz="2000" i="1" dirty="0" err="1">
                <a:solidFill>
                  <a:schemeClr val="tx2"/>
                </a:solidFill>
              </a:rPr>
              <a:t>number</a:t>
            </a:r>
            <a:r>
              <a:rPr lang="pt-BR" sz="2000" i="1" dirty="0">
                <a:solidFill>
                  <a:schemeClr val="tx2"/>
                </a:solidFill>
              </a:rPr>
              <a:t>"</a:t>
            </a:r>
          </a:p>
          <a:p>
            <a:pPr marL="0" indent="0">
              <a:buNone/>
            </a:pPr>
            <a:endParaRPr sz="2400" i="1" dirty="0">
              <a:latin typeface="Roboto"/>
            </a:endParaRPr>
          </a:p>
        </p:txBody>
      </p:sp>
    </p:spTree>
    <p:extLst>
      <p:ext uri="{BB962C8B-B14F-4D97-AF65-F5344CB8AC3E}">
        <p14:creationId xmlns:p14="http://schemas.microsoft.com/office/powerpoint/2010/main" val="2503463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E515D-8C18-8308-A58C-7848DDD151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BCAA72-078D-C495-901A-69E52AEFE2D4}"/>
              </a:ext>
            </a:extLst>
          </p:cNvPr>
          <p:cNvSpPr>
            <a:spLocks noGrp="1"/>
          </p:cNvSpPr>
          <p:nvPr>
            <p:ph type="title"/>
          </p:nvPr>
        </p:nvSpPr>
        <p:spPr/>
        <p:txBody>
          <a:bodyPr/>
          <a:lstStyle/>
          <a:p>
            <a:r>
              <a:rPr lang="pt-BR" sz="3600" b="1" dirty="0">
                <a:solidFill>
                  <a:srgbClr val="003366"/>
                </a:solidFill>
              </a:rPr>
              <a:t>Vamos Praticar</a:t>
            </a:r>
            <a:endParaRPr sz="3600" b="1" dirty="0">
              <a:solidFill>
                <a:srgbClr val="003366"/>
              </a:solidFill>
            </a:endParaRPr>
          </a:p>
        </p:txBody>
      </p:sp>
      <p:sp>
        <p:nvSpPr>
          <p:cNvPr id="3" name="Content Placeholder 2">
            <a:extLst>
              <a:ext uri="{FF2B5EF4-FFF2-40B4-BE49-F238E27FC236}">
                <a16:creationId xmlns:a16="http://schemas.microsoft.com/office/drawing/2014/main" id="{73FED1D8-B451-35D5-4209-52B6B6275DFC}"/>
              </a:ext>
            </a:extLst>
          </p:cNvPr>
          <p:cNvSpPr>
            <a:spLocks noGrp="1"/>
          </p:cNvSpPr>
          <p:nvPr>
            <p:ph idx="1"/>
          </p:nvPr>
        </p:nvSpPr>
        <p:spPr/>
        <p:txBody>
          <a:bodyPr>
            <a:normAutofit/>
          </a:bodyPr>
          <a:lstStyle/>
          <a:p>
            <a:pPr>
              <a:spcAft>
                <a:spcPts val="600"/>
              </a:spcAft>
              <a:defRPr sz="1800"/>
            </a:pPr>
            <a:r>
              <a:rPr lang="pt-BR" sz="2400" dirty="0">
                <a:latin typeface="Roboto" panose="02000000000000000000" pitchFamily="2" charset="0"/>
                <a:ea typeface="Roboto" panose="02000000000000000000" pitchFamily="2" charset="0"/>
                <a:cs typeface="Roboto" panose="02000000000000000000" pitchFamily="2" charset="0"/>
              </a:rPr>
              <a:t>Observe o resultado da soma abaixo:</a:t>
            </a:r>
            <a:br>
              <a:rPr lang="pt-BR" sz="2400" dirty="0">
                <a:latin typeface="Roboto" panose="02000000000000000000" pitchFamily="2" charset="0"/>
                <a:ea typeface="Roboto" panose="02000000000000000000" pitchFamily="2" charset="0"/>
                <a:cs typeface="Roboto" panose="02000000000000000000" pitchFamily="2" charset="0"/>
              </a:rPr>
            </a:br>
            <a:br>
              <a:rPr lang="pt-BR" sz="2400" dirty="0">
                <a:latin typeface="Roboto" panose="02000000000000000000" pitchFamily="2" charset="0"/>
                <a:ea typeface="Roboto" panose="02000000000000000000" pitchFamily="2" charset="0"/>
                <a:cs typeface="Roboto" panose="02000000000000000000" pitchFamily="2" charset="0"/>
              </a:rPr>
            </a:br>
            <a:r>
              <a:rPr lang="pt-BR" sz="2400" dirty="0"/>
              <a:t>console.log(9007199254740991 + 1); console.log(9007199254740991 + 2);</a:t>
            </a:r>
            <a:endParaRPr lang="pt-BR" sz="2400" i="1" dirty="0"/>
          </a:p>
          <a:p>
            <a:pPr marL="0" indent="0">
              <a:buNone/>
            </a:pPr>
            <a:endParaRPr lang="pt-BR" sz="2000" i="1" dirty="0">
              <a:latin typeface="Roboto"/>
            </a:endParaRPr>
          </a:p>
        </p:txBody>
      </p:sp>
    </p:spTree>
    <p:extLst>
      <p:ext uri="{BB962C8B-B14F-4D97-AF65-F5344CB8AC3E}">
        <p14:creationId xmlns:p14="http://schemas.microsoft.com/office/powerpoint/2010/main" val="2234789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64350-245C-8F57-68F7-4D05A9CCAF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BC11AA-9720-47F1-79DC-C0CB55A7C635}"/>
              </a:ext>
            </a:extLst>
          </p:cNvPr>
          <p:cNvSpPr>
            <a:spLocks noGrp="1"/>
          </p:cNvSpPr>
          <p:nvPr>
            <p:ph type="title"/>
          </p:nvPr>
        </p:nvSpPr>
        <p:spPr/>
        <p:txBody>
          <a:bodyPr/>
          <a:lstStyle/>
          <a:p>
            <a:r>
              <a:rPr lang="pt-BR" sz="3600" b="1" dirty="0">
                <a:solidFill>
                  <a:srgbClr val="003366"/>
                </a:solidFill>
              </a:rPr>
              <a:t>Vamos Praticar</a:t>
            </a:r>
            <a:endParaRPr sz="3600" b="1" dirty="0">
              <a:solidFill>
                <a:srgbClr val="003366"/>
              </a:solidFill>
            </a:endParaRPr>
          </a:p>
        </p:txBody>
      </p:sp>
      <p:sp>
        <p:nvSpPr>
          <p:cNvPr id="3" name="Content Placeholder 2">
            <a:extLst>
              <a:ext uri="{FF2B5EF4-FFF2-40B4-BE49-F238E27FC236}">
                <a16:creationId xmlns:a16="http://schemas.microsoft.com/office/drawing/2014/main" id="{DF8ECB77-D209-8262-DCF4-FA95D110B92D}"/>
              </a:ext>
            </a:extLst>
          </p:cNvPr>
          <p:cNvSpPr>
            <a:spLocks noGrp="1"/>
          </p:cNvSpPr>
          <p:nvPr>
            <p:ph idx="1"/>
          </p:nvPr>
        </p:nvSpPr>
        <p:spPr/>
        <p:txBody>
          <a:bodyPr>
            <a:normAutofit/>
          </a:bodyPr>
          <a:lstStyle/>
          <a:p>
            <a:pPr>
              <a:spcAft>
                <a:spcPts val="600"/>
              </a:spcAft>
              <a:defRPr sz="1800"/>
            </a:pPr>
            <a:r>
              <a:rPr lang="pt-BR" sz="2400" dirty="0">
                <a:latin typeface="Roboto" panose="02000000000000000000" pitchFamily="2" charset="0"/>
                <a:ea typeface="Roboto" panose="02000000000000000000" pitchFamily="2" charset="0"/>
                <a:cs typeface="Roboto" panose="02000000000000000000" pitchFamily="2" charset="0"/>
              </a:rPr>
              <a:t>Agora com BigInt</a:t>
            </a:r>
          </a:p>
          <a:p>
            <a:pPr>
              <a:spcAft>
                <a:spcPts val="600"/>
              </a:spcAft>
              <a:defRPr sz="1800"/>
            </a:pPr>
            <a:endParaRPr lang="pt-BR" sz="2400" dirty="0">
              <a:latin typeface="Roboto" panose="02000000000000000000" pitchFamily="2" charset="0"/>
              <a:ea typeface="Roboto" panose="02000000000000000000" pitchFamily="2" charset="0"/>
              <a:cs typeface="Roboto" panose="02000000000000000000" pitchFamily="2" charset="0"/>
            </a:endParaRPr>
          </a:p>
          <a:p>
            <a:pPr marL="0" indent="0">
              <a:spcAft>
                <a:spcPts val="600"/>
              </a:spcAft>
              <a:buNone/>
              <a:defRPr sz="1800"/>
            </a:pPr>
            <a:r>
              <a:rPr lang="pt-BR" sz="2400" dirty="0">
                <a:latin typeface="Roboto" panose="02000000000000000000" pitchFamily="2" charset="0"/>
                <a:ea typeface="Roboto" panose="02000000000000000000" pitchFamily="2" charset="0"/>
                <a:cs typeface="Roboto" panose="02000000000000000000" pitchFamily="2" charset="0"/>
              </a:rPr>
              <a:t>let num = 9007199254740991n; // 'n' indica que é BigInt</a:t>
            </a:r>
          </a:p>
          <a:p>
            <a:pPr>
              <a:spcAft>
                <a:spcPts val="600"/>
              </a:spcAft>
              <a:defRPr sz="1800"/>
            </a:pPr>
            <a:endParaRPr lang="pt-BR" sz="2400" dirty="0">
              <a:latin typeface="Roboto" panose="02000000000000000000" pitchFamily="2" charset="0"/>
              <a:ea typeface="Roboto" panose="02000000000000000000" pitchFamily="2" charset="0"/>
              <a:cs typeface="Roboto" panose="02000000000000000000" pitchFamily="2" charset="0"/>
            </a:endParaRPr>
          </a:p>
          <a:p>
            <a:pPr marL="0" indent="0">
              <a:spcAft>
                <a:spcPts val="600"/>
              </a:spcAft>
              <a:buNone/>
              <a:defRPr sz="1800"/>
            </a:pPr>
            <a:r>
              <a:rPr lang="pt-BR" sz="2400" dirty="0">
                <a:latin typeface="Roboto" panose="02000000000000000000" pitchFamily="2" charset="0"/>
                <a:ea typeface="Roboto" panose="02000000000000000000" pitchFamily="2" charset="0"/>
                <a:cs typeface="Roboto" panose="02000000000000000000" pitchFamily="2" charset="0"/>
              </a:rPr>
              <a:t>console.log(num + 1n); </a:t>
            </a:r>
          </a:p>
          <a:p>
            <a:pPr marL="0" indent="0">
              <a:spcAft>
                <a:spcPts val="600"/>
              </a:spcAft>
              <a:buNone/>
              <a:defRPr sz="1800"/>
            </a:pPr>
            <a:r>
              <a:rPr lang="pt-BR" sz="2400" dirty="0">
                <a:latin typeface="Roboto" panose="02000000000000000000" pitchFamily="2" charset="0"/>
                <a:ea typeface="Roboto" panose="02000000000000000000" pitchFamily="2" charset="0"/>
                <a:cs typeface="Roboto" panose="02000000000000000000" pitchFamily="2" charset="0"/>
              </a:rPr>
              <a:t>console.log(num + 2n); </a:t>
            </a:r>
            <a:endParaRPr lang="pt-BR" sz="2400" i="1" dirty="0">
              <a:latin typeface="Roboto" panose="02000000000000000000" pitchFamily="2" charset="0"/>
              <a:ea typeface="Roboto" panose="02000000000000000000" pitchFamily="2" charset="0"/>
              <a:cs typeface="Roboto" panose="02000000000000000000" pitchFamily="2" charset="0"/>
            </a:endParaRPr>
          </a:p>
          <a:p>
            <a:pPr>
              <a:spcAft>
                <a:spcPts val="600"/>
              </a:spcAft>
              <a:defRPr sz="1800"/>
            </a:pPr>
            <a:endParaRPr lang="pt-BR" sz="2400" i="1" dirty="0"/>
          </a:p>
          <a:p>
            <a:pPr marL="0" indent="0">
              <a:buNone/>
            </a:pPr>
            <a:endParaRPr lang="pt-BR" sz="2000" i="1" dirty="0">
              <a:latin typeface="Roboto"/>
            </a:endParaRPr>
          </a:p>
        </p:txBody>
      </p:sp>
    </p:spTree>
    <p:extLst>
      <p:ext uri="{BB962C8B-B14F-4D97-AF65-F5344CB8AC3E}">
        <p14:creationId xmlns:p14="http://schemas.microsoft.com/office/powerpoint/2010/main" val="467742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074B2-B379-F417-5154-4E3149C2A9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46025B-0F86-D972-39F2-828C7E3BE5DA}"/>
              </a:ext>
            </a:extLst>
          </p:cNvPr>
          <p:cNvSpPr>
            <a:spLocks noGrp="1"/>
          </p:cNvSpPr>
          <p:nvPr>
            <p:ph type="title"/>
          </p:nvPr>
        </p:nvSpPr>
        <p:spPr/>
        <p:txBody>
          <a:bodyPr/>
          <a:lstStyle/>
          <a:p>
            <a:r>
              <a:rPr lang="pt-BR" sz="3600" b="1" dirty="0">
                <a:solidFill>
                  <a:srgbClr val="003366"/>
                </a:solidFill>
              </a:rPr>
              <a:t>Vamos praticar</a:t>
            </a:r>
            <a:endParaRPr sz="3600" b="1" dirty="0">
              <a:solidFill>
                <a:srgbClr val="003366"/>
              </a:solidFill>
            </a:endParaRPr>
          </a:p>
        </p:txBody>
      </p:sp>
      <p:sp>
        <p:nvSpPr>
          <p:cNvPr id="3" name="Content Placeholder 2">
            <a:extLst>
              <a:ext uri="{FF2B5EF4-FFF2-40B4-BE49-F238E27FC236}">
                <a16:creationId xmlns:a16="http://schemas.microsoft.com/office/drawing/2014/main" id="{99CE512F-C89E-BE27-C1F9-DA07ACAA29CF}"/>
              </a:ext>
            </a:extLst>
          </p:cNvPr>
          <p:cNvSpPr>
            <a:spLocks noGrp="1"/>
          </p:cNvSpPr>
          <p:nvPr>
            <p:ph idx="1"/>
          </p:nvPr>
        </p:nvSpPr>
        <p:spPr/>
        <p:txBody>
          <a:bodyPr>
            <a:normAutofit/>
          </a:bodyPr>
          <a:lstStyle/>
          <a:p>
            <a:pPr>
              <a:spcAft>
                <a:spcPts val="600"/>
              </a:spcAft>
              <a:defRPr sz="1800"/>
            </a:pPr>
            <a:r>
              <a:rPr lang="pt-BR" sz="2400" dirty="0">
                <a:latin typeface="Roboto" panose="02000000000000000000" pitchFamily="2" charset="0"/>
                <a:ea typeface="Roboto" panose="02000000000000000000" pitchFamily="2" charset="0"/>
                <a:cs typeface="Roboto" panose="02000000000000000000" pitchFamily="2" charset="0"/>
              </a:rPr>
              <a:t>Primeiro tente:</a:t>
            </a:r>
          </a:p>
          <a:p>
            <a:pPr marL="0" indent="0">
              <a:spcAft>
                <a:spcPts val="600"/>
              </a:spcAft>
              <a:buNone/>
              <a:defRPr sz="1800"/>
            </a:pPr>
            <a:r>
              <a:rPr lang="pt-BR" sz="2400" dirty="0">
                <a:latin typeface="Roboto" panose="02000000000000000000" pitchFamily="2" charset="0"/>
                <a:ea typeface="Roboto" panose="02000000000000000000" pitchFamily="2" charset="0"/>
                <a:cs typeface="Roboto" panose="02000000000000000000" pitchFamily="2" charset="0"/>
              </a:rPr>
              <a:t>console.log(1n + 1); </a:t>
            </a:r>
          </a:p>
          <a:p>
            <a:pPr marL="0" indent="0">
              <a:spcAft>
                <a:spcPts val="600"/>
              </a:spcAft>
              <a:buNone/>
              <a:defRPr sz="1800"/>
            </a:pPr>
            <a:endParaRPr lang="pt-BR" sz="2400" dirty="0">
              <a:latin typeface="Roboto" panose="02000000000000000000" pitchFamily="2" charset="0"/>
              <a:ea typeface="Roboto" panose="02000000000000000000" pitchFamily="2" charset="0"/>
              <a:cs typeface="Roboto" panose="02000000000000000000" pitchFamily="2" charset="0"/>
            </a:endParaRPr>
          </a:p>
          <a:p>
            <a:pPr marL="0" indent="0">
              <a:buNone/>
            </a:pPr>
            <a:endParaRPr lang="pt-BR" sz="2000" i="1" dirty="0">
              <a:latin typeface="Roboto"/>
            </a:endParaRPr>
          </a:p>
        </p:txBody>
      </p:sp>
    </p:spTree>
    <p:extLst>
      <p:ext uri="{BB962C8B-B14F-4D97-AF65-F5344CB8AC3E}">
        <p14:creationId xmlns:p14="http://schemas.microsoft.com/office/powerpoint/2010/main" val="122043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68E45-3772-65B1-3D52-2BDBF686BF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44930A-6D0F-9827-C9E5-9619BDE7D284}"/>
              </a:ext>
            </a:extLst>
          </p:cNvPr>
          <p:cNvSpPr>
            <a:spLocks noGrp="1"/>
          </p:cNvSpPr>
          <p:nvPr>
            <p:ph type="title"/>
          </p:nvPr>
        </p:nvSpPr>
        <p:spPr/>
        <p:txBody>
          <a:bodyPr/>
          <a:lstStyle/>
          <a:p>
            <a:r>
              <a:rPr lang="pt-BR" sz="3600" b="1" dirty="0">
                <a:solidFill>
                  <a:srgbClr val="003366"/>
                </a:solidFill>
              </a:rPr>
              <a:t>Vamos praticar</a:t>
            </a:r>
            <a:endParaRPr sz="3600" b="1" dirty="0">
              <a:solidFill>
                <a:srgbClr val="003366"/>
              </a:solidFill>
            </a:endParaRPr>
          </a:p>
        </p:txBody>
      </p:sp>
      <p:sp>
        <p:nvSpPr>
          <p:cNvPr id="3" name="Content Placeholder 2">
            <a:extLst>
              <a:ext uri="{FF2B5EF4-FFF2-40B4-BE49-F238E27FC236}">
                <a16:creationId xmlns:a16="http://schemas.microsoft.com/office/drawing/2014/main" id="{6BCB03FE-9C46-7701-1169-AFDBCEB34FE0}"/>
              </a:ext>
            </a:extLst>
          </p:cNvPr>
          <p:cNvSpPr>
            <a:spLocks noGrp="1"/>
          </p:cNvSpPr>
          <p:nvPr>
            <p:ph idx="1"/>
          </p:nvPr>
        </p:nvSpPr>
        <p:spPr/>
        <p:txBody>
          <a:bodyPr>
            <a:normAutofit/>
          </a:bodyPr>
          <a:lstStyle/>
          <a:p>
            <a:pPr>
              <a:spcAft>
                <a:spcPts val="600"/>
              </a:spcAft>
              <a:defRPr sz="1800"/>
            </a:pPr>
            <a:r>
              <a:rPr lang="pt-BR" sz="2400" dirty="0">
                <a:latin typeface="Roboto" panose="02000000000000000000" pitchFamily="2" charset="0"/>
                <a:ea typeface="Roboto" panose="02000000000000000000" pitchFamily="2" charset="0"/>
                <a:cs typeface="Roboto" panose="02000000000000000000" pitchFamily="2" charset="0"/>
              </a:rPr>
              <a:t>Agora convertendo:</a:t>
            </a:r>
          </a:p>
          <a:p>
            <a:pPr marL="0" indent="0">
              <a:spcAft>
                <a:spcPts val="600"/>
              </a:spcAft>
              <a:buNone/>
              <a:defRPr sz="1800"/>
            </a:pPr>
            <a:endParaRPr lang="pt-BR" sz="2400" dirty="0">
              <a:latin typeface="Roboto" panose="02000000000000000000" pitchFamily="2" charset="0"/>
              <a:ea typeface="Roboto" panose="02000000000000000000" pitchFamily="2" charset="0"/>
              <a:cs typeface="Roboto" panose="02000000000000000000" pitchFamily="2" charset="0"/>
            </a:endParaRPr>
          </a:p>
          <a:p>
            <a:pPr marL="0" indent="0">
              <a:spcAft>
                <a:spcPts val="600"/>
              </a:spcAft>
              <a:buNone/>
              <a:defRPr sz="1800"/>
            </a:pPr>
            <a:r>
              <a:rPr lang="pt-BR" sz="2400" dirty="0">
                <a:latin typeface="Roboto" panose="02000000000000000000" pitchFamily="2" charset="0"/>
                <a:ea typeface="Roboto" panose="02000000000000000000" pitchFamily="2" charset="0"/>
                <a:cs typeface="Roboto" panose="02000000000000000000" pitchFamily="2" charset="0"/>
              </a:rPr>
              <a:t>let big = 9007199254740991n;  // BigInt</a:t>
            </a:r>
          </a:p>
          <a:p>
            <a:pPr marL="0" indent="0">
              <a:spcAft>
                <a:spcPts val="600"/>
              </a:spcAft>
              <a:buNone/>
              <a:defRPr sz="1800"/>
            </a:pPr>
            <a:r>
              <a:rPr lang="pt-BR" sz="2400" dirty="0">
                <a:latin typeface="Roboto" panose="02000000000000000000" pitchFamily="2" charset="0"/>
                <a:ea typeface="Roboto" panose="02000000000000000000" pitchFamily="2" charset="0"/>
                <a:cs typeface="Roboto" panose="02000000000000000000" pitchFamily="2" charset="0"/>
              </a:rPr>
              <a:t>let num = 5;                  // </a:t>
            </a:r>
            <a:r>
              <a:rPr lang="pt-BR" sz="2400" dirty="0" err="1">
                <a:latin typeface="Roboto" panose="02000000000000000000" pitchFamily="2" charset="0"/>
                <a:ea typeface="Roboto" panose="02000000000000000000" pitchFamily="2" charset="0"/>
                <a:cs typeface="Roboto" panose="02000000000000000000" pitchFamily="2" charset="0"/>
              </a:rPr>
              <a:t>Number</a:t>
            </a:r>
            <a:endParaRPr lang="pt-BR" sz="2400" dirty="0">
              <a:latin typeface="Roboto" panose="02000000000000000000" pitchFamily="2" charset="0"/>
              <a:ea typeface="Roboto" panose="02000000000000000000" pitchFamily="2" charset="0"/>
              <a:cs typeface="Roboto" panose="02000000000000000000" pitchFamily="2" charset="0"/>
            </a:endParaRPr>
          </a:p>
          <a:p>
            <a:pPr>
              <a:spcAft>
                <a:spcPts val="600"/>
              </a:spcAft>
              <a:defRPr sz="1800"/>
            </a:pPr>
            <a:endParaRPr lang="pt-BR" sz="2400" dirty="0">
              <a:latin typeface="Roboto" panose="02000000000000000000" pitchFamily="2" charset="0"/>
              <a:ea typeface="Roboto" panose="02000000000000000000" pitchFamily="2" charset="0"/>
              <a:cs typeface="Roboto" panose="02000000000000000000" pitchFamily="2" charset="0"/>
            </a:endParaRPr>
          </a:p>
          <a:p>
            <a:pPr marL="0" indent="0">
              <a:spcAft>
                <a:spcPts val="600"/>
              </a:spcAft>
              <a:buNone/>
              <a:defRPr sz="1800"/>
            </a:pPr>
            <a:r>
              <a:rPr lang="pt-BR" sz="2400" dirty="0">
                <a:latin typeface="Roboto" panose="02000000000000000000" pitchFamily="2" charset="0"/>
                <a:ea typeface="Roboto" panose="02000000000000000000" pitchFamily="2" charset="0"/>
                <a:cs typeface="Roboto" panose="02000000000000000000" pitchFamily="2" charset="0"/>
              </a:rPr>
              <a:t>let soma = big + BigInt(num);</a:t>
            </a:r>
          </a:p>
          <a:p>
            <a:pPr marL="0" indent="0">
              <a:spcAft>
                <a:spcPts val="600"/>
              </a:spcAft>
              <a:buNone/>
              <a:defRPr sz="1800"/>
            </a:pPr>
            <a:r>
              <a:rPr lang="pt-BR" sz="2400" dirty="0">
                <a:latin typeface="Roboto" panose="02000000000000000000" pitchFamily="2" charset="0"/>
                <a:ea typeface="Roboto" panose="02000000000000000000" pitchFamily="2" charset="0"/>
                <a:cs typeface="Roboto" panose="02000000000000000000" pitchFamily="2" charset="0"/>
              </a:rPr>
              <a:t>console.log(soma); </a:t>
            </a:r>
            <a:endParaRPr lang="pt-BR" sz="2000" i="1" dirty="0">
              <a:latin typeface="Roboto"/>
            </a:endParaRPr>
          </a:p>
        </p:txBody>
      </p:sp>
    </p:spTree>
    <p:extLst>
      <p:ext uri="{BB962C8B-B14F-4D97-AF65-F5344CB8AC3E}">
        <p14:creationId xmlns:p14="http://schemas.microsoft.com/office/powerpoint/2010/main" val="187413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9C5B9-3880-4234-11FF-F2AE0C3773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9C845F-370B-A1EC-DF90-AB70400E09CB}"/>
              </a:ext>
            </a:extLst>
          </p:cNvPr>
          <p:cNvSpPr>
            <a:spLocks noGrp="1"/>
          </p:cNvSpPr>
          <p:nvPr>
            <p:ph type="title"/>
          </p:nvPr>
        </p:nvSpPr>
        <p:spPr/>
        <p:txBody>
          <a:bodyPr/>
          <a:lstStyle/>
          <a:p>
            <a:r>
              <a:rPr lang="pt-BR" sz="3600" b="1" dirty="0">
                <a:solidFill>
                  <a:srgbClr val="003366"/>
                </a:solidFill>
              </a:rPr>
              <a:t>Strings – Exemplos e </a:t>
            </a:r>
            <a:r>
              <a:rPr lang="pt-BR" sz="3600" b="1" dirty="0" err="1">
                <a:solidFill>
                  <a:srgbClr val="003366"/>
                </a:solidFill>
              </a:rPr>
              <a:t>Template</a:t>
            </a:r>
            <a:r>
              <a:rPr lang="pt-BR" sz="3600" b="1" dirty="0">
                <a:solidFill>
                  <a:srgbClr val="003366"/>
                </a:solidFill>
              </a:rPr>
              <a:t> </a:t>
            </a:r>
            <a:r>
              <a:rPr lang="pt-BR" sz="3600" b="1" dirty="0" err="1">
                <a:solidFill>
                  <a:srgbClr val="003366"/>
                </a:solidFill>
              </a:rPr>
              <a:t>Literals</a:t>
            </a:r>
            <a:endParaRPr sz="3600" b="1" dirty="0">
              <a:solidFill>
                <a:srgbClr val="003366"/>
              </a:solidFill>
            </a:endParaRPr>
          </a:p>
        </p:txBody>
      </p:sp>
      <p:sp>
        <p:nvSpPr>
          <p:cNvPr id="3" name="Content Placeholder 2">
            <a:extLst>
              <a:ext uri="{FF2B5EF4-FFF2-40B4-BE49-F238E27FC236}">
                <a16:creationId xmlns:a16="http://schemas.microsoft.com/office/drawing/2014/main" id="{6525D3C6-81A3-79B5-925C-495407CA5843}"/>
              </a:ext>
            </a:extLst>
          </p:cNvPr>
          <p:cNvSpPr>
            <a:spLocks noGrp="1"/>
          </p:cNvSpPr>
          <p:nvPr>
            <p:ph idx="1"/>
          </p:nvPr>
        </p:nvSpPr>
        <p:spPr/>
        <p:txBody>
          <a:bodyPr>
            <a:normAutofit/>
          </a:bodyPr>
          <a:lstStyle/>
          <a:p>
            <a:pPr marL="0" indent="0">
              <a:buNone/>
            </a:pPr>
            <a:r>
              <a:rPr lang="pt-BR" sz="2400" dirty="0">
                <a:latin typeface="Roboto" panose="02000000000000000000" pitchFamily="2" charset="0"/>
                <a:ea typeface="Roboto" panose="02000000000000000000" pitchFamily="2" charset="0"/>
                <a:cs typeface="Roboto" panose="02000000000000000000" pitchFamily="2" charset="0"/>
              </a:rPr>
              <a:t>Atribuição, concatenação e </a:t>
            </a:r>
            <a:r>
              <a:rPr lang="pt-BR" sz="2400" dirty="0" err="1">
                <a:latin typeface="Roboto" panose="02000000000000000000" pitchFamily="2" charset="0"/>
                <a:ea typeface="Roboto" panose="02000000000000000000" pitchFamily="2" charset="0"/>
                <a:cs typeface="Roboto" panose="02000000000000000000" pitchFamily="2" charset="0"/>
              </a:rPr>
              <a:t>template</a:t>
            </a:r>
            <a:r>
              <a:rPr lang="pt-BR" sz="2400" dirty="0">
                <a:latin typeface="Roboto" panose="02000000000000000000" pitchFamily="2" charset="0"/>
                <a:ea typeface="Roboto" panose="02000000000000000000" pitchFamily="2" charset="0"/>
                <a:cs typeface="Roboto" panose="02000000000000000000" pitchFamily="2" charset="0"/>
              </a:rPr>
              <a:t>.</a:t>
            </a:r>
          </a:p>
          <a:p>
            <a:pPr marL="0" indent="0">
              <a:buNone/>
            </a:pPr>
            <a:endParaRPr lang="pt-BR" sz="2400" dirty="0">
              <a:latin typeface="Roboto"/>
            </a:endParaRPr>
          </a:p>
          <a:p>
            <a:pPr marL="0" indent="0">
              <a:lnSpc>
                <a:spcPct val="150000"/>
              </a:lnSpc>
              <a:buNone/>
            </a:pPr>
            <a:r>
              <a:rPr lang="pt-BR" sz="2400" b="1" dirty="0">
                <a:latin typeface="Roboto"/>
              </a:rPr>
              <a:t>Exemplos:</a:t>
            </a:r>
          </a:p>
          <a:p>
            <a:pPr marL="0" indent="0">
              <a:lnSpc>
                <a:spcPct val="150000"/>
              </a:lnSpc>
              <a:buNone/>
            </a:pPr>
            <a:br>
              <a:rPr lang="pt-BR" sz="2400" dirty="0">
                <a:latin typeface="Roboto"/>
              </a:rPr>
            </a:br>
            <a:r>
              <a:rPr lang="en-US" sz="2000" i="1" dirty="0">
                <a:latin typeface="Roboto" panose="02000000000000000000" pitchFamily="2" charset="0"/>
                <a:ea typeface="Roboto" panose="02000000000000000000" pitchFamily="2" charset="0"/>
                <a:cs typeface="Roboto" panose="02000000000000000000" pitchFamily="2" charset="0"/>
              </a:rPr>
              <a:t>let </a:t>
            </a:r>
            <a:r>
              <a:rPr lang="en-US" sz="2000" i="1" dirty="0" err="1">
                <a:latin typeface="Roboto" panose="02000000000000000000" pitchFamily="2" charset="0"/>
                <a:ea typeface="Roboto" panose="02000000000000000000" pitchFamily="2" charset="0"/>
                <a:cs typeface="Roboto" panose="02000000000000000000" pitchFamily="2" charset="0"/>
              </a:rPr>
              <a:t>nome</a:t>
            </a:r>
            <a:r>
              <a:rPr lang="en-US" sz="2000" i="1" dirty="0">
                <a:latin typeface="Roboto" panose="02000000000000000000" pitchFamily="2" charset="0"/>
                <a:ea typeface="Roboto" panose="02000000000000000000" pitchFamily="2" charset="0"/>
                <a:cs typeface="Roboto" panose="02000000000000000000" pitchFamily="2" charset="0"/>
              </a:rPr>
              <a:t> = 'Carlos’;</a:t>
            </a:r>
          </a:p>
          <a:p>
            <a:pPr marL="0" indent="0">
              <a:lnSpc>
                <a:spcPct val="150000"/>
              </a:lnSpc>
              <a:buNone/>
            </a:pPr>
            <a:r>
              <a:rPr lang="en-US" sz="2000" i="1" dirty="0">
                <a:latin typeface="Roboto" panose="02000000000000000000" pitchFamily="2" charset="0"/>
                <a:ea typeface="Roboto" panose="02000000000000000000" pitchFamily="2" charset="0"/>
                <a:cs typeface="Roboto" panose="02000000000000000000" pitchFamily="2" charset="0"/>
              </a:rPr>
              <a:t>let </a:t>
            </a:r>
            <a:r>
              <a:rPr lang="en-US" sz="2000" i="1" dirty="0" err="1">
                <a:latin typeface="Roboto" panose="02000000000000000000" pitchFamily="2" charset="0"/>
                <a:ea typeface="Roboto" panose="02000000000000000000" pitchFamily="2" charset="0"/>
                <a:cs typeface="Roboto" panose="02000000000000000000" pitchFamily="2" charset="0"/>
              </a:rPr>
              <a:t>sobrenome</a:t>
            </a:r>
            <a:r>
              <a:rPr lang="en-US" sz="2000" i="1" dirty="0">
                <a:latin typeface="Roboto" panose="02000000000000000000" pitchFamily="2" charset="0"/>
                <a:ea typeface="Roboto" panose="02000000000000000000" pitchFamily="2" charset="0"/>
                <a:cs typeface="Roboto" panose="02000000000000000000" pitchFamily="2" charset="0"/>
              </a:rPr>
              <a:t> = “</a:t>
            </a:r>
            <a:r>
              <a:rPr lang="en-US" sz="2000" i="1" dirty="0" err="1">
                <a:latin typeface="Roboto" panose="02000000000000000000" pitchFamily="2" charset="0"/>
                <a:ea typeface="Roboto" panose="02000000000000000000" pitchFamily="2" charset="0"/>
                <a:cs typeface="Roboto" panose="02000000000000000000" pitchFamily="2" charset="0"/>
              </a:rPr>
              <a:t>SilvaCarlos</a:t>
            </a:r>
            <a:r>
              <a:rPr lang="en-US" sz="2000" i="1" dirty="0">
                <a:latin typeface="Roboto" panose="02000000000000000000" pitchFamily="2" charset="0"/>
                <a:ea typeface="Roboto" panose="02000000000000000000" pitchFamily="2" charset="0"/>
                <a:cs typeface="Roboto" panose="02000000000000000000" pitchFamily="2" charset="0"/>
              </a:rPr>
              <a:t>”;</a:t>
            </a:r>
            <a:br>
              <a:rPr lang="en-US" sz="2000" i="1" dirty="0">
                <a:latin typeface="Roboto" panose="02000000000000000000" pitchFamily="2" charset="0"/>
                <a:ea typeface="Roboto" panose="02000000000000000000" pitchFamily="2" charset="0"/>
                <a:cs typeface="Roboto" panose="02000000000000000000" pitchFamily="2" charset="0"/>
              </a:rPr>
            </a:br>
            <a:r>
              <a:rPr lang="en-US" sz="2000" i="1" dirty="0">
                <a:latin typeface="Roboto" panose="02000000000000000000" pitchFamily="2" charset="0"/>
                <a:ea typeface="Roboto" panose="02000000000000000000" pitchFamily="2" charset="0"/>
                <a:cs typeface="Roboto" panose="02000000000000000000" pitchFamily="2" charset="0"/>
              </a:rPr>
              <a:t>let </a:t>
            </a:r>
            <a:r>
              <a:rPr lang="en-US" sz="2000" i="1" dirty="0" err="1">
                <a:latin typeface="Roboto" panose="02000000000000000000" pitchFamily="2" charset="0"/>
                <a:ea typeface="Roboto" panose="02000000000000000000" pitchFamily="2" charset="0"/>
                <a:cs typeface="Roboto" panose="02000000000000000000" pitchFamily="2" charset="0"/>
              </a:rPr>
              <a:t>saud</a:t>
            </a:r>
            <a:r>
              <a:rPr lang="en-US" sz="2000" i="1" dirty="0">
                <a:latin typeface="Roboto" panose="02000000000000000000" pitchFamily="2" charset="0"/>
                <a:ea typeface="Roboto" panose="02000000000000000000" pitchFamily="2" charset="0"/>
                <a:cs typeface="Roboto" panose="02000000000000000000" pitchFamily="2" charset="0"/>
              </a:rPr>
              <a:t> = 'Olá, ' + </a:t>
            </a:r>
            <a:r>
              <a:rPr lang="en-US" sz="2000" i="1" dirty="0" err="1">
                <a:latin typeface="Roboto" panose="02000000000000000000" pitchFamily="2" charset="0"/>
                <a:ea typeface="Roboto" panose="02000000000000000000" pitchFamily="2" charset="0"/>
                <a:cs typeface="Roboto" panose="02000000000000000000" pitchFamily="2" charset="0"/>
              </a:rPr>
              <a:t>nome</a:t>
            </a:r>
            <a:r>
              <a:rPr lang="en-US" sz="2000" i="1" dirty="0">
                <a:latin typeface="Roboto" panose="02000000000000000000" pitchFamily="2" charset="0"/>
                <a:ea typeface="Roboto" panose="02000000000000000000" pitchFamily="2" charset="0"/>
                <a:cs typeface="Roboto" panose="02000000000000000000" pitchFamily="2" charset="0"/>
              </a:rPr>
              <a:t> + '!';</a:t>
            </a:r>
            <a:br>
              <a:rPr lang="en-US" sz="2000" i="1" dirty="0">
                <a:latin typeface="Roboto" panose="02000000000000000000" pitchFamily="2" charset="0"/>
                <a:ea typeface="Roboto" panose="02000000000000000000" pitchFamily="2" charset="0"/>
                <a:cs typeface="Roboto" panose="02000000000000000000" pitchFamily="2" charset="0"/>
              </a:rPr>
            </a:br>
            <a:r>
              <a:rPr lang="en-US" sz="2000" i="1" dirty="0">
                <a:latin typeface="Roboto" panose="02000000000000000000" pitchFamily="2" charset="0"/>
                <a:ea typeface="Roboto" panose="02000000000000000000" pitchFamily="2" charset="0"/>
                <a:cs typeface="Roboto" panose="02000000000000000000" pitchFamily="2" charset="0"/>
              </a:rPr>
              <a:t>let saud2 = `Olá, ${</a:t>
            </a:r>
            <a:r>
              <a:rPr lang="en-US" sz="2000" i="1" dirty="0" err="1">
                <a:latin typeface="Roboto" panose="02000000000000000000" pitchFamily="2" charset="0"/>
                <a:ea typeface="Roboto" panose="02000000000000000000" pitchFamily="2" charset="0"/>
                <a:cs typeface="Roboto" panose="02000000000000000000" pitchFamily="2" charset="0"/>
              </a:rPr>
              <a:t>nome</a:t>
            </a:r>
            <a:r>
              <a:rPr lang="en-US" sz="2000" i="1" dirty="0">
                <a:latin typeface="Roboto" panose="02000000000000000000" pitchFamily="2" charset="0"/>
                <a:ea typeface="Roboto" panose="02000000000000000000" pitchFamily="2" charset="0"/>
                <a:cs typeface="Roboto" panose="02000000000000000000" pitchFamily="2" charset="0"/>
              </a:rPr>
              <a:t>}! </a:t>
            </a:r>
            <a:r>
              <a:rPr lang="en-US" sz="2000" i="1" dirty="0" err="1">
                <a:latin typeface="Roboto" panose="02000000000000000000" pitchFamily="2" charset="0"/>
                <a:ea typeface="Roboto" panose="02000000000000000000" pitchFamily="2" charset="0"/>
                <a:cs typeface="Roboto" panose="02000000000000000000" pitchFamily="2" charset="0"/>
              </a:rPr>
              <a:t>Hoje</a:t>
            </a:r>
            <a:r>
              <a:rPr lang="en-US" sz="2000" i="1" dirty="0">
                <a:latin typeface="Roboto" panose="02000000000000000000" pitchFamily="2" charset="0"/>
                <a:ea typeface="Roboto" panose="02000000000000000000" pitchFamily="2" charset="0"/>
                <a:cs typeface="Roboto" panose="02000000000000000000" pitchFamily="2" charset="0"/>
              </a:rPr>
              <a:t> é ${</a:t>
            </a:r>
            <a:r>
              <a:rPr lang="en-US" sz="2000" i="1" dirty="0" err="1">
                <a:latin typeface="Roboto" panose="02000000000000000000" pitchFamily="2" charset="0"/>
                <a:ea typeface="Roboto" panose="02000000000000000000" pitchFamily="2" charset="0"/>
                <a:cs typeface="Roboto" panose="02000000000000000000" pitchFamily="2" charset="0"/>
              </a:rPr>
              <a:t>newDate</a:t>
            </a:r>
            <a:r>
              <a:rPr lang="en-US" sz="2000" i="1" dirty="0">
                <a:latin typeface="Roboto" panose="02000000000000000000" pitchFamily="2" charset="0"/>
                <a:ea typeface="Roboto" panose="02000000000000000000" pitchFamily="2" charset="0"/>
                <a:cs typeface="Roboto" panose="02000000000000000000" pitchFamily="2" charset="0"/>
              </a:rPr>
              <a:t>().</a:t>
            </a:r>
            <a:r>
              <a:rPr lang="en-US" sz="2000" i="1" dirty="0" err="1">
                <a:latin typeface="Roboto" panose="02000000000000000000" pitchFamily="2" charset="0"/>
                <a:ea typeface="Roboto" panose="02000000000000000000" pitchFamily="2" charset="0"/>
                <a:cs typeface="Roboto" panose="02000000000000000000" pitchFamily="2" charset="0"/>
              </a:rPr>
              <a:t>toLocaleDateString</a:t>
            </a:r>
            <a:r>
              <a:rPr lang="en-US" sz="2000" i="1" dirty="0">
                <a:latin typeface="Roboto" panose="02000000000000000000" pitchFamily="2" charset="0"/>
                <a:ea typeface="Roboto" panose="02000000000000000000" pitchFamily="2" charset="0"/>
                <a:cs typeface="Roboto" panose="02000000000000000000" pitchFamily="2" charset="0"/>
              </a:rPr>
              <a:t>()}`;</a:t>
            </a:r>
            <a:br>
              <a:rPr lang="en-US" sz="2000" i="1" dirty="0">
                <a:latin typeface="Roboto" panose="02000000000000000000" pitchFamily="2" charset="0"/>
                <a:ea typeface="Roboto" panose="02000000000000000000" pitchFamily="2" charset="0"/>
                <a:cs typeface="Roboto" panose="02000000000000000000" pitchFamily="2" charset="0"/>
              </a:rPr>
            </a:br>
            <a:r>
              <a:rPr lang="en-US" sz="2000" i="1" dirty="0">
                <a:latin typeface="Roboto" panose="02000000000000000000" pitchFamily="2" charset="0"/>
                <a:ea typeface="Roboto" panose="02000000000000000000" pitchFamily="2" charset="0"/>
                <a:cs typeface="Roboto" panose="02000000000000000000" pitchFamily="2" charset="0"/>
              </a:rPr>
              <a:t>console.log(</a:t>
            </a:r>
            <a:r>
              <a:rPr lang="en-US" sz="2000" i="1" dirty="0" err="1">
                <a:latin typeface="Roboto" panose="02000000000000000000" pitchFamily="2" charset="0"/>
                <a:ea typeface="Roboto" panose="02000000000000000000" pitchFamily="2" charset="0"/>
                <a:cs typeface="Roboto" panose="02000000000000000000" pitchFamily="2" charset="0"/>
              </a:rPr>
              <a:t>saud</a:t>
            </a:r>
            <a:r>
              <a:rPr lang="en-US" sz="2000" i="1" dirty="0">
                <a:latin typeface="Roboto" panose="02000000000000000000" pitchFamily="2" charset="0"/>
                <a:ea typeface="Roboto" panose="02000000000000000000" pitchFamily="2" charset="0"/>
                <a:cs typeface="Roboto" panose="02000000000000000000" pitchFamily="2" charset="0"/>
              </a:rPr>
              <a:t>, saud2);</a:t>
            </a:r>
            <a:endParaRPr sz="2400" i="1"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2472866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061E4-2722-DD37-991A-F2DADE3639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452782-E833-6D3C-D540-E2D6425DD210}"/>
              </a:ext>
            </a:extLst>
          </p:cNvPr>
          <p:cNvSpPr>
            <a:spLocks noGrp="1"/>
          </p:cNvSpPr>
          <p:nvPr>
            <p:ph type="title"/>
          </p:nvPr>
        </p:nvSpPr>
        <p:spPr/>
        <p:txBody>
          <a:bodyPr>
            <a:normAutofit/>
          </a:bodyPr>
          <a:lstStyle/>
          <a:p>
            <a:r>
              <a:rPr lang="pt-BR" sz="3600" b="1" dirty="0">
                <a:solidFill>
                  <a:srgbClr val="003366"/>
                </a:solidFill>
              </a:rPr>
              <a:t>Strings – Escape</a:t>
            </a:r>
            <a:endParaRPr sz="3600" b="1" dirty="0">
              <a:solidFill>
                <a:srgbClr val="003366"/>
              </a:solidFill>
            </a:endParaRPr>
          </a:p>
        </p:txBody>
      </p:sp>
      <p:sp>
        <p:nvSpPr>
          <p:cNvPr id="3" name="Content Placeholder 2">
            <a:extLst>
              <a:ext uri="{FF2B5EF4-FFF2-40B4-BE49-F238E27FC236}">
                <a16:creationId xmlns:a16="http://schemas.microsoft.com/office/drawing/2014/main" id="{4DE0BD9B-D045-5858-1872-CA2F8BD9CC94}"/>
              </a:ext>
            </a:extLst>
          </p:cNvPr>
          <p:cNvSpPr>
            <a:spLocks noGrp="1"/>
          </p:cNvSpPr>
          <p:nvPr>
            <p:ph idx="1"/>
          </p:nvPr>
        </p:nvSpPr>
        <p:spPr/>
        <p:txBody>
          <a:bodyPr>
            <a:normAutofit/>
          </a:bodyPr>
          <a:lstStyle/>
          <a:p>
            <a:pPr marL="0" indent="0">
              <a:lnSpc>
                <a:spcPct val="150000"/>
              </a:lnSpc>
              <a:buNone/>
            </a:pPr>
            <a:r>
              <a:rPr lang="pt-BR" sz="2400" b="1" dirty="0">
                <a:latin typeface="Roboto"/>
              </a:rPr>
              <a:t>Exemplos:</a:t>
            </a:r>
            <a:br>
              <a:rPr lang="pt-BR" sz="2400" dirty="0">
                <a:latin typeface="Roboto"/>
              </a:rPr>
            </a:br>
            <a:br>
              <a:rPr lang="pt-BR" sz="2400" dirty="0">
                <a:latin typeface="Roboto"/>
              </a:rPr>
            </a:br>
            <a:r>
              <a:rPr lang="en-US" sz="2000" i="1" dirty="0"/>
              <a:t>const </a:t>
            </a:r>
            <a:r>
              <a:rPr lang="en-US" sz="2000" i="1" dirty="0" err="1"/>
              <a:t>dialogo</a:t>
            </a:r>
            <a:r>
              <a:rPr lang="en-US" sz="2000" i="1" dirty="0"/>
              <a:t> = 'Eu </a:t>
            </a:r>
            <a:r>
              <a:rPr lang="en-US" sz="2000" i="1" dirty="0" err="1"/>
              <a:t>entrei</a:t>
            </a:r>
            <a:r>
              <a:rPr lang="en-US" sz="2000" i="1" dirty="0"/>
              <a:t> </a:t>
            </a:r>
            <a:r>
              <a:rPr lang="en-US" sz="2000" i="1" dirty="0" err="1"/>
              <a:t>na</a:t>
            </a:r>
            <a:r>
              <a:rPr lang="en-US" sz="2000" i="1" dirty="0"/>
              <a:t> sala e </a:t>
            </a:r>
            <a:r>
              <a:rPr lang="en-US" sz="2000" i="1" dirty="0" err="1"/>
              <a:t>disse</a:t>
            </a:r>
            <a:r>
              <a:rPr lang="en-US" sz="2000" i="1" dirty="0"/>
              <a:t> "Olá meu amigo!", </a:t>
            </a:r>
            <a:r>
              <a:rPr lang="en-US" sz="2000" i="1" dirty="0" err="1"/>
              <a:t>assim</a:t>
            </a:r>
            <a:r>
              <a:rPr lang="en-US" sz="2000" i="1" dirty="0"/>
              <a:t> que o vi.';</a:t>
            </a:r>
          </a:p>
          <a:p>
            <a:pPr marL="0" indent="0">
              <a:lnSpc>
                <a:spcPct val="150000"/>
              </a:lnSpc>
              <a:buNone/>
            </a:pPr>
            <a:r>
              <a:rPr lang="en-US" sz="2000" i="1" dirty="0"/>
              <a:t>const imperative = "Don't do that!"; </a:t>
            </a:r>
          </a:p>
          <a:p>
            <a:pPr marL="0" indent="0">
              <a:lnSpc>
                <a:spcPct val="150000"/>
              </a:lnSpc>
              <a:buNone/>
            </a:pPr>
            <a:r>
              <a:rPr lang="en-US" sz="2000" i="1" dirty="0"/>
              <a:t>const dialog = "Sam looked up and said "don't do that!" to Max.";</a:t>
            </a:r>
            <a:r>
              <a:rPr lang="en-US" sz="2000" i="1" dirty="0">
                <a:solidFill>
                  <a:schemeClr val="tx2"/>
                </a:solidFill>
              </a:rPr>
              <a:t> // </a:t>
            </a:r>
            <a:r>
              <a:rPr lang="en-US" sz="2000" i="1" dirty="0" err="1">
                <a:solidFill>
                  <a:schemeClr val="tx2"/>
                </a:solidFill>
              </a:rPr>
              <a:t>erro</a:t>
            </a:r>
            <a:endParaRPr lang="en-US" sz="2000" i="1" dirty="0">
              <a:solidFill>
                <a:schemeClr val="tx2"/>
              </a:solidFill>
            </a:endParaRPr>
          </a:p>
          <a:p>
            <a:pPr marL="0" indent="0">
              <a:lnSpc>
                <a:spcPct val="150000"/>
              </a:lnSpc>
              <a:buNone/>
            </a:pPr>
            <a:r>
              <a:rPr lang="en-US" sz="2000" i="1" dirty="0"/>
              <a:t>const dialog1 = "Ele </a:t>
            </a:r>
            <a:r>
              <a:rPr lang="en-US" sz="2000" i="1" dirty="0" err="1"/>
              <a:t>olhou</a:t>
            </a:r>
            <a:r>
              <a:rPr lang="en-US" sz="2000" i="1" dirty="0"/>
              <a:t> e </a:t>
            </a:r>
            <a:r>
              <a:rPr lang="en-US" sz="2000" i="1" dirty="0" err="1"/>
              <a:t>disse</a:t>
            </a:r>
            <a:r>
              <a:rPr lang="en-US" sz="2000" i="1" dirty="0"/>
              <a:t>:\"</a:t>
            </a:r>
            <a:r>
              <a:rPr lang="en-US" sz="2000" i="1" dirty="0" err="1"/>
              <a:t>Não</a:t>
            </a:r>
            <a:r>
              <a:rPr lang="en-US" sz="2000" i="1" dirty="0"/>
              <a:t> </a:t>
            </a:r>
            <a:r>
              <a:rPr lang="en-US" sz="2000" i="1" dirty="0" err="1"/>
              <a:t>faça</a:t>
            </a:r>
            <a:r>
              <a:rPr lang="en-US" sz="2000" i="1" dirty="0"/>
              <a:t> </a:t>
            </a:r>
            <a:r>
              <a:rPr lang="en-US" sz="2000" i="1" dirty="0" err="1"/>
              <a:t>isso</a:t>
            </a:r>
            <a:r>
              <a:rPr lang="en-US" sz="2000" i="1" dirty="0"/>
              <a:t>!\" para Maria.";</a:t>
            </a:r>
          </a:p>
          <a:p>
            <a:pPr marL="0" indent="0">
              <a:lnSpc>
                <a:spcPct val="150000"/>
              </a:lnSpc>
              <a:buNone/>
            </a:pPr>
            <a:r>
              <a:rPr lang="en-US" sz="2000" i="1" dirty="0"/>
              <a:t>const s = " Em JavaScript, use \\ </a:t>
            </a:r>
            <a:r>
              <a:rPr lang="en-US" sz="2000" i="1" dirty="0" err="1"/>
              <a:t>como</a:t>
            </a:r>
            <a:r>
              <a:rPr lang="en-US" sz="2000" i="1" dirty="0"/>
              <a:t> um </a:t>
            </a:r>
            <a:r>
              <a:rPr lang="en-US" sz="2000" i="1" dirty="0" err="1"/>
              <a:t>caracter</a:t>
            </a:r>
            <a:r>
              <a:rPr lang="en-US" sz="2000" i="1" dirty="0"/>
              <a:t> de escape em strings.";</a:t>
            </a:r>
            <a:endParaRPr sz="2000" i="1" dirty="0">
              <a:latin typeface="Roboto"/>
            </a:endParaRPr>
          </a:p>
        </p:txBody>
      </p:sp>
    </p:spTree>
    <p:extLst>
      <p:ext uri="{BB962C8B-B14F-4D97-AF65-F5344CB8AC3E}">
        <p14:creationId xmlns:p14="http://schemas.microsoft.com/office/powerpoint/2010/main" val="2733127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5D397-BA06-26B7-86B4-F75F42B0C2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802317-172F-A3F5-ECEE-D54A5801E16D}"/>
              </a:ext>
            </a:extLst>
          </p:cNvPr>
          <p:cNvSpPr>
            <a:spLocks noGrp="1"/>
          </p:cNvSpPr>
          <p:nvPr>
            <p:ph type="title"/>
          </p:nvPr>
        </p:nvSpPr>
        <p:spPr/>
        <p:txBody>
          <a:bodyPr>
            <a:normAutofit/>
          </a:bodyPr>
          <a:lstStyle/>
          <a:p>
            <a:r>
              <a:rPr lang="pt-BR" sz="3600" b="1" dirty="0">
                <a:solidFill>
                  <a:srgbClr val="003366"/>
                </a:solidFill>
              </a:rPr>
              <a:t>Strings – Escape</a:t>
            </a:r>
            <a:endParaRPr sz="3600" b="1" dirty="0">
              <a:solidFill>
                <a:srgbClr val="003366"/>
              </a:solidFill>
            </a:endParaRPr>
          </a:p>
        </p:txBody>
      </p:sp>
      <p:sp>
        <p:nvSpPr>
          <p:cNvPr id="3" name="Content Placeholder 2">
            <a:extLst>
              <a:ext uri="{FF2B5EF4-FFF2-40B4-BE49-F238E27FC236}">
                <a16:creationId xmlns:a16="http://schemas.microsoft.com/office/drawing/2014/main" id="{79EEBC3C-09E7-C71A-2319-4C8FD4AFFCAA}"/>
              </a:ext>
            </a:extLst>
          </p:cNvPr>
          <p:cNvSpPr>
            <a:spLocks noGrp="1"/>
          </p:cNvSpPr>
          <p:nvPr>
            <p:ph idx="1"/>
          </p:nvPr>
        </p:nvSpPr>
        <p:spPr/>
        <p:txBody>
          <a:bodyPr>
            <a:normAutofit/>
          </a:bodyPr>
          <a:lstStyle/>
          <a:p>
            <a:pPr marL="0" indent="0">
              <a:buNone/>
            </a:pPr>
            <a:r>
              <a:rPr lang="pt-BR" sz="2400" b="1" dirty="0">
                <a:latin typeface="Roboto"/>
              </a:rPr>
              <a:t>Exemplos:</a:t>
            </a:r>
            <a:br>
              <a:rPr lang="pt-BR" sz="2400" dirty="0">
                <a:latin typeface="Roboto"/>
              </a:rPr>
            </a:br>
            <a:br>
              <a:rPr lang="pt-BR" sz="2400" dirty="0">
                <a:latin typeface="Roboto"/>
              </a:rPr>
            </a:br>
            <a:r>
              <a:rPr lang="en-US" sz="2400" dirty="0">
                <a:latin typeface="Roboto"/>
              </a:rPr>
              <a:t>\n	Quebra de </a:t>
            </a:r>
            <a:r>
              <a:rPr lang="en-US" sz="2400" dirty="0" err="1">
                <a:latin typeface="Roboto"/>
              </a:rPr>
              <a:t>linha</a:t>
            </a:r>
            <a:endParaRPr lang="en-US" sz="2400" dirty="0">
              <a:latin typeface="Roboto"/>
            </a:endParaRPr>
          </a:p>
          <a:p>
            <a:pPr marL="0" indent="0">
              <a:buNone/>
            </a:pPr>
            <a:r>
              <a:rPr lang="en-US" sz="2400" i="1" dirty="0">
                <a:solidFill>
                  <a:schemeClr val="tx2"/>
                </a:solidFill>
                <a:latin typeface="Roboto"/>
              </a:rPr>
              <a:t>"Line1\nLine2“</a:t>
            </a:r>
          </a:p>
          <a:p>
            <a:pPr marL="0" indent="0">
              <a:buNone/>
            </a:pPr>
            <a:endParaRPr lang="en-US" sz="2400" dirty="0">
              <a:latin typeface="Roboto"/>
            </a:endParaRPr>
          </a:p>
          <a:p>
            <a:pPr marL="0" indent="0">
              <a:buNone/>
            </a:pPr>
            <a:r>
              <a:rPr lang="en-US" sz="2400" dirty="0">
                <a:latin typeface="Roboto"/>
              </a:rPr>
              <a:t>\r	“</a:t>
            </a:r>
            <a:r>
              <a:rPr lang="en-US" sz="2400" dirty="0" err="1">
                <a:latin typeface="Roboto"/>
              </a:rPr>
              <a:t>Retorno</a:t>
            </a:r>
            <a:r>
              <a:rPr lang="en-US" sz="2400" dirty="0">
                <a:latin typeface="Roboto"/>
              </a:rPr>
              <a:t> do Carro”</a:t>
            </a:r>
          </a:p>
          <a:p>
            <a:pPr marL="0" indent="0">
              <a:buNone/>
            </a:pPr>
            <a:r>
              <a:rPr lang="en-US" sz="2400" i="1" dirty="0">
                <a:solidFill>
                  <a:schemeClr val="tx2"/>
                </a:solidFill>
                <a:latin typeface="Roboto"/>
              </a:rPr>
              <a:t>"Windows line 1\r\</a:t>
            </a:r>
            <a:r>
              <a:rPr lang="en-US" sz="2400" i="1" dirty="0" err="1">
                <a:solidFill>
                  <a:schemeClr val="tx2"/>
                </a:solidFill>
                <a:latin typeface="Roboto"/>
              </a:rPr>
              <a:t>nWindows</a:t>
            </a:r>
            <a:r>
              <a:rPr lang="en-US" sz="2400" i="1" dirty="0">
                <a:solidFill>
                  <a:schemeClr val="tx2"/>
                </a:solidFill>
                <a:latin typeface="Roboto"/>
              </a:rPr>
              <a:t> line 2“</a:t>
            </a:r>
          </a:p>
          <a:p>
            <a:pPr marL="0" indent="0">
              <a:buNone/>
            </a:pPr>
            <a:endParaRPr lang="en-US" sz="2400" dirty="0">
              <a:latin typeface="Roboto"/>
            </a:endParaRPr>
          </a:p>
          <a:p>
            <a:pPr marL="0" indent="0">
              <a:buNone/>
            </a:pPr>
            <a:r>
              <a:rPr lang="en-US" sz="2400" dirty="0">
                <a:latin typeface="Roboto"/>
              </a:rPr>
              <a:t>\t	</a:t>
            </a:r>
            <a:r>
              <a:rPr lang="en-US" sz="2400" dirty="0" err="1">
                <a:latin typeface="Roboto"/>
              </a:rPr>
              <a:t>Tabulação</a:t>
            </a:r>
            <a:endParaRPr lang="en-US" sz="2400" dirty="0">
              <a:latin typeface="Roboto"/>
            </a:endParaRPr>
          </a:p>
          <a:p>
            <a:pPr marL="0" indent="0">
              <a:buNone/>
            </a:pPr>
            <a:r>
              <a:rPr lang="en-US" sz="2400" i="1" dirty="0">
                <a:solidFill>
                  <a:schemeClr val="tx2"/>
                </a:solidFill>
                <a:latin typeface="Roboto"/>
              </a:rPr>
              <a:t>"Speed:\t60km//h"</a:t>
            </a:r>
          </a:p>
        </p:txBody>
      </p:sp>
    </p:spTree>
    <p:extLst>
      <p:ext uri="{BB962C8B-B14F-4D97-AF65-F5344CB8AC3E}">
        <p14:creationId xmlns:p14="http://schemas.microsoft.com/office/powerpoint/2010/main" val="3575226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B39B1-AA59-0B1D-32E5-96BA0D3F57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D1C59C-6B68-5B5D-9EE3-EAB9358969D2}"/>
              </a:ext>
            </a:extLst>
          </p:cNvPr>
          <p:cNvSpPr>
            <a:spLocks noGrp="1"/>
          </p:cNvSpPr>
          <p:nvPr>
            <p:ph type="title"/>
          </p:nvPr>
        </p:nvSpPr>
        <p:spPr/>
        <p:txBody>
          <a:bodyPr/>
          <a:lstStyle/>
          <a:p>
            <a:r>
              <a:rPr lang="pt-BR" sz="3600" b="1" dirty="0">
                <a:solidFill>
                  <a:srgbClr val="003366"/>
                </a:solidFill>
              </a:rPr>
              <a:t>Vamos Praticar</a:t>
            </a:r>
            <a:endParaRPr sz="3600" b="1" dirty="0">
              <a:solidFill>
                <a:srgbClr val="003366"/>
              </a:solidFill>
            </a:endParaRPr>
          </a:p>
        </p:txBody>
      </p:sp>
      <p:sp>
        <p:nvSpPr>
          <p:cNvPr id="3" name="Content Placeholder 2">
            <a:extLst>
              <a:ext uri="{FF2B5EF4-FFF2-40B4-BE49-F238E27FC236}">
                <a16:creationId xmlns:a16="http://schemas.microsoft.com/office/drawing/2014/main" id="{671D68DE-41C1-2967-EB28-E07D50FF4439}"/>
              </a:ext>
            </a:extLst>
          </p:cNvPr>
          <p:cNvSpPr>
            <a:spLocks noGrp="1"/>
          </p:cNvSpPr>
          <p:nvPr>
            <p:ph idx="1"/>
          </p:nvPr>
        </p:nvSpPr>
        <p:spPr/>
        <p:txBody>
          <a:bodyPr>
            <a:normAutofit/>
          </a:bodyPr>
          <a:lstStyle/>
          <a:p>
            <a:pPr>
              <a:spcAft>
                <a:spcPts val="600"/>
              </a:spcAft>
              <a:defRPr sz="1800"/>
            </a:pPr>
            <a:r>
              <a:rPr lang="pt-BR" sz="2400" dirty="0">
                <a:latin typeface="Roboto" panose="02000000000000000000" pitchFamily="2" charset="0"/>
                <a:ea typeface="Roboto" panose="02000000000000000000" pitchFamily="2" charset="0"/>
                <a:cs typeface="Roboto" panose="02000000000000000000" pitchFamily="2" charset="0"/>
              </a:rPr>
              <a:t>Crie alguma variáveis String para testar:</a:t>
            </a:r>
          </a:p>
          <a:p>
            <a:pPr marL="0" indent="0">
              <a:spcAft>
                <a:spcPts val="600"/>
              </a:spcAft>
              <a:buNone/>
              <a:defRPr sz="1800"/>
            </a:pPr>
            <a:endParaRPr lang="pt-BR" sz="2400" i="1" dirty="0">
              <a:latin typeface="Roboto" panose="02000000000000000000" pitchFamily="2" charset="0"/>
              <a:ea typeface="Roboto" panose="02000000000000000000" pitchFamily="2" charset="0"/>
              <a:cs typeface="Roboto" panose="02000000000000000000" pitchFamily="2" charset="0"/>
            </a:endParaRPr>
          </a:p>
          <a:p>
            <a:pPr marL="0" indent="0">
              <a:lnSpc>
                <a:spcPct val="150000"/>
              </a:lnSpc>
              <a:buNone/>
            </a:pPr>
            <a:r>
              <a:rPr lang="pt-BR" sz="2200" i="1" dirty="0"/>
              <a:t>const dialogo = 'Eu entrei na sala e disse "Olá meu amigo!", assim que o vi.';</a:t>
            </a:r>
          </a:p>
          <a:p>
            <a:pPr marL="0" indent="0">
              <a:lnSpc>
                <a:spcPct val="150000"/>
              </a:lnSpc>
              <a:buNone/>
            </a:pPr>
            <a:r>
              <a:rPr lang="pt-BR" sz="2200" i="1" dirty="0"/>
              <a:t>const </a:t>
            </a:r>
            <a:r>
              <a:rPr lang="pt-BR" sz="2200" i="1" dirty="0" err="1"/>
              <a:t>imperative</a:t>
            </a:r>
            <a:r>
              <a:rPr lang="pt-BR" sz="2200" i="1" dirty="0"/>
              <a:t> = "</a:t>
            </a:r>
            <a:r>
              <a:rPr lang="pt-BR" sz="2200" i="1" dirty="0" err="1"/>
              <a:t>Don't</a:t>
            </a:r>
            <a:r>
              <a:rPr lang="pt-BR" sz="2200" i="1" dirty="0"/>
              <a:t> do </a:t>
            </a:r>
            <a:r>
              <a:rPr lang="pt-BR" sz="2200" i="1" dirty="0" err="1"/>
              <a:t>that</a:t>
            </a:r>
            <a:r>
              <a:rPr lang="pt-BR" sz="2200" i="1" dirty="0"/>
              <a:t>!"; </a:t>
            </a:r>
          </a:p>
          <a:p>
            <a:pPr marL="0" indent="0">
              <a:lnSpc>
                <a:spcPct val="150000"/>
              </a:lnSpc>
              <a:buNone/>
            </a:pPr>
            <a:r>
              <a:rPr lang="pt-BR" sz="2200" i="1" dirty="0"/>
              <a:t>const </a:t>
            </a:r>
            <a:r>
              <a:rPr lang="pt-BR" sz="2200" i="1" dirty="0" err="1"/>
              <a:t>dialog</a:t>
            </a:r>
            <a:r>
              <a:rPr lang="pt-BR" sz="2200" i="1" dirty="0"/>
              <a:t> = "Sam </a:t>
            </a:r>
            <a:r>
              <a:rPr lang="pt-BR" sz="2200" i="1" dirty="0" err="1"/>
              <a:t>looked</a:t>
            </a:r>
            <a:r>
              <a:rPr lang="pt-BR" sz="2200" i="1" dirty="0"/>
              <a:t> </a:t>
            </a:r>
            <a:r>
              <a:rPr lang="pt-BR" sz="2200" i="1" dirty="0" err="1"/>
              <a:t>up</a:t>
            </a:r>
            <a:r>
              <a:rPr lang="pt-BR" sz="2200" i="1" dirty="0"/>
              <a:t> </a:t>
            </a:r>
            <a:r>
              <a:rPr lang="pt-BR" sz="2200" i="1" dirty="0" err="1"/>
              <a:t>and</a:t>
            </a:r>
            <a:r>
              <a:rPr lang="pt-BR" sz="2200" i="1" dirty="0"/>
              <a:t> </a:t>
            </a:r>
            <a:r>
              <a:rPr lang="pt-BR" sz="2200" i="1" dirty="0" err="1"/>
              <a:t>said</a:t>
            </a:r>
            <a:r>
              <a:rPr lang="pt-BR" sz="2200" i="1" dirty="0"/>
              <a:t> "</a:t>
            </a:r>
            <a:r>
              <a:rPr lang="pt-BR" sz="2200" i="1" dirty="0" err="1"/>
              <a:t>don't</a:t>
            </a:r>
            <a:r>
              <a:rPr lang="pt-BR" sz="2200" i="1" dirty="0"/>
              <a:t> do </a:t>
            </a:r>
            <a:r>
              <a:rPr lang="pt-BR" sz="2200" i="1" dirty="0" err="1"/>
              <a:t>that</a:t>
            </a:r>
            <a:r>
              <a:rPr lang="pt-BR" sz="2200" i="1" dirty="0"/>
              <a:t>!" </a:t>
            </a:r>
            <a:r>
              <a:rPr lang="pt-BR" sz="2200" i="1" dirty="0" err="1"/>
              <a:t>to</a:t>
            </a:r>
            <a:r>
              <a:rPr lang="pt-BR" sz="2200" i="1" dirty="0"/>
              <a:t> Max.";</a:t>
            </a:r>
            <a:r>
              <a:rPr lang="pt-BR" sz="2200" i="1" dirty="0">
                <a:solidFill>
                  <a:schemeClr val="tx2"/>
                </a:solidFill>
              </a:rPr>
              <a:t> // erro</a:t>
            </a:r>
          </a:p>
          <a:p>
            <a:pPr marL="0" indent="0">
              <a:lnSpc>
                <a:spcPct val="150000"/>
              </a:lnSpc>
              <a:buNone/>
            </a:pPr>
            <a:r>
              <a:rPr lang="pt-BR" sz="2200" i="1" dirty="0"/>
              <a:t>const dialog1 = "Ele olhou e disse:\"Não faça isso!\" para Maria.";</a:t>
            </a:r>
          </a:p>
          <a:p>
            <a:pPr marL="0" indent="0">
              <a:spcAft>
                <a:spcPts val="600"/>
              </a:spcAft>
              <a:buNone/>
              <a:defRPr sz="1800"/>
            </a:pPr>
            <a:endParaRPr lang="pt-BR" sz="2400" i="1" dirty="0">
              <a:latin typeface="Roboto" panose="02000000000000000000" pitchFamily="2" charset="0"/>
              <a:ea typeface="Roboto" panose="02000000000000000000" pitchFamily="2" charset="0"/>
              <a:cs typeface="Roboto" panose="02000000000000000000" pitchFamily="2" charset="0"/>
            </a:endParaRPr>
          </a:p>
          <a:p>
            <a:pPr>
              <a:spcAft>
                <a:spcPts val="600"/>
              </a:spcAft>
              <a:defRPr sz="1800"/>
            </a:pPr>
            <a:endParaRPr lang="pt-BR" sz="2400" i="1" dirty="0"/>
          </a:p>
          <a:p>
            <a:pPr marL="0" indent="0">
              <a:buNone/>
            </a:pPr>
            <a:endParaRPr lang="pt-BR" sz="2000" i="1" dirty="0">
              <a:latin typeface="Roboto"/>
            </a:endParaRPr>
          </a:p>
        </p:txBody>
      </p:sp>
    </p:spTree>
    <p:extLst>
      <p:ext uri="{BB962C8B-B14F-4D97-AF65-F5344CB8AC3E}">
        <p14:creationId xmlns:p14="http://schemas.microsoft.com/office/powerpoint/2010/main" val="3902920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3F86E-E0C3-9E96-56DC-F16D04F4FB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3BF146-D5DC-9C5F-24C6-55E84B6ADB99}"/>
              </a:ext>
            </a:extLst>
          </p:cNvPr>
          <p:cNvSpPr>
            <a:spLocks noGrp="1"/>
          </p:cNvSpPr>
          <p:nvPr>
            <p:ph type="title"/>
          </p:nvPr>
        </p:nvSpPr>
        <p:spPr/>
        <p:txBody>
          <a:bodyPr/>
          <a:lstStyle/>
          <a:p>
            <a:r>
              <a:rPr lang="pt-BR" sz="3600" b="1" dirty="0">
                <a:solidFill>
                  <a:srgbClr val="003366"/>
                </a:solidFill>
              </a:rPr>
              <a:t>Linguagens de Script Web – Java Script</a:t>
            </a:r>
            <a:endParaRPr sz="3600" b="1" dirty="0">
              <a:solidFill>
                <a:srgbClr val="003366"/>
              </a:solidFill>
            </a:endParaRPr>
          </a:p>
        </p:txBody>
      </p:sp>
      <p:sp>
        <p:nvSpPr>
          <p:cNvPr id="5" name="Rectangle 2">
            <a:extLst>
              <a:ext uri="{FF2B5EF4-FFF2-40B4-BE49-F238E27FC236}">
                <a16:creationId xmlns:a16="http://schemas.microsoft.com/office/drawing/2014/main" id="{F47F8949-7332-E41F-DB15-D51BBB294000}"/>
              </a:ext>
            </a:extLst>
          </p:cNvPr>
          <p:cNvSpPr>
            <a:spLocks noGrp="1" noChangeArrowheads="1"/>
          </p:cNvSpPr>
          <p:nvPr>
            <p:ph idx="1"/>
          </p:nvPr>
        </p:nvSpPr>
        <p:spPr bwMode="auto">
          <a:xfrm>
            <a:off x="457200" y="1720840"/>
            <a:ext cx="8102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pt-BR" sz="2400" b="1" dirty="0">
                <a:latin typeface="Arial" panose="020B0604020202020204" pitchFamily="34" charset="0"/>
                <a:cs typeface="Arial" panose="020B0604020202020204" pitchFamily="34" charset="0"/>
              </a:rPr>
              <a:t>Aplicações reais:</a:t>
            </a:r>
          </a:p>
          <a:p>
            <a:pPr marL="0" indent="0">
              <a:buNone/>
            </a:pPr>
            <a:endParaRPr lang="pt-BR" sz="2000" b="1" dirty="0">
              <a:latin typeface="Arial" panose="020B0604020202020204" pitchFamily="34" charset="0"/>
              <a:cs typeface="Arial" panose="020B0604020202020204" pitchFamily="34" charset="0"/>
            </a:endParaRPr>
          </a:p>
          <a:p>
            <a:r>
              <a:rPr lang="pt-BR" sz="2000" dirty="0">
                <a:latin typeface="Arial" panose="020B0604020202020204" pitchFamily="34" charset="0"/>
                <a:cs typeface="Arial" panose="020B0604020202020204" pitchFamily="34" charset="0"/>
              </a:rPr>
              <a:t>Validação de formulários</a:t>
            </a:r>
          </a:p>
          <a:p>
            <a:endParaRPr lang="pt-BR" sz="2000" dirty="0">
              <a:latin typeface="Arial" panose="020B0604020202020204" pitchFamily="34" charset="0"/>
              <a:cs typeface="Arial" panose="020B0604020202020204" pitchFamily="34" charset="0"/>
            </a:endParaRPr>
          </a:p>
          <a:p>
            <a:r>
              <a:rPr lang="pt-BR" sz="2000" dirty="0">
                <a:latin typeface="Arial" panose="020B0604020202020204" pitchFamily="34" charset="0"/>
                <a:cs typeface="Arial" panose="020B0604020202020204" pitchFamily="34" charset="0"/>
              </a:rPr>
              <a:t>Menus interativos e animações</a:t>
            </a:r>
          </a:p>
          <a:p>
            <a:endParaRPr lang="pt-BR" sz="2000" dirty="0">
              <a:latin typeface="Arial" panose="020B0604020202020204" pitchFamily="34" charset="0"/>
              <a:cs typeface="Arial" panose="020B0604020202020204" pitchFamily="34" charset="0"/>
            </a:endParaRPr>
          </a:p>
          <a:p>
            <a:r>
              <a:rPr lang="pt-BR" sz="2000" dirty="0">
                <a:latin typeface="Arial" panose="020B0604020202020204" pitchFamily="34" charset="0"/>
                <a:cs typeface="Arial" panose="020B0604020202020204" pitchFamily="34" charset="0"/>
              </a:rPr>
              <a:t>Integração com APIs externas</a:t>
            </a:r>
          </a:p>
          <a:p>
            <a:endParaRPr lang="pt-BR" sz="2000" dirty="0">
              <a:latin typeface="Arial" panose="020B0604020202020204" pitchFamily="34" charset="0"/>
              <a:cs typeface="Arial" panose="020B0604020202020204" pitchFamily="34" charset="0"/>
            </a:endParaRPr>
          </a:p>
          <a:p>
            <a:r>
              <a:rPr lang="pt-BR" sz="2000" dirty="0">
                <a:latin typeface="Arial" panose="020B0604020202020204" pitchFamily="34" charset="0"/>
                <a:cs typeface="Arial" panose="020B0604020202020204" pitchFamily="34" charset="0"/>
              </a:rPr>
              <a:t>Sistemas de chat em tempo real</a:t>
            </a:r>
          </a:p>
        </p:txBody>
      </p:sp>
    </p:spTree>
    <p:extLst>
      <p:ext uri="{BB962C8B-B14F-4D97-AF65-F5344CB8AC3E}">
        <p14:creationId xmlns:p14="http://schemas.microsoft.com/office/powerpoint/2010/main" val="2703949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9A95C-F44D-4122-1F36-1F6916C492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C8131C-5C55-53F8-7E98-FCE9A6014E3A}"/>
              </a:ext>
            </a:extLst>
          </p:cNvPr>
          <p:cNvSpPr>
            <a:spLocks noGrp="1"/>
          </p:cNvSpPr>
          <p:nvPr>
            <p:ph type="title"/>
          </p:nvPr>
        </p:nvSpPr>
        <p:spPr/>
        <p:txBody>
          <a:bodyPr/>
          <a:lstStyle/>
          <a:p>
            <a:r>
              <a:rPr lang="pt-BR" sz="3600" b="1" dirty="0">
                <a:solidFill>
                  <a:srgbClr val="003366"/>
                </a:solidFill>
              </a:rPr>
              <a:t>Vamos Praticar</a:t>
            </a:r>
            <a:endParaRPr sz="3600" b="1" dirty="0">
              <a:solidFill>
                <a:srgbClr val="003366"/>
              </a:solidFill>
            </a:endParaRPr>
          </a:p>
        </p:txBody>
      </p:sp>
      <p:sp>
        <p:nvSpPr>
          <p:cNvPr id="3" name="Content Placeholder 2">
            <a:extLst>
              <a:ext uri="{FF2B5EF4-FFF2-40B4-BE49-F238E27FC236}">
                <a16:creationId xmlns:a16="http://schemas.microsoft.com/office/drawing/2014/main" id="{9B3D8AD6-A811-F63A-8302-A4CDCDC6A7B8}"/>
              </a:ext>
            </a:extLst>
          </p:cNvPr>
          <p:cNvSpPr>
            <a:spLocks noGrp="1"/>
          </p:cNvSpPr>
          <p:nvPr>
            <p:ph idx="1"/>
          </p:nvPr>
        </p:nvSpPr>
        <p:spPr/>
        <p:txBody>
          <a:bodyPr>
            <a:normAutofit/>
          </a:bodyPr>
          <a:lstStyle/>
          <a:p>
            <a:pPr>
              <a:spcAft>
                <a:spcPts val="600"/>
              </a:spcAft>
              <a:defRPr sz="1800"/>
            </a:pPr>
            <a:r>
              <a:rPr lang="pt-BR" sz="2400" dirty="0">
                <a:latin typeface="Roboto" panose="02000000000000000000" pitchFamily="2" charset="0"/>
                <a:ea typeface="Roboto" panose="02000000000000000000" pitchFamily="2" charset="0"/>
                <a:cs typeface="Roboto" panose="02000000000000000000" pitchFamily="2" charset="0"/>
              </a:rPr>
              <a:t>Erros de coerção:</a:t>
            </a:r>
          </a:p>
          <a:p>
            <a:pPr>
              <a:spcAft>
                <a:spcPts val="600"/>
              </a:spcAft>
              <a:defRPr sz="1800"/>
            </a:pPr>
            <a:endParaRPr lang="pt-BR" sz="2400" i="1" dirty="0">
              <a:latin typeface="Roboto" panose="02000000000000000000" pitchFamily="2" charset="0"/>
              <a:ea typeface="Roboto" panose="02000000000000000000" pitchFamily="2" charset="0"/>
              <a:cs typeface="Roboto" panose="02000000000000000000" pitchFamily="2" charset="0"/>
            </a:endParaRPr>
          </a:p>
          <a:p>
            <a:pPr marL="0" indent="0">
              <a:buNone/>
            </a:pPr>
            <a:r>
              <a:rPr lang="en-US" sz="2000" dirty="0">
                <a:latin typeface="Roboto" panose="02000000000000000000" pitchFamily="2" charset="0"/>
                <a:ea typeface="Roboto" panose="02000000000000000000" pitchFamily="2" charset="0"/>
                <a:cs typeface="Roboto" panose="02000000000000000000" pitchFamily="2" charset="0"/>
              </a:rPr>
              <a:t>const resultado1 = 3 + '30'; </a:t>
            </a:r>
          </a:p>
          <a:p>
            <a:pPr marL="0" indent="0">
              <a:buNone/>
            </a:pPr>
            <a:endParaRPr lang="en-US" sz="2000" dirty="0">
              <a:latin typeface="Roboto" panose="02000000000000000000" pitchFamily="2" charset="0"/>
              <a:ea typeface="Roboto" panose="02000000000000000000" pitchFamily="2" charset="0"/>
              <a:cs typeface="Roboto" panose="02000000000000000000" pitchFamily="2" charset="0"/>
            </a:endParaRPr>
          </a:p>
          <a:p>
            <a:pPr marL="0" indent="0">
              <a:buNone/>
            </a:pPr>
            <a:r>
              <a:rPr lang="en-US" sz="2000" dirty="0">
                <a:latin typeface="Roboto" panose="02000000000000000000" pitchFamily="2" charset="0"/>
                <a:ea typeface="Roboto" panose="02000000000000000000" pitchFamily="2" charset="0"/>
                <a:cs typeface="Roboto" panose="02000000000000000000" pitchFamily="2" charset="0"/>
              </a:rPr>
              <a:t>const resultado2 = 3 * '30’; </a:t>
            </a:r>
          </a:p>
          <a:p>
            <a:pPr marL="0" indent="0">
              <a:spcAft>
                <a:spcPts val="600"/>
              </a:spcAft>
              <a:buNone/>
              <a:defRPr sz="1800"/>
            </a:pPr>
            <a:endParaRPr lang="pt-BR" sz="2200" i="1" dirty="0"/>
          </a:p>
          <a:p>
            <a:pPr marL="0" indent="0">
              <a:spcAft>
                <a:spcPts val="600"/>
              </a:spcAft>
              <a:buNone/>
              <a:defRPr sz="1800"/>
            </a:pPr>
            <a:endParaRPr lang="pt-BR" sz="2400" i="1" dirty="0">
              <a:latin typeface="Roboto" panose="02000000000000000000" pitchFamily="2" charset="0"/>
              <a:ea typeface="Roboto" panose="02000000000000000000" pitchFamily="2" charset="0"/>
              <a:cs typeface="Roboto" panose="02000000000000000000" pitchFamily="2" charset="0"/>
            </a:endParaRPr>
          </a:p>
          <a:p>
            <a:pPr>
              <a:spcAft>
                <a:spcPts val="600"/>
              </a:spcAft>
              <a:defRPr sz="1800"/>
            </a:pPr>
            <a:endParaRPr lang="pt-BR" sz="2400" i="1" dirty="0"/>
          </a:p>
          <a:p>
            <a:pPr marL="0" indent="0">
              <a:buNone/>
            </a:pPr>
            <a:endParaRPr lang="pt-BR" sz="2000" i="1" dirty="0">
              <a:latin typeface="Roboto"/>
            </a:endParaRPr>
          </a:p>
        </p:txBody>
      </p:sp>
    </p:spTree>
    <p:extLst>
      <p:ext uri="{BB962C8B-B14F-4D97-AF65-F5344CB8AC3E}">
        <p14:creationId xmlns:p14="http://schemas.microsoft.com/office/powerpoint/2010/main" val="4672742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7EFD6-4076-84B1-619F-4D8852C007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72CBA1-F09A-D8EF-A02C-C7C11BB4A31E}"/>
              </a:ext>
            </a:extLst>
          </p:cNvPr>
          <p:cNvSpPr>
            <a:spLocks noGrp="1"/>
          </p:cNvSpPr>
          <p:nvPr>
            <p:ph type="title"/>
          </p:nvPr>
        </p:nvSpPr>
        <p:spPr/>
        <p:txBody>
          <a:bodyPr>
            <a:normAutofit/>
          </a:bodyPr>
          <a:lstStyle/>
          <a:p>
            <a:r>
              <a:rPr lang="pt-BR" sz="3600" b="1" dirty="0" err="1">
                <a:solidFill>
                  <a:srgbClr val="003366"/>
                </a:solidFill>
              </a:rPr>
              <a:t>Number</a:t>
            </a:r>
            <a:r>
              <a:rPr lang="pt-BR" sz="3600" b="1" dirty="0">
                <a:solidFill>
                  <a:srgbClr val="003366"/>
                </a:solidFill>
              </a:rPr>
              <a:t> como String</a:t>
            </a:r>
            <a:endParaRPr sz="3600" b="1" dirty="0">
              <a:solidFill>
                <a:srgbClr val="003366"/>
              </a:solidFill>
            </a:endParaRPr>
          </a:p>
        </p:txBody>
      </p:sp>
      <p:sp>
        <p:nvSpPr>
          <p:cNvPr id="3" name="Content Placeholder 2">
            <a:extLst>
              <a:ext uri="{FF2B5EF4-FFF2-40B4-BE49-F238E27FC236}">
                <a16:creationId xmlns:a16="http://schemas.microsoft.com/office/drawing/2014/main" id="{C1EF336F-997F-37B4-4684-F3F258FA17F9}"/>
              </a:ext>
            </a:extLst>
          </p:cNvPr>
          <p:cNvSpPr>
            <a:spLocks noGrp="1"/>
          </p:cNvSpPr>
          <p:nvPr>
            <p:ph idx="1"/>
          </p:nvPr>
        </p:nvSpPr>
        <p:spPr/>
        <p:txBody>
          <a:bodyPr>
            <a:normAutofit/>
          </a:bodyPr>
          <a:lstStyle/>
          <a:p>
            <a:pPr marL="0" indent="0">
              <a:buNone/>
            </a:pPr>
            <a:r>
              <a:rPr lang="pt-BR" sz="2400" b="1" dirty="0">
                <a:latin typeface="Roboto"/>
              </a:rPr>
              <a:t>Exemplos:</a:t>
            </a:r>
          </a:p>
          <a:p>
            <a:pPr marL="0" indent="0">
              <a:buNone/>
            </a:pPr>
            <a:br>
              <a:rPr lang="pt-BR" sz="2400" dirty="0">
                <a:latin typeface="Roboto"/>
              </a:rPr>
            </a:br>
            <a:r>
              <a:rPr lang="en-US" sz="2400" dirty="0"/>
              <a:t>const resultado1 = 3 + '30'; </a:t>
            </a:r>
          </a:p>
          <a:p>
            <a:pPr marL="0" indent="0">
              <a:buNone/>
            </a:pPr>
            <a:endParaRPr lang="en-US" sz="2400" dirty="0"/>
          </a:p>
          <a:p>
            <a:pPr marL="0" indent="0">
              <a:buNone/>
            </a:pPr>
            <a:r>
              <a:rPr lang="en-US" sz="2400" dirty="0"/>
              <a:t>const resultado2 = 3 * '30’; </a:t>
            </a:r>
          </a:p>
          <a:p>
            <a:pPr marL="0" indent="0">
              <a:buNone/>
            </a:pPr>
            <a:endParaRPr lang="en-US" sz="2400" i="1" dirty="0">
              <a:latin typeface="Roboto"/>
            </a:endParaRPr>
          </a:p>
          <a:p>
            <a:pPr marL="0" indent="0">
              <a:buNone/>
            </a:pPr>
            <a:endParaRPr lang="en-US" sz="2400" i="1" dirty="0">
              <a:latin typeface="Roboto"/>
            </a:endParaRPr>
          </a:p>
          <a:p>
            <a:pPr marL="0" indent="0">
              <a:buNone/>
            </a:pPr>
            <a:r>
              <a:rPr lang="en-US" sz="2400" b="1" i="1" dirty="0">
                <a:solidFill>
                  <a:schemeClr val="tx2"/>
                </a:solidFill>
                <a:latin typeface="Roboto"/>
              </a:rPr>
              <a:t>Quando </a:t>
            </a:r>
            <a:r>
              <a:rPr lang="en-US" sz="2400" b="1" i="1" dirty="0" err="1">
                <a:solidFill>
                  <a:schemeClr val="tx2"/>
                </a:solidFill>
                <a:latin typeface="Roboto"/>
              </a:rPr>
              <a:t>trabalhar</a:t>
            </a:r>
            <a:r>
              <a:rPr lang="en-US" sz="2400" b="1" i="1" dirty="0">
                <a:solidFill>
                  <a:schemeClr val="tx2"/>
                </a:solidFill>
                <a:latin typeface="Roboto"/>
              </a:rPr>
              <a:t> com </a:t>
            </a:r>
            <a:r>
              <a:rPr lang="en-US" sz="2400" b="1" i="1" dirty="0" err="1">
                <a:solidFill>
                  <a:schemeClr val="tx2"/>
                </a:solidFill>
                <a:latin typeface="Roboto"/>
              </a:rPr>
              <a:t>números</a:t>
            </a:r>
            <a:r>
              <a:rPr lang="en-US" sz="2400" b="1" i="1" dirty="0">
                <a:solidFill>
                  <a:schemeClr val="tx2"/>
                </a:solidFill>
                <a:latin typeface="Roboto"/>
              </a:rPr>
              <a:t> </a:t>
            </a:r>
            <a:r>
              <a:rPr lang="en-US" sz="2400" b="1" i="1" dirty="0" err="1">
                <a:solidFill>
                  <a:schemeClr val="tx2"/>
                </a:solidFill>
                <a:latin typeface="Roboto"/>
              </a:rPr>
              <a:t>não</a:t>
            </a:r>
            <a:r>
              <a:rPr lang="en-US" sz="2400" b="1" i="1" dirty="0">
                <a:solidFill>
                  <a:schemeClr val="tx2"/>
                </a:solidFill>
                <a:latin typeface="Roboto"/>
              </a:rPr>
              <a:t> use </a:t>
            </a:r>
            <a:r>
              <a:rPr lang="en-US" sz="2400" b="1" i="1" dirty="0" err="1">
                <a:solidFill>
                  <a:schemeClr val="tx2"/>
                </a:solidFill>
                <a:latin typeface="Roboto"/>
              </a:rPr>
              <a:t>aspas</a:t>
            </a:r>
            <a:endParaRPr sz="2400" b="1" i="1" dirty="0">
              <a:solidFill>
                <a:schemeClr val="tx2"/>
              </a:solidFill>
              <a:latin typeface="Roboto"/>
            </a:endParaRPr>
          </a:p>
        </p:txBody>
      </p:sp>
    </p:spTree>
    <p:extLst>
      <p:ext uri="{BB962C8B-B14F-4D97-AF65-F5344CB8AC3E}">
        <p14:creationId xmlns:p14="http://schemas.microsoft.com/office/powerpoint/2010/main" val="37355326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AA667-D555-40F2-7BDA-DC7D855D0D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9B71AC-84D8-EC9A-0F9D-953DABE17AEB}"/>
              </a:ext>
            </a:extLst>
          </p:cNvPr>
          <p:cNvSpPr>
            <a:spLocks noGrp="1"/>
          </p:cNvSpPr>
          <p:nvPr>
            <p:ph type="title"/>
          </p:nvPr>
        </p:nvSpPr>
        <p:spPr/>
        <p:txBody>
          <a:bodyPr/>
          <a:lstStyle/>
          <a:p>
            <a:r>
              <a:rPr lang="pt-BR" sz="3600" b="1" dirty="0">
                <a:solidFill>
                  <a:srgbClr val="003366"/>
                </a:solidFill>
              </a:rPr>
              <a:t>Tipos de Referência – Objetos e Arrays</a:t>
            </a:r>
            <a:endParaRPr sz="3600" b="1" dirty="0">
              <a:solidFill>
                <a:srgbClr val="003366"/>
              </a:solidFill>
            </a:endParaRPr>
          </a:p>
        </p:txBody>
      </p:sp>
      <p:sp>
        <p:nvSpPr>
          <p:cNvPr id="3" name="Content Placeholder 2">
            <a:extLst>
              <a:ext uri="{FF2B5EF4-FFF2-40B4-BE49-F238E27FC236}">
                <a16:creationId xmlns:a16="http://schemas.microsoft.com/office/drawing/2014/main" id="{EEAA31B4-BD59-96D1-31CE-3682A503927A}"/>
              </a:ext>
            </a:extLst>
          </p:cNvPr>
          <p:cNvSpPr>
            <a:spLocks noGrp="1"/>
          </p:cNvSpPr>
          <p:nvPr>
            <p:ph idx="1"/>
          </p:nvPr>
        </p:nvSpPr>
        <p:spPr/>
        <p:txBody>
          <a:bodyPr/>
          <a:lstStyle/>
          <a:p>
            <a:pPr marL="0" indent="0">
              <a:buNone/>
            </a:pPr>
            <a:r>
              <a:rPr lang="pt-BR" sz="2400" dirty="0"/>
              <a:t>Objetos e </a:t>
            </a:r>
            <a:r>
              <a:rPr lang="pt-BR" sz="2400" dirty="0" err="1"/>
              <a:t>arrays</a:t>
            </a:r>
            <a:r>
              <a:rPr lang="pt-BR" sz="2400" dirty="0"/>
              <a:t> armazenam referências.</a:t>
            </a:r>
          </a:p>
          <a:p>
            <a:pPr marL="0" indent="0">
              <a:buNone/>
            </a:pPr>
            <a:endParaRPr lang="pt-BR" sz="2400" dirty="0">
              <a:latin typeface="Roboto"/>
            </a:endParaRPr>
          </a:p>
          <a:p>
            <a:pPr marL="0" indent="0">
              <a:buNone/>
            </a:pPr>
            <a:r>
              <a:rPr lang="pt-BR" sz="2400" b="1" dirty="0">
                <a:latin typeface="Roboto"/>
              </a:rPr>
              <a:t>Exemplos:</a:t>
            </a:r>
            <a:br>
              <a:rPr lang="pt-BR" sz="2400" dirty="0">
                <a:latin typeface="Roboto"/>
              </a:rPr>
            </a:br>
            <a:br>
              <a:rPr lang="pt-BR" sz="2400" dirty="0">
                <a:latin typeface="Roboto"/>
              </a:rPr>
            </a:br>
            <a:r>
              <a:rPr lang="pt-BR" sz="2400" i="1" dirty="0"/>
              <a:t>let pessoa = { nome: 'Ana', idade: 28 };</a:t>
            </a:r>
            <a:br>
              <a:rPr lang="pt-BR" sz="2400" i="1" dirty="0"/>
            </a:br>
            <a:r>
              <a:rPr lang="pt-BR" sz="2400" i="1" dirty="0"/>
              <a:t>let frutas = ['</a:t>
            </a:r>
            <a:r>
              <a:rPr lang="pt-BR" sz="2400" i="1" dirty="0" err="1"/>
              <a:t>maçã','banana','laranja</a:t>
            </a:r>
            <a:r>
              <a:rPr lang="pt-BR" sz="2400" i="1" dirty="0"/>
              <a:t>'];</a:t>
            </a:r>
            <a:br>
              <a:rPr lang="pt-BR" sz="2400" i="1" dirty="0"/>
            </a:br>
            <a:r>
              <a:rPr lang="pt-BR" sz="2400" i="1" dirty="0"/>
              <a:t>console.log(</a:t>
            </a:r>
            <a:r>
              <a:rPr lang="pt-BR" sz="2400" i="1" dirty="0" err="1"/>
              <a:t>pessoa.nome</a:t>
            </a:r>
            <a:r>
              <a:rPr lang="pt-BR" sz="2400" i="1" dirty="0"/>
              <a:t>, frutas[0]);</a:t>
            </a:r>
            <a:endParaRPr sz="2400" i="1" dirty="0">
              <a:latin typeface="Roboto"/>
            </a:endParaRPr>
          </a:p>
        </p:txBody>
      </p:sp>
    </p:spTree>
    <p:extLst>
      <p:ext uri="{BB962C8B-B14F-4D97-AF65-F5344CB8AC3E}">
        <p14:creationId xmlns:p14="http://schemas.microsoft.com/office/powerpoint/2010/main" val="235674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5F48A4-0441-EDAF-CEAE-86D257726E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C53857-F874-F568-2D95-A761C580BF45}"/>
              </a:ext>
            </a:extLst>
          </p:cNvPr>
          <p:cNvSpPr>
            <a:spLocks noGrp="1"/>
          </p:cNvSpPr>
          <p:nvPr>
            <p:ph type="title"/>
          </p:nvPr>
        </p:nvSpPr>
        <p:spPr/>
        <p:txBody>
          <a:bodyPr/>
          <a:lstStyle/>
          <a:p>
            <a:r>
              <a:rPr lang="pt-BR" sz="3600" b="1" dirty="0">
                <a:solidFill>
                  <a:srgbClr val="003366"/>
                </a:solidFill>
              </a:rPr>
              <a:t>Operadores Aritméticos - Exemplos</a:t>
            </a:r>
            <a:endParaRPr sz="3600" b="1" dirty="0">
              <a:solidFill>
                <a:srgbClr val="003366"/>
              </a:solidFill>
            </a:endParaRPr>
          </a:p>
        </p:txBody>
      </p:sp>
      <p:sp>
        <p:nvSpPr>
          <p:cNvPr id="3" name="Content Placeholder 2">
            <a:extLst>
              <a:ext uri="{FF2B5EF4-FFF2-40B4-BE49-F238E27FC236}">
                <a16:creationId xmlns:a16="http://schemas.microsoft.com/office/drawing/2014/main" id="{6463233B-7E40-2703-D4AF-18608E61B56F}"/>
              </a:ext>
            </a:extLst>
          </p:cNvPr>
          <p:cNvSpPr>
            <a:spLocks noGrp="1"/>
          </p:cNvSpPr>
          <p:nvPr>
            <p:ph idx="1"/>
          </p:nvPr>
        </p:nvSpPr>
        <p:spPr/>
        <p:txBody>
          <a:bodyPr/>
          <a:lstStyle/>
          <a:p>
            <a:pPr marL="0" indent="0">
              <a:buNone/>
            </a:pPr>
            <a:r>
              <a:rPr lang="pt-BR" sz="2400" dirty="0"/>
              <a:t>+, -, *, /, %, ** (potência)</a:t>
            </a:r>
          </a:p>
          <a:p>
            <a:pPr marL="0" indent="0">
              <a:buNone/>
            </a:pPr>
            <a:endParaRPr lang="pt-BR" sz="2400" dirty="0">
              <a:latin typeface="Roboto"/>
            </a:endParaRPr>
          </a:p>
          <a:p>
            <a:pPr marL="0" indent="0">
              <a:buNone/>
            </a:pPr>
            <a:r>
              <a:rPr lang="pt-BR" sz="2400" b="1" dirty="0">
                <a:latin typeface="Roboto"/>
              </a:rPr>
              <a:t>Exemplos:</a:t>
            </a:r>
            <a:br>
              <a:rPr lang="pt-BR" sz="2400" dirty="0">
                <a:latin typeface="Roboto"/>
              </a:rPr>
            </a:br>
            <a:br>
              <a:rPr lang="pt-BR" sz="2400" dirty="0">
                <a:latin typeface="Roboto"/>
              </a:rPr>
            </a:br>
            <a:r>
              <a:rPr lang="pt-BR" sz="2400" i="1" dirty="0"/>
              <a:t>let a = 7, b = 3;</a:t>
            </a:r>
            <a:br>
              <a:rPr lang="pt-BR" sz="2400" i="1" dirty="0"/>
            </a:br>
            <a:r>
              <a:rPr lang="pt-BR" sz="2400" i="1" dirty="0"/>
              <a:t>console.log(a + b, a - b, a * b, a / b, a % b, a ** b);</a:t>
            </a:r>
            <a:endParaRPr sz="2400" i="1" dirty="0">
              <a:latin typeface="Roboto"/>
            </a:endParaRPr>
          </a:p>
        </p:txBody>
      </p:sp>
    </p:spTree>
    <p:extLst>
      <p:ext uri="{BB962C8B-B14F-4D97-AF65-F5344CB8AC3E}">
        <p14:creationId xmlns:p14="http://schemas.microsoft.com/office/powerpoint/2010/main" val="35399015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F961F-02AD-5D9D-FB5B-7FAB717EA6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964019-70B6-67CA-20F3-8F8649B7484D}"/>
              </a:ext>
            </a:extLst>
          </p:cNvPr>
          <p:cNvSpPr>
            <a:spLocks noGrp="1"/>
          </p:cNvSpPr>
          <p:nvPr>
            <p:ph type="title"/>
          </p:nvPr>
        </p:nvSpPr>
        <p:spPr/>
        <p:txBody>
          <a:bodyPr/>
          <a:lstStyle/>
          <a:p>
            <a:r>
              <a:rPr lang="pt-BR" sz="3600" b="1" dirty="0">
                <a:solidFill>
                  <a:srgbClr val="003366"/>
                </a:solidFill>
              </a:rPr>
              <a:t>Vamos Praticar</a:t>
            </a:r>
            <a:endParaRPr sz="3600" b="1" dirty="0">
              <a:solidFill>
                <a:srgbClr val="003366"/>
              </a:solidFill>
            </a:endParaRPr>
          </a:p>
        </p:txBody>
      </p:sp>
      <p:sp>
        <p:nvSpPr>
          <p:cNvPr id="3" name="Content Placeholder 2">
            <a:extLst>
              <a:ext uri="{FF2B5EF4-FFF2-40B4-BE49-F238E27FC236}">
                <a16:creationId xmlns:a16="http://schemas.microsoft.com/office/drawing/2014/main" id="{8DCCD2FE-6122-A817-541E-E3F0DC04CBE0}"/>
              </a:ext>
            </a:extLst>
          </p:cNvPr>
          <p:cNvSpPr>
            <a:spLocks noGrp="1"/>
          </p:cNvSpPr>
          <p:nvPr>
            <p:ph idx="1"/>
          </p:nvPr>
        </p:nvSpPr>
        <p:spPr/>
        <p:txBody>
          <a:bodyPr>
            <a:normAutofit/>
          </a:bodyPr>
          <a:lstStyle/>
          <a:p>
            <a:pPr marL="0" indent="0">
              <a:spcAft>
                <a:spcPts val="600"/>
              </a:spcAft>
              <a:buNone/>
              <a:defRPr sz="1800"/>
            </a:pPr>
            <a:r>
              <a:rPr lang="pt-BR" sz="2400" i="1" dirty="0"/>
              <a:t>let pessoa = { nome: 'Ana', idade: 28 };</a:t>
            </a:r>
            <a:br>
              <a:rPr lang="pt-BR" sz="2400" i="1" dirty="0"/>
            </a:br>
            <a:r>
              <a:rPr lang="pt-BR" sz="2400" i="1" dirty="0"/>
              <a:t>let frutas = ['</a:t>
            </a:r>
            <a:r>
              <a:rPr lang="pt-BR" sz="2400" i="1" dirty="0" err="1"/>
              <a:t>maçã','banana','laranja</a:t>
            </a:r>
            <a:r>
              <a:rPr lang="pt-BR" sz="2400" i="1" dirty="0"/>
              <a:t>'];</a:t>
            </a:r>
            <a:br>
              <a:rPr lang="pt-BR" sz="2400" i="1" dirty="0"/>
            </a:br>
            <a:r>
              <a:rPr lang="pt-BR" sz="2400" i="1" dirty="0"/>
              <a:t>console.log(</a:t>
            </a:r>
            <a:r>
              <a:rPr lang="pt-BR" sz="2400" i="1" dirty="0" err="1"/>
              <a:t>pessoa.nome</a:t>
            </a:r>
            <a:r>
              <a:rPr lang="pt-BR" sz="2400" i="1" dirty="0"/>
              <a:t>, frutas[0]);</a:t>
            </a:r>
          </a:p>
          <a:p>
            <a:pPr marL="0" indent="0">
              <a:spcAft>
                <a:spcPts val="600"/>
              </a:spcAft>
              <a:buNone/>
              <a:defRPr sz="1800"/>
            </a:pPr>
            <a:endParaRPr lang="pt-BR" sz="2400" i="1" dirty="0"/>
          </a:p>
          <a:p>
            <a:pPr marL="0" indent="0">
              <a:spcAft>
                <a:spcPts val="600"/>
              </a:spcAft>
              <a:buNone/>
              <a:defRPr sz="1800"/>
            </a:pPr>
            <a:r>
              <a:rPr lang="pt-BR" sz="2400" i="1" dirty="0"/>
              <a:t>let a = 7, b = 3;</a:t>
            </a:r>
            <a:br>
              <a:rPr lang="pt-BR" sz="2400" i="1" dirty="0"/>
            </a:br>
            <a:r>
              <a:rPr lang="pt-BR" sz="2400" i="1" dirty="0"/>
              <a:t>console.log(a + b, a - b, a * b, a / b, a % b, a ** b);</a:t>
            </a:r>
          </a:p>
          <a:p>
            <a:pPr marL="0" indent="0">
              <a:spcAft>
                <a:spcPts val="600"/>
              </a:spcAft>
              <a:buNone/>
              <a:defRPr sz="1800"/>
            </a:pPr>
            <a:endParaRPr lang="pt-BR" sz="2400" i="1" dirty="0">
              <a:latin typeface="Roboto" panose="02000000000000000000" pitchFamily="2" charset="0"/>
              <a:ea typeface="Roboto" panose="02000000000000000000" pitchFamily="2" charset="0"/>
              <a:cs typeface="Roboto" panose="02000000000000000000" pitchFamily="2" charset="0"/>
            </a:endParaRPr>
          </a:p>
          <a:p>
            <a:pPr>
              <a:spcAft>
                <a:spcPts val="600"/>
              </a:spcAft>
              <a:defRPr sz="1800"/>
            </a:pPr>
            <a:endParaRPr lang="pt-BR" sz="2400" i="1" dirty="0"/>
          </a:p>
          <a:p>
            <a:pPr marL="0" indent="0">
              <a:buNone/>
            </a:pPr>
            <a:endParaRPr lang="pt-BR" sz="2000" i="1" dirty="0">
              <a:latin typeface="Roboto"/>
            </a:endParaRPr>
          </a:p>
        </p:txBody>
      </p:sp>
    </p:spTree>
    <p:extLst>
      <p:ext uri="{BB962C8B-B14F-4D97-AF65-F5344CB8AC3E}">
        <p14:creationId xmlns:p14="http://schemas.microsoft.com/office/powerpoint/2010/main" val="3871516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EABBA-CC08-3E25-A34D-C9F4023AEA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A9E70B-D6D6-7EDD-B7F6-B181C356E08D}"/>
              </a:ext>
            </a:extLst>
          </p:cNvPr>
          <p:cNvSpPr>
            <a:spLocks noGrp="1"/>
          </p:cNvSpPr>
          <p:nvPr>
            <p:ph type="title"/>
          </p:nvPr>
        </p:nvSpPr>
        <p:spPr/>
        <p:txBody>
          <a:bodyPr/>
          <a:lstStyle/>
          <a:p>
            <a:r>
              <a:rPr lang="pt-BR" sz="3600" b="1" dirty="0">
                <a:solidFill>
                  <a:srgbClr val="003366"/>
                </a:solidFill>
              </a:rPr>
              <a:t>Operadores de Atribuição e Incremento</a:t>
            </a:r>
            <a:endParaRPr sz="3600" b="1" dirty="0">
              <a:solidFill>
                <a:srgbClr val="003366"/>
              </a:solidFill>
            </a:endParaRPr>
          </a:p>
        </p:txBody>
      </p:sp>
      <p:sp>
        <p:nvSpPr>
          <p:cNvPr id="3" name="Content Placeholder 2">
            <a:extLst>
              <a:ext uri="{FF2B5EF4-FFF2-40B4-BE49-F238E27FC236}">
                <a16:creationId xmlns:a16="http://schemas.microsoft.com/office/drawing/2014/main" id="{D4DA779A-31EE-515F-89B9-64107D520775}"/>
              </a:ext>
            </a:extLst>
          </p:cNvPr>
          <p:cNvSpPr>
            <a:spLocks noGrp="1"/>
          </p:cNvSpPr>
          <p:nvPr>
            <p:ph idx="1"/>
          </p:nvPr>
        </p:nvSpPr>
        <p:spPr/>
        <p:txBody>
          <a:bodyPr/>
          <a:lstStyle/>
          <a:p>
            <a:pPr marL="0" indent="0">
              <a:buNone/>
            </a:pPr>
            <a:r>
              <a:rPr lang="pt-BR" sz="2400" dirty="0"/>
              <a:t>=, +=, -=, *=, /=, ++, --</a:t>
            </a:r>
          </a:p>
          <a:p>
            <a:pPr marL="0" indent="0">
              <a:buNone/>
            </a:pPr>
            <a:endParaRPr lang="pt-BR" sz="2400" dirty="0">
              <a:latin typeface="Roboto"/>
            </a:endParaRPr>
          </a:p>
          <a:p>
            <a:pPr marL="0" indent="0">
              <a:lnSpc>
                <a:spcPct val="150000"/>
              </a:lnSpc>
              <a:buNone/>
            </a:pPr>
            <a:r>
              <a:rPr lang="pt-BR" sz="2400" b="1" dirty="0">
                <a:latin typeface="Roboto"/>
              </a:rPr>
              <a:t>Exemplos:</a:t>
            </a:r>
            <a:br>
              <a:rPr lang="pt-BR" sz="2400" dirty="0">
                <a:latin typeface="Roboto"/>
              </a:rPr>
            </a:br>
            <a:br>
              <a:rPr lang="pt-BR" sz="2400" dirty="0">
                <a:latin typeface="Roboto"/>
              </a:rPr>
            </a:br>
            <a:r>
              <a:rPr lang="pt-BR" sz="2400" i="1" dirty="0"/>
              <a:t>let x = 5; x += 2; </a:t>
            </a:r>
            <a:r>
              <a:rPr lang="pt-BR" sz="2400" i="1" dirty="0">
                <a:solidFill>
                  <a:schemeClr val="tx2"/>
                </a:solidFill>
              </a:rPr>
              <a:t>// 7</a:t>
            </a:r>
            <a:br>
              <a:rPr lang="pt-BR" sz="2400" i="1" dirty="0"/>
            </a:br>
            <a:r>
              <a:rPr lang="pt-BR" sz="2400" i="1" dirty="0"/>
              <a:t>x++; </a:t>
            </a:r>
            <a:r>
              <a:rPr lang="pt-BR" sz="2400" i="1" dirty="0">
                <a:solidFill>
                  <a:schemeClr val="tx2"/>
                </a:solidFill>
              </a:rPr>
              <a:t>// 8</a:t>
            </a:r>
            <a:br>
              <a:rPr lang="pt-BR" sz="2400" i="1" dirty="0"/>
            </a:br>
            <a:r>
              <a:rPr lang="pt-BR" sz="2400" i="1" dirty="0"/>
              <a:t>console.log(x);</a:t>
            </a:r>
            <a:endParaRPr sz="2400" i="1" dirty="0">
              <a:latin typeface="Roboto"/>
            </a:endParaRPr>
          </a:p>
        </p:txBody>
      </p:sp>
    </p:spTree>
    <p:extLst>
      <p:ext uri="{BB962C8B-B14F-4D97-AF65-F5344CB8AC3E}">
        <p14:creationId xmlns:p14="http://schemas.microsoft.com/office/powerpoint/2010/main" val="38355451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2C91E-B1CC-BC86-DC01-9805B16418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629A3B-AC04-64BC-64D7-2F619ADC93D1}"/>
              </a:ext>
            </a:extLst>
          </p:cNvPr>
          <p:cNvSpPr>
            <a:spLocks noGrp="1"/>
          </p:cNvSpPr>
          <p:nvPr>
            <p:ph type="title"/>
          </p:nvPr>
        </p:nvSpPr>
        <p:spPr/>
        <p:txBody>
          <a:bodyPr/>
          <a:lstStyle/>
          <a:p>
            <a:r>
              <a:rPr lang="pt-BR" sz="3600" b="1" dirty="0">
                <a:solidFill>
                  <a:srgbClr val="003366"/>
                </a:solidFill>
              </a:rPr>
              <a:t>Comparação</a:t>
            </a:r>
            <a:endParaRPr sz="3600" b="1" dirty="0">
              <a:solidFill>
                <a:srgbClr val="003366"/>
              </a:solidFill>
            </a:endParaRPr>
          </a:p>
        </p:txBody>
      </p:sp>
      <p:sp>
        <p:nvSpPr>
          <p:cNvPr id="3" name="Content Placeholder 2">
            <a:extLst>
              <a:ext uri="{FF2B5EF4-FFF2-40B4-BE49-F238E27FC236}">
                <a16:creationId xmlns:a16="http://schemas.microsoft.com/office/drawing/2014/main" id="{926CF686-E074-C839-6612-58289C347203}"/>
              </a:ext>
            </a:extLst>
          </p:cNvPr>
          <p:cNvSpPr>
            <a:spLocks noGrp="1"/>
          </p:cNvSpPr>
          <p:nvPr>
            <p:ph idx="1"/>
          </p:nvPr>
        </p:nvSpPr>
        <p:spPr/>
        <p:txBody>
          <a:bodyPr>
            <a:normAutofit/>
          </a:bodyPr>
          <a:lstStyle/>
          <a:p>
            <a:pPr>
              <a:lnSpc>
                <a:spcPct val="150000"/>
              </a:lnSpc>
              <a:spcAft>
                <a:spcPts val="600"/>
              </a:spcAft>
              <a:defRPr sz="1800"/>
            </a:pPr>
            <a:r>
              <a:rPr lang="pt-BR" sz="2400" dirty="0"/>
              <a:t>== (igualdade simples)</a:t>
            </a:r>
          </a:p>
          <a:p>
            <a:pPr>
              <a:lnSpc>
                <a:spcPct val="150000"/>
              </a:lnSpc>
              <a:spcAft>
                <a:spcPts val="600"/>
              </a:spcAft>
              <a:defRPr sz="1800"/>
            </a:pPr>
            <a:r>
              <a:rPr lang="pt-BR" sz="2400" dirty="0"/>
              <a:t>=== (igualdade estrita)</a:t>
            </a:r>
          </a:p>
          <a:p>
            <a:pPr>
              <a:lnSpc>
                <a:spcPct val="150000"/>
              </a:lnSpc>
              <a:spcAft>
                <a:spcPts val="600"/>
              </a:spcAft>
              <a:defRPr sz="1800"/>
            </a:pPr>
            <a:r>
              <a:rPr lang="pt-BR" sz="2400" dirty="0"/>
              <a:t>!= (diferente)</a:t>
            </a:r>
          </a:p>
          <a:p>
            <a:pPr>
              <a:lnSpc>
                <a:spcPct val="150000"/>
              </a:lnSpc>
              <a:spcAft>
                <a:spcPts val="600"/>
              </a:spcAft>
              <a:defRPr sz="1800"/>
            </a:pPr>
            <a:r>
              <a:rPr lang="pt-BR" sz="2400" dirty="0"/>
              <a:t>!== (diferente estrito)</a:t>
            </a:r>
          </a:p>
          <a:p>
            <a:pPr>
              <a:lnSpc>
                <a:spcPct val="150000"/>
              </a:lnSpc>
              <a:spcAft>
                <a:spcPts val="600"/>
              </a:spcAft>
              <a:defRPr sz="1800"/>
            </a:pPr>
            <a:r>
              <a:rPr lang="pt-BR" sz="2400" dirty="0"/>
              <a:t> &gt; , &lt;, &gt;=, &lt;=</a:t>
            </a:r>
          </a:p>
          <a:p>
            <a:pPr marL="0" indent="0">
              <a:buNone/>
            </a:pPr>
            <a:endParaRPr lang="pt-BR" sz="2400" dirty="0">
              <a:latin typeface="Roboto"/>
            </a:endParaRPr>
          </a:p>
        </p:txBody>
      </p:sp>
    </p:spTree>
    <p:extLst>
      <p:ext uri="{BB962C8B-B14F-4D97-AF65-F5344CB8AC3E}">
        <p14:creationId xmlns:p14="http://schemas.microsoft.com/office/powerpoint/2010/main" val="16652263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5B74A-9EDC-6508-D025-2589648D1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C9B6F6-6A73-D45D-5917-4CB1349BA1C1}"/>
              </a:ext>
            </a:extLst>
          </p:cNvPr>
          <p:cNvSpPr>
            <a:spLocks noGrp="1"/>
          </p:cNvSpPr>
          <p:nvPr>
            <p:ph type="title"/>
          </p:nvPr>
        </p:nvSpPr>
        <p:spPr/>
        <p:txBody>
          <a:bodyPr/>
          <a:lstStyle/>
          <a:p>
            <a:r>
              <a:rPr lang="pt-BR" sz="3600" b="1" dirty="0">
                <a:solidFill>
                  <a:srgbClr val="003366"/>
                </a:solidFill>
              </a:rPr>
              <a:t>Comparação com == e com ===</a:t>
            </a:r>
            <a:endParaRPr sz="3600" b="1" dirty="0">
              <a:solidFill>
                <a:srgbClr val="003366"/>
              </a:solidFill>
            </a:endParaRPr>
          </a:p>
        </p:txBody>
      </p:sp>
      <p:sp>
        <p:nvSpPr>
          <p:cNvPr id="3" name="Content Placeholder 2">
            <a:extLst>
              <a:ext uri="{FF2B5EF4-FFF2-40B4-BE49-F238E27FC236}">
                <a16:creationId xmlns:a16="http://schemas.microsoft.com/office/drawing/2014/main" id="{50D2A020-9868-67D9-BA62-386B5F07DBD9}"/>
              </a:ext>
            </a:extLst>
          </p:cNvPr>
          <p:cNvSpPr>
            <a:spLocks noGrp="1"/>
          </p:cNvSpPr>
          <p:nvPr>
            <p:ph idx="1"/>
          </p:nvPr>
        </p:nvSpPr>
        <p:spPr/>
        <p:txBody>
          <a:bodyPr/>
          <a:lstStyle/>
          <a:p>
            <a:pPr marL="0" indent="0">
              <a:buNone/>
            </a:pPr>
            <a:r>
              <a:rPr lang="pt-BR" sz="2400" i="1" dirty="0"/>
              <a:t>'</a:t>
            </a:r>
            <a:r>
              <a:rPr lang="pt-BR" sz="2400" dirty="0"/>
              <a:t>==</a:t>
            </a:r>
            <a:r>
              <a:rPr lang="pt-BR" sz="2400" i="1" dirty="0"/>
              <a:t>'</a:t>
            </a:r>
            <a:r>
              <a:rPr lang="pt-BR" sz="2400" dirty="0"/>
              <a:t> compara com coerção de tipo; </a:t>
            </a:r>
            <a:r>
              <a:rPr lang="pt-BR" sz="2400" i="1" dirty="0"/>
              <a:t>'</a:t>
            </a:r>
            <a:r>
              <a:rPr lang="pt-BR" sz="2400" dirty="0"/>
              <a:t>===</a:t>
            </a:r>
            <a:r>
              <a:rPr lang="pt-BR" sz="2400" i="1" dirty="0"/>
              <a:t>' </a:t>
            </a:r>
            <a:r>
              <a:rPr lang="pt-BR" sz="2400" dirty="0"/>
              <a:t>compara valor e tipo (recomendado).</a:t>
            </a:r>
          </a:p>
          <a:p>
            <a:pPr marL="0" indent="0">
              <a:buNone/>
            </a:pPr>
            <a:endParaRPr lang="pt-BR" sz="2400" dirty="0">
              <a:latin typeface="Roboto"/>
            </a:endParaRPr>
          </a:p>
          <a:p>
            <a:pPr marL="0" indent="0">
              <a:buNone/>
            </a:pPr>
            <a:r>
              <a:rPr lang="pt-BR" sz="2400" b="1" dirty="0">
                <a:latin typeface="Roboto"/>
              </a:rPr>
              <a:t>Exemplos:</a:t>
            </a:r>
            <a:br>
              <a:rPr lang="pt-BR" sz="2400" dirty="0">
                <a:latin typeface="Roboto"/>
              </a:rPr>
            </a:br>
            <a:br>
              <a:rPr lang="pt-BR" sz="2400" dirty="0">
                <a:latin typeface="Roboto"/>
              </a:rPr>
            </a:br>
            <a:r>
              <a:rPr lang="pt-BR" sz="2400" i="1" dirty="0"/>
              <a:t>console.log(0 == '0'); // </a:t>
            </a:r>
            <a:r>
              <a:rPr lang="pt-BR" sz="2400" i="1" dirty="0" err="1"/>
              <a:t>true</a:t>
            </a:r>
            <a:br>
              <a:rPr lang="pt-BR" sz="2400" i="1" dirty="0"/>
            </a:br>
            <a:r>
              <a:rPr lang="pt-BR" sz="2400" i="1" dirty="0"/>
              <a:t>console.log(0 === '0'); // false</a:t>
            </a:r>
            <a:endParaRPr sz="2400" i="1" dirty="0">
              <a:latin typeface="Roboto"/>
            </a:endParaRPr>
          </a:p>
        </p:txBody>
      </p:sp>
    </p:spTree>
    <p:extLst>
      <p:ext uri="{BB962C8B-B14F-4D97-AF65-F5344CB8AC3E}">
        <p14:creationId xmlns:p14="http://schemas.microsoft.com/office/powerpoint/2010/main" val="859070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58E1F-47CB-FC85-8795-371E8A609F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D470E3-89BC-DE4B-90F6-FF42ECAC0CDE}"/>
              </a:ext>
            </a:extLst>
          </p:cNvPr>
          <p:cNvSpPr>
            <a:spLocks noGrp="1"/>
          </p:cNvSpPr>
          <p:nvPr>
            <p:ph type="title"/>
          </p:nvPr>
        </p:nvSpPr>
        <p:spPr/>
        <p:txBody>
          <a:bodyPr/>
          <a:lstStyle/>
          <a:p>
            <a:r>
              <a:rPr lang="pt-BR" sz="3600" b="1" dirty="0">
                <a:solidFill>
                  <a:srgbClr val="003366"/>
                </a:solidFill>
              </a:rPr>
              <a:t>Operadores Lógicos - Exemplos</a:t>
            </a:r>
            <a:endParaRPr sz="3600" b="1" dirty="0">
              <a:solidFill>
                <a:srgbClr val="003366"/>
              </a:solidFill>
            </a:endParaRPr>
          </a:p>
        </p:txBody>
      </p:sp>
      <p:sp>
        <p:nvSpPr>
          <p:cNvPr id="3" name="Content Placeholder 2">
            <a:extLst>
              <a:ext uri="{FF2B5EF4-FFF2-40B4-BE49-F238E27FC236}">
                <a16:creationId xmlns:a16="http://schemas.microsoft.com/office/drawing/2014/main" id="{FA25D8F0-8731-5888-2EBE-8400830953D2}"/>
              </a:ext>
            </a:extLst>
          </p:cNvPr>
          <p:cNvSpPr>
            <a:spLocks noGrp="1"/>
          </p:cNvSpPr>
          <p:nvPr>
            <p:ph idx="1"/>
          </p:nvPr>
        </p:nvSpPr>
        <p:spPr/>
        <p:txBody>
          <a:bodyPr/>
          <a:lstStyle/>
          <a:p>
            <a:pPr marL="0" indent="0">
              <a:buNone/>
            </a:pPr>
            <a:r>
              <a:rPr lang="pt-BR" sz="2400" b="1" dirty="0"/>
              <a:t>&amp;&amp;</a:t>
            </a:r>
            <a:r>
              <a:rPr lang="pt-BR" sz="2400" dirty="0"/>
              <a:t> (AND), </a:t>
            </a:r>
            <a:r>
              <a:rPr lang="pt-BR" sz="2400" b="1" dirty="0"/>
              <a:t>||</a:t>
            </a:r>
            <a:r>
              <a:rPr lang="pt-BR" sz="2400" dirty="0"/>
              <a:t> (OR), </a:t>
            </a:r>
            <a:r>
              <a:rPr lang="pt-BR" sz="2400" b="1" dirty="0"/>
              <a:t>!</a:t>
            </a:r>
            <a:r>
              <a:rPr lang="pt-BR" sz="2400" dirty="0"/>
              <a:t> (NOT), </a:t>
            </a:r>
            <a:r>
              <a:rPr lang="pt-BR" sz="2400" b="1" dirty="0"/>
              <a:t>short </a:t>
            </a:r>
            <a:r>
              <a:rPr lang="pt-BR" sz="2400" b="1" dirty="0" err="1"/>
              <a:t>circuit</a:t>
            </a:r>
            <a:endParaRPr lang="pt-BR" sz="2400" b="1" dirty="0"/>
          </a:p>
          <a:p>
            <a:pPr marL="0" indent="0">
              <a:buNone/>
            </a:pPr>
            <a:endParaRPr lang="pt-BR" sz="2400" dirty="0">
              <a:latin typeface="Roboto"/>
            </a:endParaRPr>
          </a:p>
          <a:p>
            <a:pPr marL="0" indent="0">
              <a:lnSpc>
                <a:spcPct val="150000"/>
              </a:lnSpc>
              <a:buNone/>
            </a:pPr>
            <a:r>
              <a:rPr lang="pt-BR" sz="2400" b="1" dirty="0">
                <a:latin typeface="Roboto"/>
              </a:rPr>
              <a:t>Exemplos:</a:t>
            </a:r>
            <a:br>
              <a:rPr lang="pt-BR" sz="2400" dirty="0">
                <a:latin typeface="Roboto"/>
              </a:rPr>
            </a:br>
            <a:br>
              <a:rPr lang="pt-BR" sz="2400" dirty="0">
                <a:latin typeface="Roboto"/>
              </a:rPr>
            </a:br>
            <a:r>
              <a:rPr lang="pt-BR" sz="2400" i="1" dirty="0" err="1"/>
              <a:t>function</a:t>
            </a:r>
            <a:r>
              <a:rPr lang="pt-BR" sz="2400" i="1" dirty="0"/>
              <a:t> </a:t>
            </a:r>
            <a:r>
              <a:rPr lang="pt-BR" sz="2400" i="1" dirty="0" err="1"/>
              <a:t>foo</a:t>
            </a:r>
            <a:r>
              <a:rPr lang="pt-BR" sz="2400" i="1" dirty="0"/>
              <a:t>(){ console.log('</a:t>
            </a:r>
            <a:r>
              <a:rPr lang="pt-BR" sz="2400" i="1" dirty="0" err="1"/>
              <a:t>foo</a:t>
            </a:r>
            <a:r>
              <a:rPr lang="pt-BR" sz="2400" i="1" dirty="0"/>
              <a:t>'); </a:t>
            </a:r>
            <a:r>
              <a:rPr lang="pt-BR" sz="2400" i="1" dirty="0" err="1"/>
              <a:t>return</a:t>
            </a:r>
            <a:r>
              <a:rPr lang="pt-BR" sz="2400" i="1" dirty="0"/>
              <a:t> </a:t>
            </a:r>
            <a:r>
              <a:rPr lang="pt-BR" sz="2400" i="1" dirty="0" err="1"/>
              <a:t>true</a:t>
            </a:r>
            <a:r>
              <a:rPr lang="pt-BR" sz="2400" i="1" dirty="0"/>
              <a:t>; }</a:t>
            </a:r>
            <a:br>
              <a:rPr lang="pt-BR" sz="2400" i="1" dirty="0"/>
            </a:br>
            <a:r>
              <a:rPr lang="pt-BR" sz="2400" i="1" dirty="0"/>
              <a:t>console.log(false &amp;&amp; </a:t>
            </a:r>
            <a:r>
              <a:rPr lang="pt-BR" sz="2400" i="1" dirty="0" err="1"/>
              <a:t>foo</a:t>
            </a:r>
            <a:r>
              <a:rPr lang="pt-BR" sz="2400" i="1" dirty="0"/>
              <a:t>()); // </a:t>
            </a:r>
            <a:r>
              <a:rPr lang="pt-BR" sz="2400" i="1" dirty="0" err="1"/>
              <a:t>foo</a:t>
            </a:r>
            <a:r>
              <a:rPr lang="pt-BR" sz="2400" i="1" dirty="0"/>
              <a:t> não é chamado</a:t>
            </a:r>
            <a:br>
              <a:rPr lang="pt-BR" sz="2400" i="1" dirty="0"/>
            </a:br>
            <a:r>
              <a:rPr lang="pt-BR" sz="2400" i="1" dirty="0"/>
              <a:t>console.log(</a:t>
            </a:r>
            <a:r>
              <a:rPr lang="pt-BR" sz="2400" i="1" dirty="0" err="1"/>
              <a:t>true</a:t>
            </a:r>
            <a:r>
              <a:rPr lang="pt-BR" sz="2400" i="1" dirty="0"/>
              <a:t> || </a:t>
            </a:r>
            <a:r>
              <a:rPr lang="pt-BR" sz="2400" i="1" dirty="0" err="1"/>
              <a:t>foo</a:t>
            </a:r>
            <a:r>
              <a:rPr lang="pt-BR" sz="2400" i="1" dirty="0"/>
              <a:t>()); // </a:t>
            </a:r>
            <a:r>
              <a:rPr lang="pt-BR" sz="2400" i="1" dirty="0" err="1"/>
              <a:t>foo</a:t>
            </a:r>
            <a:r>
              <a:rPr lang="pt-BR" sz="2400" i="1" dirty="0"/>
              <a:t> não é chamado</a:t>
            </a:r>
            <a:endParaRPr sz="2400" i="1" dirty="0">
              <a:latin typeface="Roboto"/>
            </a:endParaRPr>
          </a:p>
        </p:txBody>
      </p:sp>
    </p:spTree>
    <p:extLst>
      <p:ext uri="{BB962C8B-B14F-4D97-AF65-F5344CB8AC3E}">
        <p14:creationId xmlns:p14="http://schemas.microsoft.com/office/powerpoint/2010/main" val="33563658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6DDF0-1385-3BC4-4386-98768BDFB1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8C3F7A-6978-8A2B-41E6-DE0B70F9A2F6}"/>
              </a:ext>
            </a:extLst>
          </p:cNvPr>
          <p:cNvSpPr>
            <a:spLocks noGrp="1"/>
          </p:cNvSpPr>
          <p:nvPr>
            <p:ph type="title"/>
          </p:nvPr>
        </p:nvSpPr>
        <p:spPr/>
        <p:txBody>
          <a:bodyPr/>
          <a:lstStyle/>
          <a:p>
            <a:r>
              <a:rPr lang="pt-BR" sz="3600" b="1" dirty="0" err="1">
                <a:solidFill>
                  <a:srgbClr val="003366"/>
                </a:solidFill>
              </a:rPr>
              <a:t>typeof</a:t>
            </a:r>
            <a:r>
              <a:rPr lang="pt-BR" sz="3600" b="1" dirty="0">
                <a:solidFill>
                  <a:srgbClr val="003366"/>
                </a:solidFill>
              </a:rPr>
              <a:t> e </a:t>
            </a:r>
            <a:r>
              <a:rPr lang="pt-BR" sz="3600" b="1" dirty="0" err="1">
                <a:solidFill>
                  <a:srgbClr val="003366"/>
                </a:solidFill>
              </a:rPr>
              <a:t>instanceof</a:t>
            </a:r>
            <a:endParaRPr sz="3600" b="1" dirty="0">
              <a:solidFill>
                <a:srgbClr val="003366"/>
              </a:solidFill>
            </a:endParaRPr>
          </a:p>
        </p:txBody>
      </p:sp>
      <p:sp>
        <p:nvSpPr>
          <p:cNvPr id="3" name="Content Placeholder 2">
            <a:extLst>
              <a:ext uri="{FF2B5EF4-FFF2-40B4-BE49-F238E27FC236}">
                <a16:creationId xmlns:a16="http://schemas.microsoft.com/office/drawing/2014/main" id="{1F545AAD-2523-4456-CD8E-3AF11310F065}"/>
              </a:ext>
            </a:extLst>
          </p:cNvPr>
          <p:cNvSpPr>
            <a:spLocks noGrp="1"/>
          </p:cNvSpPr>
          <p:nvPr>
            <p:ph idx="1"/>
          </p:nvPr>
        </p:nvSpPr>
        <p:spPr/>
        <p:txBody>
          <a:bodyPr/>
          <a:lstStyle/>
          <a:p>
            <a:pPr marL="0" indent="0">
              <a:buNone/>
            </a:pPr>
            <a:r>
              <a:rPr lang="pt-BR" sz="2400" b="1" dirty="0" err="1"/>
              <a:t>typeof</a:t>
            </a:r>
            <a:r>
              <a:rPr lang="pt-BR" sz="2400" b="1" dirty="0"/>
              <a:t> </a:t>
            </a:r>
            <a:r>
              <a:rPr lang="pt-BR" sz="2400" dirty="0"/>
              <a:t>informa tipos primitivos; </a:t>
            </a:r>
          </a:p>
          <a:p>
            <a:pPr marL="0" indent="0">
              <a:buNone/>
            </a:pPr>
            <a:r>
              <a:rPr lang="pt-BR" sz="2400" b="1" dirty="0" err="1"/>
              <a:t>instanceof</a:t>
            </a:r>
            <a:r>
              <a:rPr lang="pt-BR" sz="2400" b="1" dirty="0"/>
              <a:t> </a:t>
            </a:r>
            <a:r>
              <a:rPr lang="pt-BR" sz="2400" dirty="0"/>
              <a:t>verifica protótipo/</a:t>
            </a:r>
            <a:r>
              <a:rPr lang="pt-BR" sz="2400" dirty="0" err="1"/>
              <a:t>constructor</a:t>
            </a:r>
            <a:r>
              <a:rPr lang="pt-BR" sz="2400" dirty="0"/>
              <a:t>.</a:t>
            </a:r>
          </a:p>
          <a:p>
            <a:pPr marL="0" indent="0">
              <a:buNone/>
            </a:pPr>
            <a:endParaRPr lang="pt-BR" sz="2400" dirty="0">
              <a:latin typeface="Roboto"/>
            </a:endParaRPr>
          </a:p>
          <a:p>
            <a:pPr marL="0" indent="0">
              <a:buNone/>
            </a:pPr>
            <a:r>
              <a:rPr lang="pt-BR" sz="2400" b="1" dirty="0">
                <a:latin typeface="Roboto"/>
              </a:rPr>
              <a:t>Exemplos:</a:t>
            </a:r>
            <a:br>
              <a:rPr lang="pt-BR" sz="2400" dirty="0">
                <a:latin typeface="Roboto"/>
              </a:rPr>
            </a:br>
            <a:br>
              <a:rPr lang="pt-BR" sz="2400" dirty="0">
                <a:latin typeface="Roboto"/>
              </a:rPr>
            </a:br>
            <a:r>
              <a:rPr lang="en-US" sz="2400" i="1" dirty="0"/>
              <a:t>console.log(</a:t>
            </a:r>
            <a:r>
              <a:rPr lang="en-US" sz="2400" i="1" dirty="0" err="1"/>
              <a:t>typeof</a:t>
            </a:r>
            <a:r>
              <a:rPr lang="en-US" sz="2400" i="1" dirty="0"/>
              <a:t> []); </a:t>
            </a:r>
            <a:r>
              <a:rPr lang="en-US" sz="2400" i="1" dirty="0">
                <a:solidFill>
                  <a:schemeClr val="tx2"/>
                </a:solidFill>
              </a:rPr>
              <a:t>// object</a:t>
            </a:r>
            <a:br>
              <a:rPr lang="en-US" sz="2400" i="1" dirty="0"/>
            </a:br>
            <a:r>
              <a:rPr lang="en-US" sz="2400" i="1" dirty="0"/>
              <a:t>console.log([] </a:t>
            </a:r>
            <a:r>
              <a:rPr lang="en-US" sz="2400" i="1" dirty="0" err="1"/>
              <a:t>instanceof</a:t>
            </a:r>
            <a:r>
              <a:rPr lang="en-US" sz="2400" i="1" dirty="0"/>
              <a:t> Array); </a:t>
            </a:r>
            <a:r>
              <a:rPr lang="en-US" sz="2400" i="1" dirty="0">
                <a:solidFill>
                  <a:schemeClr val="tx2"/>
                </a:solidFill>
              </a:rPr>
              <a:t>// true</a:t>
            </a:r>
            <a:endParaRPr sz="2400" i="1" dirty="0">
              <a:solidFill>
                <a:schemeClr val="tx2"/>
              </a:solidFill>
              <a:latin typeface="Roboto"/>
            </a:endParaRPr>
          </a:p>
        </p:txBody>
      </p:sp>
    </p:spTree>
    <p:extLst>
      <p:ext uri="{BB962C8B-B14F-4D97-AF65-F5344CB8AC3E}">
        <p14:creationId xmlns:p14="http://schemas.microsoft.com/office/powerpoint/2010/main" val="2755371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4ED12-5EAE-7D46-448D-39026A5E0F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CDCD57-81CD-DE0A-A0D3-4A6FAB6BA3F0}"/>
              </a:ext>
            </a:extLst>
          </p:cNvPr>
          <p:cNvSpPr>
            <a:spLocks noGrp="1"/>
          </p:cNvSpPr>
          <p:nvPr>
            <p:ph type="title"/>
          </p:nvPr>
        </p:nvSpPr>
        <p:spPr/>
        <p:txBody>
          <a:bodyPr/>
          <a:lstStyle/>
          <a:p>
            <a:r>
              <a:rPr lang="pt-BR" sz="3600" b="1" dirty="0">
                <a:solidFill>
                  <a:srgbClr val="003366"/>
                </a:solidFill>
              </a:rPr>
              <a:t>Objetivos da Aula</a:t>
            </a:r>
            <a:endParaRPr sz="3600" b="1" dirty="0">
              <a:solidFill>
                <a:srgbClr val="003366"/>
              </a:solidFill>
            </a:endParaRPr>
          </a:p>
        </p:txBody>
      </p:sp>
      <p:sp>
        <p:nvSpPr>
          <p:cNvPr id="3" name="Content Placeholder 2">
            <a:extLst>
              <a:ext uri="{FF2B5EF4-FFF2-40B4-BE49-F238E27FC236}">
                <a16:creationId xmlns:a16="http://schemas.microsoft.com/office/drawing/2014/main" id="{37A489CE-11A4-F5F1-AE24-031198027453}"/>
              </a:ext>
            </a:extLst>
          </p:cNvPr>
          <p:cNvSpPr>
            <a:spLocks noGrp="1"/>
          </p:cNvSpPr>
          <p:nvPr>
            <p:ph idx="1"/>
          </p:nvPr>
        </p:nvSpPr>
        <p:spPr/>
        <p:txBody>
          <a:bodyPr/>
          <a:lstStyle/>
          <a:p>
            <a:pPr>
              <a:defRPr sz="1600">
                <a:latin typeface="Roboto"/>
              </a:defRPr>
            </a:pPr>
            <a:r>
              <a:rPr lang="pt-BR" sz="2400" dirty="0"/>
              <a:t>Nesta aula aprofundaremos tipos de dados e operadores, com muitos exemplos e exercícios.</a:t>
            </a:r>
          </a:p>
          <a:p>
            <a:pPr>
              <a:defRPr sz="1600">
                <a:latin typeface="Roboto"/>
              </a:defRPr>
            </a:pPr>
            <a:r>
              <a:rPr lang="pt-BR" sz="2400" dirty="0"/>
              <a:t>Entender tipos primitivos e de referência.</a:t>
            </a:r>
          </a:p>
          <a:p>
            <a:pPr>
              <a:defRPr sz="1600">
                <a:latin typeface="Roboto"/>
              </a:defRPr>
            </a:pPr>
            <a:r>
              <a:rPr lang="pt-BR" sz="2400" dirty="0"/>
              <a:t>Praticar operadores: aritméticos, comparação, lógicos e atribuição.</a:t>
            </a:r>
          </a:p>
          <a:p>
            <a:pPr>
              <a:defRPr sz="1600">
                <a:latin typeface="Roboto"/>
              </a:defRPr>
            </a:pPr>
            <a:r>
              <a:rPr lang="pt-BR" sz="2400" dirty="0"/>
              <a:t>Resolver desafios de implementação (codar e testar).</a:t>
            </a:r>
          </a:p>
          <a:p>
            <a:pPr marL="0" indent="0">
              <a:buNone/>
            </a:pPr>
            <a:endParaRPr sz="2400" dirty="0">
              <a:latin typeface="Roboto"/>
            </a:endParaRPr>
          </a:p>
        </p:txBody>
      </p:sp>
    </p:spTree>
    <p:extLst>
      <p:ext uri="{BB962C8B-B14F-4D97-AF65-F5344CB8AC3E}">
        <p14:creationId xmlns:p14="http://schemas.microsoft.com/office/powerpoint/2010/main" val="2680820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AC483-446B-706B-2CB4-D8C4059E20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C41325-F040-1B93-BD29-DF4E9F535268}"/>
              </a:ext>
            </a:extLst>
          </p:cNvPr>
          <p:cNvSpPr>
            <a:spLocks noGrp="1"/>
          </p:cNvSpPr>
          <p:nvPr>
            <p:ph type="title"/>
          </p:nvPr>
        </p:nvSpPr>
        <p:spPr/>
        <p:txBody>
          <a:bodyPr/>
          <a:lstStyle/>
          <a:p>
            <a:r>
              <a:rPr lang="pt-BR" sz="3600" b="1" dirty="0">
                <a:solidFill>
                  <a:srgbClr val="003366"/>
                </a:solidFill>
              </a:rPr>
              <a:t>Arrays – Métodos Úteis</a:t>
            </a:r>
            <a:endParaRPr sz="3600" b="1" dirty="0">
              <a:solidFill>
                <a:srgbClr val="003366"/>
              </a:solidFill>
            </a:endParaRPr>
          </a:p>
        </p:txBody>
      </p:sp>
      <p:sp>
        <p:nvSpPr>
          <p:cNvPr id="3" name="Content Placeholder 2">
            <a:extLst>
              <a:ext uri="{FF2B5EF4-FFF2-40B4-BE49-F238E27FC236}">
                <a16:creationId xmlns:a16="http://schemas.microsoft.com/office/drawing/2014/main" id="{ECF52A13-4CB3-35D4-7373-163874FCB79E}"/>
              </a:ext>
            </a:extLst>
          </p:cNvPr>
          <p:cNvSpPr>
            <a:spLocks noGrp="1"/>
          </p:cNvSpPr>
          <p:nvPr>
            <p:ph idx="1"/>
          </p:nvPr>
        </p:nvSpPr>
        <p:spPr/>
        <p:txBody>
          <a:bodyPr/>
          <a:lstStyle/>
          <a:p>
            <a:pPr marL="0" indent="0">
              <a:buNone/>
            </a:pPr>
            <a:r>
              <a:rPr lang="en-US" sz="2400" dirty="0"/>
              <a:t>push, pop, shift, unshift, map, filter, reduce, </a:t>
            </a:r>
            <a:r>
              <a:rPr lang="en-US" sz="2400" dirty="0" err="1"/>
              <a:t>forEach</a:t>
            </a:r>
            <a:r>
              <a:rPr lang="en-US" sz="2400" dirty="0"/>
              <a:t>, find</a:t>
            </a:r>
          </a:p>
          <a:p>
            <a:pPr marL="0" indent="0">
              <a:buNone/>
            </a:pPr>
            <a:endParaRPr lang="pt-BR" sz="2400" dirty="0">
              <a:latin typeface="Roboto"/>
            </a:endParaRPr>
          </a:p>
          <a:p>
            <a:pPr marL="0" indent="0">
              <a:buNone/>
            </a:pPr>
            <a:r>
              <a:rPr lang="pt-BR" sz="2400" b="1" dirty="0">
                <a:latin typeface="Roboto"/>
              </a:rPr>
              <a:t>Exemplos:</a:t>
            </a:r>
            <a:br>
              <a:rPr lang="pt-BR" sz="2400" dirty="0">
                <a:latin typeface="Roboto"/>
              </a:rPr>
            </a:br>
            <a:br>
              <a:rPr lang="pt-BR" sz="2400" dirty="0">
                <a:latin typeface="Roboto"/>
              </a:rPr>
            </a:br>
            <a:r>
              <a:rPr lang="pt-BR" sz="2400" i="1" dirty="0"/>
              <a:t>let </a:t>
            </a:r>
            <a:r>
              <a:rPr lang="pt-BR" sz="2400" i="1" dirty="0" err="1"/>
              <a:t>nums</a:t>
            </a:r>
            <a:r>
              <a:rPr lang="pt-BR" sz="2400" i="1" dirty="0"/>
              <a:t> = [1,2,3,4];</a:t>
            </a:r>
            <a:br>
              <a:rPr lang="pt-BR" sz="2400" i="1" dirty="0"/>
            </a:br>
            <a:r>
              <a:rPr lang="pt-BR" sz="2400" i="1" dirty="0" err="1"/>
              <a:t>nums.push</a:t>
            </a:r>
            <a:r>
              <a:rPr lang="pt-BR" sz="2400" i="1" dirty="0"/>
              <a:t>(5);</a:t>
            </a:r>
            <a:br>
              <a:rPr lang="pt-BR" sz="2400" i="1" dirty="0"/>
            </a:br>
            <a:r>
              <a:rPr lang="pt-BR" sz="2400" i="1" dirty="0" err="1"/>
              <a:t>nums</a:t>
            </a:r>
            <a:r>
              <a:rPr lang="pt-BR" sz="2400" i="1" dirty="0"/>
              <a:t> = </a:t>
            </a:r>
            <a:r>
              <a:rPr lang="pt-BR" sz="2400" i="1" dirty="0" err="1"/>
              <a:t>nums.map</a:t>
            </a:r>
            <a:r>
              <a:rPr lang="pt-BR" sz="2400" i="1" dirty="0"/>
              <a:t>(n =&gt; n*2);</a:t>
            </a:r>
            <a:br>
              <a:rPr lang="pt-BR" sz="2400" i="1" dirty="0"/>
            </a:br>
            <a:r>
              <a:rPr lang="pt-BR" sz="2400" i="1" dirty="0"/>
              <a:t>console.log(</a:t>
            </a:r>
            <a:r>
              <a:rPr lang="pt-BR" sz="2400" i="1" dirty="0" err="1"/>
              <a:t>nums</a:t>
            </a:r>
            <a:r>
              <a:rPr lang="pt-BR" sz="2400" i="1" dirty="0"/>
              <a:t>);</a:t>
            </a:r>
            <a:endParaRPr sz="2400" i="1" dirty="0">
              <a:latin typeface="Roboto"/>
            </a:endParaRPr>
          </a:p>
        </p:txBody>
      </p:sp>
    </p:spTree>
    <p:extLst>
      <p:ext uri="{BB962C8B-B14F-4D97-AF65-F5344CB8AC3E}">
        <p14:creationId xmlns:p14="http://schemas.microsoft.com/office/powerpoint/2010/main" val="35578965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E21C-50D5-5C73-4103-F89F825896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C511C7-0A68-7467-EA4E-2B75F5AF9DB0}"/>
              </a:ext>
            </a:extLst>
          </p:cNvPr>
          <p:cNvSpPr>
            <a:spLocks noGrp="1"/>
          </p:cNvSpPr>
          <p:nvPr>
            <p:ph type="title"/>
          </p:nvPr>
        </p:nvSpPr>
        <p:spPr/>
        <p:txBody>
          <a:bodyPr/>
          <a:lstStyle/>
          <a:p>
            <a:r>
              <a:rPr lang="pt-BR" sz="3600" b="1" dirty="0" err="1">
                <a:solidFill>
                  <a:srgbClr val="003366"/>
                </a:solidFill>
              </a:rPr>
              <a:t>Array.push</a:t>
            </a:r>
            <a:r>
              <a:rPr lang="pt-BR" sz="3600" b="1" dirty="0">
                <a:solidFill>
                  <a:srgbClr val="003366"/>
                </a:solidFill>
              </a:rPr>
              <a:t>()</a:t>
            </a:r>
            <a:endParaRPr sz="3600" b="1" dirty="0">
              <a:solidFill>
                <a:srgbClr val="003366"/>
              </a:solidFill>
            </a:endParaRPr>
          </a:p>
        </p:txBody>
      </p:sp>
      <p:sp>
        <p:nvSpPr>
          <p:cNvPr id="3" name="Content Placeholder 2">
            <a:extLst>
              <a:ext uri="{FF2B5EF4-FFF2-40B4-BE49-F238E27FC236}">
                <a16:creationId xmlns:a16="http://schemas.microsoft.com/office/drawing/2014/main" id="{C4765E62-F244-9EE2-CCF1-333FE46DF027}"/>
              </a:ext>
            </a:extLst>
          </p:cNvPr>
          <p:cNvSpPr>
            <a:spLocks noGrp="1"/>
          </p:cNvSpPr>
          <p:nvPr>
            <p:ph idx="1"/>
          </p:nvPr>
        </p:nvSpPr>
        <p:spPr/>
        <p:txBody>
          <a:bodyPr/>
          <a:lstStyle/>
          <a:p>
            <a:pPr marL="0" indent="0">
              <a:buNone/>
            </a:pPr>
            <a:r>
              <a:rPr lang="pt-BR" sz="2400" dirty="0"/>
              <a:t>Adiciona um ou mais elementos ao final do </a:t>
            </a:r>
            <a:r>
              <a:rPr lang="pt-BR" sz="2400" dirty="0" err="1"/>
              <a:t>array</a:t>
            </a:r>
            <a:r>
              <a:rPr lang="pt-BR" sz="2400" dirty="0"/>
              <a:t>.</a:t>
            </a:r>
          </a:p>
          <a:p>
            <a:pPr marL="0" indent="0">
              <a:buNone/>
            </a:pPr>
            <a:endParaRPr lang="pt-BR" sz="2400" dirty="0">
              <a:latin typeface="Roboto"/>
            </a:endParaRPr>
          </a:p>
          <a:p>
            <a:pPr marL="0" indent="0">
              <a:buNone/>
            </a:pPr>
            <a:r>
              <a:rPr lang="pt-BR" sz="2400" b="1" dirty="0">
                <a:latin typeface="Roboto"/>
              </a:rPr>
              <a:t>Exemplo:</a:t>
            </a:r>
            <a:br>
              <a:rPr lang="pt-BR" sz="2400" dirty="0">
                <a:latin typeface="Roboto"/>
              </a:rPr>
            </a:br>
            <a:br>
              <a:rPr lang="pt-BR" sz="2400" dirty="0">
                <a:latin typeface="Roboto"/>
              </a:rPr>
            </a:br>
            <a:r>
              <a:rPr lang="en-US" sz="2400" i="1" dirty="0"/>
              <a:t>const </a:t>
            </a:r>
            <a:r>
              <a:rPr lang="en-US" sz="2400" i="1" dirty="0" err="1"/>
              <a:t>arr</a:t>
            </a:r>
            <a:r>
              <a:rPr lang="en-US" sz="2400" i="1" dirty="0"/>
              <a:t> = [1, 2];</a:t>
            </a:r>
          </a:p>
          <a:p>
            <a:pPr marL="0" indent="0">
              <a:buNone/>
            </a:pPr>
            <a:r>
              <a:rPr lang="en-US" sz="2400" i="1" dirty="0" err="1"/>
              <a:t>arr.push</a:t>
            </a:r>
            <a:r>
              <a:rPr lang="en-US" sz="2400" i="1" dirty="0"/>
              <a:t>(3);</a:t>
            </a:r>
          </a:p>
          <a:p>
            <a:pPr marL="0" indent="0">
              <a:buNone/>
            </a:pPr>
            <a:r>
              <a:rPr lang="en-US" sz="2400" i="1" dirty="0"/>
              <a:t>console.log(</a:t>
            </a:r>
            <a:r>
              <a:rPr lang="en-US" sz="2400" i="1" dirty="0" err="1"/>
              <a:t>arr</a:t>
            </a:r>
            <a:r>
              <a:rPr lang="en-US" sz="2400" i="1" dirty="0"/>
              <a:t>); // [1, 2, 3]</a:t>
            </a:r>
          </a:p>
          <a:p>
            <a:pPr marL="0" indent="0">
              <a:buNone/>
            </a:pPr>
            <a:endParaRPr sz="2400" i="1" dirty="0">
              <a:latin typeface="Roboto"/>
            </a:endParaRPr>
          </a:p>
        </p:txBody>
      </p:sp>
    </p:spTree>
    <p:extLst>
      <p:ext uri="{BB962C8B-B14F-4D97-AF65-F5344CB8AC3E}">
        <p14:creationId xmlns:p14="http://schemas.microsoft.com/office/powerpoint/2010/main" val="5357152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37C36-DB46-5788-E9AD-A990C35391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2686C7-6C70-DEA9-0CDE-527E55E7E85F}"/>
              </a:ext>
            </a:extLst>
          </p:cNvPr>
          <p:cNvSpPr>
            <a:spLocks noGrp="1"/>
          </p:cNvSpPr>
          <p:nvPr>
            <p:ph type="title"/>
          </p:nvPr>
        </p:nvSpPr>
        <p:spPr/>
        <p:txBody>
          <a:bodyPr/>
          <a:lstStyle/>
          <a:p>
            <a:r>
              <a:rPr lang="pt-BR" sz="3600" b="1" dirty="0" err="1">
                <a:solidFill>
                  <a:srgbClr val="003366"/>
                </a:solidFill>
              </a:rPr>
              <a:t>Array.pop</a:t>
            </a:r>
            <a:r>
              <a:rPr lang="pt-BR" sz="3600" b="1" dirty="0">
                <a:solidFill>
                  <a:srgbClr val="003366"/>
                </a:solidFill>
              </a:rPr>
              <a:t>()</a:t>
            </a:r>
            <a:endParaRPr sz="3600" b="1" dirty="0">
              <a:solidFill>
                <a:srgbClr val="003366"/>
              </a:solidFill>
            </a:endParaRPr>
          </a:p>
        </p:txBody>
      </p:sp>
      <p:sp>
        <p:nvSpPr>
          <p:cNvPr id="3" name="Content Placeholder 2">
            <a:extLst>
              <a:ext uri="{FF2B5EF4-FFF2-40B4-BE49-F238E27FC236}">
                <a16:creationId xmlns:a16="http://schemas.microsoft.com/office/drawing/2014/main" id="{A3C6FDB6-33D4-B9CD-3750-92E3D00E36C7}"/>
              </a:ext>
            </a:extLst>
          </p:cNvPr>
          <p:cNvSpPr>
            <a:spLocks noGrp="1"/>
          </p:cNvSpPr>
          <p:nvPr>
            <p:ph idx="1"/>
          </p:nvPr>
        </p:nvSpPr>
        <p:spPr/>
        <p:txBody>
          <a:bodyPr/>
          <a:lstStyle/>
          <a:p>
            <a:pPr marL="0" indent="0">
              <a:buNone/>
            </a:pPr>
            <a:r>
              <a:rPr lang="pt-BR" sz="2400" dirty="0"/>
              <a:t>Remove o último elemento do </a:t>
            </a:r>
            <a:r>
              <a:rPr lang="pt-BR" sz="2400" dirty="0" err="1"/>
              <a:t>array</a:t>
            </a:r>
            <a:r>
              <a:rPr lang="pt-BR" sz="2400" dirty="0"/>
              <a:t> e retorna ele.</a:t>
            </a:r>
          </a:p>
          <a:p>
            <a:pPr marL="0" indent="0">
              <a:buNone/>
            </a:pPr>
            <a:endParaRPr lang="pt-BR" sz="2400" dirty="0">
              <a:latin typeface="Roboto"/>
            </a:endParaRPr>
          </a:p>
          <a:p>
            <a:pPr marL="0" indent="0">
              <a:buNone/>
            </a:pPr>
            <a:r>
              <a:rPr lang="pt-BR" sz="2400" b="1" dirty="0">
                <a:latin typeface="Roboto"/>
              </a:rPr>
              <a:t>Exemplo:</a:t>
            </a:r>
            <a:br>
              <a:rPr lang="pt-BR" sz="2400" dirty="0">
                <a:latin typeface="Roboto"/>
              </a:rPr>
            </a:br>
            <a:br>
              <a:rPr lang="pt-BR" sz="2400" dirty="0">
                <a:latin typeface="Roboto"/>
              </a:rPr>
            </a:br>
            <a:r>
              <a:rPr lang="pt-BR" sz="2400" i="1" dirty="0"/>
              <a:t>const </a:t>
            </a:r>
            <a:r>
              <a:rPr lang="pt-BR" sz="2400" i="1" dirty="0" err="1"/>
              <a:t>arr</a:t>
            </a:r>
            <a:r>
              <a:rPr lang="pt-BR" sz="2400" i="1" dirty="0"/>
              <a:t> = [1, 2, 3];</a:t>
            </a:r>
          </a:p>
          <a:p>
            <a:pPr marL="0" indent="0">
              <a:buNone/>
            </a:pPr>
            <a:r>
              <a:rPr lang="pt-BR" sz="2400" i="1" dirty="0"/>
              <a:t>const removido = </a:t>
            </a:r>
            <a:r>
              <a:rPr lang="pt-BR" sz="2400" i="1" dirty="0" err="1"/>
              <a:t>arr.pop</a:t>
            </a:r>
            <a:r>
              <a:rPr lang="pt-BR" sz="2400" i="1" dirty="0"/>
              <a:t>();</a:t>
            </a:r>
          </a:p>
          <a:p>
            <a:pPr marL="0" indent="0">
              <a:buNone/>
            </a:pPr>
            <a:r>
              <a:rPr lang="pt-BR" sz="2400" i="1" dirty="0"/>
              <a:t>console.log(removido); // 3</a:t>
            </a:r>
          </a:p>
          <a:p>
            <a:pPr marL="0" indent="0">
              <a:buNone/>
            </a:pPr>
            <a:r>
              <a:rPr lang="pt-BR" sz="2400" i="1" dirty="0"/>
              <a:t>console.log(</a:t>
            </a:r>
            <a:r>
              <a:rPr lang="pt-BR" sz="2400" i="1" dirty="0" err="1"/>
              <a:t>arr</a:t>
            </a:r>
            <a:r>
              <a:rPr lang="pt-BR" sz="2400" i="1" dirty="0"/>
              <a:t>); // [1, 2]</a:t>
            </a:r>
          </a:p>
          <a:p>
            <a:pPr marL="0" indent="0">
              <a:buNone/>
            </a:pPr>
            <a:endParaRPr sz="2400" i="1" dirty="0">
              <a:latin typeface="Roboto"/>
            </a:endParaRPr>
          </a:p>
        </p:txBody>
      </p:sp>
    </p:spTree>
    <p:extLst>
      <p:ext uri="{BB962C8B-B14F-4D97-AF65-F5344CB8AC3E}">
        <p14:creationId xmlns:p14="http://schemas.microsoft.com/office/powerpoint/2010/main" val="23312779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0E7DD-093F-4714-D053-1029E6905B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6FD125-F9AD-C713-F40C-7D49EDFD9983}"/>
              </a:ext>
            </a:extLst>
          </p:cNvPr>
          <p:cNvSpPr>
            <a:spLocks noGrp="1"/>
          </p:cNvSpPr>
          <p:nvPr>
            <p:ph type="title"/>
          </p:nvPr>
        </p:nvSpPr>
        <p:spPr/>
        <p:txBody>
          <a:bodyPr/>
          <a:lstStyle/>
          <a:p>
            <a:r>
              <a:rPr lang="pt-BR" sz="3600" b="1" dirty="0" err="1">
                <a:solidFill>
                  <a:srgbClr val="003366"/>
                </a:solidFill>
              </a:rPr>
              <a:t>Array.shift</a:t>
            </a:r>
            <a:r>
              <a:rPr lang="pt-BR" sz="3600" b="1" dirty="0">
                <a:solidFill>
                  <a:srgbClr val="003366"/>
                </a:solidFill>
              </a:rPr>
              <a:t>()</a:t>
            </a:r>
            <a:endParaRPr sz="3600" b="1" dirty="0">
              <a:solidFill>
                <a:srgbClr val="003366"/>
              </a:solidFill>
            </a:endParaRPr>
          </a:p>
        </p:txBody>
      </p:sp>
      <p:sp>
        <p:nvSpPr>
          <p:cNvPr id="3" name="Content Placeholder 2">
            <a:extLst>
              <a:ext uri="{FF2B5EF4-FFF2-40B4-BE49-F238E27FC236}">
                <a16:creationId xmlns:a16="http://schemas.microsoft.com/office/drawing/2014/main" id="{94C35A55-B24E-06B9-398B-161D81610E00}"/>
              </a:ext>
            </a:extLst>
          </p:cNvPr>
          <p:cNvSpPr>
            <a:spLocks noGrp="1"/>
          </p:cNvSpPr>
          <p:nvPr>
            <p:ph idx="1"/>
          </p:nvPr>
        </p:nvSpPr>
        <p:spPr/>
        <p:txBody>
          <a:bodyPr/>
          <a:lstStyle/>
          <a:p>
            <a:pPr marL="0" indent="0">
              <a:buNone/>
            </a:pPr>
            <a:r>
              <a:rPr lang="pt-BR" sz="2400" dirty="0"/>
              <a:t>Remove o primeiro elemento do </a:t>
            </a:r>
            <a:r>
              <a:rPr lang="pt-BR" sz="2400" dirty="0" err="1"/>
              <a:t>array</a:t>
            </a:r>
            <a:r>
              <a:rPr lang="pt-BR" sz="2400" dirty="0"/>
              <a:t> e retorna ele.</a:t>
            </a:r>
          </a:p>
          <a:p>
            <a:pPr marL="0" indent="0">
              <a:buNone/>
            </a:pPr>
            <a:endParaRPr lang="pt-BR" sz="2400" dirty="0">
              <a:latin typeface="Roboto"/>
            </a:endParaRPr>
          </a:p>
          <a:p>
            <a:pPr marL="0" indent="0">
              <a:buNone/>
            </a:pPr>
            <a:r>
              <a:rPr lang="pt-BR" sz="2400" b="1" dirty="0">
                <a:latin typeface="Roboto"/>
              </a:rPr>
              <a:t>Exemplo:</a:t>
            </a:r>
            <a:br>
              <a:rPr lang="pt-BR" sz="2400" dirty="0">
                <a:latin typeface="Roboto"/>
              </a:rPr>
            </a:br>
            <a:br>
              <a:rPr lang="pt-BR" sz="2400" dirty="0">
                <a:latin typeface="Roboto"/>
              </a:rPr>
            </a:br>
            <a:r>
              <a:rPr lang="pt-BR" sz="2400" i="1" dirty="0"/>
              <a:t>const </a:t>
            </a:r>
            <a:r>
              <a:rPr lang="pt-BR" sz="2400" i="1" dirty="0" err="1"/>
              <a:t>arr</a:t>
            </a:r>
            <a:r>
              <a:rPr lang="pt-BR" sz="2400" i="1" dirty="0"/>
              <a:t> = [1, 2, 3];</a:t>
            </a:r>
          </a:p>
          <a:p>
            <a:pPr marL="0" indent="0">
              <a:buNone/>
            </a:pPr>
            <a:r>
              <a:rPr lang="pt-BR" sz="2400" i="1" dirty="0"/>
              <a:t>const removido = </a:t>
            </a:r>
            <a:r>
              <a:rPr lang="pt-BR" sz="2400" i="1" dirty="0" err="1"/>
              <a:t>arr.shift</a:t>
            </a:r>
            <a:r>
              <a:rPr lang="pt-BR" sz="2400" i="1" dirty="0"/>
              <a:t>();</a:t>
            </a:r>
          </a:p>
          <a:p>
            <a:pPr marL="0" indent="0">
              <a:buNone/>
            </a:pPr>
            <a:r>
              <a:rPr lang="pt-BR" sz="2400" i="1" dirty="0"/>
              <a:t>console.log(removido); // 1</a:t>
            </a:r>
          </a:p>
          <a:p>
            <a:pPr marL="0" indent="0">
              <a:buNone/>
            </a:pPr>
            <a:r>
              <a:rPr lang="pt-BR" sz="2400" i="1" dirty="0"/>
              <a:t>console.log(</a:t>
            </a:r>
            <a:r>
              <a:rPr lang="pt-BR" sz="2400" i="1" dirty="0" err="1"/>
              <a:t>arr</a:t>
            </a:r>
            <a:r>
              <a:rPr lang="pt-BR" sz="2400" i="1" dirty="0"/>
              <a:t>); // [2, 3]</a:t>
            </a:r>
          </a:p>
          <a:p>
            <a:pPr marL="0" indent="0">
              <a:buNone/>
            </a:pPr>
            <a:endParaRPr sz="2400" i="1" dirty="0">
              <a:latin typeface="Roboto"/>
            </a:endParaRPr>
          </a:p>
        </p:txBody>
      </p:sp>
    </p:spTree>
    <p:extLst>
      <p:ext uri="{BB962C8B-B14F-4D97-AF65-F5344CB8AC3E}">
        <p14:creationId xmlns:p14="http://schemas.microsoft.com/office/powerpoint/2010/main" val="28621551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983DD-C0FC-686C-F4A4-B24D5F16A6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91FC24-6332-8905-B005-ABAB142A6BA0}"/>
              </a:ext>
            </a:extLst>
          </p:cNvPr>
          <p:cNvSpPr>
            <a:spLocks noGrp="1"/>
          </p:cNvSpPr>
          <p:nvPr>
            <p:ph type="title"/>
          </p:nvPr>
        </p:nvSpPr>
        <p:spPr/>
        <p:txBody>
          <a:bodyPr/>
          <a:lstStyle/>
          <a:p>
            <a:r>
              <a:rPr lang="pt-BR" sz="3600" b="1" dirty="0" err="1">
                <a:solidFill>
                  <a:srgbClr val="003366"/>
                </a:solidFill>
              </a:rPr>
              <a:t>Array.unshift</a:t>
            </a:r>
            <a:r>
              <a:rPr lang="pt-BR" sz="3600" b="1" dirty="0">
                <a:solidFill>
                  <a:srgbClr val="003366"/>
                </a:solidFill>
              </a:rPr>
              <a:t>()</a:t>
            </a:r>
            <a:endParaRPr sz="3600" b="1" dirty="0">
              <a:solidFill>
                <a:srgbClr val="003366"/>
              </a:solidFill>
            </a:endParaRPr>
          </a:p>
        </p:txBody>
      </p:sp>
      <p:sp>
        <p:nvSpPr>
          <p:cNvPr id="3" name="Content Placeholder 2">
            <a:extLst>
              <a:ext uri="{FF2B5EF4-FFF2-40B4-BE49-F238E27FC236}">
                <a16:creationId xmlns:a16="http://schemas.microsoft.com/office/drawing/2014/main" id="{A5A349F7-FAE1-737E-BA1D-703B63E3A3B4}"/>
              </a:ext>
            </a:extLst>
          </p:cNvPr>
          <p:cNvSpPr>
            <a:spLocks noGrp="1"/>
          </p:cNvSpPr>
          <p:nvPr>
            <p:ph idx="1"/>
          </p:nvPr>
        </p:nvSpPr>
        <p:spPr/>
        <p:txBody>
          <a:bodyPr/>
          <a:lstStyle/>
          <a:p>
            <a:pPr marL="0" indent="0">
              <a:buNone/>
            </a:pPr>
            <a:r>
              <a:rPr lang="pt-BR" sz="2400" dirty="0"/>
              <a:t>Adiciona um ou mais elementos no início do </a:t>
            </a:r>
            <a:r>
              <a:rPr lang="pt-BR" sz="2400" dirty="0" err="1"/>
              <a:t>array</a:t>
            </a:r>
            <a:r>
              <a:rPr lang="pt-BR" sz="2400" dirty="0"/>
              <a:t>.</a:t>
            </a:r>
          </a:p>
          <a:p>
            <a:pPr marL="0" indent="0">
              <a:buNone/>
            </a:pPr>
            <a:endParaRPr lang="pt-BR" sz="2400" dirty="0">
              <a:latin typeface="Roboto"/>
            </a:endParaRPr>
          </a:p>
          <a:p>
            <a:pPr marL="0" indent="0">
              <a:buNone/>
            </a:pPr>
            <a:r>
              <a:rPr lang="pt-BR" sz="2400" b="1" dirty="0">
                <a:latin typeface="Roboto"/>
              </a:rPr>
              <a:t>Exemplo:</a:t>
            </a:r>
            <a:br>
              <a:rPr lang="pt-BR" sz="2400" dirty="0">
                <a:latin typeface="Roboto"/>
              </a:rPr>
            </a:br>
            <a:br>
              <a:rPr lang="pt-BR" sz="2400" dirty="0">
                <a:latin typeface="Roboto"/>
              </a:rPr>
            </a:br>
            <a:r>
              <a:rPr lang="pt-BR" sz="2400" i="1" dirty="0"/>
              <a:t>const </a:t>
            </a:r>
            <a:r>
              <a:rPr lang="pt-BR" sz="2400" i="1" dirty="0" err="1"/>
              <a:t>arr</a:t>
            </a:r>
            <a:r>
              <a:rPr lang="pt-BR" sz="2400" i="1" dirty="0"/>
              <a:t> = [2, 3];</a:t>
            </a:r>
          </a:p>
          <a:p>
            <a:pPr marL="0" indent="0">
              <a:buNone/>
            </a:pPr>
            <a:r>
              <a:rPr lang="pt-BR" sz="2400" i="1" dirty="0" err="1"/>
              <a:t>arr.unshift</a:t>
            </a:r>
            <a:r>
              <a:rPr lang="pt-BR" sz="2400" i="1" dirty="0"/>
              <a:t>(1);</a:t>
            </a:r>
          </a:p>
          <a:p>
            <a:pPr marL="0" indent="0">
              <a:buNone/>
            </a:pPr>
            <a:r>
              <a:rPr lang="pt-BR" sz="2400" i="1" dirty="0"/>
              <a:t>console.log(</a:t>
            </a:r>
            <a:r>
              <a:rPr lang="pt-BR" sz="2400" i="1" dirty="0" err="1"/>
              <a:t>arr</a:t>
            </a:r>
            <a:r>
              <a:rPr lang="pt-BR" sz="2400" i="1" dirty="0"/>
              <a:t>); // [1, 2, 3]</a:t>
            </a:r>
          </a:p>
          <a:p>
            <a:pPr marL="0" indent="0">
              <a:buNone/>
            </a:pPr>
            <a:endParaRPr sz="2400" i="1" dirty="0">
              <a:latin typeface="Roboto"/>
            </a:endParaRPr>
          </a:p>
        </p:txBody>
      </p:sp>
    </p:spTree>
    <p:extLst>
      <p:ext uri="{BB962C8B-B14F-4D97-AF65-F5344CB8AC3E}">
        <p14:creationId xmlns:p14="http://schemas.microsoft.com/office/powerpoint/2010/main" val="15073022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6F964-C862-C3FA-1B8A-B23BA7CBCF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5471BA-000A-2F9A-73D5-AC39E1118028}"/>
              </a:ext>
            </a:extLst>
          </p:cNvPr>
          <p:cNvSpPr>
            <a:spLocks noGrp="1"/>
          </p:cNvSpPr>
          <p:nvPr>
            <p:ph type="title"/>
          </p:nvPr>
        </p:nvSpPr>
        <p:spPr/>
        <p:txBody>
          <a:bodyPr/>
          <a:lstStyle/>
          <a:p>
            <a:r>
              <a:rPr lang="pt-BR" sz="3600" b="1" dirty="0" err="1">
                <a:solidFill>
                  <a:srgbClr val="003366"/>
                </a:solidFill>
              </a:rPr>
              <a:t>Array.reduce</a:t>
            </a:r>
            <a:r>
              <a:rPr lang="pt-BR" sz="3600" b="1" dirty="0">
                <a:solidFill>
                  <a:srgbClr val="003366"/>
                </a:solidFill>
              </a:rPr>
              <a:t>()</a:t>
            </a:r>
            <a:endParaRPr sz="3600" b="1" dirty="0">
              <a:solidFill>
                <a:srgbClr val="003366"/>
              </a:solidFill>
            </a:endParaRPr>
          </a:p>
        </p:txBody>
      </p:sp>
      <p:sp>
        <p:nvSpPr>
          <p:cNvPr id="3" name="Content Placeholder 2">
            <a:extLst>
              <a:ext uri="{FF2B5EF4-FFF2-40B4-BE49-F238E27FC236}">
                <a16:creationId xmlns:a16="http://schemas.microsoft.com/office/drawing/2014/main" id="{97187658-5D91-9121-E036-A864BB0C6E59}"/>
              </a:ext>
            </a:extLst>
          </p:cNvPr>
          <p:cNvSpPr>
            <a:spLocks noGrp="1"/>
          </p:cNvSpPr>
          <p:nvPr>
            <p:ph idx="1"/>
          </p:nvPr>
        </p:nvSpPr>
        <p:spPr/>
        <p:txBody>
          <a:bodyPr/>
          <a:lstStyle/>
          <a:p>
            <a:pPr marL="0" indent="0">
              <a:buNone/>
            </a:pPr>
            <a:r>
              <a:rPr lang="pt-BR" sz="2400" dirty="0"/>
              <a:t>Executa uma função acumuladora em todos os elementos do </a:t>
            </a:r>
            <a:r>
              <a:rPr lang="pt-BR" sz="2400" dirty="0" err="1"/>
              <a:t>array</a:t>
            </a:r>
            <a:r>
              <a:rPr lang="pt-BR" sz="2400" dirty="0"/>
              <a:t>, retornando um único valor.</a:t>
            </a:r>
          </a:p>
          <a:p>
            <a:pPr marL="0" indent="0">
              <a:buNone/>
            </a:pPr>
            <a:endParaRPr lang="pt-BR" sz="2400" dirty="0">
              <a:latin typeface="Roboto"/>
            </a:endParaRPr>
          </a:p>
          <a:p>
            <a:pPr marL="0" indent="0">
              <a:buNone/>
            </a:pPr>
            <a:r>
              <a:rPr lang="pt-BR" sz="2400" b="1" dirty="0">
                <a:latin typeface="Roboto"/>
              </a:rPr>
              <a:t>Exemplo:</a:t>
            </a:r>
            <a:br>
              <a:rPr lang="pt-BR" sz="2400" dirty="0">
                <a:latin typeface="Roboto"/>
              </a:rPr>
            </a:br>
            <a:br>
              <a:rPr lang="pt-BR" sz="2400" dirty="0">
                <a:latin typeface="Roboto"/>
              </a:rPr>
            </a:br>
            <a:r>
              <a:rPr lang="pt-BR" sz="2400" i="1" dirty="0"/>
              <a:t>const </a:t>
            </a:r>
            <a:r>
              <a:rPr lang="pt-BR" sz="2400" i="1" dirty="0" err="1"/>
              <a:t>arr</a:t>
            </a:r>
            <a:r>
              <a:rPr lang="pt-BR" sz="2400" i="1" dirty="0"/>
              <a:t> = [1, 2, 3, 4];</a:t>
            </a:r>
          </a:p>
          <a:p>
            <a:pPr marL="0" indent="0">
              <a:buNone/>
            </a:pPr>
            <a:r>
              <a:rPr lang="pt-BR" sz="2400" i="1" dirty="0"/>
              <a:t>const soma = </a:t>
            </a:r>
            <a:r>
              <a:rPr lang="pt-BR" sz="2400" i="1" dirty="0" err="1"/>
              <a:t>arr.reduce</a:t>
            </a:r>
            <a:r>
              <a:rPr lang="pt-BR" sz="2400" i="1" dirty="0"/>
              <a:t>((acumulador, valor) =&gt; acumulador + valor, 0);</a:t>
            </a:r>
          </a:p>
          <a:p>
            <a:pPr marL="0" indent="0">
              <a:buNone/>
            </a:pPr>
            <a:r>
              <a:rPr lang="pt-BR" sz="2400" i="1" dirty="0"/>
              <a:t>console.log(soma); // 10</a:t>
            </a:r>
          </a:p>
          <a:p>
            <a:pPr marL="0" indent="0">
              <a:buNone/>
            </a:pPr>
            <a:endParaRPr sz="2400" i="1" dirty="0">
              <a:latin typeface="Roboto"/>
            </a:endParaRPr>
          </a:p>
        </p:txBody>
      </p:sp>
    </p:spTree>
    <p:extLst>
      <p:ext uri="{BB962C8B-B14F-4D97-AF65-F5344CB8AC3E}">
        <p14:creationId xmlns:p14="http://schemas.microsoft.com/office/powerpoint/2010/main" val="35939461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710A0-1CDD-6150-AD6E-5517AF356D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5E8A08-7C53-2AF6-8FCB-F0176052F762}"/>
              </a:ext>
            </a:extLst>
          </p:cNvPr>
          <p:cNvSpPr>
            <a:spLocks noGrp="1"/>
          </p:cNvSpPr>
          <p:nvPr>
            <p:ph type="title"/>
          </p:nvPr>
        </p:nvSpPr>
        <p:spPr/>
        <p:txBody>
          <a:bodyPr/>
          <a:lstStyle/>
          <a:p>
            <a:r>
              <a:rPr lang="pt-BR" sz="3600" b="1" dirty="0" err="1">
                <a:solidFill>
                  <a:srgbClr val="003366"/>
                </a:solidFill>
              </a:rPr>
              <a:t>Array.forEach</a:t>
            </a:r>
            <a:r>
              <a:rPr lang="pt-BR" sz="3600" b="1" dirty="0">
                <a:solidFill>
                  <a:srgbClr val="003366"/>
                </a:solidFill>
              </a:rPr>
              <a:t>()</a:t>
            </a:r>
            <a:endParaRPr sz="3600" b="1" dirty="0">
              <a:solidFill>
                <a:srgbClr val="003366"/>
              </a:solidFill>
            </a:endParaRPr>
          </a:p>
        </p:txBody>
      </p:sp>
      <p:sp>
        <p:nvSpPr>
          <p:cNvPr id="3" name="Content Placeholder 2">
            <a:extLst>
              <a:ext uri="{FF2B5EF4-FFF2-40B4-BE49-F238E27FC236}">
                <a16:creationId xmlns:a16="http://schemas.microsoft.com/office/drawing/2014/main" id="{0B5C78EC-3E4E-412A-30D9-07A41F9FB54F}"/>
              </a:ext>
            </a:extLst>
          </p:cNvPr>
          <p:cNvSpPr>
            <a:spLocks noGrp="1"/>
          </p:cNvSpPr>
          <p:nvPr>
            <p:ph idx="1"/>
          </p:nvPr>
        </p:nvSpPr>
        <p:spPr/>
        <p:txBody>
          <a:bodyPr/>
          <a:lstStyle/>
          <a:p>
            <a:pPr marL="0" indent="0">
              <a:buNone/>
            </a:pPr>
            <a:r>
              <a:rPr lang="pt-BR" sz="2400" dirty="0"/>
              <a:t>Executa uma função para cada elemento do </a:t>
            </a:r>
            <a:r>
              <a:rPr lang="pt-BR" sz="2400" dirty="0" err="1"/>
              <a:t>array</a:t>
            </a:r>
            <a:r>
              <a:rPr lang="pt-BR" sz="2400" dirty="0"/>
              <a:t> (não retorna nada).</a:t>
            </a:r>
          </a:p>
          <a:p>
            <a:pPr marL="0" indent="0">
              <a:buNone/>
            </a:pPr>
            <a:endParaRPr lang="pt-BR" sz="2400" dirty="0">
              <a:latin typeface="Roboto"/>
            </a:endParaRPr>
          </a:p>
          <a:p>
            <a:pPr marL="0" indent="0">
              <a:buNone/>
            </a:pPr>
            <a:r>
              <a:rPr lang="pt-BR" sz="2400" b="1" dirty="0">
                <a:latin typeface="Roboto"/>
              </a:rPr>
              <a:t>Exemplo:</a:t>
            </a:r>
            <a:br>
              <a:rPr lang="pt-BR" sz="2400" dirty="0">
                <a:latin typeface="Roboto"/>
              </a:rPr>
            </a:br>
            <a:br>
              <a:rPr lang="pt-BR" sz="2400" dirty="0">
                <a:latin typeface="Roboto"/>
              </a:rPr>
            </a:br>
            <a:r>
              <a:rPr lang="pt-BR" sz="2400" i="1" dirty="0"/>
              <a:t>const </a:t>
            </a:r>
            <a:r>
              <a:rPr lang="pt-BR" sz="2400" i="1" dirty="0" err="1"/>
              <a:t>arr</a:t>
            </a:r>
            <a:r>
              <a:rPr lang="pt-BR" sz="2400" i="1" dirty="0"/>
              <a:t> = [1, 2, 3];</a:t>
            </a:r>
          </a:p>
          <a:p>
            <a:pPr marL="0" indent="0">
              <a:buNone/>
            </a:pPr>
            <a:r>
              <a:rPr lang="pt-BR" sz="2400" i="1" dirty="0" err="1"/>
              <a:t>arr.forEach</a:t>
            </a:r>
            <a:r>
              <a:rPr lang="pt-BR" sz="2400" i="1" dirty="0"/>
              <a:t>(n =&gt; console.log(n * 2));</a:t>
            </a:r>
          </a:p>
          <a:p>
            <a:pPr marL="0" indent="0">
              <a:buNone/>
            </a:pPr>
            <a:r>
              <a:rPr lang="pt-BR" sz="2400" i="1" dirty="0"/>
              <a:t>// Imprime 2, 4, 6 no console</a:t>
            </a:r>
            <a:endParaRPr sz="2400" i="1" dirty="0">
              <a:latin typeface="Roboto"/>
            </a:endParaRPr>
          </a:p>
        </p:txBody>
      </p:sp>
    </p:spTree>
    <p:extLst>
      <p:ext uri="{BB962C8B-B14F-4D97-AF65-F5344CB8AC3E}">
        <p14:creationId xmlns:p14="http://schemas.microsoft.com/office/powerpoint/2010/main" val="6715918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0C026-6AB6-A15F-E328-DFAFF4FC3C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E6A205-80D9-8C83-3BCE-8F3D0EC41DB5}"/>
              </a:ext>
            </a:extLst>
          </p:cNvPr>
          <p:cNvSpPr>
            <a:spLocks noGrp="1"/>
          </p:cNvSpPr>
          <p:nvPr>
            <p:ph type="title"/>
          </p:nvPr>
        </p:nvSpPr>
        <p:spPr/>
        <p:txBody>
          <a:bodyPr/>
          <a:lstStyle/>
          <a:p>
            <a:r>
              <a:rPr lang="pt-BR" sz="3600" b="1" dirty="0" err="1">
                <a:solidFill>
                  <a:srgbClr val="003366"/>
                </a:solidFill>
              </a:rPr>
              <a:t>Array.find</a:t>
            </a:r>
            <a:r>
              <a:rPr lang="pt-BR" sz="3600" b="1" dirty="0">
                <a:solidFill>
                  <a:srgbClr val="003366"/>
                </a:solidFill>
              </a:rPr>
              <a:t>()</a:t>
            </a:r>
            <a:endParaRPr sz="3600" b="1" dirty="0">
              <a:solidFill>
                <a:srgbClr val="003366"/>
              </a:solidFill>
            </a:endParaRPr>
          </a:p>
        </p:txBody>
      </p:sp>
      <p:sp>
        <p:nvSpPr>
          <p:cNvPr id="3" name="Content Placeholder 2">
            <a:extLst>
              <a:ext uri="{FF2B5EF4-FFF2-40B4-BE49-F238E27FC236}">
                <a16:creationId xmlns:a16="http://schemas.microsoft.com/office/drawing/2014/main" id="{406EA2F0-6F90-F65F-1E52-B74EFD3B8CEE}"/>
              </a:ext>
            </a:extLst>
          </p:cNvPr>
          <p:cNvSpPr>
            <a:spLocks noGrp="1"/>
          </p:cNvSpPr>
          <p:nvPr>
            <p:ph idx="1"/>
          </p:nvPr>
        </p:nvSpPr>
        <p:spPr/>
        <p:txBody>
          <a:bodyPr/>
          <a:lstStyle/>
          <a:p>
            <a:pPr marL="0" indent="0">
              <a:buNone/>
            </a:pPr>
            <a:r>
              <a:rPr lang="pt-BR" sz="2400" dirty="0"/>
              <a:t>Retorna o primeiro elemento que satisfaz a condição da função.</a:t>
            </a:r>
          </a:p>
          <a:p>
            <a:pPr marL="0" indent="0">
              <a:buNone/>
            </a:pPr>
            <a:endParaRPr lang="pt-BR" sz="2400" dirty="0">
              <a:latin typeface="Roboto"/>
            </a:endParaRPr>
          </a:p>
          <a:p>
            <a:pPr marL="0" indent="0">
              <a:buNone/>
            </a:pPr>
            <a:r>
              <a:rPr lang="pt-BR" sz="2400" b="1" dirty="0">
                <a:latin typeface="Roboto"/>
              </a:rPr>
              <a:t>Exemplo:</a:t>
            </a:r>
            <a:br>
              <a:rPr lang="pt-BR" sz="2400" dirty="0">
                <a:latin typeface="Roboto"/>
              </a:rPr>
            </a:br>
            <a:br>
              <a:rPr lang="pt-BR" sz="2400" dirty="0">
                <a:latin typeface="Roboto"/>
              </a:rPr>
            </a:br>
            <a:r>
              <a:rPr lang="pt-BR" sz="2400" i="1" dirty="0"/>
              <a:t>const </a:t>
            </a:r>
            <a:r>
              <a:rPr lang="pt-BR" sz="2400" i="1" dirty="0" err="1"/>
              <a:t>arr</a:t>
            </a:r>
            <a:r>
              <a:rPr lang="pt-BR" sz="2400" i="1" dirty="0"/>
              <a:t> = [1, 2, 3, 4];</a:t>
            </a:r>
          </a:p>
          <a:p>
            <a:pPr marL="0" indent="0">
              <a:buNone/>
            </a:pPr>
            <a:r>
              <a:rPr lang="pt-BR" sz="2400" i="1" dirty="0"/>
              <a:t>const encontrado = </a:t>
            </a:r>
            <a:r>
              <a:rPr lang="pt-BR" sz="2400" i="1" dirty="0" err="1"/>
              <a:t>arr.find</a:t>
            </a:r>
            <a:r>
              <a:rPr lang="pt-BR" sz="2400" i="1" dirty="0"/>
              <a:t>(n =&gt; n &gt; 2);</a:t>
            </a:r>
          </a:p>
          <a:p>
            <a:pPr marL="0" indent="0">
              <a:buNone/>
            </a:pPr>
            <a:r>
              <a:rPr lang="pt-BR" sz="2400" i="1" dirty="0"/>
              <a:t>console.log(encontrado); // 3</a:t>
            </a:r>
          </a:p>
        </p:txBody>
      </p:sp>
    </p:spTree>
    <p:extLst>
      <p:ext uri="{BB962C8B-B14F-4D97-AF65-F5344CB8AC3E}">
        <p14:creationId xmlns:p14="http://schemas.microsoft.com/office/powerpoint/2010/main" val="3293278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C9B42-8CFC-D719-4263-D1A16EBDFC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C86778-477F-A269-7437-B169C2FC8A93}"/>
              </a:ext>
            </a:extLst>
          </p:cNvPr>
          <p:cNvSpPr>
            <a:spLocks noGrp="1"/>
          </p:cNvSpPr>
          <p:nvPr>
            <p:ph type="title"/>
          </p:nvPr>
        </p:nvSpPr>
        <p:spPr/>
        <p:txBody>
          <a:bodyPr/>
          <a:lstStyle/>
          <a:p>
            <a:r>
              <a:rPr lang="pt-BR" sz="3600" b="1" dirty="0" err="1">
                <a:solidFill>
                  <a:srgbClr val="003366"/>
                </a:solidFill>
              </a:rPr>
              <a:t>Array.map</a:t>
            </a:r>
            <a:r>
              <a:rPr lang="pt-BR" sz="3600" b="1" dirty="0">
                <a:solidFill>
                  <a:srgbClr val="003366"/>
                </a:solidFill>
              </a:rPr>
              <a:t>()</a:t>
            </a:r>
            <a:endParaRPr sz="3600" b="1" dirty="0">
              <a:solidFill>
                <a:srgbClr val="003366"/>
              </a:solidFill>
            </a:endParaRPr>
          </a:p>
        </p:txBody>
      </p:sp>
      <p:sp>
        <p:nvSpPr>
          <p:cNvPr id="3" name="Content Placeholder 2">
            <a:extLst>
              <a:ext uri="{FF2B5EF4-FFF2-40B4-BE49-F238E27FC236}">
                <a16:creationId xmlns:a16="http://schemas.microsoft.com/office/drawing/2014/main" id="{87783BE3-6326-CA1D-3B62-646E379F836D}"/>
              </a:ext>
            </a:extLst>
          </p:cNvPr>
          <p:cNvSpPr>
            <a:spLocks noGrp="1"/>
          </p:cNvSpPr>
          <p:nvPr>
            <p:ph idx="1"/>
          </p:nvPr>
        </p:nvSpPr>
        <p:spPr/>
        <p:txBody>
          <a:bodyPr/>
          <a:lstStyle/>
          <a:p>
            <a:pPr marL="0" indent="0">
              <a:buNone/>
            </a:pPr>
            <a:r>
              <a:rPr lang="pt-BR" sz="2400" dirty="0"/>
              <a:t>Cria um novo </a:t>
            </a:r>
            <a:r>
              <a:rPr lang="pt-BR" sz="2400" dirty="0" err="1"/>
              <a:t>array</a:t>
            </a:r>
            <a:r>
              <a:rPr lang="pt-BR" sz="2400" dirty="0"/>
              <a:t> aplicando uma função a cada elemento do </a:t>
            </a:r>
            <a:r>
              <a:rPr lang="pt-BR" sz="2400" dirty="0" err="1"/>
              <a:t>array</a:t>
            </a:r>
            <a:r>
              <a:rPr lang="pt-BR" sz="2400" dirty="0"/>
              <a:t> original.</a:t>
            </a:r>
          </a:p>
          <a:p>
            <a:pPr marL="0" indent="0">
              <a:buNone/>
            </a:pPr>
            <a:endParaRPr lang="pt-BR" sz="2400" dirty="0">
              <a:latin typeface="Roboto"/>
            </a:endParaRPr>
          </a:p>
          <a:p>
            <a:pPr marL="0" indent="0">
              <a:buNone/>
            </a:pPr>
            <a:r>
              <a:rPr lang="pt-BR" sz="2400" dirty="0">
                <a:latin typeface="Roboto"/>
              </a:rPr>
              <a:t>Exemplo:</a:t>
            </a:r>
            <a:br>
              <a:rPr lang="pt-BR" sz="2400" dirty="0">
                <a:latin typeface="Roboto"/>
              </a:rPr>
            </a:br>
            <a:br>
              <a:rPr lang="pt-BR" sz="2400" dirty="0">
                <a:latin typeface="Roboto"/>
              </a:rPr>
            </a:br>
            <a:r>
              <a:rPr lang="pt-BR" sz="2400" i="1" dirty="0"/>
              <a:t>const </a:t>
            </a:r>
            <a:r>
              <a:rPr lang="pt-BR" sz="2400" i="1" dirty="0" err="1"/>
              <a:t>numeros</a:t>
            </a:r>
            <a:r>
              <a:rPr lang="pt-BR" sz="2400" i="1" dirty="0"/>
              <a:t> = [1, 2, 3];</a:t>
            </a:r>
          </a:p>
          <a:p>
            <a:pPr marL="0" indent="0">
              <a:buNone/>
            </a:pPr>
            <a:r>
              <a:rPr lang="pt-BR" sz="2400" i="1" dirty="0"/>
              <a:t>const dobrados = </a:t>
            </a:r>
            <a:r>
              <a:rPr lang="pt-BR" sz="2400" i="1" dirty="0" err="1"/>
              <a:t>numeros.map</a:t>
            </a:r>
            <a:r>
              <a:rPr lang="pt-BR" sz="2400" i="1" dirty="0"/>
              <a:t>(n =&gt; n * 2);</a:t>
            </a:r>
          </a:p>
          <a:p>
            <a:pPr marL="0" indent="0">
              <a:buNone/>
            </a:pPr>
            <a:r>
              <a:rPr lang="pt-BR" sz="2400" i="1" dirty="0"/>
              <a:t>console.log(dobrados); // [2, 4, 6]</a:t>
            </a:r>
          </a:p>
          <a:p>
            <a:pPr marL="0" indent="0">
              <a:buNone/>
            </a:pPr>
            <a:endParaRPr sz="2400" i="1" dirty="0">
              <a:latin typeface="Roboto"/>
            </a:endParaRPr>
          </a:p>
        </p:txBody>
      </p:sp>
    </p:spTree>
    <p:extLst>
      <p:ext uri="{BB962C8B-B14F-4D97-AF65-F5344CB8AC3E}">
        <p14:creationId xmlns:p14="http://schemas.microsoft.com/office/powerpoint/2010/main" val="2784438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25190-6141-12C3-C0FD-045E25AA41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446254-2833-61BE-9875-E3BB8E556C2D}"/>
              </a:ext>
            </a:extLst>
          </p:cNvPr>
          <p:cNvSpPr>
            <a:spLocks noGrp="1"/>
          </p:cNvSpPr>
          <p:nvPr>
            <p:ph type="title"/>
          </p:nvPr>
        </p:nvSpPr>
        <p:spPr/>
        <p:txBody>
          <a:bodyPr/>
          <a:lstStyle/>
          <a:p>
            <a:r>
              <a:rPr lang="pt-BR" sz="3600" b="1" dirty="0" err="1">
                <a:solidFill>
                  <a:srgbClr val="003366"/>
                </a:solidFill>
              </a:rPr>
              <a:t>Array.filter</a:t>
            </a:r>
            <a:r>
              <a:rPr lang="pt-BR" sz="3600" b="1" dirty="0">
                <a:solidFill>
                  <a:srgbClr val="003366"/>
                </a:solidFill>
              </a:rPr>
              <a:t>()</a:t>
            </a:r>
            <a:endParaRPr sz="3600" b="1" dirty="0">
              <a:solidFill>
                <a:srgbClr val="003366"/>
              </a:solidFill>
            </a:endParaRPr>
          </a:p>
        </p:txBody>
      </p:sp>
      <p:sp>
        <p:nvSpPr>
          <p:cNvPr id="3" name="Content Placeholder 2">
            <a:extLst>
              <a:ext uri="{FF2B5EF4-FFF2-40B4-BE49-F238E27FC236}">
                <a16:creationId xmlns:a16="http://schemas.microsoft.com/office/drawing/2014/main" id="{4AF2EA2F-5761-2FA9-571A-3FDBB79DD38F}"/>
              </a:ext>
            </a:extLst>
          </p:cNvPr>
          <p:cNvSpPr>
            <a:spLocks noGrp="1"/>
          </p:cNvSpPr>
          <p:nvPr>
            <p:ph idx="1"/>
          </p:nvPr>
        </p:nvSpPr>
        <p:spPr/>
        <p:txBody>
          <a:bodyPr/>
          <a:lstStyle/>
          <a:p>
            <a:pPr marL="0" indent="0">
              <a:buNone/>
            </a:pPr>
            <a:r>
              <a:rPr lang="pt-BR" sz="2400" dirty="0"/>
              <a:t>Cria um novo </a:t>
            </a:r>
            <a:r>
              <a:rPr lang="pt-BR" sz="2400" dirty="0" err="1"/>
              <a:t>array</a:t>
            </a:r>
            <a:r>
              <a:rPr lang="pt-BR" sz="2400" dirty="0"/>
              <a:t> contendo apenas os elementos que passam no teste definido por uma função.</a:t>
            </a:r>
          </a:p>
          <a:p>
            <a:pPr marL="0" indent="0">
              <a:buNone/>
            </a:pPr>
            <a:endParaRPr lang="pt-BR" sz="2400" dirty="0">
              <a:latin typeface="Roboto"/>
            </a:endParaRPr>
          </a:p>
          <a:p>
            <a:pPr marL="0" indent="0">
              <a:buNone/>
            </a:pPr>
            <a:r>
              <a:rPr lang="pt-BR" sz="2400" b="1" dirty="0">
                <a:latin typeface="Roboto"/>
              </a:rPr>
              <a:t>Exemplo:</a:t>
            </a:r>
            <a:br>
              <a:rPr lang="pt-BR" sz="2400" dirty="0">
                <a:latin typeface="Roboto"/>
              </a:rPr>
            </a:br>
            <a:br>
              <a:rPr lang="pt-BR" sz="2400" dirty="0">
                <a:latin typeface="Roboto"/>
              </a:rPr>
            </a:br>
            <a:r>
              <a:rPr lang="pt-BR" sz="2400" i="1" dirty="0"/>
              <a:t>const </a:t>
            </a:r>
            <a:r>
              <a:rPr lang="pt-BR" sz="2400" i="1" dirty="0" err="1"/>
              <a:t>numeros</a:t>
            </a:r>
            <a:r>
              <a:rPr lang="pt-BR" sz="2400" i="1" dirty="0"/>
              <a:t> = [1, 2, 3, 4];</a:t>
            </a:r>
          </a:p>
          <a:p>
            <a:pPr marL="0" indent="0">
              <a:buNone/>
            </a:pPr>
            <a:r>
              <a:rPr lang="pt-BR" sz="2400" i="1" dirty="0"/>
              <a:t>const </a:t>
            </a:r>
            <a:r>
              <a:rPr lang="pt-BR" sz="2400" i="1" dirty="0" err="1"/>
              <a:t>maioresQueDois</a:t>
            </a:r>
            <a:r>
              <a:rPr lang="pt-BR" sz="2400" i="1" dirty="0"/>
              <a:t> = </a:t>
            </a:r>
            <a:r>
              <a:rPr lang="pt-BR" sz="2400" i="1" dirty="0" err="1"/>
              <a:t>numeros.filter</a:t>
            </a:r>
            <a:r>
              <a:rPr lang="pt-BR" sz="2400" i="1" dirty="0"/>
              <a:t>(n =&gt; n &gt; 2);</a:t>
            </a:r>
          </a:p>
          <a:p>
            <a:pPr marL="0" indent="0">
              <a:buNone/>
            </a:pPr>
            <a:r>
              <a:rPr lang="pt-BR" sz="2400" i="1" dirty="0"/>
              <a:t>console.log(</a:t>
            </a:r>
            <a:r>
              <a:rPr lang="pt-BR" sz="2400" i="1" dirty="0" err="1"/>
              <a:t>maioresQueDois</a:t>
            </a:r>
            <a:r>
              <a:rPr lang="pt-BR" sz="2400" i="1" dirty="0"/>
              <a:t>); // [3, 4]</a:t>
            </a:r>
            <a:endParaRPr sz="2400" i="1" dirty="0">
              <a:latin typeface="Roboto"/>
            </a:endParaRPr>
          </a:p>
        </p:txBody>
      </p:sp>
    </p:spTree>
    <p:extLst>
      <p:ext uri="{BB962C8B-B14F-4D97-AF65-F5344CB8AC3E}">
        <p14:creationId xmlns:p14="http://schemas.microsoft.com/office/powerpoint/2010/main" val="1756391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5ABD1-E065-C2EB-5B47-6778394773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599D12-EC1C-8243-3FC4-7D4BA5C35E40}"/>
              </a:ext>
            </a:extLst>
          </p:cNvPr>
          <p:cNvSpPr>
            <a:spLocks noGrp="1"/>
          </p:cNvSpPr>
          <p:nvPr>
            <p:ph type="title"/>
          </p:nvPr>
        </p:nvSpPr>
        <p:spPr/>
        <p:txBody>
          <a:bodyPr/>
          <a:lstStyle/>
          <a:p>
            <a:r>
              <a:rPr lang="pt-BR" sz="3600" b="1" dirty="0">
                <a:solidFill>
                  <a:srgbClr val="003366"/>
                </a:solidFill>
              </a:rPr>
              <a:t>Comentários em Java Script</a:t>
            </a:r>
            <a:endParaRPr sz="3600" b="1" dirty="0">
              <a:solidFill>
                <a:srgbClr val="003366"/>
              </a:solidFill>
            </a:endParaRPr>
          </a:p>
        </p:txBody>
      </p:sp>
      <p:sp>
        <p:nvSpPr>
          <p:cNvPr id="3" name="Content Placeholder 2">
            <a:extLst>
              <a:ext uri="{FF2B5EF4-FFF2-40B4-BE49-F238E27FC236}">
                <a16:creationId xmlns:a16="http://schemas.microsoft.com/office/drawing/2014/main" id="{E2D35164-B23F-576D-0284-C922154B219D}"/>
              </a:ext>
            </a:extLst>
          </p:cNvPr>
          <p:cNvSpPr>
            <a:spLocks noGrp="1"/>
          </p:cNvSpPr>
          <p:nvPr>
            <p:ph idx="1"/>
          </p:nvPr>
        </p:nvSpPr>
        <p:spPr/>
        <p:txBody>
          <a:bodyPr/>
          <a:lstStyle/>
          <a:p>
            <a:pPr marL="0" indent="0">
              <a:buNone/>
            </a:pPr>
            <a:r>
              <a:rPr lang="pt-BR" sz="2400" b="1" dirty="0">
                <a:latin typeface="Roboto"/>
              </a:rPr>
              <a:t>Exemplos:</a:t>
            </a:r>
            <a:br>
              <a:rPr lang="pt-BR" sz="2400" dirty="0">
                <a:latin typeface="Roboto"/>
              </a:rPr>
            </a:br>
            <a:br>
              <a:rPr lang="pt-BR" sz="2400" dirty="0">
                <a:latin typeface="Roboto"/>
              </a:rPr>
            </a:br>
            <a:r>
              <a:rPr lang="pt-BR" sz="2400" i="1" dirty="0"/>
              <a:t>// Comentário de uma linha</a:t>
            </a:r>
            <a:br>
              <a:rPr lang="pt-BR" sz="2400" i="1" dirty="0"/>
            </a:br>
            <a:br>
              <a:rPr lang="pt-BR" sz="2400" i="1" dirty="0"/>
            </a:br>
            <a:r>
              <a:rPr lang="pt-BR" sz="2400" i="1" dirty="0"/>
              <a:t>/*</a:t>
            </a:r>
            <a:br>
              <a:rPr lang="pt-BR" sz="2400" i="1" dirty="0"/>
            </a:br>
            <a:r>
              <a:rPr lang="pt-BR" sz="2400" i="1" dirty="0"/>
              <a:t>Comentário</a:t>
            </a:r>
            <a:br>
              <a:rPr lang="pt-BR" sz="2400" i="1" dirty="0"/>
            </a:br>
            <a:r>
              <a:rPr lang="pt-BR" sz="2400" i="1" dirty="0"/>
              <a:t>de múltiplas linhas</a:t>
            </a:r>
            <a:br>
              <a:rPr lang="pt-BR" sz="2400" i="1" dirty="0"/>
            </a:br>
            <a:r>
              <a:rPr lang="pt-BR" sz="2400" i="1" dirty="0"/>
              <a:t>*/</a:t>
            </a:r>
          </a:p>
          <a:p>
            <a:pPr marL="0" indent="0">
              <a:buNone/>
            </a:pPr>
            <a:endParaRPr sz="2400" i="1" dirty="0">
              <a:latin typeface="Roboto"/>
            </a:endParaRPr>
          </a:p>
        </p:txBody>
      </p:sp>
    </p:spTree>
    <p:extLst>
      <p:ext uri="{BB962C8B-B14F-4D97-AF65-F5344CB8AC3E}">
        <p14:creationId xmlns:p14="http://schemas.microsoft.com/office/powerpoint/2010/main" val="4166844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08F86-7EA4-5E62-DAC1-C28D221D30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03A2A0-E584-5F54-CB6D-ABDFC4AF251A}"/>
              </a:ext>
            </a:extLst>
          </p:cNvPr>
          <p:cNvSpPr>
            <a:spLocks noGrp="1"/>
          </p:cNvSpPr>
          <p:nvPr>
            <p:ph type="title"/>
          </p:nvPr>
        </p:nvSpPr>
        <p:spPr/>
        <p:txBody>
          <a:bodyPr/>
          <a:lstStyle/>
          <a:p>
            <a:r>
              <a:rPr lang="pt-BR" sz="3600" b="1" dirty="0">
                <a:solidFill>
                  <a:srgbClr val="003366"/>
                </a:solidFill>
              </a:rPr>
              <a:t>Interação com Usuário</a:t>
            </a:r>
            <a:endParaRPr sz="3600" b="1" dirty="0">
              <a:solidFill>
                <a:srgbClr val="003366"/>
              </a:solidFill>
            </a:endParaRPr>
          </a:p>
        </p:txBody>
      </p:sp>
      <p:sp>
        <p:nvSpPr>
          <p:cNvPr id="3" name="Content Placeholder 2">
            <a:extLst>
              <a:ext uri="{FF2B5EF4-FFF2-40B4-BE49-F238E27FC236}">
                <a16:creationId xmlns:a16="http://schemas.microsoft.com/office/drawing/2014/main" id="{968092C6-36E5-2560-604D-0F9D9FC82E17}"/>
              </a:ext>
            </a:extLst>
          </p:cNvPr>
          <p:cNvSpPr>
            <a:spLocks noGrp="1"/>
          </p:cNvSpPr>
          <p:nvPr>
            <p:ph idx="1"/>
          </p:nvPr>
        </p:nvSpPr>
        <p:spPr/>
        <p:txBody>
          <a:bodyPr/>
          <a:lstStyle/>
          <a:p>
            <a:pPr marL="0" indent="0">
              <a:buNone/>
            </a:pPr>
            <a:r>
              <a:rPr lang="pt-BR" sz="2400" b="1" dirty="0">
                <a:latin typeface="Roboto"/>
              </a:rPr>
              <a:t>Exemplo:</a:t>
            </a:r>
            <a:br>
              <a:rPr lang="pt-BR" sz="2400" dirty="0">
                <a:latin typeface="Roboto"/>
              </a:rPr>
            </a:br>
            <a:br>
              <a:rPr lang="pt-BR" sz="2400" dirty="0">
                <a:latin typeface="Roboto"/>
              </a:rPr>
            </a:br>
            <a:r>
              <a:rPr lang="pt-BR" sz="2400" i="1" dirty="0"/>
              <a:t>let nome = prompt("Qual seu nome?");</a:t>
            </a:r>
            <a:br>
              <a:rPr lang="pt-BR" sz="2400" i="1" dirty="0"/>
            </a:br>
            <a:r>
              <a:rPr lang="pt-BR" sz="2400" i="1" dirty="0" err="1"/>
              <a:t>alert</a:t>
            </a:r>
            <a:r>
              <a:rPr lang="pt-BR" sz="2400" i="1" dirty="0"/>
              <a:t>("Olá, " + nome + "!");</a:t>
            </a:r>
          </a:p>
          <a:p>
            <a:pPr marL="0" indent="0">
              <a:buNone/>
            </a:pPr>
            <a:endParaRPr sz="2400" i="1" dirty="0">
              <a:latin typeface="Roboto"/>
            </a:endParaRPr>
          </a:p>
        </p:txBody>
      </p:sp>
    </p:spTree>
    <p:extLst>
      <p:ext uri="{BB962C8B-B14F-4D97-AF65-F5344CB8AC3E}">
        <p14:creationId xmlns:p14="http://schemas.microsoft.com/office/powerpoint/2010/main" val="36964950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B5196-5C4E-7804-613B-E2DC831FF7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911AE8-4879-1486-3B5C-A3E11DBD71A3}"/>
              </a:ext>
            </a:extLst>
          </p:cNvPr>
          <p:cNvSpPr>
            <a:spLocks noGrp="1"/>
          </p:cNvSpPr>
          <p:nvPr>
            <p:ph type="title"/>
          </p:nvPr>
        </p:nvSpPr>
        <p:spPr/>
        <p:txBody>
          <a:bodyPr/>
          <a:lstStyle/>
          <a:p>
            <a:r>
              <a:rPr lang="pt-BR" sz="3600" b="1" dirty="0">
                <a:solidFill>
                  <a:srgbClr val="003366"/>
                </a:solidFill>
              </a:rPr>
              <a:t>Convertendo Tipos</a:t>
            </a:r>
            <a:endParaRPr sz="3600" b="1" dirty="0">
              <a:solidFill>
                <a:srgbClr val="003366"/>
              </a:solidFill>
            </a:endParaRPr>
          </a:p>
        </p:txBody>
      </p:sp>
      <p:sp>
        <p:nvSpPr>
          <p:cNvPr id="3" name="Content Placeholder 2">
            <a:extLst>
              <a:ext uri="{FF2B5EF4-FFF2-40B4-BE49-F238E27FC236}">
                <a16:creationId xmlns:a16="http://schemas.microsoft.com/office/drawing/2014/main" id="{FEC32071-DAD0-C13B-DCDC-81558946727A}"/>
              </a:ext>
            </a:extLst>
          </p:cNvPr>
          <p:cNvSpPr>
            <a:spLocks noGrp="1"/>
          </p:cNvSpPr>
          <p:nvPr>
            <p:ph idx="1"/>
          </p:nvPr>
        </p:nvSpPr>
        <p:spPr/>
        <p:txBody>
          <a:bodyPr/>
          <a:lstStyle/>
          <a:p>
            <a:pPr marL="0" indent="0">
              <a:buNone/>
            </a:pPr>
            <a:r>
              <a:rPr lang="pt-BR" sz="2400" b="1" dirty="0">
                <a:latin typeface="Roboto"/>
              </a:rPr>
              <a:t>Exemplo:</a:t>
            </a:r>
            <a:br>
              <a:rPr lang="pt-BR" sz="2400" dirty="0">
                <a:latin typeface="Roboto"/>
              </a:rPr>
            </a:br>
            <a:br>
              <a:rPr lang="pt-BR" sz="2400" dirty="0">
                <a:latin typeface="Roboto"/>
              </a:rPr>
            </a:br>
            <a:r>
              <a:rPr lang="pt-BR" sz="2400" i="1" dirty="0"/>
              <a:t>let idade = prompt("Digite sua idade:");</a:t>
            </a:r>
            <a:br>
              <a:rPr lang="pt-BR" sz="2400" i="1" dirty="0"/>
            </a:br>
            <a:r>
              <a:rPr lang="pt-BR" sz="2400" i="1" dirty="0"/>
              <a:t>idade = </a:t>
            </a:r>
            <a:r>
              <a:rPr lang="pt-BR" sz="2400" i="1" dirty="0" err="1"/>
              <a:t>Number</a:t>
            </a:r>
            <a:r>
              <a:rPr lang="pt-BR" sz="2400" i="1" dirty="0"/>
              <a:t>(idade);</a:t>
            </a:r>
            <a:br>
              <a:rPr lang="pt-BR" sz="2400" i="1" dirty="0"/>
            </a:br>
            <a:r>
              <a:rPr lang="pt-BR" sz="2400" i="1" dirty="0"/>
              <a:t>console.log(</a:t>
            </a:r>
            <a:r>
              <a:rPr lang="pt-BR" sz="2400" i="1" dirty="0" err="1"/>
              <a:t>typeof</a:t>
            </a:r>
            <a:r>
              <a:rPr lang="pt-BR" sz="2400" i="1" dirty="0"/>
              <a:t> idade); // </a:t>
            </a:r>
            <a:r>
              <a:rPr lang="pt-BR" sz="2400" i="1" dirty="0" err="1"/>
              <a:t>number</a:t>
            </a:r>
            <a:endParaRPr lang="pt-BR" sz="2400" i="1" dirty="0"/>
          </a:p>
          <a:p>
            <a:pPr marL="0" indent="0">
              <a:buNone/>
            </a:pPr>
            <a:endParaRPr sz="2400" i="1" dirty="0">
              <a:latin typeface="Roboto"/>
            </a:endParaRPr>
          </a:p>
        </p:txBody>
      </p:sp>
    </p:spTree>
    <p:extLst>
      <p:ext uri="{BB962C8B-B14F-4D97-AF65-F5344CB8AC3E}">
        <p14:creationId xmlns:p14="http://schemas.microsoft.com/office/powerpoint/2010/main" val="10697263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5AC62-1393-48F5-1D02-7E5FBF30E7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0CAC65-631F-C891-2B10-B53572033BA2}"/>
              </a:ext>
            </a:extLst>
          </p:cNvPr>
          <p:cNvSpPr>
            <a:spLocks noGrp="1"/>
          </p:cNvSpPr>
          <p:nvPr>
            <p:ph type="title"/>
          </p:nvPr>
        </p:nvSpPr>
        <p:spPr/>
        <p:txBody>
          <a:bodyPr/>
          <a:lstStyle/>
          <a:p>
            <a:r>
              <a:rPr lang="pt-BR" sz="3600" b="1" dirty="0">
                <a:solidFill>
                  <a:srgbClr val="003366"/>
                </a:solidFill>
              </a:rPr>
              <a:t>Condicional: </a:t>
            </a:r>
            <a:r>
              <a:rPr lang="pt-BR" sz="3600" b="1" dirty="0" err="1">
                <a:solidFill>
                  <a:srgbClr val="003366"/>
                </a:solidFill>
              </a:rPr>
              <a:t>if</a:t>
            </a:r>
            <a:r>
              <a:rPr lang="pt-BR" sz="3600" b="1" dirty="0">
                <a:solidFill>
                  <a:srgbClr val="003366"/>
                </a:solidFill>
              </a:rPr>
              <a:t>/</a:t>
            </a:r>
            <a:r>
              <a:rPr lang="pt-BR" sz="3600" b="1" dirty="0" err="1">
                <a:solidFill>
                  <a:srgbClr val="003366"/>
                </a:solidFill>
              </a:rPr>
              <a:t>else</a:t>
            </a:r>
            <a:endParaRPr sz="3600" b="1" dirty="0">
              <a:solidFill>
                <a:srgbClr val="003366"/>
              </a:solidFill>
            </a:endParaRPr>
          </a:p>
        </p:txBody>
      </p:sp>
      <p:sp>
        <p:nvSpPr>
          <p:cNvPr id="3" name="Content Placeholder 2">
            <a:extLst>
              <a:ext uri="{FF2B5EF4-FFF2-40B4-BE49-F238E27FC236}">
                <a16:creationId xmlns:a16="http://schemas.microsoft.com/office/drawing/2014/main" id="{D7993B20-0782-B90C-A335-625826BA8EB7}"/>
              </a:ext>
            </a:extLst>
          </p:cNvPr>
          <p:cNvSpPr>
            <a:spLocks noGrp="1"/>
          </p:cNvSpPr>
          <p:nvPr>
            <p:ph idx="1"/>
          </p:nvPr>
        </p:nvSpPr>
        <p:spPr/>
        <p:txBody>
          <a:bodyPr/>
          <a:lstStyle/>
          <a:p>
            <a:pPr marL="0" indent="0">
              <a:buNone/>
            </a:pPr>
            <a:r>
              <a:rPr lang="pt-BR" sz="2400" b="1" dirty="0">
                <a:latin typeface="Roboto"/>
              </a:rPr>
              <a:t>Exemplo:</a:t>
            </a:r>
            <a:br>
              <a:rPr lang="pt-BR" sz="2400" dirty="0">
                <a:latin typeface="Roboto"/>
              </a:rPr>
            </a:br>
            <a:br>
              <a:rPr lang="pt-BR" sz="2400" i="1" dirty="0">
                <a:latin typeface="Roboto"/>
              </a:rPr>
            </a:br>
            <a:r>
              <a:rPr lang="pt-BR" sz="2400" i="1" dirty="0" err="1"/>
              <a:t>if</a:t>
            </a:r>
            <a:r>
              <a:rPr lang="pt-BR" sz="2400" i="1" dirty="0"/>
              <a:t> (idade &gt;= 18) {</a:t>
            </a:r>
            <a:br>
              <a:rPr lang="pt-BR" sz="2400" i="1" dirty="0"/>
            </a:br>
            <a:r>
              <a:rPr lang="pt-BR" sz="2400" i="1" dirty="0"/>
              <a:t>  </a:t>
            </a:r>
            <a:r>
              <a:rPr lang="pt-BR" sz="2400" i="1" dirty="0" err="1"/>
              <a:t>alert</a:t>
            </a:r>
            <a:r>
              <a:rPr lang="pt-BR" sz="2400" i="1" dirty="0"/>
              <a:t>("Você é maior de idade.");</a:t>
            </a:r>
            <a:br>
              <a:rPr lang="pt-BR" sz="2400" i="1" dirty="0"/>
            </a:br>
            <a:r>
              <a:rPr lang="pt-BR" sz="2400" i="1" dirty="0"/>
              <a:t>} </a:t>
            </a:r>
            <a:r>
              <a:rPr lang="pt-BR" sz="2400" i="1" dirty="0" err="1"/>
              <a:t>else</a:t>
            </a:r>
            <a:r>
              <a:rPr lang="pt-BR" sz="2400" i="1" dirty="0"/>
              <a:t> {</a:t>
            </a:r>
            <a:br>
              <a:rPr lang="pt-BR" sz="2400" i="1" dirty="0"/>
            </a:br>
            <a:r>
              <a:rPr lang="pt-BR" sz="2400" i="1" dirty="0"/>
              <a:t>  </a:t>
            </a:r>
            <a:r>
              <a:rPr lang="pt-BR" sz="2400" i="1" dirty="0" err="1"/>
              <a:t>alert</a:t>
            </a:r>
            <a:r>
              <a:rPr lang="pt-BR" sz="2400" i="1" dirty="0"/>
              <a:t>("Você é menor de idade.");</a:t>
            </a:r>
            <a:br>
              <a:rPr lang="pt-BR" sz="2400" i="1" dirty="0"/>
            </a:br>
            <a:r>
              <a:rPr lang="pt-BR" sz="2400" i="1" dirty="0"/>
              <a:t>}</a:t>
            </a:r>
          </a:p>
          <a:p>
            <a:pPr marL="0" indent="0">
              <a:buNone/>
            </a:pPr>
            <a:endParaRPr sz="2400" i="1" dirty="0">
              <a:latin typeface="Roboto"/>
            </a:endParaRPr>
          </a:p>
        </p:txBody>
      </p:sp>
    </p:spTree>
    <p:extLst>
      <p:ext uri="{BB962C8B-B14F-4D97-AF65-F5344CB8AC3E}">
        <p14:creationId xmlns:p14="http://schemas.microsoft.com/office/powerpoint/2010/main" val="1374613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4FE0CA2-AFA9-A02C-520B-9F3B96CCF1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66C85-81CA-1D79-1D5A-470C2746A6ED}"/>
              </a:ext>
            </a:extLst>
          </p:cNvPr>
          <p:cNvSpPr>
            <a:spLocks noGrp="1"/>
          </p:cNvSpPr>
          <p:nvPr>
            <p:ph type="title"/>
          </p:nvPr>
        </p:nvSpPr>
        <p:spPr/>
        <p:txBody>
          <a:bodyPr/>
          <a:lstStyle/>
          <a:p>
            <a:r>
              <a:rPr lang="pt-BR" sz="3600" b="1" dirty="0">
                <a:solidFill>
                  <a:srgbClr val="003366"/>
                </a:solidFill>
              </a:rPr>
              <a:t>Introdução a Loops</a:t>
            </a:r>
            <a:endParaRPr sz="3600" b="1" dirty="0">
              <a:solidFill>
                <a:srgbClr val="003366"/>
              </a:solidFill>
            </a:endParaRPr>
          </a:p>
        </p:txBody>
      </p:sp>
      <p:sp>
        <p:nvSpPr>
          <p:cNvPr id="3" name="Content Placeholder 2">
            <a:extLst>
              <a:ext uri="{FF2B5EF4-FFF2-40B4-BE49-F238E27FC236}">
                <a16:creationId xmlns:a16="http://schemas.microsoft.com/office/drawing/2014/main" id="{7720E89F-9F2C-4648-305B-BEE43FE4238A}"/>
              </a:ext>
            </a:extLst>
          </p:cNvPr>
          <p:cNvSpPr>
            <a:spLocks noGrp="1"/>
          </p:cNvSpPr>
          <p:nvPr>
            <p:ph idx="1"/>
          </p:nvPr>
        </p:nvSpPr>
        <p:spPr/>
        <p:txBody>
          <a:bodyPr/>
          <a:lstStyle/>
          <a:p>
            <a:pPr marL="0" indent="0">
              <a:buNone/>
            </a:pPr>
            <a:r>
              <a:rPr lang="pt-BR" sz="2400" b="1" dirty="0">
                <a:latin typeface="Roboto"/>
              </a:rPr>
              <a:t>Exemplo:</a:t>
            </a:r>
            <a:br>
              <a:rPr lang="pt-BR" sz="2400" dirty="0">
                <a:latin typeface="Roboto"/>
              </a:rPr>
            </a:br>
            <a:br>
              <a:rPr lang="pt-BR" sz="2400" dirty="0">
                <a:latin typeface="Roboto"/>
              </a:rPr>
            </a:br>
            <a:r>
              <a:rPr lang="nn-NO" sz="2400" i="1" dirty="0"/>
              <a:t>for (let i = 1; i &lt;= 5; i++) {</a:t>
            </a:r>
            <a:br>
              <a:rPr lang="nn-NO" sz="2400" i="1" dirty="0"/>
            </a:br>
            <a:r>
              <a:rPr lang="nn-NO" sz="2400" i="1" dirty="0"/>
              <a:t>  console.log(i);</a:t>
            </a:r>
            <a:br>
              <a:rPr lang="nn-NO" sz="2400" i="1" dirty="0"/>
            </a:br>
            <a:r>
              <a:rPr lang="nn-NO" sz="2400" i="1" dirty="0"/>
              <a:t>}</a:t>
            </a:r>
          </a:p>
          <a:p>
            <a:pPr marL="0" indent="0">
              <a:buNone/>
            </a:pPr>
            <a:endParaRPr sz="2400" i="1" dirty="0">
              <a:latin typeface="Roboto"/>
            </a:endParaRPr>
          </a:p>
        </p:txBody>
      </p:sp>
    </p:spTree>
    <p:extLst>
      <p:ext uri="{BB962C8B-B14F-4D97-AF65-F5344CB8AC3E}">
        <p14:creationId xmlns:p14="http://schemas.microsoft.com/office/powerpoint/2010/main" val="8216405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16055-7632-8747-F2C3-9D3EB44D01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3278C3-03B8-3652-ED49-005151C398B2}"/>
              </a:ext>
            </a:extLst>
          </p:cNvPr>
          <p:cNvSpPr>
            <a:spLocks noGrp="1"/>
          </p:cNvSpPr>
          <p:nvPr>
            <p:ph type="title"/>
          </p:nvPr>
        </p:nvSpPr>
        <p:spPr/>
        <p:txBody>
          <a:bodyPr/>
          <a:lstStyle/>
          <a:p>
            <a:r>
              <a:rPr lang="pt-BR" sz="3600" b="1" dirty="0">
                <a:solidFill>
                  <a:srgbClr val="003366"/>
                </a:solidFill>
              </a:rPr>
              <a:t>JavaScript com HTML</a:t>
            </a:r>
            <a:endParaRPr sz="3600" b="1" dirty="0">
              <a:solidFill>
                <a:srgbClr val="003366"/>
              </a:solidFill>
            </a:endParaRPr>
          </a:p>
        </p:txBody>
      </p:sp>
      <p:sp>
        <p:nvSpPr>
          <p:cNvPr id="3" name="Content Placeholder 2">
            <a:extLst>
              <a:ext uri="{FF2B5EF4-FFF2-40B4-BE49-F238E27FC236}">
                <a16:creationId xmlns:a16="http://schemas.microsoft.com/office/drawing/2014/main" id="{9E7E751F-1844-FC8A-C5BE-E1848A9B1EF1}"/>
              </a:ext>
            </a:extLst>
          </p:cNvPr>
          <p:cNvSpPr>
            <a:spLocks noGrp="1"/>
          </p:cNvSpPr>
          <p:nvPr>
            <p:ph idx="1"/>
          </p:nvPr>
        </p:nvSpPr>
        <p:spPr/>
        <p:txBody>
          <a:bodyPr>
            <a:normAutofit/>
          </a:bodyPr>
          <a:lstStyle/>
          <a:p>
            <a:pPr marL="0" indent="0">
              <a:buNone/>
            </a:pPr>
            <a:r>
              <a:rPr lang="pt-BR" sz="2400" dirty="0"/>
              <a:t>O JavaScript pode ser inserido diretamente no código HTML usando a </a:t>
            </a:r>
            <a:r>
              <a:rPr lang="pt-BR" sz="2400" dirty="0" err="1"/>
              <a:t>tag</a:t>
            </a:r>
            <a:r>
              <a:rPr lang="pt-BR" sz="2400" dirty="0"/>
              <a:t> &lt;script&gt;.</a:t>
            </a:r>
          </a:p>
          <a:p>
            <a:pPr marL="0" indent="0">
              <a:buNone/>
            </a:pPr>
            <a:endParaRPr lang="pt-BR" sz="2400" dirty="0"/>
          </a:p>
          <a:p>
            <a:pPr marL="0" indent="0">
              <a:buNone/>
            </a:pPr>
            <a:r>
              <a:rPr lang="pt-BR" sz="2400" dirty="0"/>
              <a:t>Pode estar no &lt;</a:t>
            </a:r>
            <a:r>
              <a:rPr lang="pt-BR" sz="2400" dirty="0" err="1"/>
              <a:t>head</a:t>
            </a:r>
            <a:r>
              <a:rPr lang="pt-BR" sz="2400" dirty="0"/>
              <a:t>&gt;, no &lt;body&gt; ou em arquivo externo.</a:t>
            </a:r>
          </a:p>
          <a:p>
            <a:pPr marL="0" indent="0">
              <a:buNone/>
            </a:pPr>
            <a:endParaRPr lang="pt-BR" sz="2400" dirty="0"/>
          </a:p>
        </p:txBody>
      </p:sp>
    </p:spTree>
    <p:extLst>
      <p:ext uri="{BB962C8B-B14F-4D97-AF65-F5344CB8AC3E}">
        <p14:creationId xmlns:p14="http://schemas.microsoft.com/office/powerpoint/2010/main" val="29062329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73FC9-F3B6-A532-B057-87D4FB4858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C47724-466B-5FBA-62E6-5802960F6BBD}"/>
              </a:ext>
            </a:extLst>
          </p:cNvPr>
          <p:cNvSpPr>
            <a:spLocks noGrp="1"/>
          </p:cNvSpPr>
          <p:nvPr>
            <p:ph type="title"/>
          </p:nvPr>
        </p:nvSpPr>
        <p:spPr/>
        <p:txBody>
          <a:bodyPr/>
          <a:lstStyle/>
          <a:p>
            <a:r>
              <a:rPr lang="pt-BR" sz="3600" b="1" dirty="0">
                <a:solidFill>
                  <a:srgbClr val="003366"/>
                </a:solidFill>
              </a:rPr>
              <a:t>JavaScript com HTML (Exemplo)</a:t>
            </a:r>
            <a:endParaRPr sz="3600" b="1" dirty="0">
              <a:solidFill>
                <a:srgbClr val="003366"/>
              </a:solidFill>
            </a:endParaRPr>
          </a:p>
        </p:txBody>
      </p:sp>
      <p:sp>
        <p:nvSpPr>
          <p:cNvPr id="3" name="Content Placeholder 2">
            <a:extLst>
              <a:ext uri="{FF2B5EF4-FFF2-40B4-BE49-F238E27FC236}">
                <a16:creationId xmlns:a16="http://schemas.microsoft.com/office/drawing/2014/main" id="{76DFDBEC-1E9C-E738-93A4-03F80DBCA5DA}"/>
              </a:ext>
            </a:extLst>
          </p:cNvPr>
          <p:cNvSpPr>
            <a:spLocks noGrp="1"/>
          </p:cNvSpPr>
          <p:nvPr>
            <p:ph idx="1"/>
          </p:nvPr>
        </p:nvSpPr>
        <p:spPr/>
        <p:txBody>
          <a:bodyPr>
            <a:normAutofit fontScale="47500" lnSpcReduction="20000"/>
          </a:bodyPr>
          <a:lstStyle/>
          <a:p>
            <a:pPr marL="0" indent="0">
              <a:buNone/>
            </a:pPr>
            <a:r>
              <a:rPr lang="pt-BR" dirty="0"/>
              <a:t>&lt;!DOCTYPE </a:t>
            </a:r>
            <a:r>
              <a:rPr lang="pt-BR" dirty="0" err="1"/>
              <a:t>html</a:t>
            </a:r>
            <a:r>
              <a:rPr lang="pt-BR" dirty="0"/>
              <a:t>&gt;</a:t>
            </a:r>
          </a:p>
          <a:p>
            <a:pPr marL="0" indent="0">
              <a:buNone/>
            </a:pPr>
            <a:r>
              <a:rPr lang="pt-BR" dirty="0"/>
              <a:t>&lt;</a:t>
            </a:r>
            <a:r>
              <a:rPr lang="pt-BR" dirty="0" err="1"/>
              <a:t>html</a:t>
            </a:r>
            <a:r>
              <a:rPr lang="pt-BR" dirty="0"/>
              <a:t>&gt;</a:t>
            </a:r>
          </a:p>
          <a:p>
            <a:pPr marL="0" indent="0">
              <a:buNone/>
            </a:pPr>
            <a:br>
              <a:rPr lang="pt-BR" dirty="0"/>
            </a:br>
            <a:r>
              <a:rPr lang="pt-BR" dirty="0"/>
              <a:t>&lt;</a:t>
            </a:r>
            <a:r>
              <a:rPr lang="pt-BR" dirty="0" err="1"/>
              <a:t>head</a:t>
            </a:r>
            <a:r>
              <a:rPr lang="pt-BR" dirty="0"/>
              <a:t>&gt;</a:t>
            </a:r>
          </a:p>
          <a:p>
            <a:pPr marL="0" indent="0">
              <a:buNone/>
            </a:pPr>
            <a:r>
              <a:rPr lang="pt-BR" dirty="0"/>
              <a:t>    &lt;</a:t>
            </a:r>
            <a:r>
              <a:rPr lang="pt-BR" dirty="0" err="1"/>
              <a:t>title</a:t>
            </a:r>
            <a:r>
              <a:rPr lang="pt-BR" dirty="0"/>
              <a:t>&gt;Exemplo JS com HTML&lt;/</a:t>
            </a:r>
            <a:r>
              <a:rPr lang="pt-BR" dirty="0" err="1"/>
              <a:t>title</a:t>
            </a:r>
            <a:r>
              <a:rPr lang="pt-BR" dirty="0"/>
              <a:t>&gt;</a:t>
            </a:r>
          </a:p>
          <a:p>
            <a:pPr marL="0" indent="0">
              <a:buNone/>
            </a:pPr>
            <a:r>
              <a:rPr lang="pt-BR" dirty="0"/>
              <a:t>    &lt;script&gt;</a:t>
            </a:r>
          </a:p>
          <a:p>
            <a:pPr marL="0" indent="0">
              <a:buNone/>
            </a:pPr>
            <a:r>
              <a:rPr lang="pt-BR" dirty="0"/>
              <a:t>        </a:t>
            </a:r>
            <a:r>
              <a:rPr lang="pt-BR" dirty="0" err="1"/>
              <a:t>function</a:t>
            </a:r>
            <a:r>
              <a:rPr lang="pt-BR" dirty="0"/>
              <a:t> </a:t>
            </a:r>
            <a:r>
              <a:rPr lang="pt-BR" dirty="0" err="1"/>
              <a:t>mostrarMensagem</a:t>
            </a:r>
            <a:r>
              <a:rPr lang="pt-BR" dirty="0"/>
              <a:t>() {</a:t>
            </a:r>
          </a:p>
          <a:p>
            <a:pPr marL="0" indent="0">
              <a:buNone/>
            </a:pPr>
            <a:r>
              <a:rPr lang="pt-BR" dirty="0"/>
              <a:t>            </a:t>
            </a:r>
            <a:r>
              <a:rPr lang="pt-BR" dirty="0" err="1"/>
              <a:t>alert</a:t>
            </a:r>
            <a:r>
              <a:rPr lang="pt-BR" dirty="0"/>
              <a:t>('</a:t>
            </a:r>
            <a:r>
              <a:rPr lang="pt-BR" dirty="0" err="1"/>
              <a:t>Ola</a:t>
            </a:r>
            <a:r>
              <a:rPr lang="pt-BR" dirty="0"/>
              <a:t> do JavaScript!');</a:t>
            </a:r>
          </a:p>
          <a:p>
            <a:pPr marL="0" indent="0">
              <a:buNone/>
            </a:pPr>
            <a:r>
              <a:rPr lang="pt-BR" dirty="0"/>
              <a:t>        }</a:t>
            </a:r>
          </a:p>
          <a:p>
            <a:pPr marL="0" indent="0">
              <a:buNone/>
            </a:pPr>
            <a:r>
              <a:rPr lang="pt-BR" dirty="0"/>
              <a:t>    &lt;/script&gt;</a:t>
            </a:r>
          </a:p>
          <a:p>
            <a:pPr marL="0" indent="0">
              <a:buNone/>
            </a:pPr>
            <a:r>
              <a:rPr lang="pt-BR" dirty="0"/>
              <a:t>&lt;/</a:t>
            </a:r>
            <a:r>
              <a:rPr lang="pt-BR" dirty="0" err="1"/>
              <a:t>head</a:t>
            </a:r>
            <a:r>
              <a:rPr lang="pt-BR" dirty="0"/>
              <a:t>&gt;</a:t>
            </a:r>
          </a:p>
          <a:p>
            <a:pPr marL="0" indent="0">
              <a:buNone/>
            </a:pPr>
            <a:br>
              <a:rPr lang="pt-BR" dirty="0"/>
            </a:br>
            <a:r>
              <a:rPr lang="pt-BR" dirty="0"/>
              <a:t>&lt;body&gt;</a:t>
            </a:r>
          </a:p>
          <a:p>
            <a:pPr marL="0" indent="0">
              <a:buNone/>
            </a:pPr>
            <a:r>
              <a:rPr lang="pt-BR" dirty="0"/>
              <a:t>    &lt;h1&gt;Exemplo simples&lt;/h1&gt;</a:t>
            </a:r>
          </a:p>
          <a:p>
            <a:pPr marL="0" indent="0">
              <a:buNone/>
            </a:pPr>
            <a:r>
              <a:rPr lang="pt-BR" dirty="0"/>
              <a:t>    &lt;</a:t>
            </a:r>
            <a:r>
              <a:rPr lang="pt-BR" dirty="0" err="1"/>
              <a:t>button</a:t>
            </a:r>
            <a:r>
              <a:rPr lang="pt-BR" dirty="0"/>
              <a:t> </a:t>
            </a:r>
            <a:r>
              <a:rPr lang="pt-BR" dirty="0" err="1"/>
              <a:t>onclick</a:t>
            </a:r>
            <a:r>
              <a:rPr lang="pt-BR" dirty="0"/>
              <a:t>="</a:t>
            </a:r>
            <a:r>
              <a:rPr lang="pt-BR" dirty="0" err="1"/>
              <a:t>mostrarMensagem</a:t>
            </a:r>
            <a:r>
              <a:rPr lang="pt-BR" dirty="0"/>
              <a:t>()"&gt;Clique aqui&lt;/</a:t>
            </a:r>
            <a:r>
              <a:rPr lang="pt-BR" dirty="0" err="1"/>
              <a:t>button</a:t>
            </a:r>
            <a:r>
              <a:rPr lang="pt-BR" dirty="0"/>
              <a:t>&gt;</a:t>
            </a:r>
          </a:p>
          <a:p>
            <a:pPr marL="0" indent="0">
              <a:buNone/>
            </a:pPr>
            <a:r>
              <a:rPr lang="pt-BR" dirty="0"/>
              <a:t>&lt;/body&gt;</a:t>
            </a:r>
          </a:p>
          <a:p>
            <a:pPr marL="0" indent="0">
              <a:buNone/>
            </a:pPr>
            <a:br>
              <a:rPr lang="pt-BR" dirty="0"/>
            </a:br>
            <a:r>
              <a:rPr lang="pt-BR" dirty="0"/>
              <a:t>&lt;/</a:t>
            </a:r>
            <a:r>
              <a:rPr lang="pt-BR" dirty="0" err="1"/>
              <a:t>html</a:t>
            </a:r>
            <a:r>
              <a:rPr lang="pt-BR" dirty="0"/>
              <a:t>&gt;</a:t>
            </a:r>
          </a:p>
          <a:p>
            <a:pPr marL="0" indent="0">
              <a:buNone/>
            </a:pPr>
            <a:endParaRPr lang="pt-BR" sz="2400" dirty="0"/>
          </a:p>
        </p:txBody>
      </p:sp>
    </p:spTree>
    <p:extLst>
      <p:ext uri="{BB962C8B-B14F-4D97-AF65-F5344CB8AC3E}">
        <p14:creationId xmlns:p14="http://schemas.microsoft.com/office/powerpoint/2010/main" val="546185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0E178-CC26-9111-BBC9-B42E69A573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6AE43C-5CBA-59D6-27AA-68C46AD4AD04}"/>
              </a:ext>
            </a:extLst>
          </p:cNvPr>
          <p:cNvSpPr>
            <a:spLocks noGrp="1"/>
          </p:cNvSpPr>
          <p:nvPr>
            <p:ph type="title"/>
          </p:nvPr>
        </p:nvSpPr>
        <p:spPr/>
        <p:txBody>
          <a:bodyPr/>
          <a:lstStyle/>
          <a:p>
            <a:r>
              <a:rPr lang="pt-BR" sz="3600" b="1" dirty="0">
                <a:solidFill>
                  <a:srgbClr val="003366"/>
                </a:solidFill>
              </a:rPr>
              <a:t>JavaScript com HTML (Boas Práticas)</a:t>
            </a:r>
            <a:endParaRPr sz="3600" b="1" dirty="0">
              <a:solidFill>
                <a:srgbClr val="003366"/>
              </a:solidFill>
            </a:endParaRPr>
          </a:p>
        </p:txBody>
      </p:sp>
      <p:sp>
        <p:nvSpPr>
          <p:cNvPr id="3" name="Content Placeholder 2">
            <a:extLst>
              <a:ext uri="{FF2B5EF4-FFF2-40B4-BE49-F238E27FC236}">
                <a16:creationId xmlns:a16="http://schemas.microsoft.com/office/drawing/2014/main" id="{C814ED2A-0719-1D10-D2C0-B64B965C24B1}"/>
              </a:ext>
            </a:extLst>
          </p:cNvPr>
          <p:cNvSpPr>
            <a:spLocks noGrp="1"/>
          </p:cNvSpPr>
          <p:nvPr>
            <p:ph idx="1"/>
          </p:nvPr>
        </p:nvSpPr>
        <p:spPr/>
        <p:txBody>
          <a:bodyPr>
            <a:normAutofit/>
          </a:bodyPr>
          <a:lstStyle/>
          <a:p>
            <a:r>
              <a:rPr lang="pt-BR" sz="2400" dirty="0">
                <a:latin typeface="Roboto" panose="02000000000000000000" pitchFamily="2" charset="0"/>
                <a:ea typeface="Roboto" panose="02000000000000000000" pitchFamily="2" charset="0"/>
                <a:cs typeface="Roboto" panose="02000000000000000000" pitchFamily="2" charset="0"/>
              </a:rPr>
              <a:t>Colocar o &lt;script&gt; no final do &lt;body&gt;, assim o HTML carrega antes do JS executar.</a:t>
            </a:r>
          </a:p>
          <a:p>
            <a:endParaRPr lang="pt-BR" sz="2400" dirty="0">
              <a:latin typeface="Roboto" panose="02000000000000000000" pitchFamily="2" charset="0"/>
              <a:ea typeface="Roboto" panose="02000000000000000000" pitchFamily="2" charset="0"/>
              <a:cs typeface="Roboto" panose="02000000000000000000" pitchFamily="2" charset="0"/>
            </a:endParaRPr>
          </a:p>
          <a:p>
            <a:r>
              <a:rPr lang="pt-BR" sz="2400" dirty="0">
                <a:latin typeface="Roboto" panose="02000000000000000000" pitchFamily="2" charset="0"/>
                <a:ea typeface="Roboto" panose="02000000000000000000" pitchFamily="2" charset="0"/>
                <a:cs typeface="Roboto" panose="02000000000000000000" pitchFamily="2" charset="0"/>
              </a:rPr>
              <a:t>Usar o atributo </a:t>
            </a:r>
            <a:r>
              <a:rPr lang="pt-BR" sz="2400" dirty="0" err="1">
                <a:latin typeface="Roboto" panose="02000000000000000000" pitchFamily="2" charset="0"/>
                <a:ea typeface="Roboto" panose="02000000000000000000" pitchFamily="2" charset="0"/>
                <a:cs typeface="Roboto" panose="02000000000000000000" pitchFamily="2" charset="0"/>
              </a:rPr>
              <a:t>defer</a:t>
            </a:r>
            <a:r>
              <a:rPr lang="pt-BR" sz="2400" dirty="0">
                <a:latin typeface="Roboto" panose="02000000000000000000" pitchFamily="2" charset="0"/>
                <a:ea typeface="Roboto" panose="02000000000000000000" pitchFamily="2" charset="0"/>
                <a:cs typeface="Roboto" panose="02000000000000000000" pitchFamily="2" charset="0"/>
              </a:rPr>
              <a:t> na </a:t>
            </a:r>
            <a:r>
              <a:rPr lang="pt-BR" sz="2400" dirty="0" err="1">
                <a:latin typeface="Roboto" panose="02000000000000000000" pitchFamily="2" charset="0"/>
                <a:ea typeface="Roboto" panose="02000000000000000000" pitchFamily="2" charset="0"/>
                <a:cs typeface="Roboto" panose="02000000000000000000" pitchFamily="2" charset="0"/>
              </a:rPr>
              <a:t>tag</a:t>
            </a:r>
            <a:r>
              <a:rPr lang="pt-BR" sz="2400" dirty="0">
                <a:latin typeface="Roboto" panose="02000000000000000000" pitchFamily="2" charset="0"/>
                <a:ea typeface="Roboto" panose="02000000000000000000" pitchFamily="2" charset="0"/>
                <a:cs typeface="Roboto" panose="02000000000000000000" pitchFamily="2" charset="0"/>
              </a:rPr>
              <a:t> &lt;script&gt; no &lt;</a:t>
            </a:r>
            <a:r>
              <a:rPr lang="pt-BR" sz="2400" dirty="0" err="1">
                <a:latin typeface="Roboto" panose="02000000000000000000" pitchFamily="2" charset="0"/>
                <a:ea typeface="Roboto" panose="02000000000000000000" pitchFamily="2" charset="0"/>
                <a:cs typeface="Roboto" panose="02000000000000000000" pitchFamily="2" charset="0"/>
              </a:rPr>
              <a:t>head</a:t>
            </a:r>
            <a:r>
              <a:rPr lang="pt-BR" sz="2400" dirty="0">
                <a:latin typeface="Roboto" panose="02000000000000000000" pitchFamily="2" charset="0"/>
                <a:ea typeface="Roboto" panose="02000000000000000000" pitchFamily="2" charset="0"/>
                <a:cs typeface="Roboto" panose="02000000000000000000" pitchFamily="2" charset="0"/>
              </a:rPr>
              <a:t>&gt;, que faz o navegador carregar o script de forma assíncrona, executando-o só depois que o HTML estiver completamente carregado.</a:t>
            </a:r>
          </a:p>
          <a:p>
            <a:pPr marL="0" indent="0">
              <a:buNone/>
            </a:pPr>
            <a:endParaRPr lang="pt-BR" sz="2400" dirty="0">
              <a:latin typeface="Roboto"/>
            </a:endParaRPr>
          </a:p>
          <a:p>
            <a:pPr marL="0" indent="0">
              <a:buNone/>
            </a:pPr>
            <a:r>
              <a:rPr lang="pt-BR" sz="2400" dirty="0">
                <a:latin typeface="Roboto"/>
              </a:rPr>
              <a:t>Exemplo:</a:t>
            </a:r>
            <a:br>
              <a:rPr lang="pt-BR" sz="2400" dirty="0">
                <a:latin typeface="Roboto"/>
              </a:rPr>
            </a:br>
            <a:br>
              <a:rPr lang="pt-BR" sz="2400" dirty="0">
                <a:latin typeface="Roboto"/>
              </a:rPr>
            </a:br>
            <a:r>
              <a:rPr lang="en-US" sz="2400" i="1" dirty="0"/>
              <a:t>&lt;script </a:t>
            </a:r>
            <a:r>
              <a:rPr lang="en-US" sz="2400" i="1" dirty="0" err="1"/>
              <a:t>src</a:t>
            </a:r>
            <a:r>
              <a:rPr lang="en-US" sz="2400" i="1" dirty="0"/>
              <a:t>="script.js" defer&gt;&lt;/script&gt;</a:t>
            </a:r>
          </a:p>
          <a:p>
            <a:pPr marL="0" indent="0">
              <a:buNone/>
            </a:pPr>
            <a:endParaRPr lang="pt-BR" sz="2400" dirty="0"/>
          </a:p>
        </p:txBody>
      </p:sp>
    </p:spTree>
    <p:extLst>
      <p:ext uri="{BB962C8B-B14F-4D97-AF65-F5344CB8AC3E}">
        <p14:creationId xmlns:p14="http://schemas.microsoft.com/office/powerpoint/2010/main" val="276478381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507D7-E8C5-E602-1B62-441D2480A1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6D011D-9FA8-EAEE-05B5-41E45BACDBDD}"/>
              </a:ext>
            </a:extLst>
          </p:cNvPr>
          <p:cNvSpPr>
            <a:spLocks noGrp="1"/>
          </p:cNvSpPr>
          <p:nvPr>
            <p:ph type="title"/>
          </p:nvPr>
        </p:nvSpPr>
        <p:spPr/>
        <p:txBody>
          <a:bodyPr/>
          <a:lstStyle/>
          <a:p>
            <a:r>
              <a:rPr lang="pt-BR" sz="3600" b="1" dirty="0">
                <a:solidFill>
                  <a:srgbClr val="003366"/>
                </a:solidFill>
              </a:rPr>
              <a:t>Objetos – Acesso e </a:t>
            </a:r>
            <a:r>
              <a:rPr lang="pt-BR" sz="3600" b="1" dirty="0" err="1">
                <a:solidFill>
                  <a:srgbClr val="003366"/>
                </a:solidFill>
              </a:rPr>
              <a:t>Destructuring</a:t>
            </a:r>
            <a:endParaRPr sz="3600" b="1" dirty="0">
              <a:solidFill>
                <a:srgbClr val="003366"/>
              </a:solidFill>
            </a:endParaRPr>
          </a:p>
        </p:txBody>
      </p:sp>
      <p:sp>
        <p:nvSpPr>
          <p:cNvPr id="3" name="Content Placeholder 2">
            <a:extLst>
              <a:ext uri="{FF2B5EF4-FFF2-40B4-BE49-F238E27FC236}">
                <a16:creationId xmlns:a16="http://schemas.microsoft.com/office/drawing/2014/main" id="{9FE30324-1C5B-0E79-5C6E-E839E5BBE377}"/>
              </a:ext>
            </a:extLst>
          </p:cNvPr>
          <p:cNvSpPr>
            <a:spLocks noGrp="1"/>
          </p:cNvSpPr>
          <p:nvPr>
            <p:ph idx="1"/>
          </p:nvPr>
        </p:nvSpPr>
        <p:spPr/>
        <p:txBody>
          <a:bodyPr/>
          <a:lstStyle/>
          <a:p>
            <a:pPr marL="0" indent="0">
              <a:buNone/>
            </a:pPr>
            <a:r>
              <a:rPr lang="pt-BR" sz="2400" dirty="0"/>
              <a:t>Acesso por ponto/colchete e </a:t>
            </a:r>
            <a:r>
              <a:rPr lang="pt-BR" sz="2400" dirty="0" err="1"/>
              <a:t>destructuring</a:t>
            </a:r>
            <a:endParaRPr lang="pt-BR" sz="2400" dirty="0"/>
          </a:p>
          <a:p>
            <a:pPr marL="0" indent="0">
              <a:buNone/>
            </a:pPr>
            <a:endParaRPr lang="pt-BR" sz="2400" dirty="0">
              <a:latin typeface="Roboto"/>
            </a:endParaRPr>
          </a:p>
          <a:p>
            <a:pPr marL="0" indent="0">
              <a:buNone/>
            </a:pPr>
            <a:r>
              <a:rPr lang="pt-BR" sz="2400" b="1" dirty="0">
                <a:latin typeface="Roboto"/>
              </a:rPr>
              <a:t>Exemplo:</a:t>
            </a:r>
            <a:br>
              <a:rPr lang="pt-BR" sz="2400" dirty="0">
                <a:latin typeface="Roboto"/>
              </a:rPr>
            </a:br>
            <a:br>
              <a:rPr lang="pt-BR" sz="2400" dirty="0">
                <a:latin typeface="Roboto"/>
              </a:rPr>
            </a:br>
            <a:r>
              <a:rPr lang="pt-BR" sz="2400" i="1" dirty="0"/>
              <a:t>let p = { </a:t>
            </a:r>
            <a:r>
              <a:rPr lang="pt-BR" sz="2400" i="1" dirty="0" err="1"/>
              <a:t>nome:'Ana</a:t>
            </a:r>
            <a:r>
              <a:rPr lang="pt-BR" sz="2400" i="1" dirty="0"/>
              <a:t>', idade: 30 };</a:t>
            </a:r>
            <a:br>
              <a:rPr lang="pt-BR" sz="2400" i="1" dirty="0"/>
            </a:br>
            <a:r>
              <a:rPr lang="pt-BR" sz="2400" i="1" dirty="0"/>
              <a:t>let { nome, idade } = p;</a:t>
            </a:r>
            <a:br>
              <a:rPr lang="pt-BR" sz="2400" i="1" dirty="0"/>
            </a:br>
            <a:r>
              <a:rPr lang="pt-BR" sz="2400" i="1" dirty="0"/>
              <a:t>console.log(nome, idade);</a:t>
            </a:r>
            <a:endParaRPr sz="2400" i="1" dirty="0">
              <a:latin typeface="Roboto"/>
            </a:endParaRPr>
          </a:p>
        </p:txBody>
      </p:sp>
    </p:spTree>
    <p:extLst>
      <p:ext uri="{BB962C8B-B14F-4D97-AF65-F5344CB8AC3E}">
        <p14:creationId xmlns:p14="http://schemas.microsoft.com/office/powerpoint/2010/main" val="39655618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0FD28-6334-CE02-E2DE-BD5BC0D9B2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17127B-F496-DDD1-A955-E82989BFE1F4}"/>
              </a:ext>
            </a:extLst>
          </p:cNvPr>
          <p:cNvSpPr>
            <a:spLocks noGrp="1"/>
          </p:cNvSpPr>
          <p:nvPr>
            <p:ph type="title"/>
          </p:nvPr>
        </p:nvSpPr>
        <p:spPr/>
        <p:txBody>
          <a:bodyPr/>
          <a:lstStyle/>
          <a:p>
            <a:r>
              <a:rPr lang="pt-BR" sz="3600" b="1" dirty="0">
                <a:solidFill>
                  <a:srgbClr val="003366"/>
                </a:solidFill>
              </a:rPr>
              <a:t>Exercícios Guiados – Parte 1</a:t>
            </a:r>
            <a:endParaRPr sz="3600" b="1" dirty="0">
              <a:solidFill>
                <a:srgbClr val="003366"/>
              </a:solidFill>
            </a:endParaRPr>
          </a:p>
        </p:txBody>
      </p:sp>
      <p:sp>
        <p:nvSpPr>
          <p:cNvPr id="3" name="Content Placeholder 2">
            <a:extLst>
              <a:ext uri="{FF2B5EF4-FFF2-40B4-BE49-F238E27FC236}">
                <a16:creationId xmlns:a16="http://schemas.microsoft.com/office/drawing/2014/main" id="{7B503253-1DA7-1830-2BD1-443A6F044E53}"/>
              </a:ext>
            </a:extLst>
          </p:cNvPr>
          <p:cNvSpPr>
            <a:spLocks noGrp="1"/>
          </p:cNvSpPr>
          <p:nvPr>
            <p:ph idx="1"/>
          </p:nvPr>
        </p:nvSpPr>
        <p:spPr/>
        <p:txBody>
          <a:bodyPr/>
          <a:lstStyle/>
          <a:p>
            <a:pPr marL="457200" indent="-457200">
              <a:buFont typeface="+mj-lt"/>
              <a:buAutoNum type="arabicPeriod"/>
              <a:defRPr sz="1600">
                <a:latin typeface="Roboto"/>
              </a:defRPr>
            </a:pPr>
            <a:r>
              <a:rPr lang="pt-BR" sz="2400" dirty="0"/>
              <a:t>Crie variáveis: nome (string), idade (</a:t>
            </a:r>
            <a:r>
              <a:rPr lang="pt-BR" sz="2400" dirty="0" err="1"/>
              <a:t>number</a:t>
            </a:r>
            <a:r>
              <a:rPr lang="pt-BR" sz="2400" dirty="0"/>
              <a:t>), ativo (</a:t>
            </a:r>
            <a:r>
              <a:rPr lang="pt-BR" sz="2400" dirty="0" err="1"/>
              <a:t>boolean</a:t>
            </a:r>
            <a:r>
              <a:rPr lang="pt-BR" sz="2400" dirty="0"/>
              <a:t>). Imprima no console.</a:t>
            </a:r>
          </a:p>
          <a:p>
            <a:pPr marL="457200" indent="-457200">
              <a:buFont typeface="+mj-lt"/>
              <a:buAutoNum type="arabicPeriod"/>
              <a:defRPr sz="1600">
                <a:latin typeface="Roboto"/>
              </a:defRPr>
            </a:pPr>
            <a:r>
              <a:rPr lang="pt-BR" sz="2400" dirty="0"/>
              <a:t>Concatene com </a:t>
            </a:r>
            <a:r>
              <a:rPr lang="pt-BR" sz="2400" dirty="0" err="1"/>
              <a:t>template</a:t>
            </a:r>
            <a:r>
              <a:rPr lang="pt-BR" sz="2400" dirty="0"/>
              <a:t> string: `Olá, ${nome}. Você tem ${idade} anos.`</a:t>
            </a:r>
          </a:p>
          <a:p>
            <a:pPr marL="457200" indent="-457200">
              <a:buFont typeface="+mj-lt"/>
              <a:buAutoNum type="arabicPeriod"/>
              <a:defRPr sz="1600">
                <a:latin typeface="Roboto"/>
              </a:defRPr>
            </a:pPr>
            <a:r>
              <a:rPr lang="pt-BR" sz="2400" dirty="0"/>
              <a:t>Altere idade com operadores de atribuição e mostre o resultado.</a:t>
            </a:r>
          </a:p>
          <a:p>
            <a:pPr marL="0" indent="0">
              <a:buNone/>
            </a:pPr>
            <a:br>
              <a:rPr lang="pt-BR" sz="2400" dirty="0">
                <a:latin typeface="Roboto"/>
              </a:rPr>
            </a:br>
            <a:endParaRPr sz="2400" i="1" dirty="0">
              <a:latin typeface="Roboto"/>
            </a:endParaRPr>
          </a:p>
        </p:txBody>
      </p:sp>
    </p:spTree>
    <p:extLst>
      <p:ext uri="{BB962C8B-B14F-4D97-AF65-F5344CB8AC3E}">
        <p14:creationId xmlns:p14="http://schemas.microsoft.com/office/powerpoint/2010/main" val="6321885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0CC72-A924-D33C-3ED4-94328BB124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2DC854-528E-47E0-ED86-2E578233FCC2}"/>
              </a:ext>
            </a:extLst>
          </p:cNvPr>
          <p:cNvSpPr>
            <a:spLocks noGrp="1"/>
          </p:cNvSpPr>
          <p:nvPr>
            <p:ph type="title"/>
          </p:nvPr>
        </p:nvSpPr>
        <p:spPr/>
        <p:txBody>
          <a:bodyPr/>
          <a:lstStyle/>
          <a:p>
            <a:r>
              <a:rPr lang="pt-BR" sz="3600" b="1" dirty="0">
                <a:solidFill>
                  <a:srgbClr val="003366"/>
                </a:solidFill>
              </a:rPr>
              <a:t>Exercícios Guiados – Parte 2</a:t>
            </a:r>
            <a:endParaRPr sz="3600" b="1" dirty="0">
              <a:solidFill>
                <a:srgbClr val="003366"/>
              </a:solidFill>
            </a:endParaRPr>
          </a:p>
        </p:txBody>
      </p:sp>
      <p:sp>
        <p:nvSpPr>
          <p:cNvPr id="3" name="Content Placeholder 2">
            <a:extLst>
              <a:ext uri="{FF2B5EF4-FFF2-40B4-BE49-F238E27FC236}">
                <a16:creationId xmlns:a16="http://schemas.microsoft.com/office/drawing/2014/main" id="{76C3C43A-6E35-1914-4829-E424A68D3526}"/>
              </a:ext>
            </a:extLst>
          </p:cNvPr>
          <p:cNvSpPr>
            <a:spLocks noGrp="1"/>
          </p:cNvSpPr>
          <p:nvPr>
            <p:ph idx="1"/>
          </p:nvPr>
        </p:nvSpPr>
        <p:spPr/>
        <p:txBody>
          <a:bodyPr/>
          <a:lstStyle/>
          <a:p>
            <a:pPr marL="457200" indent="-457200">
              <a:buFont typeface="+mj-lt"/>
              <a:buAutoNum type="arabicPeriod"/>
              <a:defRPr sz="1600">
                <a:latin typeface="Roboto"/>
              </a:defRPr>
            </a:pPr>
            <a:r>
              <a:rPr lang="pt-BR" sz="2400" dirty="0"/>
              <a:t>Crie </a:t>
            </a:r>
            <a:r>
              <a:rPr lang="pt-BR" sz="2400" dirty="0" err="1"/>
              <a:t>array</a:t>
            </a:r>
            <a:r>
              <a:rPr lang="pt-BR" sz="2400" dirty="0"/>
              <a:t> de 5 números. Use </a:t>
            </a:r>
            <a:r>
              <a:rPr lang="pt-BR" sz="2400" dirty="0" err="1"/>
              <a:t>map</a:t>
            </a:r>
            <a:r>
              <a:rPr lang="pt-BR" sz="2400" dirty="0"/>
              <a:t> para dobrar os valores e </a:t>
            </a:r>
            <a:r>
              <a:rPr lang="pt-BR" sz="2400" dirty="0" err="1"/>
              <a:t>filter</a:t>
            </a:r>
            <a:r>
              <a:rPr lang="pt-BR" sz="2400" dirty="0"/>
              <a:t> para valores &gt; 5.</a:t>
            </a:r>
          </a:p>
          <a:p>
            <a:pPr marL="457200" indent="-457200">
              <a:buFont typeface="+mj-lt"/>
              <a:buAutoNum type="arabicPeriod"/>
              <a:defRPr sz="1600">
                <a:latin typeface="Roboto"/>
              </a:defRPr>
            </a:pPr>
            <a:r>
              <a:rPr lang="pt-BR" sz="2400" dirty="0"/>
              <a:t>Crie objeto produto { nome, </a:t>
            </a:r>
            <a:r>
              <a:rPr lang="pt-BR" sz="2400" dirty="0" err="1"/>
              <a:t>preco</a:t>
            </a:r>
            <a:r>
              <a:rPr lang="pt-BR" sz="2400" dirty="0"/>
              <a:t> }. Aplique 10% de desconto e exiba preço final.</a:t>
            </a:r>
          </a:p>
          <a:p>
            <a:pPr marL="457200" indent="-457200">
              <a:buFont typeface="+mj-lt"/>
              <a:buAutoNum type="arabicPeriod"/>
              <a:defRPr sz="1600">
                <a:latin typeface="Roboto"/>
              </a:defRPr>
            </a:pPr>
            <a:r>
              <a:rPr lang="pt-BR" sz="2400" dirty="0"/>
              <a:t>Verifique se duas variáveis são estritamente iguais (===).</a:t>
            </a:r>
          </a:p>
          <a:p>
            <a:pPr marL="0" indent="0">
              <a:buNone/>
            </a:pPr>
            <a:br>
              <a:rPr lang="pt-BR" sz="2400" dirty="0">
                <a:latin typeface="Roboto"/>
              </a:rPr>
            </a:br>
            <a:endParaRPr sz="2400" i="1" dirty="0">
              <a:latin typeface="Roboto"/>
            </a:endParaRPr>
          </a:p>
        </p:txBody>
      </p:sp>
    </p:spTree>
    <p:extLst>
      <p:ext uri="{BB962C8B-B14F-4D97-AF65-F5344CB8AC3E}">
        <p14:creationId xmlns:p14="http://schemas.microsoft.com/office/powerpoint/2010/main" val="3003057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35E18-F49E-336D-4F9B-083B989B8A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AFE431-59D6-EF48-051C-92BDDDA37C5C}"/>
              </a:ext>
            </a:extLst>
          </p:cNvPr>
          <p:cNvSpPr>
            <a:spLocks noGrp="1"/>
          </p:cNvSpPr>
          <p:nvPr>
            <p:ph type="title"/>
          </p:nvPr>
        </p:nvSpPr>
        <p:spPr/>
        <p:txBody>
          <a:bodyPr/>
          <a:lstStyle/>
          <a:p>
            <a:r>
              <a:rPr lang="pt-BR" sz="3600" b="1" dirty="0">
                <a:solidFill>
                  <a:srgbClr val="003366"/>
                </a:solidFill>
              </a:rPr>
              <a:t>Comentários em HTML/CSS</a:t>
            </a:r>
            <a:endParaRPr sz="3600" b="1" dirty="0">
              <a:solidFill>
                <a:srgbClr val="003366"/>
              </a:solidFill>
            </a:endParaRPr>
          </a:p>
        </p:txBody>
      </p:sp>
      <p:sp>
        <p:nvSpPr>
          <p:cNvPr id="3" name="Content Placeholder 2">
            <a:extLst>
              <a:ext uri="{FF2B5EF4-FFF2-40B4-BE49-F238E27FC236}">
                <a16:creationId xmlns:a16="http://schemas.microsoft.com/office/drawing/2014/main" id="{0F3AF4E6-77AD-A186-2693-BF62D3AB185B}"/>
              </a:ext>
            </a:extLst>
          </p:cNvPr>
          <p:cNvSpPr>
            <a:spLocks noGrp="1"/>
          </p:cNvSpPr>
          <p:nvPr>
            <p:ph idx="1"/>
          </p:nvPr>
        </p:nvSpPr>
        <p:spPr/>
        <p:txBody>
          <a:bodyPr>
            <a:normAutofit fontScale="47500" lnSpcReduction="20000"/>
          </a:bodyPr>
          <a:lstStyle/>
          <a:p>
            <a:pPr marL="0" indent="0">
              <a:buNone/>
            </a:pPr>
            <a:r>
              <a:rPr lang="en-US" dirty="0"/>
              <a:t>&lt;head&gt;</a:t>
            </a:r>
          </a:p>
          <a:p>
            <a:pPr marL="0" indent="0">
              <a:buNone/>
            </a:pPr>
            <a:r>
              <a:rPr lang="en-US" dirty="0"/>
              <a:t>    &lt;title&gt;HTML and CSS Example&lt;/title&gt;</a:t>
            </a:r>
          </a:p>
          <a:p>
            <a:pPr marL="0" indent="0">
              <a:buNone/>
            </a:pPr>
            <a:r>
              <a:rPr lang="en-US" dirty="0"/>
              <a:t>    &lt;!-- this is an HTML comment...</a:t>
            </a:r>
          </a:p>
          <a:p>
            <a:pPr marL="0" indent="0">
              <a:buNone/>
            </a:pPr>
            <a:r>
              <a:rPr lang="en-US" dirty="0"/>
              <a:t>    which can span multiple lines. --&gt;</a:t>
            </a:r>
          </a:p>
          <a:p>
            <a:pPr marL="0" indent="0">
              <a:buNone/>
            </a:pPr>
            <a:r>
              <a:rPr lang="en-US" dirty="0"/>
              <a:t>    &lt;style&gt;</a:t>
            </a:r>
          </a:p>
          <a:p>
            <a:pPr marL="0" indent="0">
              <a:buNone/>
            </a:pPr>
            <a:r>
              <a:rPr lang="en-US" dirty="0"/>
              <a:t>        body: {</a:t>
            </a:r>
          </a:p>
          <a:p>
            <a:pPr marL="0" indent="0">
              <a:buNone/>
            </a:pPr>
            <a:r>
              <a:rPr lang="en-US" dirty="0"/>
              <a:t>            color: red;</a:t>
            </a:r>
          </a:p>
          <a:p>
            <a:pPr marL="0" indent="0">
              <a:buNone/>
            </a:pPr>
            <a:r>
              <a:rPr lang="en-US" dirty="0"/>
              <a:t>        }</a:t>
            </a:r>
          </a:p>
          <a:p>
            <a:pPr marL="0" indent="0">
              <a:buNone/>
            </a:pPr>
            <a:br>
              <a:rPr lang="en-US" dirty="0"/>
            </a:br>
            <a:r>
              <a:rPr lang="en-US" dirty="0"/>
              <a:t>        /* this is a CSS comment...</a:t>
            </a:r>
          </a:p>
          <a:p>
            <a:pPr marL="0" indent="0">
              <a:buNone/>
            </a:pPr>
            <a:r>
              <a:rPr lang="en-US" dirty="0"/>
              <a:t>        which can span multiple lines. */</a:t>
            </a:r>
          </a:p>
          <a:p>
            <a:pPr marL="0" indent="0">
              <a:buNone/>
            </a:pPr>
            <a:r>
              <a:rPr lang="en-US" dirty="0"/>
              <a:t>    &lt;/style&gt;</a:t>
            </a:r>
          </a:p>
          <a:p>
            <a:pPr marL="0" indent="0">
              <a:buNone/>
            </a:pPr>
            <a:r>
              <a:rPr lang="en-US" dirty="0"/>
              <a:t>    &lt;script&gt;</a:t>
            </a:r>
          </a:p>
          <a:p>
            <a:pPr marL="0" indent="0">
              <a:buNone/>
            </a:pPr>
            <a:r>
              <a:rPr lang="en-US" dirty="0"/>
              <a:t>        console.log("echo"); // back in JavaScript...</a:t>
            </a:r>
          </a:p>
          <a:p>
            <a:pPr marL="0" indent="0">
              <a:buNone/>
            </a:pPr>
            <a:r>
              <a:rPr lang="en-US" dirty="0"/>
              <a:t>        /* ...so both inline and block comments</a:t>
            </a:r>
          </a:p>
          <a:p>
            <a:pPr marL="0" indent="0">
              <a:buNone/>
            </a:pPr>
            <a:r>
              <a:rPr lang="en-US" dirty="0"/>
              <a:t>        are supported. */</a:t>
            </a:r>
          </a:p>
          <a:p>
            <a:pPr marL="0" indent="0">
              <a:buNone/>
            </a:pPr>
            <a:r>
              <a:rPr lang="en-US" dirty="0"/>
              <a:t>    &lt;/script&gt;</a:t>
            </a:r>
          </a:p>
          <a:p>
            <a:pPr marL="0" indent="0">
              <a:buNone/>
            </a:pPr>
            <a:r>
              <a:rPr lang="en-US" dirty="0"/>
              <a:t>&lt;/head&gt;</a:t>
            </a:r>
          </a:p>
          <a:p>
            <a:pPr marL="0" indent="0">
              <a:buNone/>
            </a:pPr>
            <a:endParaRPr sz="2400" i="1" dirty="0">
              <a:latin typeface="Roboto"/>
            </a:endParaRPr>
          </a:p>
        </p:txBody>
      </p:sp>
      <p:sp>
        <p:nvSpPr>
          <p:cNvPr id="4" name="Retângulo 3">
            <a:extLst>
              <a:ext uri="{FF2B5EF4-FFF2-40B4-BE49-F238E27FC236}">
                <a16:creationId xmlns:a16="http://schemas.microsoft.com/office/drawing/2014/main" id="{AF28472C-3ECC-0830-284E-8A08ADCFA8A4}"/>
              </a:ext>
            </a:extLst>
          </p:cNvPr>
          <p:cNvSpPr/>
          <p:nvPr/>
        </p:nvSpPr>
        <p:spPr>
          <a:xfrm>
            <a:off x="296091" y="2072640"/>
            <a:ext cx="3622766" cy="505097"/>
          </a:xfrm>
          <a:prstGeom prst="rect">
            <a:avLst/>
          </a:prstGeom>
          <a:noFill/>
          <a:ln w="28575">
            <a:solidFill>
              <a:srgbClr val="FF000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91DEAD4C-DE85-60D8-AC83-32B31E885B65}"/>
              </a:ext>
            </a:extLst>
          </p:cNvPr>
          <p:cNvSpPr/>
          <p:nvPr/>
        </p:nvSpPr>
        <p:spPr>
          <a:xfrm>
            <a:off x="296091" y="3581241"/>
            <a:ext cx="3622766" cy="505097"/>
          </a:xfrm>
          <a:prstGeom prst="rect">
            <a:avLst/>
          </a:prstGeom>
          <a:noFill/>
          <a:ln w="28575">
            <a:solidFill>
              <a:srgbClr val="00B05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889F307D-0C17-136B-025D-66C36CCD2DEF}"/>
              </a:ext>
            </a:extLst>
          </p:cNvPr>
          <p:cNvSpPr/>
          <p:nvPr/>
        </p:nvSpPr>
        <p:spPr>
          <a:xfrm>
            <a:off x="587828" y="4752703"/>
            <a:ext cx="3622766" cy="505097"/>
          </a:xfrm>
          <a:prstGeom prst="rect">
            <a:avLst/>
          </a:prstGeom>
          <a:noFill/>
          <a:ln w="28575">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pt-BR"/>
          </a:p>
        </p:txBody>
      </p:sp>
      <p:sp>
        <p:nvSpPr>
          <p:cNvPr id="7" name="Retângulo 6">
            <a:extLst>
              <a:ext uri="{FF2B5EF4-FFF2-40B4-BE49-F238E27FC236}">
                <a16:creationId xmlns:a16="http://schemas.microsoft.com/office/drawing/2014/main" id="{D546FCE2-D3E1-1BC5-ECAE-4E2656F25CB0}"/>
              </a:ext>
            </a:extLst>
          </p:cNvPr>
          <p:cNvSpPr/>
          <p:nvPr/>
        </p:nvSpPr>
        <p:spPr>
          <a:xfrm>
            <a:off x="2399211" y="4476206"/>
            <a:ext cx="1811383" cy="296862"/>
          </a:xfrm>
          <a:prstGeom prst="rect">
            <a:avLst/>
          </a:prstGeom>
          <a:noFill/>
          <a:ln w="28575">
            <a:solidFill>
              <a:schemeClr val="tx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0736576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71A8B-6ABB-4455-427F-F52603E79B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E7A639-2D7E-365C-8A79-EF2E2A471EE3}"/>
              </a:ext>
            </a:extLst>
          </p:cNvPr>
          <p:cNvSpPr>
            <a:spLocks noGrp="1"/>
          </p:cNvSpPr>
          <p:nvPr>
            <p:ph type="title"/>
          </p:nvPr>
        </p:nvSpPr>
        <p:spPr/>
        <p:txBody>
          <a:bodyPr/>
          <a:lstStyle/>
          <a:p>
            <a:r>
              <a:rPr lang="pt-BR" sz="3600" b="1" dirty="0">
                <a:solidFill>
                  <a:srgbClr val="003366"/>
                </a:solidFill>
              </a:rPr>
              <a:t>Desafio – Calculadora Interativa (Console)</a:t>
            </a:r>
            <a:endParaRPr sz="3600" b="1" dirty="0">
              <a:solidFill>
                <a:srgbClr val="003366"/>
              </a:solidFill>
            </a:endParaRPr>
          </a:p>
        </p:txBody>
      </p:sp>
      <p:sp>
        <p:nvSpPr>
          <p:cNvPr id="3" name="Content Placeholder 2">
            <a:extLst>
              <a:ext uri="{FF2B5EF4-FFF2-40B4-BE49-F238E27FC236}">
                <a16:creationId xmlns:a16="http://schemas.microsoft.com/office/drawing/2014/main" id="{F7D76704-3E58-9B15-02FD-028515EF2FA2}"/>
              </a:ext>
            </a:extLst>
          </p:cNvPr>
          <p:cNvSpPr>
            <a:spLocks noGrp="1"/>
          </p:cNvSpPr>
          <p:nvPr>
            <p:ph idx="1"/>
          </p:nvPr>
        </p:nvSpPr>
        <p:spPr/>
        <p:txBody>
          <a:bodyPr/>
          <a:lstStyle/>
          <a:p>
            <a:pPr>
              <a:defRPr sz="1600">
                <a:latin typeface="Roboto"/>
              </a:defRPr>
            </a:pPr>
            <a:r>
              <a:rPr lang="pt-BR" sz="2400" dirty="0"/>
              <a:t>Crie um script que peça dois números e a operação (+,-,*,/). Calcule e mostre o resultado.</a:t>
            </a:r>
          </a:p>
          <a:p>
            <a:pPr>
              <a:defRPr sz="1600">
                <a:latin typeface="Roboto"/>
              </a:defRPr>
            </a:pPr>
            <a:endParaRPr lang="pt-BR" sz="2400" dirty="0"/>
          </a:p>
          <a:p>
            <a:pPr>
              <a:defRPr sz="1600">
                <a:latin typeface="Roboto"/>
              </a:defRPr>
            </a:pPr>
            <a:endParaRPr lang="pt-BR" sz="2400" dirty="0"/>
          </a:p>
          <a:p>
            <a:pPr marL="0" indent="0">
              <a:buNone/>
              <a:defRPr sz="1600">
                <a:latin typeface="Roboto"/>
              </a:defRPr>
            </a:pPr>
            <a:r>
              <a:rPr lang="pt-BR" sz="2400" b="1" dirty="0"/>
              <a:t>Dica: </a:t>
            </a:r>
            <a:r>
              <a:rPr lang="pt-BR" sz="2400" dirty="0"/>
              <a:t>use prompt() no navegador ou valores fixos para testar.</a:t>
            </a:r>
          </a:p>
          <a:p>
            <a:pPr marL="0" indent="0">
              <a:buNone/>
            </a:pPr>
            <a:br>
              <a:rPr lang="pt-BR" sz="2400" dirty="0">
                <a:latin typeface="Roboto"/>
              </a:rPr>
            </a:br>
            <a:endParaRPr sz="2400" i="1" dirty="0">
              <a:latin typeface="Roboto"/>
            </a:endParaRPr>
          </a:p>
        </p:txBody>
      </p:sp>
    </p:spTree>
    <p:extLst>
      <p:ext uri="{BB962C8B-B14F-4D97-AF65-F5344CB8AC3E}">
        <p14:creationId xmlns:p14="http://schemas.microsoft.com/office/powerpoint/2010/main" val="25270339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F1C58-38BC-34A9-8477-8CC15A9295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89CF9D-BFE5-9779-8B26-19DA7970CE30}"/>
              </a:ext>
            </a:extLst>
          </p:cNvPr>
          <p:cNvSpPr>
            <a:spLocks noGrp="1"/>
          </p:cNvSpPr>
          <p:nvPr>
            <p:ph type="title"/>
          </p:nvPr>
        </p:nvSpPr>
        <p:spPr/>
        <p:txBody>
          <a:bodyPr/>
          <a:lstStyle/>
          <a:p>
            <a:r>
              <a:rPr lang="pt-BR" sz="3600" b="1" dirty="0">
                <a:solidFill>
                  <a:srgbClr val="003366"/>
                </a:solidFill>
              </a:rPr>
              <a:t>Mini Projeto Final</a:t>
            </a:r>
            <a:endParaRPr sz="3600" b="1" dirty="0">
              <a:solidFill>
                <a:srgbClr val="003366"/>
              </a:solidFill>
            </a:endParaRPr>
          </a:p>
        </p:txBody>
      </p:sp>
      <p:sp>
        <p:nvSpPr>
          <p:cNvPr id="3" name="Content Placeholder 2">
            <a:extLst>
              <a:ext uri="{FF2B5EF4-FFF2-40B4-BE49-F238E27FC236}">
                <a16:creationId xmlns:a16="http://schemas.microsoft.com/office/drawing/2014/main" id="{081AD9D8-6BD5-D21C-0057-983E6F835264}"/>
              </a:ext>
            </a:extLst>
          </p:cNvPr>
          <p:cNvSpPr>
            <a:spLocks noGrp="1"/>
          </p:cNvSpPr>
          <p:nvPr>
            <p:ph idx="1"/>
          </p:nvPr>
        </p:nvSpPr>
        <p:spPr/>
        <p:txBody>
          <a:bodyPr/>
          <a:lstStyle/>
          <a:p>
            <a:pPr marL="0" indent="0">
              <a:spcAft>
                <a:spcPts val="600"/>
              </a:spcAft>
              <a:buNone/>
              <a:defRPr sz="1800"/>
            </a:pPr>
            <a:r>
              <a:rPr lang="pt-BR" sz="2400" dirty="0"/>
              <a:t>Criar arquivo HTML com script que:</a:t>
            </a:r>
          </a:p>
          <a:p>
            <a:pPr marL="0" indent="0">
              <a:spcAft>
                <a:spcPts val="600"/>
              </a:spcAft>
              <a:buNone/>
              <a:defRPr sz="1800"/>
            </a:pPr>
            <a:endParaRPr lang="pt-BR" sz="2400" dirty="0"/>
          </a:p>
          <a:p>
            <a:pPr marL="457200" indent="-457200">
              <a:spcAft>
                <a:spcPts val="600"/>
              </a:spcAft>
              <a:buFont typeface="+mj-lt"/>
              <a:buAutoNum type="arabicPeriod"/>
              <a:defRPr sz="1800"/>
            </a:pPr>
            <a:r>
              <a:rPr lang="pt-BR" sz="2400" dirty="0"/>
              <a:t>Pergunte o nome do usuário</a:t>
            </a:r>
          </a:p>
          <a:p>
            <a:pPr marL="457200" indent="-457200">
              <a:spcAft>
                <a:spcPts val="600"/>
              </a:spcAft>
              <a:buFont typeface="+mj-lt"/>
              <a:buAutoNum type="arabicPeriod"/>
              <a:defRPr sz="1800"/>
            </a:pPr>
            <a:r>
              <a:rPr lang="pt-BR" sz="2400" dirty="0"/>
              <a:t>Pergunte 3 notas</a:t>
            </a:r>
          </a:p>
          <a:p>
            <a:pPr marL="457200" indent="-457200">
              <a:spcAft>
                <a:spcPts val="600"/>
              </a:spcAft>
              <a:buFont typeface="+mj-lt"/>
              <a:buAutoNum type="arabicPeriod"/>
              <a:defRPr sz="1800"/>
            </a:pPr>
            <a:r>
              <a:rPr lang="pt-BR" sz="2400" dirty="0"/>
              <a:t>Calcule a média</a:t>
            </a:r>
          </a:p>
          <a:p>
            <a:pPr marL="457200" indent="-457200">
              <a:spcAft>
                <a:spcPts val="600"/>
              </a:spcAft>
              <a:buFont typeface="+mj-lt"/>
              <a:buAutoNum type="arabicPeriod"/>
              <a:defRPr sz="1800"/>
            </a:pPr>
            <a:r>
              <a:rPr lang="pt-BR" sz="2400" dirty="0"/>
              <a:t>Mostre um </a:t>
            </a:r>
            <a:r>
              <a:rPr lang="pt-BR" sz="2400" dirty="0" err="1"/>
              <a:t>alert</a:t>
            </a:r>
            <a:r>
              <a:rPr lang="pt-BR" sz="2400" dirty="0"/>
              <a:t> com o resultado</a:t>
            </a:r>
          </a:p>
          <a:p>
            <a:pPr marL="0" indent="0">
              <a:buNone/>
            </a:pPr>
            <a:br>
              <a:rPr lang="pt-BR" sz="2400" dirty="0">
                <a:latin typeface="Roboto"/>
              </a:rPr>
            </a:br>
            <a:endParaRPr sz="2400" i="1" dirty="0">
              <a:latin typeface="Roboto"/>
            </a:endParaRPr>
          </a:p>
        </p:txBody>
      </p:sp>
    </p:spTree>
    <p:extLst>
      <p:ext uri="{BB962C8B-B14F-4D97-AF65-F5344CB8AC3E}">
        <p14:creationId xmlns:p14="http://schemas.microsoft.com/office/powerpoint/2010/main" val="21511980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E3EDF-B70A-161F-62E5-D22CF97FC6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A1C29D-B56C-F067-6320-7F254A849C43}"/>
              </a:ext>
            </a:extLst>
          </p:cNvPr>
          <p:cNvSpPr>
            <a:spLocks noGrp="1"/>
          </p:cNvSpPr>
          <p:nvPr>
            <p:ph type="title"/>
          </p:nvPr>
        </p:nvSpPr>
        <p:spPr/>
        <p:txBody>
          <a:bodyPr/>
          <a:lstStyle/>
          <a:p>
            <a:r>
              <a:rPr lang="pt-BR" sz="3600" b="1" dirty="0">
                <a:solidFill>
                  <a:srgbClr val="003366"/>
                </a:solidFill>
              </a:rPr>
              <a:t>Boas Práticas e Erros Comuns</a:t>
            </a:r>
            <a:endParaRPr sz="3600" b="1" dirty="0">
              <a:solidFill>
                <a:srgbClr val="003366"/>
              </a:solidFill>
            </a:endParaRPr>
          </a:p>
        </p:txBody>
      </p:sp>
      <p:sp>
        <p:nvSpPr>
          <p:cNvPr id="3" name="Content Placeholder 2">
            <a:extLst>
              <a:ext uri="{FF2B5EF4-FFF2-40B4-BE49-F238E27FC236}">
                <a16:creationId xmlns:a16="http://schemas.microsoft.com/office/drawing/2014/main" id="{CFA01EE2-A0CA-C11F-B3AC-595269E981DE}"/>
              </a:ext>
            </a:extLst>
          </p:cNvPr>
          <p:cNvSpPr>
            <a:spLocks noGrp="1"/>
          </p:cNvSpPr>
          <p:nvPr>
            <p:ph idx="1"/>
          </p:nvPr>
        </p:nvSpPr>
        <p:spPr/>
        <p:txBody>
          <a:bodyPr/>
          <a:lstStyle/>
          <a:p>
            <a:pPr marL="0" indent="0">
              <a:buNone/>
            </a:pPr>
            <a:endParaRPr lang="pt-BR" sz="2400" dirty="0">
              <a:latin typeface="Roboto"/>
            </a:endParaRPr>
          </a:p>
          <a:p>
            <a:pPr>
              <a:defRPr sz="1600">
                <a:latin typeface="Roboto"/>
              </a:defRPr>
            </a:pPr>
            <a:r>
              <a:rPr lang="pt-BR" sz="2400" dirty="0"/>
              <a:t>Prefira </a:t>
            </a:r>
            <a:r>
              <a:rPr lang="pt-BR" sz="2400" b="1" dirty="0"/>
              <a:t>const</a:t>
            </a:r>
            <a:r>
              <a:rPr lang="pt-BR" sz="2400" dirty="0"/>
              <a:t> quando possível e </a:t>
            </a:r>
            <a:r>
              <a:rPr lang="pt-BR" sz="2400" b="1" dirty="0"/>
              <a:t>let</a:t>
            </a:r>
            <a:r>
              <a:rPr lang="pt-BR" sz="2400" dirty="0"/>
              <a:t> quando precisar reatribuir.</a:t>
            </a:r>
          </a:p>
          <a:p>
            <a:pPr>
              <a:defRPr sz="1600">
                <a:latin typeface="Roboto"/>
              </a:defRPr>
            </a:pPr>
            <a:r>
              <a:rPr lang="pt-BR" sz="2400" dirty="0"/>
              <a:t>Use ===  em vez de == para evitar coerção indesejada.</a:t>
            </a:r>
          </a:p>
          <a:p>
            <a:pPr>
              <a:defRPr sz="1600">
                <a:latin typeface="Roboto"/>
              </a:defRPr>
            </a:pPr>
            <a:r>
              <a:rPr lang="pt-BR" sz="2400" dirty="0"/>
              <a:t>Cuidado com operações em ponto flutuante; use </a:t>
            </a:r>
            <a:r>
              <a:rPr lang="pt-BR" sz="2400" dirty="0" err="1"/>
              <a:t>toFixed</a:t>
            </a:r>
            <a:r>
              <a:rPr lang="pt-BR" sz="2400" dirty="0"/>
              <a:t>/</a:t>
            </a:r>
            <a:r>
              <a:rPr lang="pt-BR" sz="2400" dirty="0" err="1"/>
              <a:t>Math.round</a:t>
            </a:r>
            <a:r>
              <a:rPr lang="pt-BR" sz="2400" dirty="0"/>
              <a:t> quando necessário.</a:t>
            </a:r>
          </a:p>
          <a:p>
            <a:pPr>
              <a:defRPr sz="1600">
                <a:latin typeface="Roboto"/>
              </a:defRPr>
            </a:pPr>
            <a:r>
              <a:rPr lang="pt-BR" sz="2400" dirty="0"/>
              <a:t>Teste valores com </a:t>
            </a:r>
            <a:r>
              <a:rPr lang="pt-BR" sz="2400" dirty="0" err="1"/>
              <a:t>typeof</a:t>
            </a:r>
            <a:r>
              <a:rPr lang="pt-BR" sz="2400" dirty="0"/>
              <a:t> e validações antes de operar.</a:t>
            </a:r>
          </a:p>
          <a:p>
            <a:pPr marL="0" indent="0">
              <a:buNone/>
            </a:pPr>
            <a:br>
              <a:rPr lang="pt-BR" sz="2400" dirty="0">
                <a:latin typeface="Roboto"/>
              </a:rPr>
            </a:br>
            <a:br>
              <a:rPr lang="pt-BR" sz="2400" dirty="0">
                <a:latin typeface="Roboto"/>
              </a:rPr>
            </a:br>
            <a:endParaRPr sz="2400" i="1" dirty="0">
              <a:latin typeface="Roboto"/>
            </a:endParaRPr>
          </a:p>
        </p:txBody>
      </p:sp>
    </p:spTree>
    <p:extLst>
      <p:ext uri="{BB962C8B-B14F-4D97-AF65-F5344CB8AC3E}">
        <p14:creationId xmlns:p14="http://schemas.microsoft.com/office/powerpoint/2010/main" val="18126621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E658B-8A84-4955-1F47-B0B747D68D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74B088-49D4-B91E-7B7B-4987338EEDBF}"/>
              </a:ext>
            </a:extLst>
          </p:cNvPr>
          <p:cNvSpPr>
            <a:spLocks noGrp="1"/>
          </p:cNvSpPr>
          <p:nvPr>
            <p:ph type="title"/>
          </p:nvPr>
        </p:nvSpPr>
        <p:spPr/>
        <p:txBody>
          <a:bodyPr/>
          <a:lstStyle/>
          <a:p>
            <a:r>
              <a:rPr lang="pt-BR" sz="3600" b="1" dirty="0">
                <a:solidFill>
                  <a:srgbClr val="003366"/>
                </a:solidFill>
              </a:rPr>
              <a:t>Exercícios</a:t>
            </a:r>
            <a:endParaRPr sz="3600" b="1" dirty="0">
              <a:solidFill>
                <a:srgbClr val="003366"/>
              </a:solidFill>
            </a:endParaRPr>
          </a:p>
        </p:txBody>
      </p:sp>
      <p:sp>
        <p:nvSpPr>
          <p:cNvPr id="3" name="Content Placeholder 2">
            <a:extLst>
              <a:ext uri="{FF2B5EF4-FFF2-40B4-BE49-F238E27FC236}">
                <a16:creationId xmlns:a16="http://schemas.microsoft.com/office/drawing/2014/main" id="{FDA330B1-6FD1-290E-A72F-EF10338105E5}"/>
              </a:ext>
            </a:extLst>
          </p:cNvPr>
          <p:cNvSpPr>
            <a:spLocks noGrp="1"/>
          </p:cNvSpPr>
          <p:nvPr>
            <p:ph idx="1"/>
          </p:nvPr>
        </p:nvSpPr>
        <p:spPr/>
        <p:txBody>
          <a:bodyPr>
            <a:noAutofit/>
          </a:bodyPr>
          <a:lstStyle/>
          <a:p>
            <a:pPr marL="0" indent="0">
              <a:buNone/>
            </a:pPr>
            <a:r>
              <a:rPr lang="pt-BR" sz="2000" i="1" dirty="0">
                <a:latin typeface="Roboto"/>
              </a:rPr>
              <a:t>// Exercício 1 — </a:t>
            </a:r>
            <a:r>
              <a:rPr lang="pt-BR" sz="2000" i="1" dirty="0" err="1">
                <a:latin typeface="Roboto"/>
              </a:rPr>
              <a:t>Array</a:t>
            </a:r>
            <a:r>
              <a:rPr lang="pt-BR" sz="2000" i="1" dirty="0">
                <a:latin typeface="Roboto"/>
              </a:rPr>
              <a:t>, </a:t>
            </a:r>
            <a:r>
              <a:rPr lang="pt-BR" sz="2000" i="1" dirty="0" err="1">
                <a:latin typeface="Roboto"/>
              </a:rPr>
              <a:t>map</a:t>
            </a:r>
            <a:r>
              <a:rPr lang="pt-BR" sz="2000" i="1" dirty="0">
                <a:latin typeface="Roboto"/>
              </a:rPr>
              <a:t> e </a:t>
            </a:r>
            <a:r>
              <a:rPr lang="pt-BR" sz="2000" i="1" dirty="0" err="1">
                <a:latin typeface="Roboto"/>
              </a:rPr>
              <a:t>filter</a:t>
            </a:r>
            <a:endParaRPr lang="pt-BR" sz="2000" i="1" dirty="0">
              <a:latin typeface="Roboto"/>
            </a:endParaRPr>
          </a:p>
          <a:p>
            <a:pPr marL="0" indent="0">
              <a:buNone/>
            </a:pPr>
            <a:r>
              <a:rPr lang="pt-BR" sz="2000" i="1" dirty="0">
                <a:latin typeface="Roboto"/>
              </a:rPr>
              <a:t>const </a:t>
            </a:r>
            <a:r>
              <a:rPr lang="pt-BR" sz="2000" i="1" dirty="0" err="1">
                <a:latin typeface="Roboto"/>
              </a:rPr>
              <a:t>numeros</a:t>
            </a:r>
            <a:r>
              <a:rPr lang="pt-BR" sz="2000" i="1" dirty="0">
                <a:latin typeface="Roboto"/>
              </a:rPr>
              <a:t> = [1, 3, 5, 7, 9];</a:t>
            </a:r>
          </a:p>
          <a:p>
            <a:pPr marL="0" indent="0">
              <a:buNone/>
            </a:pPr>
            <a:r>
              <a:rPr lang="pt-BR" sz="2000" i="1" dirty="0">
                <a:latin typeface="Roboto"/>
              </a:rPr>
              <a:t>// Dobrar os valores</a:t>
            </a:r>
          </a:p>
          <a:p>
            <a:pPr marL="0" indent="0">
              <a:buNone/>
            </a:pPr>
            <a:r>
              <a:rPr lang="pt-BR" sz="2000" i="1" dirty="0">
                <a:latin typeface="Roboto"/>
              </a:rPr>
              <a:t>const dobro = </a:t>
            </a:r>
            <a:r>
              <a:rPr lang="pt-BR" sz="2000" i="1" dirty="0" err="1">
                <a:latin typeface="Roboto"/>
              </a:rPr>
              <a:t>numeros.map</a:t>
            </a:r>
            <a:r>
              <a:rPr lang="pt-BR" sz="2000" i="1" dirty="0">
                <a:latin typeface="Roboto"/>
              </a:rPr>
              <a:t>(n =&gt; n * 2);</a:t>
            </a:r>
          </a:p>
          <a:p>
            <a:pPr marL="0" indent="0">
              <a:buNone/>
            </a:pPr>
            <a:r>
              <a:rPr lang="pt-BR" sz="2000" i="1" dirty="0">
                <a:latin typeface="Roboto"/>
              </a:rPr>
              <a:t>// Filtrar valores maiores que 5</a:t>
            </a:r>
          </a:p>
          <a:p>
            <a:pPr marL="0" indent="0">
              <a:buNone/>
            </a:pPr>
            <a:r>
              <a:rPr lang="pt-BR" sz="2000" i="1" dirty="0">
                <a:latin typeface="Roboto"/>
              </a:rPr>
              <a:t>const </a:t>
            </a:r>
            <a:r>
              <a:rPr lang="pt-BR" sz="2000" i="1" dirty="0" err="1">
                <a:latin typeface="Roboto"/>
              </a:rPr>
              <a:t>maioresQueCinco</a:t>
            </a:r>
            <a:r>
              <a:rPr lang="pt-BR" sz="2000" i="1" dirty="0">
                <a:latin typeface="Roboto"/>
              </a:rPr>
              <a:t> = </a:t>
            </a:r>
            <a:r>
              <a:rPr lang="pt-BR" sz="2000" i="1" dirty="0" err="1">
                <a:latin typeface="Roboto"/>
              </a:rPr>
              <a:t>dobro.filter</a:t>
            </a:r>
            <a:r>
              <a:rPr lang="pt-BR" sz="2000" i="1" dirty="0">
                <a:latin typeface="Roboto"/>
              </a:rPr>
              <a:t>(n =&gt; n &gt; 5);</a:t>
            </a:r>
          </a:p>
          <a:p>
            <a:pPr marL="0" indent="0">
              <a:buNone/>
            </a:pPr>
            <a:r>
              <a:rPr lang="pt-BR" sz="2000" i="1" dirty="0">
                <a:latin typeface="Roboto"/>
              </a:rPr>
              <a:t>console.log("Dobro:", dobro); // [2, 6, 10, 14, 18]</a:t>
            </a:r>
          </a:p>
          <a:p>
            <a:pPr marL="0" indent="0">
              <a:buNone/>
            </a:pPr>
            <a:r>
              <a:rPr lang="pt-BR" sz="2000" i="1" dirty="0">
                <a:latin typeface="Roboto"/>
              </a:rPr>
              <a:t>console.log("Maiores que 5:", </a:t>
            </a:r>
            <a:r>
              <a:rPr lang="pt-BR" sz="2000" i="1" dirty="0" err="1">
                <a:latin typeface="Roboto"/>
              </a:rPr>
              <a:t>maioresQueCinco</a:t>
            </a:r>
            <a:r>
              <a:rPr lang="pt-BR" sz="2000" i="1" dirty="0">
                <a:latin typeface="Roboto"/>
              </a:rPr>
              <a:t>); // [6, 10, 14, 18]</a:t>
            </a:r>
          </a:p>
          <a:p>
            <a:pPr marL="0" indent="0">
              <a:buNone/>
            </a:pPr>
            <a:endParaRPr sz="2400" i="1" dirty="0">
              <a:latin typeface="Roboto"/>
            </a:endParaRPr>
          </a:p>
        </p:txBody>
      </p:sp>
    </p:spTree>
    <p:extLst>
      <p:ext uri="{BB962C8B-B14F-4D97-AF65-F5344CB8AC3E}">
        <p14:creationId xmlns:p14="http://schemas.microsoft.com/office/powerpoint/2010/main" val="29215618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0E651-C503-5CAF-8107-FE0F7DDFC0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F8138D-377F-1321-D3A4-3C829B303F1B}"/>
              </a:ext>
            </a:extLst>
          </p:cNvPr>
          <p:cNvSpPr>
            <a:spLocks noGrp="1"/>
          </p:cNvSpPr>
          <p:nvPr>
            <p:ph type="title"/>
          </p:nvPr>
        </p:nvSpPr>
        <p:spPr/>
        <p:txBody>
          <a:bodyPr/>
          <a:lstStyle/>
          <a:p>
            <a:r>
              <a:rPr lang="pt-BR" sz="3600" b="1" dirty="0">
                <a:solidFill>
                  <a:srgbClr val="003366"/>
                </a:solidFill>
              </a:rPr>
              <a:t>Exercícios</a:t>
            </a:r>
            <a:endParaRPr sz="3600" b="1" dirty="0">
              <a:solidFill>
                <a:srgbClr val="003366"/>
              </a:solidFill>
            </a:endParaRPr>
          </a:p>
        </p:txBody>
      </p:sp>
      <p:sp>
        <p:nvSpPr>
          <p:cNvPr id="3" name="Content Placeholder 2">
            <a:extLst>
              <a:ext uri="{FF2B5EF4-FFF2-40B4-BE49-F238E27FC236}">
                <a16:creationId xmlns:a16="http://schemas.microsoft.com/office/drawing/2014/main" id="{21F56BB0-C981-FD5B-1E43-C6033CF94AB2}"/>
              </a:ext>
            </a:extLst>
          </p:cNvPr>
          <p:cNvSpPr>
            <a:spLocks noGrp="1"/>
          </p:cNvSpPr>
          <p:nvPr>
            <p:ph idx="1"/>
          </p:nvPr>
        </p:nvSpPr>
        <p:spPr/>
        <p:txBody>
          <a:bodyPr>
            <a:noAutofit/>
          </a:bodyPr>
          <a:lstStyle/>
          <a:p>
            <a:pPr marL="0" indent="0">
              <a:buNone/>
            </a:pPr>
            <a:r>
              <a:rPr lang="pt-BR" sz="2000" dirty="0">
                <a:latin typeface="Roboto"/>
              </a:rPr>
              <a:t>// Exercício 2 — Objeto produto e desconto</a:t>
            </a:r>
          </a:p>
          <a:p>
            <a:pPr marL="0" indent="0">
              <a:buNone/>
            </a:pPr>
            <a:r>
              <a:rPr lang="pt-BR" sz="2000" dirty="0">
                <a:latin typeface="Roboto"/>
              </a:rPr>
              <a:t>const produto = { nome: "Camiseta", </a:t>
            </a:r>
            <a:r>
              <a:rPr lang="pt-BR" sz="2000" dirty="0" err="1">
                <a:latin typeface="Roboto"/>
              </a:rPr>
              <a:t>preco</a:t>
            </a:r>
            <a:r>
              <a:rPr lang="pt-BR" sz="2000" dirty="0">
                <a:latin typeface="Roboto"/>
              </a:rPr>
              <a:t>: 100 };</a:t>
            </a:r>
          </a:p>
          <a:p>
            <a:pPr marL="0" indent="0">
              <a:buNone/>
            </a:pPr>
            <a:r>
              <a:rPr lang="pt-BR" sz="2000" dirty="0">
                <a:latin typeface="Roboto"/>
              </a:rPr>
              <a:t>// Aplicar 10% de desconto</a:t>
            </a:r>
          </a:p>
          <a:p>
            <a:pPr marL="0" indent="0">
              <a:buNone/>
            </a:pPr>
            <a:r>
              <a:rPr lang="pt-BR" sz="2000" dirty="0">
                <a:latin typeface="Roboto"/>
              </a:rPr>
              <a:t>const </a:t>
            </a:r>
            <a:r>
              <a:rPr lang="pt-BR" sz="2000" dirty="0" err="1">
                <a:latin typeface="Roboto"/>
              </a:rPr>
              <a:t>precoFinal</a:t>
            </a:r>
            <a:r>
              <a:rPr lang="pt-BR" sz="2000" dirty="0">
                <a:latin typeface="Roboto"/>
              </a:rPr>
              <a:t> = </a:t>
            </a:r>
            <a:r>
              <a:rPr lang="pt-BR" sz="2000" dirty="0" err="1">
                <a:latin typeface="Roboto"/>
              </a:rPr>
              <a:t>produto.preco</a:t>
            </a:r>
            <a:r>
              <a:rPr lang="pt-BR" sz="2000" dirty="0">
                <a:latin typeface="Roboto"/>
              </a:rPr>
              <a:t> * 0.9;</a:t>
            </a:r>
          </a:p>
          <a:p>
            <a:pPr marL="0" indent="0">
              <a:buNone/>
            </a:pPr>
            <a:r>
              <a:rPr lang="pt-BR" sz="2000" dirty="0">
                <a:latin typeface="Roboto"/>
              </a:rPr>
              <a:t>console.log(`Produto: ${</a:t>
            </a:r>
            <a:r>
              <a:rPr lang="pt-BR" sz="2000" dirty="0" err="1">
                <a:latin typeface="Roboto"/>
              </a:rPr>
              <a:t>produto.nome</a:t>
            </a:r>
            <a:r>
              <a:rPr lang="pt-BR" sz="2000" dirty="0">
                <a:latin typeface="Roboto"/>
              </a:rPr>
              <a:t>}, Preço com desconto: R$ ${</a:t>
            </a:r>
            <a:r>
              <a:rPr lang="pt-BR" sz="2000" dirty="0" err="1">
                <a:latin typeface="Roboto"/>
              </a:rPr>
              <a:t>precoFinal.toFixed</a:t>
            </a:r>
            <a:r>
              <a:rPr lang="pt-BR" sz="2000" dirty="0">
                <a:latin typeface="Roboto"/>
              </a:rPr>
              <a:t>(2)}`);</a:t>
            </a:r>
          </a:p>
        </p:txBody>
      </p:sp>
    </p:spTree>
    <p:extLst>
      <p:ext uri="{BB962C8B-B14F-4D97-AF65-F5344CB8AC3E}">
        <p14:creationId xmlns:p14="http://schemas.microsoft.com/office/powerpoint/2010/main" val="42276695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3DC2D-3E4D-68A6-872E-4C62B9B0AB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489B8D-4EB1-F0E8-9173-E50EC88A8AF9}"/>
              </a:ext>
            </a:extLst>
          </p:cNvPr>
          <p:cNvSpPr>
            <a:spLocks noGrp="1"/>
          </p:cNvSpPr>
          <p:nvPr>
            <p:ph type="title"/>
          </p:nvPr>
        </p:nvSpPr>
        <p:spPr/>
        <p:txBody>
          <a:bodyPr/>
          <a:lstStyle/>
          <a:p>
            <a:r>
              <a:rPr lang="pt-BR" sz="3600" b="1" dirty="0">
                <a:solidFill>
                  <a:srgbClr val="003366"/>
                </a:solidFill>
              </a:rPr>
              <a:t>Exercícios</a:t>
            </a:r>
            <a:endParaRPr sz="3600" b="1" dirty="0">
              <a:solidFill>
                <a:srgbClr val="003366"/>
              </a:solidFill>
            </a:endParaRPr>
          </a:p>
        </p:txBody>
      </p:sp>
      <p:sp>
        <p:nvSpPr>
          <p:cNvPr id="3" name="Content Placeholder 2">
            <a:extLst>
              <a:ext uri="{FF2B5EF4-FFF2-40B4-BE49-F238E27FC236}">
                <a16:creationId xmlns:a16="http://schemas.microsoft.com/office/drawing/2014/main" id="{1308842D-CFC8-6EC4-BAE1-BB20271CC470}"/>
              </a:ext>
            </a:extLst>
          </p:cNvPr>
          <p:cNvSpPr>
            <a:spLocks noGrp="1"/>
          </p:cNvSpPr>
          <p:nvPr>
            <p:ph idx="1"/>
          </p:nvPr>
        </p:nvSpPr>
        <p:spPr/>
        <p:txBody>
          <a:bodyPr>
            <a:noAutofit/>
          </a:bodyPr>
          <a:lstStyle/>
          <a:p>
            <a:pPr marL="0" indent="0">
              <a:buNone/>
            </a:pPr>
            <a:r>
              <a:rPr lang="pt-BR" sz="2000" i="1" dirty="0">
                <a:latin typeface="Roboto"/>
              </a:rPr>
              <a:t>// Exercício 3 — Comparação estrita</a:t>
            </a:r>
          </a:p>
          <a:p>
            <a:pPr marL="0" indent="0">
              <a:buNone/>
            </a:pPr>
            <a:r>
              <a:rPr lang="pt-BR" sz="2000" i="1" dirty="0">
                <a:latin typeface="Roboto"/>
              </a:rPr>
              <a:t>const var1 = 10;</a:t>
            </a:r>
          </a:p>
          <a:p>
            <a:pPr marL="0" indent="0">
              <a:buNone/>
            </a:pPr>
            <a:r>
              <a:rPr lang="pt-BR" sz="2000" i="1" dirty="0">
                <a:latin typeface="Roboto"/>
              </a:rPr>
              <a:t>const var2 = "10";</a:t>
            </a:r>
          </a:p>
          <a:p>
            <a:pPr marL="0" indent="0">
              <a:buNone/>
            </a:pPr>
            <a:r>
              <a:rPr lang="pt-BR" sz="2000" i="1" dirty="0">
                <a:latin typeface="Roboto"/>
              </a:rPr>
              <a:t>console.log("var1 === var2?", var1 === var2); // false porque tipos diferentes</a:t>
            </a:r>
          </a:p>
        </p:txBody>
      </p:sp>
    </p:spTree>
    <p:extLst>
      <p:ext uri="{BB962C8B-B14F-4D97-AF65-F5344CB8AC3E}">
        <p14:creationId xmlns:p14="http://schemas.microsoft.com/office/powerpoint/2010/main" val="25690618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1B0F0-D61C-EE05-B861-13F58E2534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F86EE-56E5-C64E-D603-93422BF23EE1}"/>
              </a:ext>
            </a:extLst>
          </p:cNvPr>
          <p:cNvSpPr>
            <a:spLocks noGrp="1"/>
          </p:cNvSpPr>
          <p:nvPr>
            <p:ph type="title"/>
          </p:nvPr>
        </p:nvSpPr>
        <p:spPr/>
        <p:txBody>
          <a:bodyPr/>
          <a:lstStyle/>
          <a:p>
            <a:r>
              <a:rPr lang="pt-BR" sz="3600" b="1" dirty="0">
                <a:solidFill>
                  <a:srgbClr val="003366"/>
                </a:solidFill>
              </a:rPr>
              <a:t>Exercícios</a:t>
            </a:r>
            <a:endParaRPr sz="3600" b="1" dirty="0">
              <a:solidFill>
                <a:srgbClr val="003366"/>
              </a:solidFill>
            </a:endParaRPr>
          </a:p>
        </p:txBody>
      </p:sp>
      <p:sp>
        <p:nvSpPr>
          <p:cNvPr id="3" name="Content Placeholder 2">
            <a:extLst>
              <a:ext uri="{FF2B5EF4-FFF2-40B4-BE49-F238E27FC236}">
                <a16:creationId xmlns:a16="http://schemas.microsoft.com/office/drawing/2014/main" id="{8C618D99-4BA4-57EC-435E-73663250B081}"/>
              </a:ext>
            </a:extLst>
          </p:cNvPr>
          <p:cNvSpPr>
            <a:spLocks noGrp="1"/>
          </p:cNvSpPr>
          <p:nvPr>
            <p:ph idx="1"/>
          </p:nvPr>
        </p:nvSpPr>
        <p:spPr/>
        <p:txBody>
          <a:bodyPr>
            <a:noAutofit/>
          </a:bodyPr>
          <a:lstStyle/>
          <a:p>
            <a:pPr marL="0" indent="0">
              <a:buNone/>
            </a:pPr>
            <a:r>
              <a:rPr lang="pt-BR" sz="2000" dirty="0">
                <a:latin typeface="Roboto"/>
              </a:rPr>
              <a:t>// Exercício 4 — Push e Pop</a:t>
            </a:r>
          </a:p>
          <a:p>
            <a:pPr marL="0" indent="0">
              <a:buNone/>
            </a:pPr>
            <a:r>
              <a:rPr lang="pt-BR" sz="2000" dirty="0">
                <a:latin typeface="Roboto"/>
              </a:rPr>
              <a:t>let frutas = ["maçã", "banana"];</a:t>
            </a:r>
          </a:p>
          <a:p>
            <a:pPr marL="0" indent="0">
              <a:buNone/>
            </a:pPr>
            <a:r>
              <a:rPr lang="pt-BR" sz="2000" dirty="0" err="1">
                <a:latin typeface="Roboto"/>
              </a:rPr>
              <a:t>frutas.push</a:t>
            </a:r>
            <a:r>
              <a:rPr lang="pt-BR" sz="2000" dirty="0">
                <a:latin typeface="Roboto"/>
              </a:rPr>
              <a:t>("laranja"); // adiciona no final</a:t>
            </a:r>
          </a:p>
          <a:p>
            <a:pPr marL="0" indent="0">
              <a:buNone/>
            </a:pPr>
            <a:r>
              <a:rPr lang="pt-BR" sz="2000" dirty="0">
                <a:latin typeface="Roboto"/>
              </a:rPr>
              <a:t>console.log("Após </a:t>
            </a:r>
            <a:r>
              <a:rPr lang="pt-BR" sz="2000" dirty="0" err="1">
                <a:latin typeface="Roboto"/>
              </a:rPr>
              <a:t>push</a:t>
            </a:r>
            <a:r>
              <a:rPr lang="pt-BR" sz="2000" dirty="0">
                <a:latin typeface="Roboto"/>
              </a:rPr>
              <a:t>:", frutas); // ["maçã", "banana", "laranja"]</a:t>
            </a:r>
          </a:p>
          <a:p>
            <a:pPr marL="0" indent="0">
              <a:buNone/>
            </a:pPr>
            <a:r>
              <a:rPr lang="pt-BR" sz="2000" dirty="0">
                <a:latin typeface="Roboto"/>
              </a:rPr>
              <a:t>const removido = </a:t>
            </a:r>
            <a:r>
              <a:rPr lang="pt-BR" sz="2000" dirty="0" err="1">
                <a:latin typeface="Roboto"/>
              </a:rPr>
              <a:t>frutas.pop</a:t>
            </a:r>
            <a:r>
              <a:rPr lang="pt-BR" sz="2000" dirty="0">
                <a:latin typeface="Roboto"/>
              </a:rPr>
              <a:t>(); // remove último</a:t>
            </a:r>
          </a:p>
          <a:p>
            <a:pPr marL="0" indent="0">
              <a:buNone/>
            </a:pPr>
            <a:r>
              <a:rPr lang="pt-BR" sz="2000" dirty="0">
                <a:latin typeface="Roboto"/>
              </a:rPr>
              <a:t>console.log("Removido:", removido); // "laranja"</a:t>
            </a:r>
          </a:p>
          <a:p>
            <a:pPr marL="0" indent="0">
              <a:buNone/>
            </a:pPr>
            <a:r>
              <a:rPr lang="pt-BR" sz="2000" dirty="0">
                <a:latin typeface="Roboto"/>
              </a:rPr>
              <a:t>console.log("Após pop:", frutas); // ["maçã", "banana"]</a:t>
            </a:r>
          </a:p>
          <a:p>
            <a:pPr marL="0" indent="0">
              <a:buNone/>
            </a:pPr>
            <a:endParaRPr lang="pt-BR" sz="2800" dirty="0">
              <a:latin typeface="Roboto"/>
            </a:endParaRPr>
          </a:p>
          <a:p>
            <a:pPr marL="0" indent="0">
              <a:buNone/>
            </a:pPr>
            <a:endParaRPr sz="2400" i="1" dirty="0">
              <a:latin typeface="Roboto"/>
            </a:endParaRPr>
          </a:p>
        </p:txBody>
      </p:sp>
    </p:spTree>
    <p:extLst>
      <p:ext uri="{BB962C8B-B14F-4D97-AF65-F5344CB8AC3E}">
        <p14:creationId xmlns:p14="http://schemas.microsoft.com/office/powerpoint/2010/main" val="24405845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521B0-7E21-8565-C50B-124042ED86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F785BF-80D7-315F-92F5-5F7E2BC06755}"/>
              </a:ext>
            </a:extLst>
          </p:cNvPr>
          <p:cNvSpPr>
            <a:spLocks noGrp="1"/>
          </p:cNvSpPr>
          <p:nvPr>
            <p:ph type="title"/>
          </p:nvPr>
        </p:nvSpPr>
        <p:spPr/>
        <p:txBody>
          <a:bodyPr/>
          <a:lstStyle/>
          <a:p>
            <a:r>
              <a:rPr lang="pt-BR" sz="3600" b="1" dirty="0">
                <a:solidFill>
                  <a:srgbClr val="003366"/>
                </a:solidFill>
              </a:rPr>
              <a:t>Exercícios</a:t>
            </a:r>
            <a:endParaRPr sz="3600" b="1" dirty="0">
              <a:solidFill>
                <a:srgbClr val="003366"/>
              </a:solidFill>
            </a:endParaRPr>
          </a:p>
        </p:txBody>
      </p:sp>
      <p:sp>
        <p:nvSpPr>
          <p:cNvPr id="3" name="Content Placeholder 2">
            <a:extLst>
              <a:ext uri="{FF2B5EF4-FFF2-40B4-BE49-F238E27FC236}">
                <a16:creationId xmlns:a16="http://schemas.microsoft.com/office/drawing/2014/main" id="{354C9382-6CA0-6416-3A71-BD15A1B8D2AB}"/>
              </a:ext>
            </a:extLst>
          </p:cNvPr>
          <p:cNvSpPr>
            <a:spLocks noGrp="1"/>
          </p:cNvSpPr>
          <p:nvPr>
            <p:ph idx="1"/>
          </p:nvPr>
        </p:nvSpPr>
        <p:spPr/>
        <p:txBody>
          <a:bodyPr>
            <a:noAutofit/>
          </a:bodyPr>
          <a:lstStyle/>
          <a:p>
            <a:pPr marL="0" indent="0">
              <a:buNone/>
            </a:pPr>
            <a:r>
              <a:rPr lang="pt-BR" sz="2000" dirty="0">
                <a:latin typeface="Roboto"/>
              </a:rPr>
              <a:t>// Exercício 5 — Shift e </a:t>
            </a:r>
            <a:r>
              <a:rPr lang="pt-BR" sz="2000" dirty="0" err="1">
                <a:latin typeface="Roboto"/>
              </a:rPr>
              <a:t>Unshift</a:t>
            </a:r>
            <a:endParaRPr lang="pt-BR" sz="2000" dirty="0">
              <a:latin typeface="Roboto"/>
            </a:endParaRPr>
          </a:p>
          <a:p>
            <a:pPr marL="0" indent="0">
              <a:buNone/>
            </a:pPr>
            <a:r>
              <a:rPr lang="pt-BR" sz="2000" dirty="0" err="1">
                <a:latin typeface="Roboto"/>
              </a:rPr>
              <a:t>frutas.unshift</a:t>
            </a:r>
            <a:r>
              <a:rPr lang="pt-BR" sz="2000" dirty="0">
                <a:latin typeface="Roboto"/>
              </a:rPr>
              <a:t>("morango"); // adiciona no começo</a:t>
            </a:r>
          </a:p>
          <a:p>
            <a:pPr marL="0" indent="0">
              <a:buNone/>
            </a:pPr>
            <a:r>
              <a:rPr lang="pt-BR" sz="2000" dirty="0">
                <a:latin typeface="Roboto"/>
              </a:rPr>
              <a:t>console.log("Após </a:t>
            </a:r>
            <a:r>
              <a:rPr lang="pt-BR" sz="2000" dirty="0" err="1">
                <a:latin typeface="Roboto"/>
              </a:rPr>
              <a:t>unshift</a:t>
            </a:r>
            <a:r>
              <a:rPr lang="pt-BR" sz="2000" dirty="0">
                <a:latin typeface="Roboto"/>
              </a:rPr>
              <a:t>:", frutas); // ["morango", "maçã", "banana"]</a:t>
            </a:r>
          </a:p>
          <a:p>
            <a:pPr marL="0" indent="0">
              <a:buNone/>
            </a:pPr>
            <a:r>
              <a:rPr lang="pt-BR" sz="2000" dirty="0">
                <a:latin typeface="Roboto"/>
              </a:rPr>
              <a:t>const </a:t>
            </a:r>
            <a:r>
              <a:rPr lang="pt-BR" sz="2000" dirty="0" err="1">
                <a:latin typeface="Roboto"/>
              </a:rPr>
              <a:t>removidoInicio</a:t>
            </a:r>
            <a:r>
              <a:rPr lang="pt-BR" sz="2000" dirty="0">
                <a:latin typeface="Roboto"/>
              </a:rPr>
              <a:t> = </a:t>
            </a:r>
            <a:r>
              <a:rPr lang="pt-BR" sz="2000" dirty="0" err="1">
                <a:latin typeface="Roboto"/>
              </a:rPr>
              <a:t>frutas.shift</a:t>
            </a:r>
            <a:r>
              <a:rPr lang="pt-BR" sz="2000" dirty="0">
                <a:latin typeface="Roboto"/>
              </a:rPr>
              <a:t>(); // remove o primeiro</a:t>
            </a:r>
          </a:p>
          <a:p>
            <a:pPr marL="0" indent="0">
              <a:buNone/>
            </a:pPr>
            <a:r>
              <a:rPr lang="pt-BR" sz="2000" dirty="0">
                <a:latin typeface="Roboto"/>
              </a:rPr>
              <a:t>console.log("Removido do início:", </a:t>
            </a:r>
            <a:r>
              <a:rPr lang="pt-BR" sz="2000" dirty="0" err="1">
                <a:latin typeface="Roboto"/>
              </a:rPr>
              <a:t>removidoInicio</a:t>
            </a:r>
            <a:r>
              <a:rPr lang="pt-BR" sz="2000" dirty="0">
                <a:latin typeface="Roboto"/>
              </a:rPr>
              <a:t>); // "morango"</a:t>
            </a:r>
          </a:p>
          <a:p>
            <a:pPr marL="0" indent="0">
              <a:buNone/>
            </a:pPr>
            <a:r>
              <a:rPr lang="pt-BR" sz="2000" dirty="0">
                <a:latin typeface="Roboto"/>
              </a:rPr>
              <a:t>console.log("Após shift:", frutas); // ["maçã", "banana"]</a:t>
            </a:r>
          </a:p>
        </p:txBody>
      </p:sp>
    </p:spTree>
    <p:extLst>
      <p:ext uri="{BB962C8B-B14F-4D97-AF65-F5344CB8AC3E}">
        <p14:creationId xmlns:p14="http://schemas.microsoft.com/office/powerpoint/2010/main" val="24797797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9C207-BB3F-5A0D-BA94-74D394957A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BF1968-6DA9-46DF-2857-E766F2904A3E}"/>
              </a:ext>
            </a:extLst>
          </p:cNvPr>
          <p:cNvSpPr>
            <a:spLocks noGrp="1"/>
          </p:cNvSpPr>
          <p:nvPr>
            <p:ph type="title"/>
          </p:nvPr>
        </p:nvSpPr>
        <p:spPr/>
        <p:txBody>
          <a:bodyPr/>
          <a:lstStyle/>
          <a:p>
            <a:r>
              <a:rPr lang="pt-BR" sz="3600" b="1" dirty="0">
                <a:solidFill>
                  <a:srgbClr val="003366"/>
                </a:solidFill>
              </a:rPr>
              <a:t>Exercícios</a:t>
            </a:r>
            <a:endParaRPr sz="3600" b="1" dirty="0">
              <a:solidFill>
                <a:srgbClr val="003366"/>
              </a:solidFill>
            </a:endParaRPr>
          </a:p>
        </p:txBody>
      </p:sp>
      <p:sp>
        <p:nvSpPr>
          <p:cNvPr id="3" name="Content Placeholder 2">
            <a:extLst>
              <a:ext uri="{FF2B5EF4-FFF2-40B4-BE49-F238E27FC236}">
                <a16:creationId xmlns:a16="http://schemas.microsoft.com/office/drawing/2014/main" id="{CCA83353-1AFA-E241-B589-BC4885072EC5}"/>
              </a:ext>
            </a:extLst>
          </p:cNvPr>
          <p:cNvSpPr>
            <a:spLocks noGrp="1"/>
          </p:cNvSpPr>
          <p:nvPr>
            <p:ph idx="1"/>
          </p:nvPr>
        </p:nvSpPr>
        <p:spPr/>
        <p:txBody>
          <a:bodyPr>
            <a:noAutofit/>
          </a:bodyPr>
          <a:lstStyle/>
          <a:p>
            <a:pPr marL="0" indent="0">
              <a:buNone/>
            </a:pPr>
            <a:r>
              <a:rPr lang="pt-BR" sz="2000" dirty="0">
                <a:latin typeface="Roboto"/>
              </a:rPr>
              <a:t>// Exercício 6 — </a:t>
            </a:r>
            <a:r>
              <a:rPr lang="pt-BR" sz="2000" dirty="0" err="1">
                <a:latin typeface="Roboto"/>
              </a:rPr>
              <a:t>Reduce</a:t>
            </a:r>
            <a:endParaRPr lang="pt-BR" sz="2000" dirty="0">
              <a:latin typeface="Roboto"/>
            </a:endParaRPr>
          </a:p>
          <a:p>
            <a:pPr marL="0" indent="0">
              <a:buNone/>
            </a:pPr>
            <a:r>
              <a:rPr lang="pt-BR" sz="2000" dirty="0">
                <a:latin typeface="Roboto"/>
              </a:rPr>
              <a:t>const </a:t>
            </a:r>
            <a:r>
              <a:rPr lang="pt-BR" sz="2000" dirty="0" err="1">
                <a:latin typeface="Roboto"/>
              </a:rPr>
              <a:t>numerosReduce</a:t>
            </a:r>
            <a:r>
              <a:rPr lang="pt-BR" sz="2000" dirty="0">
                <a:latin typeface="Roboto"/>
              </a:rPr>
              <a:t> = [1, 2, 3, 4, 5];</a:t>
            </a:r>
          </a:p>
          <a:p>
            <a:pPr marL="0" indent="0">
              <a:buNone/>
            </a:pPr>
            <a:r>
              <a:rPr lang="pt-BR" sz="2000" dirty="0">
                <a:latin typeface="Roboto"/>
              </a:rPr>
              <a:t>const soma = </a:t>
            </a:r>
            <a:r>
              <a:rPr lang="pt-BR" sz="2000" dirty="0" err="1">
                <a:latin typeface="Roboto"/>
              </a:rPr>
              <a:t>numerosReduce.reduce</a:t>
            </a:r>
            <a:r>
              <a:rPr lang="pt-BR" sz="2000" dirty="0">
                <a:latin typeface="Roboto"/>
              </a:rPr>
              <a:t>((</a:t>
            </a:r>
            <a:r>
              <a:rPr lang="pt-BR" sz="2000" dirty="0" err="1">
                <a:latin typeface="Roboto"/>
              </a:rPr>
              <a:t>acum</a:t>
            </a:r>
            <a:r>
              <a:rPr lang="pt-BR" sz="2000" dirty="0">
                <a:latin typeface="Roboto"/>
              </a:rPr>
              <a:t>, </a:t>
            </a:r>
            <a:r>
              <a:rPr lang="pt-BR" sz="2000" dirty="0" err="1">
                <a:latin typeface="Roboto"/>
              </a:rPr>
              <a:t>val</a:t>
            </a:r>
            <a:r>
              <a:rPr lang="pt-BR" sz="2000" dirty="0">
                <a:latin typeface="Roboto"/>
              </a:rPr>
              <a:t>) =&gt; </a:t>
            </a:r>
            <a:r>
              <a:rPr lang="pt-BR" sz="2000" dirty="0" err="1">
                <a:latin typeface="Roboto"/>
              </a:rPr>
              <a:t>acum</a:t>
            </a:r>
            <a:r>
              <a:rPr lang="pt-BR" sz="2000" dirty="0">
                <a:latin typeface="Roboto"/>
              </a:rPr>
              <a:t> + </a:t>
            </a:r>
            <a:r>
              <a:rPr lang="pt-BR" sz="2000" dirty="0" err="1">
                <a:latin typeface="Roboto"/>
              </a:rPr>
              <a:t>val</a:t>
            </a:r>
            <a:r>
              <a:rPr lang="pt-BR" sz="2000" dirty="0">
                <a:latin typeface="Roboto"/>
              </a:rPr>
              <a:t>, 0);</a:t>
            </a:r>
          </a:p>
          <a:p>
            <a:pPr marL="0" indent="0">
              <a:buNone/>
            </a:pPr>
            <a:r>
              <a:rPr lang="pt-BR" sz="2000" dirty="0">
                <a:latin typeface="Roboto"/>
              </a:rPr>
              <a:t>console.log("Soma com </a:t>
            </a:r>
            <a:r>
              <a:rPr lang="pt-BR" sz="2000" dirty="0" err="1">
                <a:latin typeface="Roboto"/>
              </a:rPr>
              <a:t>reduce</a:t>
            </a:r>
            <a:r>
              <a:rPr lang="pt-BR" sz="2000" dirty="0">
                <a:latin typeface="Roboto"/>
              </a:rPr>
              <a:t>:", soma); // 15</a:t>
            </a:r>
          </a:p>
          <a:p>
            <a:pPr marL="0" indent="0">
              <a:buNone/>
            </a:pPr>
            <a:endParaRPr lang="pt-BR" sz="2000" dirty="0">
              <a:latin typeface="Roboto"/>
            </a:endParaRPr>
          </a:p>
          <a:p>
            <a:pPr marL="0" indent="0">
              <a:buNone/>
            </a:pPr>
            <a:r>
              <a:rPr lang="pt-BR" sz="2000" dirty="0">
                <a:latin typeface="Roboto"/>
              </a:rPr>
              <a:t>// Exercício 7 — </a:t>
            </a:r>
            <a:r>
              <a:rPr lang="pt-BR" sz="2000" dirty="0" err="1">
                <a:latin typeface="Roboto"/>
              </a:rPr>
              <a:t>forEach</a:t>
            </a:r>
            <a:endParaRPr lang="pt-BR" sz="2000" dirty="0">
              <a:latin typeface="Roboto"/>
            </a:endParaRPr>
          </a:p>
          <a:p>
            <a:pPr marL="0" indent="0">
              <a:buNone/>
            </a:pPr>
            <a:r>
              <a:rPr lang="pt-BR" sz="2000" dirty="0">
                <a:latin typeface="Roboto"/>
              </a:rPr>
              <a:t>console.log("Valores com </a:t>
            </a:r>
            <a:r>
              <a:rPr lang="pt-BR" sz="2000" dirty="0" err="1">
                <a:latin typeface="Roboto"/>
              </a:rPr>
              <a:t>forEach</a:t>
            </a:r>
            <a:r>
              <a:rPr lang="pt-BR" sz="2000" dirty="0">
                <a:latin typeface="Roboto"/>
              </a:rPr>
              <a:t>:");</a:t>
            </a:r>
          </a:p>
          <a:p>
            <a:pPr marL="0" indent="0">
              <a:buNone/>
            </a:pPr>
            <a:r>
              <a:rPr lang="pt-BR" sz="2000" dirty="0" err="1">
                <a:latin typeface="Roboto"/>
              </a:rPr>
              <a:t>numerosReduce.forEach</a:t>
            </a:r>
            <a:r>
              <a:rPr lang="pt-BR" sz="2000" dirty="0">
                <a:latin typeface="Roboto"/>
              </a:rPr>
              <a:t>((num, i) =&gt; {</a:t>
            </a:r>
          </a:p>
          <a:p>
            <a:pPr marL="0" indent="0">
              <a:buNone/>
            </a:pPr>
            <a:r>
              <a:rPr lang="pt-BR" sz="2000" dirty="0">
                <a:latin typeface="Roboto"/>
              </a:rPr>
              <a:t>  console.log(`Index ${i}: ${num}`);</a:t>
            </a:r>
          </a:p>
          <a:p>
            <a:pPr marL="0" indent="0">
              <a:buNone/>
            </a:pPr>
            <a:r>
              <a:rPr lang="pt-BR" sz="2000" dirty="0">
                <a:latin typeface="Roboto"/>
              </a:rPr>
              <a:t>});</a:t>
            </a:r>
          </a:p>
        </p:txBody>
      </p:sp>
    </p:spTree>
    <p:extLst>
      <p:ext uri="{BB962C8B-B14F-4D97-AF65-F5344CB8AC3E}">
        <p14:creationId xmlns:p14="http://schemas.microsoft.com/office/powerpoint/2010/main" val="416716046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8D858-0526-0D79-6920-BB9B8EF482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BD98C7-C007-AF4C-0946-8BB81F574D12}"/>
              </a:ext>
            </a:extLst>
          </p:cNvPr>
          <p:cNvSpPr>
            <a:spLocks noGrp="1"/>
          </p:cNvSpPr>
          <p:nvPr>
            <p:ph type="title"/>
          </p:nvPr>
        </p:nvSpPr>
        <p:spPr/>
        <p:txBody>
          <a:bodyPr/>
          <a:lstStyle/>
          <a:p>
            <a:r>
              <a:rPr lang="pt-BR" sz="3600" b="1" dirty="0">
                <a:solidFill>
                  <a:srgbClr val="003366"/>
                </a:solidFill>
              </a:rPr>
              <a:t>Exercícios</a:t>
            </a:r>
            <a:endParaRPr sz="3600" b="1" dirty="0">
              <a:solidFill>
                <a:srgbClr val="003366"/>
              </a:solidFill>
            </a:endParaRPr>
          </a:p>
        </p:txBody>
      </p:sp>
      <p:sp>
        <p:nvSpPr>
          <p:cNvPr id="3" name="Content Placeholder 2">
            <a:extLst>
              <a:ext uri="{FF2B5EF4-FFF2-40B4-BE49-F238E27FC236}">
                <a16:creationId xmlns:a16="http://schemas.microsoft.com/office/drawing/2014/main" id="{C72878D8-AFF3-5610-3390-65C6532C9ADB}"/>
              </a:ext>
            </a:extLst>
          </p:cNvPr>
          <p:cNvSpPr>
            <a:spLocks noGrp="1"/>
          </p:cNvSpPr>
          <p:nvPr>
            <p:ph idx="1"/>
          </p:nvPr>
        </p:nvSpPr>
        <p:spPr/>
        <p:txBody>
          <a:bodyPr>
            <a:noAutofit/>
          </a:bodyPr>
          <a:lstStyle/>
          <a:p>
            <a:pPr marL="0" indent="0">
              <a:buNone/>
            </a:pPr>
            <a:r>
              <a:rPr lang="pt-BR" sz="2000" dirty="0">
                <a:latin typeface="Roboto"/>
              </a:rPr>
              <a:t>// Exercício 8 — </a:t>
            </a:r>
            <a:r>
              <a:rPr lang="pt-BR" sz="2000" dirty="0" err="1">
                <a:latin typeface="Roboto"/>
              </a:rPr>
              <a:t>find</a:t>
            </a:r>
            <a:endParaRPr lang="pt-BR" sz="2000" dirty="0">
              <a:latin typeface="Roboto"/>
            </a:endParaRPr>
          </a:p>
          <a:p>
            <a:pPr marL="0" indent="0">
              <a:buNone/>
            </a:pPr>
            <a:r>
              <a:rPr lang="pt-BR" sz="2000" dirty="0">
                <a:latin typeface="Roboto"/>
              </a:rPr>
              <a:t>const pessoas = [</a:t>
            </a:r>
          </a:p>
          <a:p>
            <a:pPr marL="0" indent="0">
              <a:buNone/>
            </a:pPr>
            <a:r>
              <a:rPr lang="pt-BR" sz="2000" dirty="0">
                <a:latin typeface="Roboto"/>
              </a:rPr>
              <a:t>  { nome: "Ana", idade: 23 },</a:t>
            </a:r>
          </a:p>
          <a:p>
            <a:pPr marL="0" indent="0">
              <a:buNone/>
            </a:pPr>
            <a:r>
              <a:rPr lang="pt-BR" sz="2000" dirty="0">
                <a:latin typeface="Roboto"/>
              </a:rPr>
              <a:t>  { nome: "Pedro", idade: 30 },</a:t>
            </a:r>
          </a:p>
          <a:p>
            <a:pPr marL="0" indent="0">
              <a:buNone/>
            </a:pPr>
            <a:r>
              <a:rPr lang="pt-BR" sz="2000" dirty="0">
                <a:latin typeface="Roboto"/>
              </a:rPr>
              <a:t>  { nome: "João", idade: 17 }</a:t>
            </a:r>
          </a:p>
          <a:p>
            <a:pPr marL="0" indent="0">
              <a:buNone/>
            </a:pPr>
            <a:r>
              <a:rPr lang="pt-BR" sz="2000" dirty="0">
                <a:latin typeface="Roboto"/>
              </a:rPr>
              <a:t>];</a:t>
            </a:r>
          </a:p>
          <a:p>
            <a:pPr marL="0" indent="0">
              <a:buNone/>
            </a:pPr>
            <a:r>
              <a:rPr lang="pt-BR" sz="2000" dirty="0">
                <a:latin typeface="Roboto"/>
              </a:rPr>
              <a:t>const </a:t>
            </a:r>
            <a:r>
              <a:rPr lang="pt-BR" sz="2000" dirty="0" err="1">
                <a:latin typeface="Roboto"/>
              </a:rPr>
              <a:t>maiorDeIdade</a:t>
            </a:r>
            <a:r>
              <a:rPr lang="pt-BR" sz="2000" dirty="0">
                <a:latin typeface="Roboto"/>
              </a:rPr>
              <a:t> = </a:t>
            </a:r>
            <a:r>
              <a:rPr lang="pt-BR" sz="2000" dirty="0" err="1">
                <a:latin typeface="Roboto"/>
              </a:rPr>
              <a:t>pessoas.find</a:t>
            </a:r>
            <a:r>
              <a:rPr lang="pt-BR" sz="2000" dirty="0">
                <a:latin typeface="Roboto"/>
              </a:rPr>
              <a:t>(p =&gt; </a:t>
            </a:r>
            <a:r>
              <a:rPr lang="pt-BR" sz="2000" dirty="0" err="1">
                <a:latin typeface="Roboto"/>
              </a:rPr>
              <a:t>p.idade</a:t>
            </a:r>
            <a:r>
              <a:rPr lang="pt-BR" sz="2000" dirty="0">
                <a:latin typeface="Roboto"/>
              </a:rPr>
              <a:t> &gt;= 18);</a:t>
            </a:r>
          </a:p>
          <a:p>
            <a:pPr marL="0" indent="0">
              <a:buNone/>
            </a:pPr>
            <a:r>
              <a:rPr lang="pt-BR" sz="2000" dirty="0">
                <a:latin typeface="Roboto"/>
              </a:rPr>
              <a:t>console.log("Primeira pessoa maior de idade:", </a:t>
            </a:r>
            <a:r>
              <a:rPr lang="pt-BR" sz="2000" dirty="0" err="1">
                <a:latin typeface="Roboto"/>
              </a:rPr>
              <a:t>maiorDeIdade</a:t>
            </a:r>
            <a:r>
              <a:rPr lang="pt-BR" sz="2000" dirty="0">
                <a:latin typeface="Roboto"/>
              </a:rPr>
              <a:t>);</a:t>
            </a:r>
          </a:p>
          <a:p>
            <a:pPr marL="0" indent="0">
              <a:buNone/>
            </a:pPr>
            <a:endParaRPr sz="2400" i="1" dirty="0">
              <a:latin typeface="Roboto"/>
            </a:endParaRPr>
          </a:p>
        </p:txBody>
      </p:sp>
    </p:spTree>
    <p:extLst>
      <p:ext uri="{BB962C8B-B14F-4D97-AF65-F5344CB8AC3E}">
        <p14:creationId xmlns:p14="http://schemas.microsoft.com/office/powerpoint/2010/main" val="2914741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18B8CC-765E-9C72-D5B4-6D1FD48892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F79A9C-92F1-1024-C758-E49AF1CCB122}"/>
              </a:ext>
            </a:extLst>
          </p:cNvPr>
          <p:cNvSpPr>
            <a:spLocks noGrp="1"/>
          </p:cNvSpPr>
          <p:nvPr>
            <p:ph type="title"/>
          </p:nvPr>
        </p:nvSpPr>
        <p:spPr/>
        <p:txBody>
          <a:bodyPr/>
          <a:lstStyle/>
          <a:p>
            <a:r>
              <a:rPr lang="pt-BR" sz="3600" b="1" dirty="0">
                <a:solidFill>
                  <a:srgbClr val="003366"/>
                </a:solidFill>
              </a:rPr>
              <a:t>Variáveis</a:t>
            </a:r>
            <a:endParaRPr sz="3600" b="1" dirty="0">
              <a:solidFill>
                <a:srgbClr val="003366"/>
              </a:solidFill>
            </a:endParaRPr>
          </a:p>
        </p:txBody>
      </p:sp>
      <p:sp>
        <p:nvSpPr>
          <p:cNvPr id="3" name="Content Placeholder 2">
            <a:extLst>
              <a:ext uri="{FF2B5EF4-FFF2-40B4-BE49-F238E27FC236}">
                <a16:creationId xmlns:a16="http://schemas.microsoft.com/office/drawing/2014/main" id="{97503323-B75A-C951-DDE1-C7D900164B86}"/>
              </a:ext>
            </a:extLst>
          </p:cNvPr>
          <p:cNvSpPr>
            <a:spLocks noGrp="1"/>
          </p:cNvSpPr>
          <p:nvPr>
            <p:ph idx="1"/>
          </p:nvPr>
        </p:nvSpPr>
        <p:spPr/>
        <p:txBody>
          <a:bodyPr/>
          <a:lstStyle/>
          <a:p>
            <a:pPr marL="0" indent="0">
              <a:lnSpc>
                <a:spcPct val="150000"/>
              </a:lnSpc>
              <a:buNone/>
            </a:pPr>
            <a:r>
              <a:rPr lang="pt-BR" sz="2400" b="1" dirty="0">
                <a:latin typeface="Roboto"/>
              </a:rPr>
              <a:t>Exemplos:</a:t>
            </a:r>
            <a:br>
              <a:rPr lang="pt-BR" sz="2400" dirty="0">
                <a:latin typeface="Roboto"/>
              </a:rPr>
            </a:br>
            <a:br>
              <a:rPr lang="pt-BR" sz="2400" dirty="0">
                <a:latin typeface="Roboto"/>
              </a:rPr>
            </a:br>
            <a:r>
              <a:rPr lang="pt-BR" sz="2400" i="1" dirty="0"/>
              <a:t>let nome = "Maria";</a:t>
            </a:r>
            <a:br>
              <a:rPr lang="pt-BR" sz="2400" i="1" dirty="0"/>
            </a:br>
            <a:r>
              <a:rPr lang="pt-BR" sz="2400" i="1" dirty="0"/>
              <a:t>const </a:t>
            </a:r>
            <a:r>
              <a:rPr lang="pt-BR" sz="2400" i="1" dirty="0" err="1"/>
              <a:t>anoNascimento</a:t>
            </a:r>
            <a:r>
              <a:rPr lang="pt-BR" sz="2400" i="1" dirty="0"/>
              <a:t> = 2000;</a:t>
            </a:r>
            <a:br>
              <a:rPr lang="pt-BR" sz="2400" i="1" dirty="0"/>
            </a:br>
            <a:r>
              <a:rPr lang="pt-BR" sz="2400" i="1" dirty="0"/>
              <a:t>var idade = 25;</a:t>
            </a:r>
          </a:p>
          <a:p>
            <a:pPr marL="0" indent="0">
              <a:lnSpc>
                <a:spcPct val="150000"/>
              </a:lnSpc>
              <a:buNone/>
            </a:pPr>
            <a:r>
              <a:rPr lang="en-US" sz="2000" i="1" dirty="0">
                <a:latin typeface="Roboto"/>
              </a:rPr>
              <a:t>let </a:t>
            </a:r>
            <a:r>
              <a:rPr lang="en-US" sz="2000" i="1" dirty="0" err="1">
                <a:latin typeface="Roboto"/>
              </a:rPr>
              <a:t>tempSalaC</a:t>
            </a:r>
            <a:r>
              <a:rPr lang="en-US" sz="2000" i="1" dirty="0">
                <a:latin typeface="Roboto"/>
              </a:rPr>
              <a:t>, sala1 = “sala de confer</a:t>
            </a:r>
            <a:r>
              <a:rPr lang="pt-BR" sz="2000" i="1" dirty="0" err="1">
                <a:latin typeface="Roboto"/>
              </a:rPr>
              <a:t>ências</a:t>
            </a:r>
            <a:r>
              <a:rPr lang="en-US" sz="2000" i="1" dirty="0">
                <a:latin typeface="Roboto"/>
              </a:rPr>
              <a:t>", sala2 = "lobby";</a:t>
            </a:r>
            <a:endParaRPr sz="2000" i="1" dirty="0">
              <a:latin typeface="Roboto"/>
            </a:endParaRPr>
          </a:p>
        </p:txBody>
      </p:sp>
    </p:spTree>
    <p:extLst>
      <p:ext uri="{BB962C8B-B14F-4D97-AF65-F5344CB8AC3E}">
        <p14:creationId xmlns:p14="http://schemas.microsoft.com/office/powerpoint/2010/main" val="21839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94855-C02F-1DF5-4E18-B751046C30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D2490F-47BD-6140-587A-258BB9D29E72}"/>
              </a:ext>
            </a:extLst>
          </p:cNvPr>
          <p:cNvSpPr>
            <a:spLocks noGrp="1"/>
          </p:cNvSpPr>
          <p:nvPr>
            <p:ph type="title"/>
          </p:nvPr>
        </p:nvSpPr>
        <p:spPr/>
        <p:txBody>
          <a:bodyPr/>
          <a:lstStyle/>
          <a:p>
            <a:r>
              <a:rPr lang="pt-BR" sz="3600" b="1" dirty="0">
                <a:solidFill>
                  <a:srgbClr val="003366"/>
                </a:solidFill>
              </a:rPr>
              <a:t>Exercícios</a:t>
            </a:r>
            <a:endParaRPr sz="3600" b="1" dirty="0">
              <a:solidFill>
                <a:srgbClr val="003366"/>
              </a:solidFill>
            </a:endParaRPr>
          </a:p>
        </p:txBody>
      </p:sp>
      <p:sp>
        <p:nvSpPr>
          <p:cNvPr id="3" name="Content Placeholder 2">
            <a:extLst>
              <a:ext uri="{FF2B5EF4-FFF2-40B4-BE49-F238E27FC236}">
                <a16:creationId xmlns:a16="http://schemas.microsoft.com/office/drawing/2014/main" id="{63E65938-21E9-A863-4942-21EB8838FBE0}"/>
              </a:ext>
            </a:extLst>
          </p:cNvPr>
          <p:cNvSpPr>
            <a:spLocks noGrp="1"/>
          </p:cNvSpPr>
          <p:nvPr>
            <p:ph idx="1"/>
          </p:nvPr>
        </p:nvSpPr>
        <p:spPr/>
        <p:txBody>
          <a:bodyPr>
            <a:noAutofit/>
          </a:bodyPr>
          <a:lstStyle/>
          <a:p>
            <a:pPr marL="0" indent="0">
              <a:buNone/>
            </a:pPr>
            <a:r>
              <a:rPr lang="pt-BR" sz="2000" dirty="0">
                <a:latin typeface="Roboto"/>
              </a:rPr>
              <a:t>// Exercício 9 — Variável booleana e </a:t>
            </a:r>
            <a:r>
              <a:rPr lang="pt-BR" sz="2000" dirty="0" err="1">
                <a:latin typeface="Roboto"/>
              </a:rPr>
              <a:t>if</a:t>
            </a:r>
            <a:endParaRPr lang="pt-BR" sz="2000" dirty="0">
              <a:latin typeface="Roboto"/>
            </a:endParaRPr>
          </a:p>
          <a:p>
            <a:pPr marL="0" indent="0">
              <a:buNone/>
            </a:pPr>
            <a:r>
              <a:rPr lang="pt-BR" sz="2000" dirty="0">
                <a:latin typeface="Roboto"/>
              </a:rPr>
              <a:t>const </a:t>
            </a:r>
            <a:r>
              <a:rPr lang="pt-BR" sz="2000" dirty="0" err="1">
                <a:latin typeface="Roboto"/>
              </a:rPr>
              <a:t>estaChovendo</a:t>
            </a:r>
            <a:r>
              <a:rPr lang="pt-BR" sz="2000" dirty="0">
                <a:latin typeface="Roboto"/>
              </a:rPr>
              <a:t> = </a:t>
            </a:r>
            <a:r>
              <a:rPr lang="pt-BR" sz="2000" dirty="0" err="1">
                <a:latin typeface="Roboto"/>
              </a:rPr>
              <a:t>true</a:t>
            </a:r>
            <a:r>
              <a:rPr lang="pt-BR" sz="2000" dirty="0">
                <a:latin typeface="Roboto"/>
              </a:rPr>
              <a:t>;</a:t>
            </a:r>
          </a:p>
          <a:p>
            <a:pPr marL="0" indent="0">
              <a:buNone/>
            </a:pPr>
            <a:r>
              <a:rPr lang="pt-BR" sz="2000" dirty="0" err="1">
                <a:latin typeface="Roboto"/>
              </a:rPr>
              <a:t>if</a:t>
            </a:r>
            <a:r>
              <a:rPr lang="pt-BR" sz="2000" dirty="0">
                <a:latin typeface="Roboto"/>
              </a:rPr>
              <a:t> (</a:t>
            </a:r>
            <a:r>
              <a:rPr lang="pt-BR" sz="2000" dirty="0" err="1">
                <a:latin typeface="Roboto"/>
              </a:rPr>
              <a:t>estaChovendo</a:t>
            </a:r>
            <a:r>
              <a:rPr lang="pt-BR" sz="2000" dirty="0">
                <a:latin typeface="Roboto"/>
              </a:rPr>
              <a:t>) {</a:t>
            </a:r>
          </a:p>
          <a:p>
            <a:pPr marL="0" indent="0">
              <a:buNone/>
            </a:pPr>
            <a:r>
              <a:rPr lang="pt-BR" sz="2000" dirty="0">
                <a:latin typeface="Roboto"/>
              </a:rPr>
              <a:t>  console.log("Leve o guarda-chuva");</a:t>
            </a:r>
          </a:p>
          <a:p>
            <a:pPr marL="0" indent="0">
              <a:buNone/>
            </a:pPr>
            <a:r>
              <a:rPr lang="pt-BR" sz="2000" dirty="0">
                <a:latin typeface="Roboto"/>
              </a:rPr>
              <a:t>} </a:t>
            </a:r>
            <a:r>
              <a:rPr lang="pt-BR" sz="2000" dirty="0" err="1">
                <a:latin typeface="Roboto"/>
              </a:rPr>
              <a:t>else</a:t>
            </a:r>
            <a:r>
              <a:rPr lang="pt-BR" sz="2000" dirty="0">
                <a:latin typeface="Roboto"/>
              </a:rPr>
              <a:t> {</a:t>
            </a:r>
          </a:p>
          <a:p>
            <a:pPr marL="0" indent="0">
              <a:buNone/>
            </a:pPr>
            <a:r>
              <a:rPr lang="pt-BR" sz="2000" dirty="0">
                <a:latin typeface="Roboto"/>
              </a:rPr>
              <a:t>  console.log("Sem guarda-chuva hoje");</a:t>
            </a:r>
          </a:p>
          <a:p>
            <a:pPr marL="0" indent="0">
              <a:buNone/>
            </a:pPr>
            <a:r>
              <a:rPr lang="pt-BR" sz="2000" dirty="0">
                <a:latin typeface="Roboto"/>
              </a:rPr>
              <a:t>}</a:t>
            </a:r>
          </a:p>
          <a:p>
            <a:pPr marL="0" indent="0">
              <a:buNone/>
            </a:pPr>
            <a:endParaRPr lang="pt-BR" sz="2000" dirty="0">
              <a:latin typeface="Roboto"/>
            </a:endParaRPr>
          </a:p>
        </p:txBody>
      </p:sp>
    </p:spTree>
    <p:extLst>
      <p:ext uri="{BB962C8B-B14F-4D97-AF65-F5344CB8AC3E}">
        <p14:creationId xmlns:p14="http://schemas.microsoft.com/office/powerpoint/2010/main" val="27460515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2F09B-59D8-F452-E64F-6475BE4A54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2C70ED-87F2-9EFC-4DA6-A75091F559B6}"/>
              </a:ext>
            </a:extLst>
          </p:cNvPr>
          <p:cNvSpPr>
            <a:spLocks noGrp="1"/>
          </p:cNvSpPr>
          <p:nvPr>
            <p:ph type="title"/>
          </p:nvPr>
        </p:nvSpPr>
        <p:spPr/>
        <p:txBody>
          <a:bodyPr/>
          <a:lstStyle/>
          <a:p>
            <a:r>
              <a:rPr lang="pt-BR" sz="3600" b="1" dirty="0">
                <a:solidFill>
                  <a:srgbClr val="003366"/>
                </a:solidFill>
              </a:rPr>
              <a:t>Exercícios</a:t>
            </a:r>
            <a:endParaRPr sz="3600" b="1" dirty="0">
              <a:solidFill>
                <a:srgbClr val="003366"/>
              </a:solidFill>
            </a:endParaRPr>
          </a:p>
        </p:txBody>
      </p:sp>
      <p:sp>
        <p:nvSpPr>
          <p:cNvPr id="3" name="Content Placeholder 2">
            <a:extLst>
              <a:ext uri="{FF2B5EF4-FFF2-40B4-BE49-F238E27FC236}">
                <a16:creationId xmlns:a16="http://schemas.microsoft.com/office/drawing/2014/main" id="{93938D70-584F-516C-565C-4FB364C50ED1}"/>
              </a:ext>
            </a:extLst>
          </p:cNvPr>
          <p:cNvSpPr>
            <a:spLocks noGrp="1"/>
          </p:cNvSpPr>
          <p:nvPr>
            <p:ph idx="1"/>
          </p:nvPr>
        </p:nvSpPr>
        <p:spPr/>
        <p:txBody>
          <a:bodyPr>
            <a:noAutofit/>
          </a:bodyPr>
          <a:lstStyle/>
          <a:p>
            <a:pPr marL="0" indent="0">
              <a:buNone/>
            </a:pPr>
            <a:r>
              <a:rPr lang="pt-BR" sz="2000" dirty="0">
                <a:latin typeface="Roboto"/>
              </a:rPr>
              <a:t>// Exercício 10 — Operadores matemáticos</a:t>
            </a:r>
          </a:p>
          <a:p>
            <a:pPr marL="0" indent="0">
              <a:buNone/>
            </a:pPr>
            <a:r>
              <a:rPr lang="pt-BR" sz="2000" dirty="0">
                <a:latin typeface="Roboto"/>
              </a:rPr>
              <a:t>const a = 15;</a:t>
            </a:r>
          </a:p>
          <a:p>
            <a:pPr marL="0" indent="0">
              <a:buNone/>
            </a:pPr>
            <a:r>
              <a:rPr lang="pt-BR" sz="2000" dirty="0">
                <a:latin typeface="Roboto"/>
              </a:rPr>
              <a:t>const b = 4;</a:t>
            </a:r>
          </a:p>
          <a:p>
            <a:pPr marL="0" indent="0">
              <a:buNone/>
            </a:pPr>
            <a:r>
              <a:rPr lang="pt-BR" sz="2000" dirty="0">
                <a:latin typeface="Roboto"/>
              </a:rPr>
              <a:t>console.log("Soma:", a + b); // 19</a:t>
            </a:r>
          </a:p>
          <a:p>
            <a:pPr marL="0" indent="0">
              <a:buNone/>
            </a:pPr>
            <a:r>
              <a:rPr lang="pt-BR" sz="2000" dirty="0">
                <a:latin typeface="Roboto"/>
              </a:rPr>
              <a:t>console.log("Subtração:", a - b); // 11</a:t>
            </a:r>
          </a:p>
          <a:p>
            <a:pPr marL="0" indent="0">
              <a:buNone/>
            </a:pPr>
            <a:r>
              <a:rPr lang="pt-BR" sz="2000" dirty="0">
                <a:latin typeface="Roboto"/>
              </a:rPr>
              <a:t>console.log("Multiplicação:", a * b); // 60</a:t>
            </a:r>
          </a:p>
          <a:p>
            <a:pPr marL="0" indent="0">
              <a:buNone/>
            </a:pPr>
            <a:r>
              <a:rPr lang="pt-BR" sz="2000" dirty="0">
                <a:latin typeface="Roboto"/>
              </a:rPr>
              <a:t>console.log("Divisão:", a / b); // 3.75</a:t>
            </a:r>
          </a:p>
          <a:p>
            <a:pPr marL="0" indent="0">
              <a:buNone/>
            </a:pPr>
            <a:r>
              <a:rPr lang="pt-BR" sz="2000" dirty="0">
                <a:latin typeface="Roboto"/>
              </a:rPr>
              <a:t>console.log("Resto da divisão:", a % b); // 3</a:t>
            </a:r>
          </a:p>
          <a:p>
            <a:pPr marL="0" indent="0">
              <a:buNone/>
            </a:pPr>
            <a:endParaRPr sz="2400" i="1" dirty="0">
              <a:latin typeface="Roboto"/>
            </a:endParaRPr>
          </a:p>
        </p:txBody>
      </p:sp>
    </p:spTree>
    <p:extLst>
      <p:ext uri="{BB962C8B-B14F-4D97-AF65-F5344CB8AC3E}">
        <p14:creationId xmlns:p14="http://schemas.microsoft.com/office/powerpoint/2010/main" val="11829803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E5AF7-4A56-29D1-1E82-146DBF2D3C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3E53BF-FC33-034F-C801-9AE0C14EED90}"/>
              </a:ext>
            </a:extLst>
          </p:cNvPr>
          <p:cNvSpPr>
            <a:spLocks noGrp="1"/>
          </p:cNvSpPr>
          <p:nvPr>
            <p:ph type="title"/>
          </p:nvPr>
        </p:nvSpPr>
        <p:spPr/>
        <p:txBody>
          <a:bodyPr/>
          <a:lstStyle/>
          <a:p>
            <a:r>
              <a:rPr lang="pt-BR" sz="3600" b="1" dirty="0">
                <a:solidFill>
                  <a:srgbClr val="003366"/>
                </a:solidFill>
              </a:rPr>
              <a:t>Exercícios</a:t>
            </a:r>
            <a:endParaRPr sz="3600" b="1" dirty="0">
              <a:solidFill>
                <a:srgbClr val="003366"/>
              </a:solidFill>
            </a:endParaRPr>
          </a:p>
        </p:txBody>
      </p:sp>
      <p:sp>
        <p:nvSpPr>
          <p:cNvPr id="3" name="Content Placeholder 2">
            <a:extLst>
              <a:ext uri="{FF2B5EF4-FFF2-40B4-BE49-F238E27FC236}">
                <a16:creationId xmlns:a16="http://schemas.microsoft.com/office/drawing/2014/main" id="{BDCC8489-96D9-61CF-B707-94F33F574228}"/>
              </a:ext>
            </a:extLst>
          </p:cNvPr>
          <p:cNvSpPr>
            <a:spLocks noGrp="1"/>
          </p:cNvSpPr>
          <p:nvPr>
            <p:ph idx="1"/>
          </p:nvPr>
        </p:nvSpPr>
        <p:spPr/>
        <p:txBody>
          <a:bodyPr>
            <a:noAutofit/>
          </a:bodyPr>
          <a:lstStyle/>
          <a:p>
            <a:pPr marL="0" indent="0">
              <a:buNone/>
            </a:pPr>
            <a:r>
              <a:rPr lang="pt-BR" sz="2000" dirty="0">
                <a:latin typeface="Roboto"/>
              </a:rPr>
              <a:t>// Exercício 11 — Operadores de comparação</a:t>
            </a:r>
          </a:p>
          <a:p>
            <a:pPr marL="0" indent="0">
              <a:buNone/>
            </a:pPr>
            <a:r>
              <a:rPr lang="pt-BR" sz="2000" dirty="0">
                <a:latin typeface="Roboto"/>
              </a:rPr>
              <a:t>const x = 10;</a:t>
            </a:r>
          </a:p>
          <a:p>
            <a:pPr marL="0" indent="0">
              <a:buNone/>
            </a:pPr>
            <a:r>
              <a:rPr lang="pt-BR" sz="2000" dirty="0">
                <a:latin typeface="Roboto"/>
              </a:rPr>
              <a:t>const y = "10";</a:t>
            </a:r>
          </a:p>
          <a:p>
            <a:pPr marL="0" indent="0">
              <a:buNone/>
            </a:pPr>
            <a:r>
              <a:rPr lang="pt-BR" sz="2000" dirty="0">
                <a:latin typeface="Roboto"/>
              </a:rPr>
              <a:t>console.log("x == y:", x == y); // </a:t>
            </a:r>
            <a:r>
              <a:rPr lang="pt-BR" sz="2000" dirty="0" err="1">
                <a:latin typeface="Roboto"/>
              </a:rPr>
              <a:t>true</a:t>
            </a:r>
            <a:r>
              <a:rPr lang="pt-BR" sz="2000" dirty="0">
                <a:latin typeface="Roboto"/>
              </a:rPr>
              <a:t> (igualdade de valor)</a:t>
            </a:r>
          </a:p>
          <a:p>
            <a:pPr marL="0" indent="0">
              <a:buNone/>
            </a:pPr>
            <a:r>
              <a:rPr lang="pt-BR" sz="2000" dirty="0">
                <a:latin typeface="Roboto"/>
              </a:rPr>
              <a:t>console.log("x === y:", x === y); // false (igualdade estrita)</a:t>
            </a:r>
          </a:p>
          <a:p>
            <a:pPr marL="0" indent="0">
              <a:buNone/>
            </a:pPr>
            <a:r>
              <a:rPr lang="pt-BR" sz="2000" dirty="0">
                <a:latin typeface="Roboto"/>
              </a:rPr>
              <a:t>console.log("x != y:", x != y); // false</a:t>
            </a:r>
          </a:p>
          <a:p>
            <a:pPr marL="0" indent="0">
              <a:buNone/>
            </a:pPr>
            <a:r>
              <a:rPr lang="pt-BR" sz="2000" dirty="0">
                <a:latin typeface="Roboto"/>
              </a:rPr>
              <a:t>console.log("x !== y:", x !== y); // </a:t>
            </a:r>
            <a:r>
              <a:rPr lang="pt-BR" sz="2000" dirty="0" err="1">
                <a:latin typeface="Roboto"/>
              </a:rPr>
              <a:t>true</a:t>
            </a:r>
            <a:endParaRPr lang="pt-BR" sz="2000" dirty="0">
              <a:latin typeface="Roboto"/>
            </a:endParaRPr>
          </a:p>
          <a:p>
            <a:pPr marL="0" indent="0">
              <a:buNone/>
            </a:pPr>
            <a:r>
              <a:rPr lang="pt-BR" sz="2000" dirty="0">
                <a:latin typeface="Roboto"/>
              </a:rPr>
              <a:t>console.log("x &gt; 5:", x &gt; 5); // </a:t>
            </a:r>
            <a:r>
              <a:rPr lang="pt-BR" sz="2000" dirty="0" err="1">
                <a:latin typeface="Roboto"/>
              </a:rPr>
              <a:t>true</a:t>
            </a:r>
            <a:endParaRPr lang="pt-BR" sz="2000" dirty="0">
              <a:latin typeface="Roboto"/>
            </a:endParaRPr>
          </a:p>
          <a:p>
            <a:pPr marL="0" indent="0">
              <a:buNone/>
            </a:pPr>
            <a:r>
              <a:rPr lang="pt-BR" sz="2000" dirty="0">
                <a:latin typeface="Roboto"/>
              </a:rPr>
              <a:t>console.log("x &lt;= 10:", x &lt;= 10); // </a:t>
            </a:r>
            <a:r>
              <a:rPr lang="pt-BR" sz="2000" dirty="0" err="1">
                <a:latin typeface="Roboto"/>
              </a:rPr>
              <a:t>true</a:t>
            </a:r>
            <a:endParaRPr lang="pt-BR" sz="2000" dirty="0">
              <a:latin typeface="Roboto"/>
            </a:endParaRPr>
          </a:p>
          <a:p>
            <a:pPr marL="0" indent="0">
              <a:buNone/>
            </a:pPr>
            <a:endParaRPr lang="pt-BR" sz="2400" dirty="0">
              <a:latin typeface="Roboto"/>
            </a:endParaRPr>
          </a:p>
          <a:p>
            <a:pPr marL="0" indent="0">
              <a:buNone/>
            </a:pPr>
            <a:endParaRPr lang="pt-BR" sz="2400" i="1" dirty="0">
              <a:latin typeface="Roboto"/>
            </a:endParaRPr>
          </a:p>
        </p:txBody>
      </p:sp>
    </p:spTree>
    <p:extLst>
      <p:ext uri="{BB962C8B-B14F-4D97-AF65-F5344CB8AC3E}">
        <p14:creationId xmlns:p14="http://schemas.microsoft.com/office/powerpoint/2010/main" val="30519193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DA9DB-8646-13F7-3059-AEF385F7EB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479DAD-E747-EADA-4BA6-D305910BCD48}"/>
              </a:ext>
            </a:extLst>
          </p:cNvPr>
          <p:cNvSpPr>
            <a:spLocks noGrp="1"/>
          </p:cNvSpPr>
          <p:nvPr>
            <p:ph type="title"/>
          </p:nvPr>
        </p:nvSpPr>
        <p:spPr/>
        <p:txBody>
          <a:bodyPr/>
          <a:lstStyle/>
          <a:p>
            <a:r>
              <a:rPr lang="pt-BR" sz="3600" b="1" dirty="0">
                <a:solidFill>
                  <a:srgbClr val="003366"/>
                </a:solidFill>
              </a:rPr>
              <a:t>Exercícios</a:t>
            </a:r>
            <a:endParaRPr sz="3600" b="1" dirty="0">
              <a:solidFill>
                <a:srgbClr val="003366"/>
              </a:solidFill>
            </a:endParaRPr>
          </a:p>
        </p:txBody>
      </p:sp>
      <p:sp>
        <p:nvSpPr>
          <p:cNvPr id="3" name="Content Placeholder 2">
            <a:extLst>
              <a:ext uri="{FF2B5EF4-FFF2-40B4-BE49-F238E27FC236}">
                <a16:creationId xmlns:a16="http://schemas.microsoft.com/office/drawing/2014/main" id="{98FBF311-BB49-5288-25C1-0311656A4577}"/>
              </a:ext>
            </a:extLst>
          </p:cNvPr>
          <p:cNvSpPr>
            <a:spLocks noGrp="1"/>
          </p:cNvSpPr>
          <p:nvPr>
            <p:ph idx="1"/>
          </p:nvPr>
        </p:nvSpPr>
        <p:spPr/>
        <p:txBody>
          <a:bodyPr>
            <a:noAutofit/>
          </a:bodyPr>
          <a:lstStyle/>
          <a:p>
            <a:pPr marL="0" indent="0">
              <a:buNone/>
            </a:pPr>
            <a:r>
              <a:rPr lang="pt-BR" sz="2000" dirty="0">
                <a:latin typeface="Roboto"/>
              </a:rPr>
              <a:t>// Exercício 12 — Combinação de booleanos com AND</a:t>
            </a:r>
          </a:p>
          <a:p>
            <a:pPr marL="0" indent="0">
              <a:buNone/>
            </a:pPr>
            <a:r>
              <a:rPr lang="pt-BR" sz="2000" dirty="0">
                <a:latin typeface="Roboto"/>
              </a:rPr>
              <a:t>const </a:t>
            </a:r>
            <a:r>
              <a:rPr lang="pt-BR" sz="2000" dirty="0" err="1">
                <a:latin typeface="Roboto"/>
              </a:rPr>
              <a:t>temCarteira</a:t>
            </a:r>
            <a:r>
              <a:rPr lang="pt-BR" sz="2000" dirty="0">
                <a:latin typeface="Roboto"/>
              </a:rPr>
              <a:t> = </a:t>
            </a:r>
            <a:r>
              <a:rPr lang="pt-BR" sz="2000" dirty="0" err="1">
                <a:latin typeface="Roboto"/>
              </a:rPr>
              <a:t>true</a:t>
            </a:r>
            <a:r>
              <a:rPr lang="pt-BR" sz="2000" dirty="0">
                <a:latin typeface="Roboto"/>
              </a:rPr>
              <a:t>;</a:t>
            </a:r>
          </a:p>
          <a:p>
            <a:pPr marL="0" indent="0">
              <a:buNone/>
            </a:pPr>
            <a:r>
              <a:rPr lang="pt-BR" sz="2000" dirty="0">
                <a:latin typeface="Roboto"/>
              </a:rPr>
              <a:t>const </a:t>
            </a:r>
            <a:r>
              <a:rPr lang="pt-BR" sz="2000" dirty="0" err="1">
                <a:latin typeface="Roboto"/>
              </a:rPr>
              <a:t>temDinheiro</a:t>
            </a:r>
            <a:r>
              <a:rPr lang="pt-BR" sz="2000" dirty="0">
                <a:latin typeface="Roboto"/>
              </a:rPr>
              <a:t> = false;</a:t>
            </a:r>
          </a:p>
          <a:p>
            <a:pPr marL="0" indent="0">
              <a:buNone/>
            </a:pPr>
            <a:r>
              <a:rPr lang="pt-BR" sz="2000" dirty="0" err="1">
                <a:latin typeface="Roboto"/>
              </a:rPr>
              <a:t>if</a:t>
            </a:r>
            <a:r>
              <a:rPr lang="pt-BR" sz="2000" dirty="0">
                <a:latin typeface="Roboto"/>
              </a:rPr>
              <a:t> (</a:t>
            </a:r>
            <a:r>
              <a:rPr lang="pt-BR" sz="2000" dirty="0" err="1">
                <a:latin typeface="Roboto"/>
              </a:rPr>
              <a:t>temCarteira</a:t>
            </a:r>
            <a:r>
              <a:rPr lang="pt-BR" sz="2000" dirty="0">
                <a:latin typeface="Roboto"/>
              </a:rPr>
              <a:t> &amp;&amp; </a:t>
            </a:r>
            <a:r>
              <a:rPr lang="pt-BR" sz="2000" dirty="0" err="1">
                <a:latin typeface="Roboto"/>
              </a:rPr>
              <a:t>temDinheiro</a:t>
            </a:r>
            <a:r>
              <a:rPr lang="pt-BR" sz="2000" dirty="0">
                <a:latin typeface="Roboto"/>
              </a:rPr>
              <a:t>) {</a:t>
            </a:r>
          </a:p>
          <a:p>
            <a:pPr marL="0" indent="0">
              <a:buNone/>
            </a:pPr>
            <a:r>
              <a:rPr lang="pt-BR" sz="2000" dirty="0">
                <a:latin typeface="Roboto"/>
              </a:rPr>
              <a:t>  console.log("Pode comprar o ingresso");</a:t>
            </a:r>
          </a:p>
          <a:p>
            <a:pPr marL="0" indent="0">
              <a:buNone/>
            </a:pPr>
            <a:r>
              <a:rPr lang="pt-BR" sz="2000" dirty="0">
                <a:latin typeface="Roboto"/>
              </a:rPr>
              <a:t>} </a:t>
            </a:r>
            <a:r>
              <a:rPr lang="pt-BR" sz="2000" dirty="0" err="1">
                <a:latin typeface="Roboto"/>
              </a:rPr>
              <a:t>else</a:t>
            </a:r>
            <a:r>
              <a:rPr lang="pt-BR" sz="2000" dirty="0">
                <a:latin typeface="Roboto"/>
              </a:rPr>
              <a:t> {</a:t>
            </a:r>
          </a:p>
          <a:p>
            <a:pPr marL="0" indent="0">
              <a:buNone/>
            </a:pPr>
            <a:r>
              <a:rPr lang="pt-BR" sz="2000" dirty="0">
                <a:latin typeface="Roboto"/>
              </a:rPr>
              <a:t>  console.log("Não pode comprar");</a:t>
            </a:r>
          </a:p>
          <a:p>
            <a:pPr marL="0" indent="0">
              <a:buNone/>
            </a:pPr>
            <a:r>
              <a:rPr lang="pt-BR" sz="2000" dirty="0">
                <a:latin typeface="Roboto"/>
              </a:rPr>
              <a:t>}</a:t>
            </a:r>
          </a:p>
          <a:p>
            <a:pPr marL="0" indent="0">
              <a:buNone/>
            </a:pPr>
            <a:endParaRPr lang="pt-BR" sz="2400" dirty="0">
              <a:latin typeface="Roboto"/>
            </a:endParaRPr>
          </a:p>
          <a:p>
            <a:pPr marL="0" indent="0">
              <a:buNone/>
            </a:pPr>
            <a:endParaRPr sz="2400" i="1" dirty="0">
              <a:latin typeface="Roboto"/>
            </a:endParaRPr>
          </a:p>
        </p:txBody>
      </p:sp>
    </p:spTree>
    <p:extLst>
      <p:ext uri="{BB962C8B-B14F-4D97-AF65-F5344CB8AC3E}">
        <p14:creationId xmlns:p14="http://schemas.microsoft.com/office/powerpoint/2010/main" val="2475913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5C7DF-5958-1D01-0990-AB5DAFF187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7F2908-F7B6-D5D4-2EAC-7DF5F91EDDE8}"/>
              </a:ext>
            </a:extLst>
          </p:cNvPr>
          <p:cNvSpPr>
            <a:spLocks noGrp="1"/>
          </p:cNvSpPr>
          <p:nvPr>
            <p:ph type="title"/>
          </p:nvPr>
        </p:nvSpPr>
        <p:spPr/>
        <p:txBody>
          <a:bodyPr/>
          <a:lstStyle/>
          <a:p>
            <a:r>
              <a:rPr lang="pt-BR" sz="3600" b="1" dirty="0">
                <a:solidFill>
                  <a:srgbClr val="003366"/>
                </a:solidFill>
              </a:rPr>
              <a:t>Exercícios</a:t>
            </a:r>
            <a:endParaRPr sz="3600" b="1" dirty="0">
              <a:solidFill>
                <a:srgbClr val="003366"/>
              </a:solidFill>
            </a:endParaRPr>
          </a:p>
        </p:txBody>
      </p:sp>
      <p:sp>
        <p:nvSpPr>
          <p:cNvPr id="3" name="Content Placeholder 2">
            <a:extLst>
              <a:ext uri="{FF2B5EF4-FFF2-40B4-BE49-F238E27FC236}">
                <a16:creationId xmlns:a16="http://schemas.microsoft.com/office/drawing/2014/main" id="{A4F05B38-A318-CC88-31C3-CB6ED0771793}"/>
              </a:ext>
            </a:extLst>
          </p:cNvPr>
          <p:cNvSpPr>
            <a:spLocks noGrp="1"/>
          </p:cNvSpPr>
          <p:nvPr>
            <p:ph idx="1"/>
          </p:nvPr>
        </p:nvSpPr>
        <p:spPr/>
        <p:txBody>
          <a:bodyPr>
            <a:noAutofit/>
          </a:bodyPr>
          <a:lstStyle/>
          <a:p>
            <a:pPr marL="0" indent="0">
              <a:buNone/>
            </a:pPr>
            <a:r>
              <a:rPr lang="pt-BR" sz="2000" dirty="0">
                <a:latin typeface="Roboto"/>
              </a:rPr>
              <a:t>// Exercício 13 — Negação booleana</a:t>
            </a:r>
          </a:p>
          <a:p>
            <a:pPr marL="0" indent="0">
              <a:buNone/>
            </a:pPr>
            <a:r>
              <a:rPr lang="pt-BR" sz="2000" dirty="0">
                <a:latin typeface="Roboto"/>
              </a:rPr>
              <a:t>let </a:t>
            </a:r>
            <a:r>
              <a:rPr lang="pt-BR" sz="2000" dirty="0" err="1">
                <a:latin typeface="Roboto"/>
              </a:rPr>
              <a:t>luzLigada</a:t>
            </a:r>
            <a:r>
              <a:rPr lang="pt-BR" sz="2000" dirty="0">
                <a:latin typeface="Roboto"/>
              </a:rPr>
              <a:t> = false;</a:t>
            </a:r>
          </a:p>
          <a:p>
            <a:pPr marL="0" indent="0">
              <a:buNone/>
            </a:pPr>
            <a:r>
              <a:rPr lang="pt-BR" sz="2000" dirty="0">
                <a:latin typeface="Roboto"/>
              </a:rPr>
              <a:t>console.log("Luz ligada?", </a:t>
            </a:r>
            <a:r>
              <a:rPr lang="pt-BR" sz="2000" dirty="0" err="1">
                <a:latin typeface="Roboto"/>
              </a:rPr>
              <a:t>luzLigada</a:t>
            </a:r>
            <a:r>
              <a:rPr lang="pt-BR" sz="2000" dirty="0">
                <a:latin typeface="Roboto"/>
              </a:rPr>
              <a:t>);</a:t>
            </a:r>
          </a:p>
          <a:p>
            <a:pPr marL="0" indent="0">
              <a:buNone/>
            </a:pPr>
            <a:r>
              <a:rPr lang="pt-BR" sz="2000" dirty="0" err="1">
                <a:latin typeface="Roboto"/>
              </a:rPr>
              <a:t>luzLigada</a:t>
            </a:r>
            <a:r>
              <a:rPr lang="pt-BR" sz="2000" dirty="0">
                <a:latin typeface="Roboto"/>
              </a:rPr>
              <a:t> = !</a:t>
            </a:r>
            <a:r>
              <a:rPr lang="pt-BR" sz="2000" dirty="0" err="1">
                <a:latin typeface="Roboto"/>
              </a:rPr>
              <a:t>luzLigada</a:t>
            </a:r>
            <a:r>
              <a:rPr lang="pt-BR" sz="2000" dirty="0">
                <a:latin typeface="Roboto"/>
              </a:rPr>
              <a:t>; // inverte o valor</a:t>
            </a:r>
          </a:p>
          <a:p>
            <a:pPr marL="0" indent="0">
              <a:buNone/>
            </a:pPr>
            <a:r>
              <a:rPr lang="pt-BR" sz="2000" dirty="0">
                <a:latin typeface="Roboto"/>
              </a:rPr>
              <a:t>console.log("Luz ligada após negação:", </a:t>
            </a:r>
            <a:r>
              <a:rPr lang="pt-BR" sz="2000" dirty="0" err="1">
                <a:latin typeface="Roboto"/>
              </a:rPr>
              <a:t>luzLigada</a:t>
            </a:r>
            <a:r>
              <a:rPr lang="pt-BR" sz="2000" dirty="0">
                <a:latin typeface="Roboto"/>
              </a:rPr>
              <a:t>);</a:t>
            </a:r>
          </a:p>
        </p:txBody>
      </p:sp>
    </p:spTree>
    <p:extLst>
      <p:ext uri="{BB962C8B-B14F-4D97-AF65-F5344CB8AC3E}">
        <p14:creationId xmlns:p14="http://schemas.microsoft.com/office/powerpoint/2010/main" val="15389507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55FD7-30A0-EED3-E3E6-1D799F12DF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C87A26-178D-E8BC-9905-E8C2C67F39A8}"/>
              </a:ext>
            </a:extLst>
          </p:cNvPr>
          <p:cNvSpPr>
            <a:spLocks noGrp="1"/>
          </p:cNvSpPr>
          <p:nvPr>
            <p:ph type="title"/>
          </p:nvPr>
        </p:nvSpPr>
        <p:spPr/>
        <p:txBody>
          <a:bodyPr/>
          <a:lstStyle/>
          <a:p>
            <a:r>
              <a:rPr lang="pt-BR" sz="3600" b="1" dirty="0">
                <a:solidFill>
                  <a:srgbClr val="003366"/>
                </a:solidFill>
              </a:rPr>
              <a:t>Material de Apoio e Próximos Passos</a:t>
            </a:r>
            <a:endParaRPr sz="3600" b="1" dirty="0">
              <a:solidFill>
                <a:srgbClr val="003366"/>
              </a:solidFill>
            </a:endParaRPr>
          </a:p>
        </p:txBody>
      </p:sp>
      <p:sp>
        <p:nvSpPr>
          <p:cNvPr id="3" name="Content Placeholder 2">
            <a:extLst>
              <a:ext uri="{FF2B5EF4-FFF2-40B4-BE49-F238E27FC236}">
                <a16:creationId xmlns:a16="http://schemas.microsoft.com/office/drawing/2014/main" id="{4EA4787A-49CA-8CFF-5474-41E6B4DA3DA3}"/>
              </a:ext>
            </a:extLst>
          </p:cNvPr>
          <p:cNvSpPr>
            <a:spLocks noGrp="1"/>
          </p:cNvSpPr>
          <p:nvPr>
            <p:ph idx="1"/>
          </p:nvPr>
        </p:nvSpPr>
        <p:spPr/>
        <p:txBody>
          <a:bodyPr/>
          <a:lstStyle/>
          <a:p>
            <a:pPr marL="0" indent="0">
              <a:buNone/>
            </a:pPr>
            <a:endParaRPr lang="pt-BR" sz="2400" dirty="0">
              <a:latin typeface="Roboto"/>
            </a:endParaRPr>
          </a:p>
          <a:p>
            <a:pPr>
              <a:defRPr sz="1600">
                <a:latin typeface="Roboto"/>
              </a:defRPr>
            </a:pPr>
            <a:r>
              <a:rPr lang="pt-BR" sz="2400" dirty="0"/>
              <a:t>MDN Web </a:t>
            </a:r>
            <a:r>
              <a:rPr lang="pt-BR" sz="2400" dirty="0" err="1"/>
              <a:t>Docs</a:t>
            </a:r>
            <a:r>
              <a:rPr lang="pt-BR" sz="2400" dirty="0"/>
              <a:t> (referência oficial).</a:t>
            </a:r>
          </a:p>
          <a:p>
            <a:pPr marL="0" indent="0">
              <a:buNone/>
              <a:defRPr sz="1600">
                <a:latin typeface="Roboto"/>
              </a:defRPr>
            </a:pPr>
            <a:endParaRPr lang="pt-BR" sz="2400" dirty="0"/>
          </a:p>
          <a:p>
            <a:pPr marL="0" indent="0">
              <a:buNone/>
              <a:defRPr sz="1600">
                <a:latin typeface="Roboto"/>
              </a:defRPr>
            </a:pPr>
            <a:endParaRPr lang="pt-BR" sz="2400" dirty="0"/>
          </a:p>
          <a:p>
            <a:pPr marL="0" indent="0">
              <a:buNone/>
              <a:defRPr sz="1600">
                <a:latin typeface="Roboto"/>
              </a:defRPr>
            </a:pPr>
            <a:r>
              <a:rPr lang="pt-BR" sz="2400" b="1" dirty="0"/>
              <a:t>Semana 3: </a:t>
            </a:r>
            <a:r>
              <a:rPr lang="pt-BR" sz="2400" dirty="0"/>
              <a:t>controle de fluxo (</a:t>
            </a:r>
            <a:r>
              <a:rPr lang="pt-BR" sz="2400" dirty="0" err="1"/>
              <a:t>if</a:t>
            </a:r>
            <a:r>
              <a:rPr lang="pt-BR" sz="2400" dirty="0"/>
              <a:t>/switch/for/</a:t>
            </a:r>
            <a:r>
              <a:rPr lang="pt-BR" sz="2400" dirty="0" err="1"/>
              <a:t>while</a:t>
            </a:r>
            <a:r>
              <a:rPr lang="pt-BR" sz="2400" dirty="0"/>
              <a:t>) — iremos aplicar tudo que vimos hoje.</a:t>
            </a:r>
          </a:p>
          <a:p>
            <a:pPr marL="0" indent="0">
              <a:buNone/>
            </a:pPr>
            <a:br>
              <a:rPr lang="pt-BR" sz="2400" dirty="0">
                <a:latin typeface="Roboto"/>
              </a:rPr>
            </a:br>
            <a:endParaRPr sz="2400" i="1" dirty="0">
              <a:latin typeface="Roboto"/>
            </a:endParaRPr>
          </a:p>
        </p:txBody>
      </p:sp>
    </p:spTree>
    <p:extLst>
      <p:ext uri="{BB962C8B-B14F-4D97-AF65-F5344CB8AC3E}">
        <p14:creationId xmlns:p14="http://schemas.microsoft.com/office/powerpoint/2010/main" val="2252294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BF426-CDF1-F9A0-F8DE-40BE4FA07D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8E62EB-5708-70BB-6D86-4170D9EAABC0}"/>
              </a:ext>
            </a:extLst>
          </p:cNvPr>
          <p:cNvSpPr>
            <a:spLocks noGrp="1"/>
          </p:cNvSpPr>
          <p:nvPr>
            <p:ph type="title"/>
          </p:nvPr>
        </p:nvSpPr>
        <p:spPr/>
        <p:txBody>
          <a:bodyPr/>
          <a:lstStyle/>
          <a:p>
            <a:r>
              <a:rPr lang="pt-BR" sz="3600" b="1" dirty="0">
                <a:solidFill>
                  <a:srgbClr val="003366"/>
                </a:solidFill>
              </a:rPr>
              <a:t>Variáveis</a:t>
            </a:r>
            <a:endParaRPr sz="3600" b="1" dirty="0">
              <a:solidFill>
                <a:srgbClr val="003366"/>
              </a:solidFill>
            </a:endParaRPr>
          </a:p>
        </p:txBody>
      </p:sp>
      <p:sp>
        <p:nvSpPr>
          <p:cNvPr id="3" name="Content Placeholder 2">
            <a:extLst>
              <a:ext uri="{FF2B5EF4-FFF2-40B4-BE49-F238E27FC236}">
                <a16:creationId xmlns:a16="http://schemas.microsoft.com/office/drawing/2014/main" id="{58F41C85-5484-22C3-3862-13F57388C89F}"/>
              </a:ext>
            </a:extLst>
          </p:cNvPr>
          <p:cNvSpPr>
            <a:spLocks noGrp="1"/>
          </p:cNvSpPr>
          <p:nvPr>
            <p:ph idx="1"/>
          </p:nvPr>
        </p:nvSpPr>
        <p:spPr/>
        <p:txBody>
          <a:bodyPr>
            <a:normAutofit/>
          </a:bodyPr>
          <a:lstStyle/>
          <a:p>
            <a:pPr>
              <a:spcAft>
                <a:spcPts val="600"/>
              </a:spcAft>
              <a:defRPr sz="1800"/>
            </a:pPr>
            <a:r>
              <a:rPr lang="pt-BR" sz="2400" b="1" dirty="0">
                <a:latin typeface="Roboto" panose="02000000000000000000" pitchFamily="2" charset="0"/>
                <a:ea typeface="Roboto" panose="02000000000000000000" pitchFamily="2" charset="0"/>
                <a:cs typeface="Roboto" panose="02000000000000000000" pitchFamily="2" charset="0"/>
              </a:rPr>
              <a:t>let: </a:t>
            </a:r>
            <a:r>
              <a:rPr lang="pt-BR" sz="2400" dirty="0">
                <a:latin typeface="Roboto" panose="02000000000000000000" pitchFamily="2" charset="0"/>
                <a:ea typeface="Roboto" panose="02000000000000000000" pitchFamily="2" charset="0"/>
                <a:cs typeface="Roboto" panose="02000000000000000000" pitchFamily="2" charset="0"/>
              </a:rPr>
              <a:t>variável que pode mudar</a:t>
            </a:r>
          </a:p>
          <a:p>
            <a:pPr>
              <a:spcAft>
                <a:spcPts val="600"/>
              </a:spcAft>
              <a:defRPr sz="1800"/>
            </a:pPr>
            <a:r>
              <a:rPr lang="pt-BR" sz="2400" b="1" dirty="0">
                <a:latin typeface="Roboto" panose="02000000000000000000" pitchFamily="2" charset="0"/>
                <a:ea typeface="Roboto" panose="02000000000000000000" pitchFamily="2" charset="0"/>
                <a:cs typeface="Roboto" panose="02000000000000000000" pitchFamily="2" charset="0"/>
              </a:rPr>
              <a:t>const: </a:t>
            </a:r>
            <a:r>
              <a:rPr lang="pt-BR" sz="2400" dirty="0">
                <a:latin typeface="Roboto" panose="02000000000000000000" pitchFamily="2" charset="0"/>
                <a:ea typeface="Roboto" panose="02000000000000000000" pitchFamily="2" charset="0"/>
                <a:cs typeface="Roboto" panose="02000000000000000000" pitchFamily="2" charset="0"/>
              </a:rPr>
              <a:t>constante, não muda</a:t>
            </a:r>
          </a:p>
          <a:p>
            <a:pPr>
              <a:spcAft>
                <a:spcPts val="600"/>
              </a:spcAft>
              <a:defRPr sz="1800"/>
            </a:pPr>
            <a:r>
              <a:rPr lang="pt-BR" sz="2400" b="1" dirty="0">
                <a:latin typeface="Roboto" panose="02000000000000000000" pitchFamily="2" charset="0"/>
                <a:ea typeface="Roboto" panose="02000000000000000000" pitchFamily="2" charset="0"/>
                <a:cs typeface="Roboto" panose="02000000000000000000" pitchFamily="2" charset="0"/>
              </a:rPr>
              <a:t>var: </a:t>
            </a:r>
            <a:r>
              <a:rPr lang="pt-BR" sz="2400" dirty="0">
                <a:latin typeface="Roboto" panose="02000000000000000000" pitchFamily="2" charset="0"/>
                <a:ea typeface="Roboto" panose="02000000000000000000" pitchFamily="2" charset="0"/>
                <a:cs typeface="Roboto" panose="02000000000000000000" pitchFamily="2" charset="0"/>
              </a:rPr>
              <a:t>forma antiga, evitar</a:t>
            </a:r>
          </a:p>
          <a:p>
            <a:pPr marL="0" indent="0">
              <a:buNone/>
            </a:pPr>
            <a:endParaRPr lang="pt-BR" sz="2400" dirty="0">
              <a:latin typeface="Roboto"/>
            </a:endParaRPr>
          </a:p>
          <a:p>
            <a:pPr marL="0" indent="0">
              <a:buNone/>
            </a:pPr>
            <a:r>
              <a:rPr lang="pt-BR" sz="2400" b="1" dirty="0">
                <a:latin typeface="Roboto"/>
              </a:rPr>
              <a:t>Exemplos:</a:t>
            </a:r>
            <a:br>
              <a:rPr lang="pt-BR" sz="2400" dirty="0">
                <a:latin typeface="Roboto"/>
              </a:rPr>
            </a:br>
            <a:br>
              <a:rPr lang="pt-BR" sz="2400" dirty="0">
                <a:latin typeface="Roboto"/>
              </a:rPr>
            </a:br>
            <a:r>
              <a:rPr lang="pt-BR" sz="2400" i="1" dirty="0"/>
              <a:t>let nome = "Maria";</a:t>
            </a:r>
            <a:br>
              <a:rPr lang="pt-BR" sz="2400" i="1" dirty="0"/>
            </a:br>
            <a:r>
              <a:rPr lang="pt-BR" sz="2400" i="1" dirty="0"/>
              <a:t>const </a:t>
            </a:r>
            <a:r>
              <a:rPr lang="pt-BR" sz="2400" i="1" dirty="0" err="1"/>
              <a:t>anoNascimento</a:t>
            </a:r>
            <a:r>
              <a:rPr lang="pt-BR" sz="2400" i="1" dirty="0"/>
              <a:t> = 2000;</a:t>
            </a:r>
            <a:br>
              <a:rPr lang="pt-BR" sz="2400" i="1" dirty="0"/>
            </a:br>
            <a:r>
              <a:rPr lang="pt-BR" sz="2400" i="1" dirty="0"/>
              <a:t>var idade = 25;</a:t>
            </a:r>
          </a:p>
          <a:p>
            <a:pPr marL="0" indent="0">
              <a:buNone/>
            </a:pPr>
            <a:endParaRPr sz="2400" i="1" dirty="0">
              <a:latin typeface="Roboto"/>
            </a:endParaRPr>
          </a:p>
        </p:txBody>
      </p:sp>
    </p:spTree>
    <p:extLst>
      <p:ext uri="{BB962C8B-B14F-4D97-AF65-F5344CB8AC3E}">
        <p14:creationId xmlns:p14="http://schemas.microsoft.com/office/powerpoint/2010/main" val="2137260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103B2-B469-E8E4-F2EB-E6A48A3E73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D27198-74EC-CDB8-5304-AC52D0E6FF15}"/>
              </a:ext>
            </a:extLst>
          </p:cNvPr>
          <p:cNvSpPr>
            <a:spLocks noGrp="1"/>
          </p:cNvSpPr>
          <p:nvPr>
            <p:ph type="title"/>
          </p:nvPr>
        </p:nvSpPr>
        <p:spPr/>
        <p:txBody>
          <a:bodyPr/>
          <a:lstStyle/>
          <a:p>
            <a:r>
              <a:rPr lang="pt-BR" sz="3600" b="1" dirty="0">
                <a:solidFill>
                  <a:srgbClr val="003366"/>
                </a:solidFill>
              </a:rPr>
              <a:t>Identificadores</a:t>
            </a:r>
            <a:endParaRPr sz="3600" b="1" dirty="0">
              <a:solidFill>
                <a:srgbClr val="003366"/>
              </a:solidFill>
            </a:endParaRPr>
          </a:p>
        </p:txBody>
      </p:sp>
      <p:sp>
        <p:nvSpPr>
          <p:cNvPr id="3" name="Content Placeholder 2">
            <a:extLst>
              <a:ext uri="{FF2B5EF4-FFF2-40B4-BE49-F238E27FC236}">
                <a16:creationId xmlns:a16="http://schemas.microsoft.com/office/drawing/2014/main" id="{9FEE63ED-ED77-E9F2-E39F-D0DD61FED963}"/>
              </a:ext>
            </a:extLst>
          </p:cNvPr>
          <p:cNvSpPr>
            <a:spLocks noGrp="1"/>
          </p:cNvSpPr>
          <p:nvPr>
            <p:ph idx="1"/>
          </p:nvPr>
        </p:nvSpPr>
        <p:spPr/>
        <p:txBody>
          <a:bodyPr>
            <a:normAutofit lnSpcReduction="10000"/>
          </a:bodyPr>
          <a:lstStyle/>
          <a:p>
            <a:pPr>
              <a:spcAft>
                <a:spcPts val="600"/>
              </a:spcAft>
              <a:defRPr sz="1800"/>
            </a:pPr>
            <a:r>
              <a:rPr lang="pt-BR" sz="2400" dirty="0">
                <a:latin typeface="Roboto" panose="02000000000000000000" pitchFamily="2" charset="0"/>
                <a:ea typeface="Roboto" panose="02000000000000000000" pitchFamily="2" charset="0"/>
                <a:cs typeface="Roboto" panose="02000000000000000000" pitchFamily="2" charset="0"/>
              </a:rPr>
              <a:t>Devem iniciar com uma </a:t>
            </a:r>
            <a:r>
              <a:rPr lang="pt-BR" sz="2400" b="1" dirty="0">
                <a:latin typeface="Roboto" panose="02000000000000000000" pitchFamily="2" charset="0"/>
                <a:ea typeface="Roboto" panose="02000000000000000000" pitchFamily="2" charset="0"/>
                <a:cs typeface="Roboto" panose="02000000000000000000" pitchFamily="2" charset="0"/>
              </a:rPr>
              <a:t>letra</a:t>
            </a:r>
            <a:r>
              <a:rPr lang="pt-BR" sz="2400" dirty="0">
                <a:latin typeface="Roboto" panose="02000000000000000000" pitchFamily="2" charset="0"/>
                <a:ea typeface="Roboto" panose="02000000000000000000" pitchFamily="2" charset="0"/>
                <a:cs typeface="Roboto" panose="02000000000000000000" pitchFamily="2" charset="0"/>
              </a:rPr>
              <a:t>, sinal </a:t>
            </a:r>
            <a:r>
              <a:rPr lang="pt-BR" sz="2400" b="1" dirty="0">
                <a:latin typeface="Roboto" panose="02000000000000000000" pitchFamily="2" charset="0"/>
                <a:ea typeface="Roboto" panose="02000000000000000000" pitchFamily="2" charset="0"/>
                <a:cs typeface="Roboto" panose="02000000000000000000" pitchFamily="2" charset="0"/>
              </a:rPr>
              <a:t>$</a:t>
            </a:r>
            <a:r>
              <a:rPr lang="pt-BR" sz="2400" dirty="0">
                <a:latin typeface="Roboto" panose="02000000000000000000" pitchFamily="2" charset="0"/>
                <a:ea typeface="Roboto" panose="02000000000000000000" pitchFamily="2" charset="0"/>
                <a:cs typeface="Roboto" panose="02000000000000000000" pitchFamily="2" charset="0"/>
              </a:rPr>
              <a:t> ou </a:t>
            </a:r>
            <a:r>
              <a:rPr lang="pt-BR" sz="2400" dirty="0" err="1">
                <a:latin typeface="Roboto" panose="02000000000000000000" pitchFamily="2" charset="0"/>
                <a:ea typeface="Roboto" panose="02000000000000000000" pitchFamily="2" charset="0"/>
                <a:cs typeface="Roboto" panose="02000000000000000000" pitchFamily="2" charset="0"/>
              </a:rPr>
              <a:t>underscore</a:t>
            </a:r>
            <a:r>
              <a:rPr lang="pt-BR" sz="2400" dirty="0">
                <a:latin typeface="Roboto" panose="02000000000000000000" pitchFamily="2" charset="0"/>
                <a:ea typeface="Roboto" panose="02000000000000000000" pitchFamily="2" charset="0"/>
                <a:cs typeface="Roboto" panose="02000000000000000000" pitchFamily="2" charset="0"/>
              </a:rPr>
              <a:t> (</a:t>
            </a:r>
            <a:r>
              <a:rPr lang="pt-BR" sz="2400" b="1" dirty="0">
                <a:latin typeface="Roboto" panose="02000000000000000000" pitchFamily="2" charset="0"/>
                <a:ea typeface="Roboto" panose="02000000000000000000" pitchFamily="2" charset="0"/>
                <a:cs typeface="Roboto" panose="02000000000000000000" pitchFamily="2" charset="0"/>
              </a:rPr>
              <a:t>_</a:t>
            </a:r>
            <a:r>
              <a:rPr lang="pt-BR" sz="2400" dirty="0">
                <a:latin typeface="Roboto" panose="02000000000000000000" pitchFamily="2" charset="0"/>
                <a:ea typeface="Roboto" panose="02000000000000000000" pitchFamily="2" charset="0"/>
                <a:cs typeface="Roboto" panose="02000000000000000000" pitchFamily="2" charset="0"/>
              </a:rPr>
              <a:t>);</a:t>
            </a:r>
          </a:p>
          <a:p>
            <a:pPr>
              <a:spcAft>
                <a:spcPts val="600"/>
              </a:spcAft>
              <a:defRPr sz="1800"/>
            </a:pPr>
            <a:r>
              <a:rPr lang="pt-BR" sz="2400" dirty="0">
                <a:latin typeface="Roboto" panose="02000000000000000000" pitchFamily="2" charset="0"/>
                <a:ea typeface="Roboto" panose="02000000000000000000" pitchFamily="2" charset="0"/>
                <a:cs typeface="Roboto" panose="02000000000000000000" pitchFamily="2" charset="0"/>
              </a:rPr>
              <a:t>Podem conter </a:t>
            </a:r>
            <a:r>
              <a:rPr lang="pt-BR" sz="2400" b="1" dirty="0">
                <a:latin typeface="Roboto" panose="02000000000000000000" pitchFamily="2" charset="0"/>
                <a:ea typeface="Roboto" panose="02000000000000000000" pitchFamily="2" charset="0"/>
                <a:cs typeface="Roboto" panose="02000000000000000000" pitchFamily="2" charset="0"/>
              </a:rPr>
              <a:t>letras</a:t>
            </a:r>
            <a:r>
              <a:rPr lang="pt-BR" sz="2400" dirty="0">
                <a:latin typeface="Roboto" panose="02000000000000000000" pitchFamily="2" charset="0"/>
                <a:ea typeface="Roboto" panose="02000000000000000000" pitchFamily="2" charset="0"/>
                <a:cs typeface="Roboto" panose="02000000000000000000" pitchFamily="2" charset="0"/>
              </a:rPr>
              <a:t>, </a:t>
            </a:r>
            <a:r>
              <a:rPr lang="pt-BR" sz="2400" b="1" dirty="0">
                <a:latin typeface="Roboto" panose="02000000000000000000" pitchFamily="2" charset="0"/>
                <a:ea typeface="Roboto" panose="02000000000000000000" pitchFamily="2" charset="0"/>
                <a:cs typeface="Roboto" panose="02000000000000000000" pitchFamily="2" charset="0"/>
              </a:rPr>
              <a:t>números</a:t>
            </a:r>
            <a:r>
              <a:rPr lang="pt-BR" sz="2400" dirty="0">
                <a:latin typeface="Roboto" panose="02000000000000000000" pitchFamily="2" charset="0"/>
                <a:ea typeface="Roboto" panose="02000000000000000000" pitchFamily="2" charset="0"/>
                <a:cs typeface="Roboto" panose="02000000000000000000" pitchFamily="2" charset="0"/>
              </a:rPr>
              <a:t>, sinal </a:t>
            </a:r>
            <a:r>
              <a:rPr lang="pt-BR" sz="2400" b="1" dirty="0">
                <a:latin typeface="Roboto" panose="02000000000000000000" pitchFamily="2" charset="0"/>
                <a:ea typeface="Roboto" panose="02000000000000000000" pitchFamily="2" charset="0"/>
                <a:cs typeface="Roboto" panose="02000000000000000000" pitchFamily="2" charset="0"/>
              </a:rPr>
              <a:t>$</a:t>
            </a:r>
            <a:r>
              <a:rPr lang="pt-BR" sz="2400" dirty="0">
                <a:latin typeface="Roboto" panose="02000000000000000000" pitchFamily="2" charset="0"/>
                <a:ea typeface="Roboto" panose="02000000000000000000" pitchFamily="2" charset="0"/>
                <a:cs typeface="Roboto" panose="02000000000000000000" pitchFamily="2" charset="0"/>
              </a:rPr>
              <a:t> ou </a:t>
            </a:r>
            <a:r>
              <a:rPr lang="pt-BR" sz="2400" dirty="0" err="1">
                <a:latin typeface="Roboto" panose="02000000000000000000" pitchFamily="2" charset="0"/>
                <a:ea typeface="Roboto" panose="02000000000000000000" pitchFamily="2" charset="0"/>
                <a:cs typeface="Roboto" panose="02000000000000000000" pitchFamily="2" charset="0"/>
              </a:rPr>
              <a:t>underscore</a:t>
            </a:r>
            <a:r>
              <a:rPr lang="pt-BR" sz="2400" dirty="0">
                <a:latin typeface="Roboto" panose="02000000000000000000" pitchFamily="2" charset="0"/>
                <a:ea typeface="Roboto" panose="02000000000000000000" pitchFamily="2" charset="0"/>
                <a:cs typeface="Roboto" panose="02000000000000000000" pitchFamily="2" charset="0"/>
              </a:rPr>
              <a:t>(</a:t>
            </a:r>
            <a:r>
              <a:rPr lang="pt-BR" sz="2400" b="1" dirty="0">
                <a:latin typeface="Roboto" panose="02000000000000000000" pitchFamily="2" charset="0"/>
                <a:ea typeface="Roboto" panose="02000000000000000000" pitchFamily="2" charset="0"/>
                <a:cs typeface="Roboto" panose="02000000000000000000" pitchFamily="2" charset="0"/>
              </a:rPr>
              <a:t>_</a:t>
            </a:r>
            <a:r>
              <a:rPr lang="pt-BR" sz="2400" dirty="0">
                <a:latin typeface="Roboto" panose="02000000000000000000" pitchFamily="2" charset="0"/>
                <a:ea typeface="Roboto" panose="02000000000000000000" pitchFamily="2" charset="0"/>
                <a:cs typeface="Roboto" panose="02000000000000000000" pitchFamily="2" charset="0"/>
              </a:rPr>
              <a:t>);</a:t>
            </a:r>
          </a:p>
          <a:p>
            <a:pPr>
              <a:spcAft>
                <a:spcPts val="600"/>
              </a:spcAft>
              <a:defRPr sz="1800"/>
            </a:pPr>
            <a:r>
              <a:rPr lang="pt-BR" sz="2400" dirty="0">
                <a:latin typeface="Roboto" panose="02000000000000000000" pitchFamily="2" charset="0"/>
                <a:ea typeface="Roboto" panose="02000000000000000000" pitchFamily="2" charset="0"/>
                <a:cs typeface="Roboto" panose="02000000000000000000" pitchFamily="2" charset="0"/>
              </a:rPr>
              <a:t>Não podem usar </a:t>
            </a:r>
            <a:r>
              <a:rPr lang="pt-BR" sz="2400" b="1" dirty="0">
                <a:latin typeface="Roboto" panose="02000000000000000000" pitchFamily="2" charset="0"/>
                <a:ea typeface="Roboto" panose="02000000000000000000" pitchFamily="2" charset="0"/>
                <a:cs typeface="Roboto" panose="02000000000000000000" pitchFamily="2" charset="0"/>
              </a:rPr>
              <a:t>palavras reservadas </a:t>
            </a:r>
            <a:r>
              <a:rPr lang="pt-BR" sz="2400" dirty="0">
                <a:latin typeface="Roboto" panose="02000000000000000000" pitchFamily="2" charset="0"/>
                <a:ea typeface="Roboto" panose="02000000000000000000" pitchFamily="2" charset="0"/>
                <a:cs typeface="Roboto" panose="02000000000000000000" pitchFamily="2" charset="0"/>
              </a:rPr>
              <a:t>da linguagem</a:t>
            </a:r>
          </a:p>
          <a:p>
            <a:pPr marL="0" indent="0">
              <a:buNone/>
            </a:pPr>
            <a:endParaRPr lang="pt-BR" sz="2400" dirty="0">
              <a:latin typeface="Roboto"/>
            </a:endParaRPr>
          </a:p>
          <a:p>
            <a:pPr marL="0" indent="0">
              <a:buNone/>
            </a:pPr>
            <a:r>
              <a:rPr lang="pt-BR" sz="2400" b="1" dirty="0">
                <a:latin typeface="Roboto"/>
              </a:rPr>
              <a:t>Convenção: </a:t>
            </a:r>
            <a:r>
              <a:rPr lang="pt-BR" sz="2400" i="1" dirty="0">
                <a:solidFill>
                  <a:schemeClr val="tx2"/>
                </a:solidFill>
                <a:latin typeface="Roboto"/>
              </a:rPr>
              <a:t>Camel case</a:t>
            </a:r>
          </a:p>
          <a:p>
            <a:pPr marL="0" indent="0">
              <a:buNone/>
            </a:pPr>
            <a:endParaRPr lang="pt-BR" sz="2400" i="1" dirty="0">
              <a:solidFill>
                <a:schemeClr val="tx2"/>
              </a:solidFill>
              <a:latin typeface="Roboto"/>
            </a:endParaRPr>
          </a:p>
          <a:p>
            <a:pPr marL="0" indent="0">
              <a:buNone/>
            </a:pPr>
            <a:r>
              <a:rPr lang="pt-BR" sz="2400" b="1" dirty="0">
                <a:latin typeface="Roboto"/>
              </a:rPr>
              <a:t>Exemplos:</a:t>
            </a:r>
            <a:br>
              <a:rPr lang="pt-BR" sz="2400" dirty="0">
                <a:latin typeface="Roboto"/>
              </a:rPr>
            </a:br>
            <a:br>
              <a:rPr lang="pt-BR" sz="2400" dirty="0">
                <a:latin typeface="Roboto"/>
              </a:rPr>
            </a:br>
            <a:r>
              <a:rPr lang="pt-BR" sz="2000" i="1" dirty="0" err="1">
                <a:latin typeface="Roboto" panose="02000000000000000000" pitchFamily="2" charset="0"/>
                <a:ea typeface="Roboto" panose="02000000000000000000" pitchFamily="2" charset="0"/>
                <a:cs typeface="Roboto" panose="02000000000000000000" pitchFamily="2" charset="0"/>
              </a:rPr>
              <a:t>nomePai</a:t>
            </a:r>
            <a:r>
              <a:rPr lang="pt-BR" sz="2000" i="1" dirty="0">
                <a:latin typeface="Roboto" panose="02000000000000000000" pitchFamily="2" charset="0"/>
                <a:ea typeface="Roboto" panose="02000000000000000000" pitchFamily="2" charset="0"/>
                <a:cs typeface="Roboto" panose="02000000000000000000" pitchFamily="2" charset="0"/>
              </a:rPr>
              <a:t>;</a:t>
            </a:r>
            <a:br>
              <a:rPr lang="pt-BR" sz="2000" i="1" dirty="0">
                <a:latin typeface="Roboto" panose="02000000000000000000" pitchFamily="2" charset="0"/>
                <a:ea typeface="Roboto" panose="02000000000000000000" pitchFamily="2" charset="0"/>
                <a:cs typeface="Roboto" panose="02000000000000000000" pitchFamily="2" charset="0"/>
              </a:rPr>
            </a:br>
            <a:r>
              <a:rPr lang="pt-BR" sz="2000" i="1" dirty="0" err="1">
                <a:latin typeface="Roboto" panose="02000000000000000000" pitchFamily="2" charset="0"/>
                <a:ea typeface="Roboto" panose="02000000000000000000" pitchFamily="2" charset="0"/>
                <a:cs typeface="Roboto" panose="02000000000000000000" pitchFamily="2" charset="0"/>
              </a:rPr>
              <a:t>anoNascimento</a:t>
            </a:r>
            <a:r>
              <a:rPr lang="pt-BR" sz="2000" i="1" dirty="0">
                <a:latin typeface="Roboto" panose="02000000000000000000" pitchFamily="2" charset="0"/>
                <a:ea typeface="Roboto" panose="02000000000000000000" pitchFamily="2" charset="0"/>
                <a:cs typeface="Roboto" panose="02000000000000000000" pitchFamily="2" charset="0"/>
              </a:rPr>
              <a:t>;</a:t>
            </a:r>
            <a:br>
              <a:rPr lang="pt-BR" sz="2000" i="1" dirty="0">
                <a:latin typeface="Roboto" panose="02000000000000000000" pitchFamily="2" charset="0"/>
                <a:ea typeface="Roboto" panose="02000000000000000000" pitchFamily="2" charset="0"/>
                <a:cs typeface="Roboto" panose="02000000000000000000" pitchFamily="2" charset="0"/>
              </a:rPr>
            </a:br>
            <a:r>
              <a:rPr lang="pt-BR" sz="2000" i="1" dirty="0">
                <a:latin typeface="Roboto" panose="02000000000000000000" pitchFamily="2" charset="0"/>
                <a:ea typeface="Roboto" panose="02000000000000000000" pitchFamily="2" charset="0"/>
                <a:cs typeface="Roboto" panose="02000000000000000000" pitchFamily="2" charset="0"/>
              </a:rPr>
              <a:t>var idade = 25;</a:t>
            </a:r>
          </a:p>
          <a:p>
            <a:pPr marL="0" indent="0">
              <a:buNone/>
            </a:pPr>
            <a:endParaRPr sz="2000" i="1" dirty="0">
              <a:latin typeface="Roboto"/>
            </a:endParaRPr>
          </a:p>
        </p:txBody>
      </p:sp>
    </p:spTree>
    <p:extLst>
      <p:ext uri="{BB962C8B-B14F-4D97-AF65-F5344CB8AC3E}">
        <p14:creationId xmlns:p14="http://schemas.microsoft.com/office/powerpoint/2010/main" val="593471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140b9f7d-8e3a-482f-9702-4b7ffc40985a}" enabled="1" method="Privileged" siteId="{5b6f6241-9a57-4be4-8e50-1dfa72e79a57}" contentBits="2" removed="0"/>
</clbl:labelList>
</file>

<file path=docProps/app.xml><?xml version="1.0" encoding="utf-8"?>
<Properties xmlns="http://schemas.openxmlformats.org/officeDocument/2006/extended-properties" xmlns:vt="http://schemas.openxmlformats.org/officeDocument/2006/docPropsVTypes">
  <TotalTime>845</TotalTime>
  <Words>8579</Words>
  <Application>Microsoft Office PowerPoint</Application>
  <PresentationFormat>Apresentação na tela (4:3)</PresentationFormat>
  <Paragraphs>756</Paragraphs>
  <Slides>75</Slides>
  <Notes>25</Notes>
  <HiddenSlides>1</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75</vt:i4>
      </vt:variant>
    </vt:vector>
  </HeadingPairs>
  <TitlesOfParts>
    <vt:vector size="82" baseType="lpstr">
      <vt:lpstr>Aptos</vt:lpstr>
      <vt:lpstr>Arial</vt:lpstr>
      <vt:lpstr>Calibri</vt:lpstr>
      <vt:lpstr>Roboto</vt:lpstr>
      <vt:lpstr>Trebuchet MS</vt:lpstr>
      <vt:lpstr>Wingdings</vt:lpstr>
      <vt:lpstr>Office Theme</vt:lpstr>
      <vt:lpstr>Linguagens de Script para Web  Tipos de Dados e Operadores</vt:lpstr>
      <vt:lpstr>Linguagens de Script Web – Java Script</vt:lpstr>
      <vt:lpstr>Linguagens de Script Web – Java Script</vt:lpstr>
      <vt:lpstr>Objetivos da Aula</vt:lpstr>
      <vt:lpstr>Comentários em Java Script</vt:lpstr>
      <vt:lpstr>Comentários em HTML/CSS</vt:lpstr>
      <vt:lpstr>Variáveis</vt:lpstr>
      <vt:lpstr>Variáveis</vt:lpstr>
      <vt:lpstr>Identificadores</vt:lpstr>
      <vt:lpstr>Vamos Praticar</vt:lpstr>
      <vt:lpstr>Script x Literal</vt:lpstr>
      <vt:lpstr>Tipagem Dinâmica</vt:lpstr>
      <vt:lpstr>Vamos Praticar</vt:lpstr>
      <vt:lpstr>Tipos Primitivos</vt:lpstr>
      <vt:lpstr>Tipos Primitivos - Exemplos</vt:lpstr>
      <vt:lpstr>Números – Operações e Particularidades</vt:lpstr>
      <vt:lpstr>Tipos Primitivos – Big Int</vt:lpstr>
      <vt:lpstr>Vamos Praticar</vt:lpstr>
      <vt:lpstr>Vamos Praticar</vt:lpstr>
      <vt:lpstr>Tipos Primitivos – Big Int (Exemplos de Uso)</vt:lpstr>
      <vt:lpstr>Tipos Primitivos – Números (Exemplos)</vt:lpstr>
      <vt:lpstr>Vamos Praticar</vt:lpstr>
      <vt:lpstr>Vamos Praticar</vt:lpstr>
      <vt:lpstr>Vamos praticar</vt:lpstr>
      <vt:lpstr>Vamos praticar</vt:lpstr>
      <vt:lpstr>Strings – Exemplos e Template Literals</vt:lpstr>
      <vt:lpstr>Strings – Escape</vt:lpstr>
      <vt:lpstr>Strings – Escape</vt:lpstr>
      <vt:lpstr>Vamos Praticar</vt:lpstr>
      <vt:lpstr>Vamos Praticar</vt:lpstr>
      <vt:lpstr>Number como String</vt:lpstr>
      <vt:lpstr>Tipos de Referência – Objetos e Arrays</vt:lpstr>
      <vt:lpstr>Operadores Aritméticos - Exemplos</vt:lpstr>
      <vt:lpstr>Vamos Praticar</vt:lpstr>
      <vt:lpstr>Operadores de Atribuição e Incremento</vt:lpstr>
      <vt:lpstr>Comparação</vt:lpstr>
      <vt:lpstr>Comparação com == e com ===</vt:lpstr>
      <vt:lpstr>Operadores Lógicos - Exemplos</vt:lpstr>
      <vt:lpstr>typeof e instanceof</vt:lpstr>
      <vt:lpstr>Arrays – Métodos Úteis</vt:lpstr>
      <vt:lpstr>Array.push()</vt:lpstr>
      <vt:lpstr>Array.pop()</vt:lpstr>
      <vt:lpstr>Array.shift()</vt:lpstr>
      <vt:lpstr>Array.unshift()</vt:lpstr>
      <vt:lpstr>Array.reduce()</vt:lpstr>
      <vt:lpstr>Array.forEach()</vt:lpstr>
      <vt:lpstr>Array.find()</vt:lpstr>
      <vt:lpstr>Array.map()</vt:lpstr>
      <vt:lpstr>Array.filter()</vt:lpstr>
      <vt:lpstr>Interação com Usuário</vt:lpstr>
      <vt:lpstr>Convertendo Tipos</vt:lpstr>
      <vt:lpstr>Condicional: if/else</vt:lpstr>
      <vt:lpstr>Introdução a Loops</vt:lpstr>
      <vt:lpstr>JavaScript com HTML</vt:lpstr>
      <vt:lpstr>JavaScript com HTML (Exemplo)</vt:lpstr>
      <vt:lpstr>JavaScript com HTML (Boas Práticas)</vt:lpstr>
      <vt:lpstr>Objetos – Acesso e Destructuring</vt:lpstr>
      <vt:lpstr>Exercícios Guiados – Parte 1</vt:lpstr>
      <vt:lpstr>Exercícios Guiados – Parte 2</vt:lpstr>
      <vt:lpstr>Desafio – Calculadora Interativa (Console)</vt:lpstr>
      <vt:lpstr>Mini Projeto Final</vt:lpstr>
      <vt:lpstr>Boas Práticas e Erros Comuns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Exercícios</vt:lpstr>
      <vt:lpstr>Material de Apoio e Próximos Passos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Dennis Lopes da Silva</dc:creator>
  <cp:keywords/>
  <dc:description>generated using python-pptx</dc:description>
  <cp:lastModifiedBy>Dennis Lopes da Silva</cp:lastModifiedBy>
  <cp:revision>19</cp:revision>
  <cp:lastPrinted>2025-08-04T18:53:07Z</cp:lastPrinted>
  <dcterms:created xsi:type="dcterms:W3CDTF">2013-01-27T09:14:16Z</dcterms:created>
  <dcterms:modified xsi:type="dcterms:W3CDTF">2025-08-11T21:25:10Z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Theme:8</vt:lpwstr>
  </property>
  <property fmtid="{D5CDD505-2E9C-101B-9397-08002B2CF9AE}" pid="3" name="ClassificationContentMarkingFooterText">
    <vt:lpwstr>PÚBLICA</vt:lpwstr>
  </property>
</Properties>
</file>