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58" r:id="rId6"/>
    <p:sldId id="266" r:id="rId7"/>
    <p:sldId id="265" r:id="rId8"/>
    <p:sldId id="267" r:id="rId9"/>
    <p:sldId id="268" r:id="rId10"/>
    <p:sldId id="269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0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5607" autoAdjust="0"/>
  </p:normalViewPr>
  <p:slideViewPr>
    <p:cSldViewPr snapToGrid="0">
      <p:cViewPr varScale="1">
        <p:scale>
          <a:sx n="50" d="100"/>
          <a:sy n="50" d="100"/>
        </p:scale>
        <p:origin x="1680" y="42"/>
      </p:cViewPr>
      <p:guideLst/>
    </p:cSldViewPr>
  </p:slideViewPr>
  <p:notesTextViewPr>
    <p:cViewPr>
      <p:scale>
        <a:sx n="1" d="1"/>
        <a:sy n="1" d="1"/>
      </p:scale>
      <p:origin x="0" y="-5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s Da Silva, Dennis" userId="0a5a7c09-7dc1-4628-9302-4e75818560f8" providerId="ADAL" clId="{8FC56AC2-318B-4159-A17B-B9BE4C9DD87B}"/>
    <pc:docChg chg="modSld">
      <pc:chgData name="Lopes Da Silva, Dennis" userId="0a5a7c09-7dc1-4628-9302-4e75818560f8" providerId="ADAL" clId="{8FC56AC2-318B-4159-A17B-B9BE4C9DD87B}" dt="2022-12-09T12:27:20.007" v="9"/>
      <pc:docMkLst>
        <pc:docMk/>
      </pc:docMkLst>
      <pc:sldChg chg="modNotesTx">
        <pc:chgData name="Lopes Da Silva, Dennis" userId="0a5a7c09-7dc1-4628-9302-4e75818560f8" providerId="ADAL" clId="{8FC56AC2-318B-4159-A17B-B9BE4C9DD87B}" dt="2022-12-09T12:27:20.007" v="9"/>
        <pc:sldMkLst>
          <pc:docMk/>
          <pc:sldMk cId="133459840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E24FE-B704-4765-AF54-825030744FFA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81B84-16B7-4CD5-B722-EC97845E6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5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oud/sentinel/import/tfplan-v2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rraform.io/docs/cloud/sentinel/import/tfrun.html" TargetMode="External"/><Relationship Id="rId5" Type="http://schemas.openxmlformats.org/officeDocument/2006/relationships/hyperlink" Target="https://www.terraform.io/docs/cloud/sentinel/import/tfstate-v2.html" TargetMode="External"/><Relationship Id="rId4" Type="http://schemas.openxmlformats.org/officeDocument/2006/relationships/hyperlink" Target="https://www.terraform.io/docs/cloud/sentinel/import/tfconfig-v2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Advisory</a:t>
            </a:r>
          </a:p>
          <a:p>
            <a:pPr lvl="1"/>
            <a:r>
              <a:rPr lang="en-US" dirty="0"/>
              <a:t>Only logs violations</a:t>
            </a:r>
          </a:p>
          <a:p>
            <a:r>
              <a:rPr lang="en-US" b="1" dirty="0"/>
              <a:t>Soft Mandatory</a:t>
            </a:r>
          </a:p>
          <a:p>
            <a:pPr lvl="1"/>
            <a:r>
              <a:rPr lang="en-US" dirty="0"/>
              <a:t>Can be overridden by authorized users:</a:t>
            </a:r>
          </a:p>
          <a:p>
            <a:pPr lvl="2"/>
            <a:r>
              <a:rPr lang="en-US" dirty="0"/>
              <a:t>Members of the owners team</a:t>
            </a:r>
          </a:p>
          <a:p>
            <a:pPr lvl="2"/>
            <a:r>
              <a:rPr lang="en-US" dirty="0"/>
              <a:t>Members of teams with the "Policies Override" permission</a:t>
            </a:r>
          </a:p>
          <a:p>
            <a:r>
              <a:rPr lang="en-US" b="1" dirty="0"/>
              <a:t>Hard Mandatory</a:t>
            </a:r>
          </a:p>
          <a:p>
            <a:pPr lvl="1"/>
            <a:r>
              <a:rPr lang="en-US" dirty="0"/>
              <a:t>Cannot be overridden by anyone</a:t>
            </a:r>
          </a:p>
          <a:p>
            <a:pPr lvl="1"/>
            <a:endParaRPr lang="en-US" dirty="0"/>
          </a:p>
          <a:p>
            <a:r>
              <a:rPr lang="en-US" dirty="0"/>
              <a:t>Customers often create new Sentinel policies as Advisory, then transition to Soft Mandatory, and eventually to Hard Mandatory.</a:t>
            </a:r>
          </a:p>
          <a:p>
            <a:r>
              <a:rPr lang="en-US" dirty="0"/>
              <a:t>This gives Terraform coders time to adapt and modify their code.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11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Note that each rule can only contain a single expression. Rules cannot include statements, for loops, or if/else statements, but a rule could invoke a single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If you need to do complex processing that cannot be done with a single expression, define a function and call that function from your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Rules that return a </a:t>
            </a:r>
            <a:r>
              <a:rPr lang="en-US" sz="1200" dirty="0" err="1"/>
              <a:t>boolean</a:t>
            </a:r>
            <a:r>
              <a:rPr lang="en-US" sz="1200" dirty="0"/>
              <a:t> value can use the "all" and "any" expressions since these are rendered as chained "and" and "or" logical operators.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339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208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02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3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2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tfplan</a:t>
            </a:r>
            <a:r>
              <a:rPr lang="en-US" b="1" dirty="0"/>
              <a:t>/v2 </a:t>
            </a:r>
            <a:r>
              <a:rPr lang="en-US" dirty="0"/>
              <a:t>to restrict specific attributes of specific resources and data sources in the </a:t>
            </a:r>
            <a:r>
              <a:rPr lang="en-US" dirty="0" err="1"/>
              <a:t>currente</a:t>
            </a:r>
            <a:r>
              <a:rPr lang="en-US" dirty="0"/>
              <a:t> Terraform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Hashicorp</a:t>
            </a:r>
            <a:r>
              <a:rPr lang="en-US" dirty="0"/>
              <a:t> recommendation is to use function to develop the logic and leverage the common-functions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5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tfplan</a:t>
            </a:r>
            <a:r>
              <a:rPr lang="en-US" b="1" dirty="0"/>
              <a:t>/v2 </a:t>
            </a:r>
            <a:r>
              <a:rPr lang="en-US" dirty="0"/>
              <a:t>to restrict specific attributes of specific resources and data sources in the </a:t>
            </a:r>
            <a:r>
              <a:rPr lang="en-US" dirty="0" err="1"/>
              <a:t>currente</a:t>
            </a:r>
            <a:r>
              <a:rPr lang="en-US" dirty="0"/>
              <a:t> Terraform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Hashicorp</a:t>
            </a:r>
            <a:r>
              <a:rPr lang="en-US" dirty="0"/>
              <a:t> recommendation is to use function to develop the logic and leverage the common-functions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939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tfplan</a:t>
            </a:r>
            <a:r>
              <a:rPr lang="en-US" b="1" dirty="0"/>
              <a:t>/v2 </a:t>
            </a:r>
            <a:r>
              <a:rPr lang="en-US" dirty="0"/>
              <a:t>to restrict specific attributes of specific resources and data sources in the </a:t>
            </a:r>
            <a:r>
              <a:rPr lang="en-US" dirty="0" err="1"/>
              <a:t>currente</a:t>
            </a:r>
            <a:r>
              <a:rPr lang="en-US" dirty="0"/>
              <a:t> Terraform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Hashicorp</a:t>
            </a:r>
            <a:r>
              <a:rPr lang="en-US" dirty="0"/>
              <a:t> recommendation is to use function to develop the logic and leverage the common-functions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06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tfplan</a:t>
            </a:r>
            <a:r>
              <a:rPr lang="en-US" b="1" dirty="0"/>
              <a:t>/v2 </a:t>
            </a:r>
            <a:r>
              <a:rPr lang="en-US" dirty="0"/>
              <a:t>to restrict specific attributes of specific resources and data sources in the </a:t>
            </a:r>
            <a:r>
              <a:rPr lang="en-US" dirty="0" err="1"/>
              <a:t>currente</a:t>
            </a:r>
            <a:r>
              <a:rPr lang="en-US" dirty="0"/>
              <a:t> Terraform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Hashicorp</a:t>
            </a:r>
            <a:r>
              <a:rPr lang="en-US" dirty="0"/>
              <a:t> recommendation is to use function to develop the logic and leverage the common-functions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90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tfplan</a:t>
            </a:r>
            <a:r>
              <a:rPr lang="en-US" b="1" dirty="0"/>
              <a:t>/v2 </a:t>
            </a:r>
            <a:r>
              <a:rPr lang="en-US" dirty="0"/>
              <a:t>to restrict specific attributes of specific resources and data sources in the </a:t>
            </a:r>
            <a:r>
              <a:rPr lang="en-US" dirty="0" err="1"/>
              <a:t>currente</a:t>
            </a:r>
            <a:r>
              <a:rPr lang="en-US" dirty="0"/>
              <a:t> Terraform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Hashicorp</a:t>
            </a:r>
            <a:r>
              <a:rPr lang="en-US" dirty="0"/>
              <a:t> recommendation is to use function to develop the logic and leverage the common-functions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5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Let's talk about where Sentinel is used in TFC and TFE.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run between the plan and the apply of a run.</a:t>
            </a:r>
          </a:p>
          <a:p>
            <a:pPr marL="342900" marR="0" lvl="0" indent="-34290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cost estimates are enabled for a workspace, the Sentinel policies are checked after the cost estimates are collected.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"Arguments" are the inputs to Terraform resources and data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resource and data source also exports certain attributes that are computed during the apply. These are called "exported attributes".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since the arguments or a resource are also exported, it is common to use "attributes" to refer to the union of a resource's arguments and exported attributes.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8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tfplan</a:t>
            </a:r>
            <a:r>
              <a:rPr lang="en-US" b="1" dirty="0"/>
              <a:t>/v2 </a:t>
            </a:r>
            <a:r>
              <a:rPr lang="en-US" dirty="0"/>
              <a:t>to restrict specific attributes of specific resources and data sources in the </a:t>
            </a:r>
            <a:r>
              <a:rPr lang="en-US" dirty="0" err="1"/>
              <a:t>currente</a:t>
            </a:r>
            <a:r>
              <a:rPr lang="en-US" dirty="0"/>
              <a:t> Terraform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Hashicorp</a:t>
            </a:r>
            <a:r>
              <a:rPr lang="en-US" dirty="0"/>
              <a:t> recommendation is to use function to develop the logic and leverage the common-functions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58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32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6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Advisory</a:t>
            </a:r>
          </a:p>
          <a:p>
            <a:pPr lvl="1"/>
            <a:r>
              <a:rPr lang="en-US" dirty="0"/>
              <a:t>Only logs violations</a:t>
            </a:r>
          </a:p>
          <a:p>
            <a:r>
              <a:rPr lang="en-US" b="1" dirty="0"/>
              <a:t>Soft Mandatory</a:t>
            </a:r>
          </a:p>
          <a:p>
            <a:pPr lvl="1"/>
            <a:r>
              <a:rPr lang="en-US" dirty="0"/>
              <a:t>Can be overridden by authorized users:</a:t>
            </a:r>
          </a:p>
          <a:p>
            <a:pPr lvl="2"/>
            <a:r>
              <a:rPr lang="en-US" dirty="0"/>
              <a:t>Members of the owners team</a:t>
            </a:r>
          </a:p>
          <a:p>
            <a:pPr lvl="2"/>
            <a:r>
              <a:rPr lang="en-US" dirty="0"/>
              <a:t>Members of teams with the "Policies Override" permission</a:t>
            </a:r>
          </a:p>
          <a:p>
            <a:r>
              <a:rPr lang="en-US" b="1" dirty="0"/>
              <a:t>Hard Mandatory</a:t>
            </a:r>
          </a:p>
          <a:p>
            <a:pPr lvl="1"/>
            <a:r>
              <a:rPr lang="en-US" dirty="0"/>
              <a:t>Cannot be overridden by anyone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12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dirty="0"/>
              <a:t>Require all S3 buckets use the private ACL and be encrypted by KMS.</a:t>
            </a:r>
          </a:p>
          <a:p>
            <a:pPr lvl="2"/>
            <a:r>
              <a:rPr lang="en-US" sz="1200" dirty="0"/>
              <a:t>Restrict which roles the AWS provider can assume.</a:t>
            </a:r>
          </a:p>
          <a:p>
            <a:pPr lvl="2"/>
            <a:r>
              <a:rPr lang="en-US" dirty="0"/>
              <a:t>Prohibit specific resources, data sources, providers, or provisioners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Limit the sizes of VMs and Kubernetes clusters in public clouds.</a:t>
            </a:r>
          </a:p>
          <a:p>
            <a:pPr lvl="2"/>
            <a:r>
              <a:rPr lang="en-US" dirty="0"/>
              <a:t>Limit the monthly spend of each Terraform workspace.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1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tfplan</a:t>
            </a:r>
            <a:r>
              <a:rPr lang="en-US" b="1" dirty="0"/>
              <a:t>/v2</a:t>
            </a:r>
            <a:r>
              <a:rPr lang="en-US" dirty="0"/>
              <a:t> gives data generated from Terraform plans.</a:t>
            </a:r>
          </a:p>
          <a:p>
            <a:pPr lvl="1"/>
            <a:r>
              <a:rPr lang="en-US" dirty="0">
                <a:hlinkClick r:id="rId3"/>
              </a:rPr>
              <a:t>https://www.terraform.io/docs/cloud/sentinel/import/tfplan-v2.html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 err="1"/>
              <a:t>tfconfig</a:t>
            </a:r>
            <a:r>
              <a:rPr lang="en-US" b="1" dirty="0"/>
              <a:t>/v2</a:t>
            </a:r>
            <a:r>
              <a:rPr lang="en-US" dirty="0"/>
              <a:t> import gives data about the Terraform configuration.</a:t>
            </a:r>
          </a:p>
          <a:p>
            <a:pPr lvl="1"/>
            <a:r>
              <a:rPr lang="en-US" dirty="0">
                <a:hlinkClick r:id="rId4"/>
              </a:rPr>
              <a:t>https://www.terraform.io/docs/cloud/sentinel/import/tfconfig-v2.html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 err="1"/>
              <a:t>tfstate</a:t>
            </a:r>
            <a:r>
              <a:rPr lang="en-US" b="1" dirty="0"/>
              <a:t>/v2</a:t>
            </a:r>
            <a:r>
              <a:rPr lang="en-US" dirty="0"/>
              <a:t> import gives data about the current state of a workspace. </a:t>
            </a:r>
          </a:p>
          <a:p>
            <a:pPr lvl="1"/>
            <a:r>
              <a:rPr lang="en-US" dirty="0">
                <a:hlinkClick r:id="rId5"/>
              </a:rPr>
              <a:t>https://www.terraform.io/docs/cloud/sentinel/import/tfstate-v2.html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tfrun</a:t>
            </a:r>
            <a:r>
              <a:rPr lang="en-US" dirty="0"/>
              <a:t> import provides metadata for Terraform runs and their workspaces as well as cost estimate data. (There is no v2 version of it.)</a:t>
            </a:r>
          </a:p>
          <a:p>
            <a:pPr lvl="1"/>
            <a:r>
              <a:rPr lang="en-US" dirty="0">
                <a:hlinkClick r:id="rId6"/>
              </a:rPr>
              <a:t>https://www.terraform.io/docs/cloud/sentinel/import/tfrun.html</a:t>
            </a:r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Let's talk about where Sentinel is used in TFC and TFE.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run between the plan and the apply of a run.</a:t>
            </a:r>
          </a:p>
          <a:p>
            <a:pPr marL="342900" marR="0" lvl="0" indent="-34290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cost estimates are enabled for a workspace, the Sentinel policies are checked after the cost estimates are collected.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"Arguments" are the inputs to Terraform resources and data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resource and data source also exports certain attributes that are computed during the apply. These are called "exported attributes".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But since the arguments or a resource are also exported, it is common to use "attributes" to refer to the union of a resource's arguments and exported attributes.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dirty="0"/>
              <a:t>Require all S3 buckets use the private ACL and be encrypted by KMS.</a:t>
            </a:r>
          </a:p>
          <a:p>
            <a:pPr lvl="2"/>
            <a:r>
              <a:rPr lang="en-US" sz="1200" dirty="0"/>
              <a:t>Restrict which roles the AWS provider can assume.</a:t>
            </a:r>
          </a:p>
          <a:p>
            <a:pPr lvl="2"/>
            <a:r>
              <a:rPr lang="en-US" dirty="0"/>
              <a:t>Prohibit specific resources, data sources, providers, or provisioners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Limit the sizes of VMs and Kubernetes clusters in public clouds.</a:t>
            </a:r>
          </a:p>
          <a:p>
            <a:pPr lvl="2"/>
            <a:r>
              <a:rPr lang="en-US" dirty="0"/>
              <a:t>Limit the monthly spend of each Terraform workspace.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36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Note that each rule can only contain a single expression. Rules cannot include statements, for loops, or if/else statements, but a rule could invoke a single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If you need to do complex processing that cannot be done with a single expression, define a function and call that function from your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Rules that return a </a:t>
            </a:r>
            <a:r>
              <a:rPr lang="en-US" sz="1200" dirty="0" err="1"/>
              <a:t>boolean</a:t>
            </a:r>
            <a:r>
              <a:rPr lang="en-US" sz="1200" dirty="0"/>
              <a:t> value can use the "all" and "any" expressions since these are rendered as chained "and" and "or" logical operators.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17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Note that each rule can only contain a single expression. Rules cannot include statements, for loops, or if/else statements, but a rule could invoke a single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If you need to do complex processing that cannot be done with a single expression, define a function and call that function from your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Rules that return a </a:t>
            </a:r>
            <a:r>
              <a:rPr lang="en-US" sz="1200" dirty="0" err="1"/>
              <a:t>boolean</a:t>
            </a:r>
            <a:r>
              <a:rPr lang="en-US" sz="1200" dirty="0"/>
              <a:t> value can use the "all" and "any" expressions since these are rendered as chained "and" and "or" logical operators.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7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Note that each rule can only contain a single expression. Rules cannot include statements, for loops, or if/else statements, but a rule could invoke a single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If you need to do complex processing that cannot be done with a single expression, define a function and call that function from your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Rules that return a </a:t>
            </a:r>
            <a:r>
              <a:rPr lang="en-US" sz="1200" dirty="0" err="1"/>
              <a:t>boolean</a:t>
            </a:r>
            <a:r>
              <a:rPr lang="en-US" sz="1200" dirty="0"/>
              <a:t> value can use the "all" and "any" expressions since these are rendered as chained "and" and "or" logical operators.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1B84-16B7-4CD5-B722-EC97845E65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5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9A7B8-0B0D-0F40-C13F-0DBDF0E2E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7A932-B470-E873-4ADA-389C1F9C9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51330-F56F-3F0F-A8BC-A737934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74185-D8C6-1CF8-1F95-A026307A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1685E-7F0E-6985-EDFC-9C3D68A1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7C060-301B-28BE-4A1C-D6AB210F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661F84-8DFA-B79B-5861-6490D1BE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CAB51-30AA-25B2-0962-2B671DB8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5829D-D71D-E550-3856-6A5C8335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0502D-AEF9-ADEC-CA7E-844DBF6B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1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9FC7F8-211E-A4CF-00E3-B8CD925D3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897804-5FE1-62DB-48FC-2EBE1E83A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58E1C-AA69-54AB-AF5B-570F1AEC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52F5E-9634-7346-1D6C-7D19BB9F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01BF4-E0AA-04DB-28B8-20718BD6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9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1C26-BD0F-9C17-CD9D-3EBBA78D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06882-4957-1389-7F6B-E177760F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C97A2-C240-B952-AC9B-AC283C48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72701-BC95-3A79-C22E-6A1C113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ED53A7-04EB-E9B8-3B9C-513EA15C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F3736-0288-40E1-7155-84BE0DFE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426D7-7CAC-C915-E982-C20308D5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90AAF-0306-F0EB-9309-51914090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D099-5CAB-021F-CB70-69128EBE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DFC9F-D66B-860C-60B5-E9368539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3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59A66-D370-0A1C-35EB-CE3CA03E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522DE-9B35-87F7-A225-0F2B4DCA6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2BEE97-5323-8AF7-6531-2B4068F2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A6B44-D906-B73A-3506-82EC8A65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0B78C1-099A-4276-49D8-602BCDB6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82307B-C97D-46D1-50E6-ED8B371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2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9FC76-0848-03F5-D65C-A85FD2D0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11DC0-91D1-D42C-8AE4-8FDA418E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B2FC4-B98F-C57D-C769-467ECFC0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AF1F27-9600-153E-77E6-AC083B5EF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8499D3-E372-11EF-1D03-4A383DC13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016BE9-BF94-7DCB-D663-D89906D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99E950-C78B-C97D-E62B-08F28222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ABB165-EACF-078E-33AF-F960CFE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8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C133F-5DA4-0185-4CB4-FD9B0072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DD3F7A-D4D7-BF8A-76D7-AE0CC4F6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2AA038-C96B-276A-B6D2-2CEF1CE5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374F4-05AA-769F-F738-6DD37225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A990EA-DB00-C887-9552-D804DA05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624CCE-B32E-5148-B25F-992CAAA6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DA4811-8BB5-7FB1-E908-403A0A2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21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FD131-912C-261C-7CE2-5F2E3CC8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3D80F-1796-18C8-2F6F-CC917119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A04E4-1A18-2B18-ED5B-8F168FCA2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E0E458-1B84-DE4F-2E82-13BF7754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505C9C-A135-23A5-639C-C89048F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D06A96-2FB4-65CD-A364-B560C775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B4C16-E982-6DC3-ADF3-E6D1663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A291FD-3A59-06A3-7C5B-EEF13D07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CCFBE-FDC0-7ABF-0B8B-6E6D89432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4C790-5366-F70A-5FB1-2D62AB9B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17EA6-B0D1-C3FC-2B52-DE9E5C5C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B0613-120C-1B8D-5664-1AABAB27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4C7102-F39A-E19F-F552-405508D3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4AF74-9817-D051-55FE-6480ECCC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FDA48-C134-281A-9D91-B1D05EE7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F649-8F49-4636-A0B0-A5A3852D574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EC537-4A77-BD22-FA8B-3A8B4A363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913B8-AED8-D868-5653-2958D603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C572-2D69-4CB5-8E38-21EB3620E3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hashicorp.com/sentinel/impor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shicorp/terraform-sentinel-policies/tree/main/azure/azure-functions" TargetMode="External"/><Relationship Id="rId3" Type="http://schemas.openxmlformats.org/officeDocument/2006/relationships/hyperlink" Target="https://github.com/hashicorp/terraform-sentinel-policies/tree/main/common-functions/tfplan-functions" TargetMode="External"/><Relationship Id="rId7" Type="http://schemas.openxmlformats.org/officeDocument/2006/relationships/hyperlink" Target="https://github.com/hashicorp/terraform-sentinel-policies/tree/main/aws/aws-func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ashicorp/terraform-sentinel-policies/tree/main/common-functions/tfrun-functions" TargetMode="External"/><Relationship Id="rId5" Type="http://schemas.openxmlformats.org/officeDocument/2006/relationships/hyperlink" Target="https://github.com/hashicorp/terraform-sentinel-policies/tree/main/common-functions/tfconfig-functions" TargetMode="External"/><Relationship Id="rId10" Type="http://schemas.openxmlformats.org/officeDocument/2006/relationships/hyperlink" Target="https://github.com/hashicorp/terraform-sentinel-policies/tree/main/cloud-agnostic/http-examples/registry-functions" TargetMode="External"/><Relationship Id="rId4" Type="http://schemas.openxmlformats.org/officeDocument/2006/relationships/hyperlink" Target="https://github.com/hashicorp/terraform-sentinel-policies/tree/main/common-functions/tfstate-functions" TargetMode="External"/><Relationship Id="rId9" Type="http://schemas.openxmlformats.org/officeDocument/2006/relationships/hyperlink" Target="https://github.com/hashicorp/terraform-sentinel-policies/tree/main/gcp/gcp-funct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terraform-sentinel-polici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ashicorp.com/sentinel/download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666A2-A8FD-7063-9B81-FC38AF940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Terraform-Sentinel 101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37120E-6D46-4927-04B2-A389F8BC8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HashiCorp’s</a:t>
            </a:r>
            <a:r>
              <a:rPr lang="en-US" dirty="0"/>
              <a:t> Sentinel Framework </a:t>
            </a:r>
          </a:p>
          <a:p>
            <a:r>
              <a:rPr lang="en-US" dirty="0"/>
              <a:t>Dennis Lopes Silva</a:t>
            </a:r>
          </a:p>
        </p:txBody>
      </p:sp>
    </p:spTree>
    <p:extLst>
      <p:ext uri="{BB962C8B-B14F-4D97-AF65-F5344CB8AC3E}">
        <p14:creationId xmlns:p14="http://schemas.microsoft.com/office/powerpoint/2010/main" val="9192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Sentinel Language Constructors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B8BB-72AA-C803-2CF1-579CBE4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Types: </a:t>
            </a:r>
            <a:r>
              <a:rPr lang="en-US" dirty="0" err="1"/>
              <a:t>boolean</a:t>
            </a:r>
            <a:r>
              <a:rPr lang="en-US" dirty="0"/>
              <a:t>, integer, float, string, list, map</a:t>
            </a:r>
          </a:p>
          <a:p>
            <a:r>
              <a:rPr lang="en-US" b="1" dirty="0"/>
              <a:t>Operators: </a:t>
            </a:r>
            <a:r>
              <a:rPr lang="en-US" dirty="0"/>
              <a:t>Arithmetic, Logic, Comparison, Set, Matches, Else</a:t>
            </a:r>
          </a:p>
          <a:p>
            <a:r>
              <a:rPr lang="en-US" b="1" dirty="0"/>
              <a:t>Assignments</a:t>
            </a:r>
            <a:endParaRPr lang="en-US" dirty="0"/>
          </a:p>
          <a:p>
            <a:r>
              <a:rPr lang="en-US" b="1" dirty="0"/>
              <a:t>If/Else and Case  Statements (Within a function)</a:t>
            </a:r>
            <a:endParaRPr lang="en-US" dirty="0"/>
          </a:p>
          <a:p>
            <a:r>
              <a:rPr lang="en-US" b="1" dirty="0"/>
              <a:t>For Loops: </a:t>
            </a:r>
            <a:r>
              <a:rPr lang="en-US" dirty="0"/>
              <a:t>Frequently inside functions</a:t>
            </a:r>
          </a:p>
          <a:p>
            <a:r>
              <a:rPr lang="en-US" b="1" dirty="0"/>
              <a:t>Filter: </a:t>
            </a:r>
            <a:r>
              <a:rPr lang="en-US" dirty="0"/>
              <a:t>returns a subset of a collection</a:t>
            </a:r>
          </a:p>
          <a:p>
            <a:r>
              <a:rPr lang="en-US" b="1" dirty="0"/>
              <a:t>Imports: </a:t>
            </a:r>
            <a:r>
              <a:rPr lang="en-US" dirty="0"/>
              <a:t>Reusable libraries of Sentinel functions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84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6E4EF-19A5-9FD3-743D-5D3D638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Sentinel Imports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C1D88-BD2E-A679-9578-42618016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Beyond the imports already mentioned (</a:t>
            </a:r>
            <a:r>
              <a:rPr lang="en-US" dirty="0" err="1"/>
              <a:t>tfplan</a:t>
            </a:r>
            <a:r>
              <a:rPr lang="en-US" dirty="0"/>
              <a:t>, </a:t>
            </a:r>
            <a:r>
              <a:rPr lang="en-US" dirty="0" err="1"/>
              <a:t>tfconfig</a:t>
            </a:r>
            <a:r>
              <a:rPr lang="en-US" dirty="0"/>
              <a:t>, </a:t>
            </a:r>
            <a:r>
              <a:rPr lang="en-US" dirty="0" err="1"/>
              <a:t>tfstate</a:t>
            </a:r>
            <a:r>
              <a:rPr lang="en-US" dirty="0"/>
              <a:t>, </a:t>
            </a:r>
            <a:r>
              <a:rPr lang="en-US" dirty="0" err="1"/>
              <a:t>tfrun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base64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runtime</a:t>
            </a:r>
          </a:p>
          <a:p>
            <a:pPr lvl="1"/>
            <a:r>
              <a:rPr lang="en-US" dirty="0" err="1"/>
              <a:t>sockaddr</a:t>
            </a:r>
            <a:endParaRPr lang="en-US" dirty="0"/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version</a:t>
            </a:r>
          </a:p>
          <a:p>
            <a:r>
              <a:rPr lang="en-US" dirty="0"/>
              <a:t>See: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https://docs.hashicorp.com/sentinel/imports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 Modules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B8BB-72AA-C803-2CF1-579CBE4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and rules in a file that can be used by policies with a single import statement</a:t>
            </a:r>
          </a:p>
          <a:p>
            <a:r>
              <a:rPr lang="en-US" dirty="0"/>
              <a:t>Improve reusability of Sentinel functions</a:t>
            </a:r>
          </a:p>
          <a:p>
            <a:r>
              <a:rPr lang="en-US" dirty="0"/>
              <a:t>Repository includes 8 modules: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>
                <a:hlinkClick r:id="rId3"/>
              </a:rPr>
              <a:t>tfplan</a:t>
            </a:r>
            <a:r>
              <a:rPr lang="en-US" dirty="0">
                <a:hlinkClick r:id="rId3"/>
              </a:rPr>
              <a:t>-functions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tfstate</a:t>
            </a:r>
            <a:r>
              <a:rPr lang="en-US" dirty="0">
                <a:hlinkClick r:id="rId4"/>
              </a:rPr>
              <a:t>-functions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tfconfig</a:t>
            </a:r>
            <a:r>
              <a:rPr lang="en-US" dirty="0">
                <a:hlinkClick r:id="rId5"/>
              </a:rPr>
              <a:t>-functions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tfrun</a:t>
            </a:r>
            <a:r>
              <a:rPr lang="en-US" dirty="0">
                <a:hlinkClick r:id="rId6"/>
              </a:rPr>
              <a:t>-functions</a:t>
            </a:r>
            <a:r>
              <a:rPr lang="en-US" dirty="0"/>
              <a:t>, </a:t>
            </a:r>
            <a:r>
              <a:rPr lang="en-US" dirty="0" err="1">
                <a:hlinkClick r:id="rId7"/>
              </a:rPr>
              <a:t>aws</a:t>
            </a:r>
            <a:r>
              <a:rPr lang="en-US" dirty="0">
                <a:hlinkClick r:id="rId7"/>
              </a:rPr>
              <a:t>-functions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azure-functions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gcp</a:t>
            </a:r>
            <a:r>
              <a:rPr lang="en-US" dirty="0">
                <a:hlinkClick r:id="rId9"/>
              </a:rPr>
              <a:t>-functions</a:t>
            </a:r>
            <a:r>
              <a:rPr lang="en-US" dirty="0"/>
              <a:t>, and </a:t>
            </a:r>
            <a:r>
              <a:rPr lang="en-US" dirty="0">
                <a:hlinkClick r:id="rId10"/>
              </a:rPr>
              <a:t>registry-functions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52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Methodology for development of policies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B8BB-72AA-C803-2CF1-579CBE4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Terraform configuration that creates the resource.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workspace that uses your Terraform configuration.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plan against the workspace.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mocks against the plan in the TFC UI.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new Sentinel policy.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test cases and test your policy with the Sentinel CLI.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Revise your policy and test cases until they all pass.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your policy to a TFC organization.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76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85518-E39B-09FF-1D51-BEE96AC1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 example (MIRA Provider)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318F8-B435-F741-E570-0EB0C713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if the number of subnets provisioned by the MIRA for a specific network is greater than the limits allowed.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7F58010-13D5-B8B3-CD01-CC19EFC8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74030"/>
              </p:ext>
            </p:extLst>
          </p:nvPr>
        </p:nvGraphicFramePr>
        <p:xfrm>
          <a:off x="2032000" y="34290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52085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366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Subnet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number of subnets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1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ainotebook-</a:t>
                      </a:r>
                      <a:r>
                        <a:rPr lang="en-US" b="1" dirty="0" err="1"/>
                        <a:t>vpc</a:t>
                      </a:r>
                      <a:r>
                        <a:rPr lang="en-US" b="1" dirty="0"/>
                        <a:t>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cloudsql-</a:t>
                      </a:r>
                      <a:r>
                        <a:rPr lang="en-US" b="1" dirty="0" err="1"/>
                        <a:t>vpc</a:t>
                      </a:r>
                      <a:r>
                        <a:rPr lang="en-US" b="1" dirty="0"/>
                        <a:t>-primary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composer-master-primary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4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composer-node-primary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1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9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88478-380F-AA2F-5A48-104770DE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mock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1E05F-1482-27D4-E6C1-4CDDB43F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97" y="1969602"/>
            <a:ext cx="9313006" cy="35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88478-380F-AA2F-5A48-104770DE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the mock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8DAE04-6786-3B69-1EB2-B8F75D74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40" y="1845000"/>
            <a:ext cx="9468919" cy="44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9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E3499-61BE-335D-1511-F96A805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Prepare environment to test locally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6E942-0A06-1592-6ED5-7B409C1D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 the directory containing your policy, create a test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the test directory, create a directory with the same name as your policy, but without the ".sentinel" extension.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the mock-tfplan-v2.sentinel mock file that you downloaded and extracted from your workspace to this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name of the mock file to </a:t>
            </a:r>
            <a:r>
              <a:rPr lang="en-US" b="1" dirty="0"/>
              <a:t>mock-</a:t>
            </a:r>
            <a:r>
              <a:rPr lang="en-US" b="1" dirty="0" err="1"/>
              <a:t>tfplan</a:t>
            </a:r>
            <a:r>
              <a:rPr lang="en-US" b="1" dirty="0"/>
              <a:t>-</a:t>
            </a:r>
            <a:r>
              <a:rPr lang="en-US" b="1" dirty="0" err="1"/>
              <a:t>pass.sentinel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second copy of the file called </a:t>
            </a:r>
            <a:r>
              <a:rPr lang="en-US" b="1" dirty="0"/>
              <a:t>mock-</a:t>
            </a:r>
            <a:r>
              <a:rPr lang="en-US" b="1" dirty="0" err="1"/>
              <a:t>tfplan</a:t>
            </a:r>
            <a:r>
              <a:rPr lang="en-US" b="1" dirty="0"/>
              <a:t>-</a:t>
            </a:r>
            <a:r>
              <a:rPr lang="en-US" b="1" dirty="0" err="1"/>
              <a:t>fail.sentinel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 err="1"/>
              <a:t>pass.hcl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fail.hcl</a:t>
            </a:r>
            <a:r>
              <a:rPr lang="en-US" b="1" dirty="0"/>
              <a:t> </a:t>
            </a:r>
            <a:r>
              <a:rPr lang="en-US" dirty="0"/>
              <a:t>files that have the text on the next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the mock-</a:t>
            </a:r>
            <a:r>
              <a:rPr lang="en-US" dirty="0" err="1"/>
              <a:t>tfplan</a:t>
            </a:r>
            <a:r>
              <a:rPr lang="en-US" dirty="0"/>
              <a:t>-</a:t>
            </a:r>
            <a:r>
              <a:rPr lang="en-US" dirty="0" err="1"/>
              <a:t>pass.sentinel</a:t>
            </a:r>
            <a:r>
              <a:rPr lang="en-US" dirty="0"/>
              <a:t> mock file in order to make sentinel policy pass.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the mock-</a:t>
            </a:r>
            <a:r>
              <a:rPr lang="en-US" dirty="0" err="1"/>
              <a:t>tfplan</a:t>
            </a:r>
            <a:r>
              <a:rPr lang="en-US" dirty="0"/>
              <a:t>-</a:t>
            </a:r>
            <a:r>
              <a:rPr lang="en-US" dirty="0" err="1"/>
              <a:t>fail.sentinel</a:t>
            </a:r>
            <a:r>
              <a:rPr lang="en-US" dirty="0"/>
              <a:t> mock file in order to make sentinel policy fail.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should always have at least 1 fail and 1 pass test case.</a:t>
            </a:r>
          </a:p>
        </p:txBody>
      </p:sp>
    </p:spTree>
    <p:extLst>
      <p:ext uri="{BB962C8B-B14F-4D97-AF65-F5344CB8AC3E}">
        <p14:creationId xmlns:p14="http://schemas.microsoft.com/office/powerpoint/2010/main" val="349976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E3499-61BE-335D-1511-F96A805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pass.hcl</a:t>
            </a:r>
            <a:endParaRPr lang="en-US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FC6096B-4FA9-08D4-B33E-408B942C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module "</a:t>
            </a:r>
            <a:r>
              <a:rPr lang="en-US" sz="2800" dirty="0" err="1">
                <a:latin typeface="Courier" pitchFamily="2" charset="0"/>
              </a:rPr>
              <a:t>tfplan</a:t>
            </a:r>
            <a:r>
              <a:rPr lang="en-US" sz="2800" dirty="0">
                <a:latin typeface="Courier" pitchFamily="2" charset="0"/>
              </a:rPr>
              <a:t>-functions"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  source = "../../../common-functions/</a:t>
            </a:r>
            <a:r>
              <a:rPr lang="en-US" sz="2800" dirty="0" err="1">
                <a:latin typeface="Courier" pitchFamily="2" charset="0"/>
              </a:rPr>
              <a:t>tfplan</a:t>
            </a:r>
            <a:r>
              <a:rPr lang="en-US" sz="2800" dirty="0">
                <a:latin typeface="Courier" pitchFamily="2" charset="0"/>
              </a:rPr>
              <a:t>-functions/</a:t>
            </a:r>
            <a:r>
              <a:rPr lang="en-US" sz="2800" dirty="0" err="1">
                <a:latin typeface="Courier" pitchFamily="2" charset="0"/>
              </a:rPr>
              <a:t>tfplan-functions.sentinel</a:t>
            </a:r>
            <a:r>
              <a:rPr lang="en-US" sz="2800" dirty="0">
                <a:latin typeface="Courier" pitchFamily="2" charset="0"/>
              </a:rPr>
              <a:t>"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mock "</a:t>
            </a:r>
            <a:r>
              <a:rPr lang="en-US" sz="2800" dirty="0" err="1">
                <a:latin typeface="Courier" pitchFamily="2" charset="0"/>
              </a:rPr>
              <a:t>tfplan</a:t>
            </a:r>
            <a:r>
              <a:rPr lang="en-US" sz="2800" dirty="0">
                <a:latin typeface="Courier" pitchFamily="2" charset="0"/>
              </a:rPr>
              <a:t>/v2"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  module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    source = "</a:t>
            </a:r>
            <a:r>
              <a:rPr lang="en-US" sz="2800" b="1" dirty="0">
                <a:latin typeface="Courier" pitchFamily="2" charset="0"/>
              </a:rPr>
              <a:t>mock-</a:t>
            </a:r>
            <a:r>
              <a:rPr lang="en-US" sz="2800" b="1" dirty="0" err="1">
                <a:latin typeface="Courier" pitchFamily="2" charset="0"/>
              </a:rPr>
              <a:t>tfplan</a:t>
            </a:r>
            <a:r>
              <a:rPr lang="en-US" sz="2800" b="1" dirty="0">
                <a:latin typeface="Courier" pitchFamily="2" charset="0"/>
              </a:rPr>
              <a:t>-</a:t>
            </a:r>
            <a:r>
              <a:rPr lang="en-US" sz="2800" b="1" dirty="0" err="1">
                <a:latin typeface="Courier" pitchFamily="2" charset="0"/>
              </a:rPr>
              <a:t>pass.sentinel</a:t>
            </a:r>
            <a:r>
              <a:rPr lang="en-US" sz="2800" dirty="0">
                <a:latin typeface="Courier" pitchFamily="2" charset="0"/>
              </a:rPr>
              <a:t>"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  }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test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  rules =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    main = </a:t>
            </a:r>
            <a:r>
              <a:rPr lang="en-US" sz="2800" b="1" dirty="0">
                <a:latin typeface="Courier" pitchFamily="2" charset="0"/>
              </a:rPr>
              <a:t>true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  }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4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E3499-61BE-335D-1511-F96A805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fail.hcl</a:t>
            </a:r>
            <a:endParaRPr lang="en-US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FC6096B-4FA9-08D4-B33E-408B942C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module "</a:t>
            </a:r>
            <a:r>
              <a:rPr lang="en-US" sz="2800" dirty="0" err="1">
                <a:latin typeface="Courier" pitchFamily="2" charset="0"/>
              </a:rPr>
              <a:t>tfplan</a:t>
            </a:r>
            <a:r>
              <a:rPr lang="en-US" sz="2800" dirty="0">
                <a:latin typeface="Courier" pitchFamily="2" charset="0"/>
              </a:rPr>
              <a:t>-functions" {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  source = "../../../common-functions/</a:t>
            </a:r>
            <a:r>
              <a:rPr lang="en-US" sz="2800" dirty="0" err="1">
                <a:latin typeface="Courier" pitchFamily="2" charset="0"/>
              </a:rPr>
              <a:t>tfplan</a:t>
            </a:r>
            <a:r>
              <a:rPr lang="en-US" sz="2800" dirty="0">
                <a:latin typeface="Courier" pitchFamily="2" charset="0"/>
              </a:rPr>
              <a:t>-functions/</a:t>
            </a:r>
            <a:r>
              <a:rPr lang="en-US" sz="2800" dirty="0" err="1">
                <a:latin typeface="Courier" pitchFamily="2" charset="0"/>
              </a:rPr>
              <a:t>tfplan-functions.sentinel</a:t>
            </a:r>
            <a:r>
              <a:rPr lang="en-US" sz="2800" dirty="0">
                <a:latin typeface="Courier" pitchFamily="2" charset="0"/>
              </a:rPr>
              <a:t>"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mock "</a:t>
            </a:r>
            <a:r>
              <a:rPr lang="en-US" sz="2800" dirty="0" err="1">
                <a:latin typeface="Courier" pitchFamily="2" charset="0"/>
              </a:rPr>
              <a:t>tfplan</a:t>
            </a:r>
            <a:r>
              <a:rPr lang="en-US" sz="2800" dirty="0">
                <a:latin typeface="Courier" pitchFamily="2" charset="0"/>
              </a:rPr>
              <a:t>/v2" {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  module {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    source = "</a:t>
            </a:r>
            <a:r>
              <a:rPr lang="en-US" sz="2800" b="1" dirty="0">
                <a:latin typeface="Courier" pitchFamily="2" charset="0"/>
              </a:rPr>
              <a:t>mock-</a:t>
            </a:r>
            <a:r>
              <a:rPr lang="en-US" sz="2800" b="1" dirty="0" err="1">
                <a:latin typeface="Courier" pitchFamily="2" charset="0"/>
              </a:rPr>
              <a:t>tfplan</a:t>
            </a:r>
            <a:r>
              <a:rPr lang="en-US" sz="2800" b="1" dirty="0">
                <a:latin typeface="Courier" pitchFamily="2" charset="0"/>
              </a:rPr>
              <a:t>-</a:t>
            </a:r>
            <a:r>
              <a:rPr lang="en-US" sz="2800" b="1" dirty="0" err="1">
                <a:latin typeface="Courier" pitchFamily="2" charset="0"/>
              </a:rPr>
              <a:t>fail.sentinel</a:t>
            </a:r>
            <a:r>
              <a:rPr lang="en-US" sz="2800" dirty="0">
                <a:latin typeface="Courier" pitchFamily="2" charset="0"/>
              </a:rPr>
              <a:t>"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  }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test {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  rules = {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    main = </a:t>
            </a:r>
            <a:r>
              <a:rPr lang="en-US" sz="2800" b="1" dirty="0">
                <a:latin typeface="Courier" pitchFamily="2" charset="0"/>
              </a:rPr>
              <a:t>false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  }</a:t>
            </a:r>
          </a:p>
          <a:p>
            <a:pPr marL="22225" indent="0"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458BA-EEC1-0FDB-0B70-B0E96DD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Sentinel?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5430B-7A68-5A30-6B42-88A10BD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framework for implementing governance policies as code</a:t>
            </a:r>
          </a:p>
          <a:p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It </a:t>
            </a:r>
            <a:r>
              <a:rPr lang="en-US" dirty="0"/>
              <a:t>ensures that governance policies are really being checked instead of just being listed in a spreadsheet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Includes its own language and is embedded in HashiCorp enterprise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Includes a CLI that allows you to test policies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80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764-F3C9-6B8B-C0B5-68E0B09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sentinel template for restrict attributes or resource on Terraform plan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B50C0-482B-F4CA-ED76-02C98632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Import common-functions/</a:t>
            </a:r>
            <a:r>
              <a:rPr lang="en-US" dirty="0" err="1"/>
              <a:t>tfplan</a:t>
            </a:r>
            <a:r>
              <a:rPr lang="en-US" dirty="0"/>
              <a:t>-functions/</a:t>
            </a:r>
            <a:r>
              <a:rPr lang="en-US" dirty="0" err="1"/>
              <a:t>tfplan-functions.sentinel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with alias "plan"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"</a:t>
            </a:r>
            <a:r>
              <a:rPr lang="en-US" dirty="0" err="1"/>
              <a:t>tfplan</a:t>
            </a:r>
            <a:r>
              <a:rPr lang="en-US" dirty="0"/>
              <a:t>-functions" as </a:t>
            </a:r>
            <a:r>
              <a:rPr lang="en-US" dirty="0" err="1"/>
              <a:t>tfplan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#</a:t>
            </a:r>
            <a:r>
              <a:rPr lang="en-US" dirty="0">
                <a:solidFill>
                  <a:srgbClr val="FF0000"/>
                </a:solidFill>
              </a:rPr>
              <a:t>function that return true/false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= rule {</a:t>
            </a:r>
          </a:p>
          <a:p>
            <a:pPr marL="0" indent="0">
              <a:buNone/>
            </a:pPr>
            <a:r>
              <a:rPr lang="en-US" dirty="0"/>
              <a:t>	result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5948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764-F3C9-6B8B-C0B5-68E0B09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sentinel template for restrict attributes or resource on Terraform plan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B50C0-482B-F4CA-ED76-02C98632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Import common-functions/</a:t>
            </a:r>
            <a:r>
              <a:rPr lang="en-US" dirty="0" err="1"/>
              <a:t>tfplan</a:t>
            </a:r>
            <a:r>
              <a:rPr lang="en-US" dirty="0"/>
              <a:t>-functions/</a:t>
            </a:r>
            <a:r>
              <a:rPr lang="en-US" dirty="0" err="1"/>
              <a:t>tfplan-functions.sentinel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with alias "plan"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"</a:t>
            </a:r>
            <a:r>
              <a:rPr lang="en-US" dirty="0" err="1"/>
              <a:t>tfplan</a:t>
            </a:r>
            <a:r>
              <a:rPr lang="en-US" dirty="0"/>
              <a:t>-functions" as </a:t>
            </a:r>
            <a:r>
              <a:rPr lang="en-US" dirty="0" err="1"/>
              <a:t>tfplan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 = </a:t>
            </a:r>
            <a:r>
              <a:rPr lang="en-US" dirty="0" err="1"/>
              <a:t>tfplan.find_resources</a:t>
            </a:r>
            <a:r>
              <a:rPr lang="en-US" dirty="0"/>
              <a:t>("</a:t>
            </a:r>
            <a:r>
              <a:rPr lang="en-US" dirty="0" err="1"/>
              <a:t>google_compute_subnetwork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check_number_of_networks</a:t>
            </a:r>
            <a:r>
              <a:rPr lang="en-US" dirty="0"/>
              <a:t>(resources, “composer-node-primary”, true)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= rule {</a:t>
            </a:r>
          </a:p>
          <a:p>
            <a:pPr marL="0" indent="0">
              <a:buNone/>
            </a:pPr>
            <a:r>
              <a:rPr lang="en-US" dirty="0"/>
              <a:t>	result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7941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764-F3C9-6B8B-C0B5-68E0B09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sentinel template for restrict attributes or resource on Terraform plan (The function)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B50C0-482B-F4CA-ED76-02C98632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18800" cy="4930775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### </a:t>
            </a:r>
            <a:r>
              <a:rPr lang="en-US" sz="1050" b="1" dirty="0" err="1"/>
              <a:t>check_number_of_networks</a:t>
            </a:r>
            <a:r>
              <a:rPr lang="en-US" sz="1050" b="1" dirty="0"/>
              <a:t> ###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# Restrict the number of planned networks based on the </a:t>
            </a:r>
            <a:r>
              <a:rPr lang="en-US" sz="1050" b="1" dirty="0" err="1"/>
              <a:t>subnet_type</a:t>
            </a:r>
            <a:endParaRPr lang="en-US" sz="105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# author: dennis.silva@db.com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 err="1"/>
              <a:t>check_number_of_networks</a:t>
            </a:r>
            <a:r>
              <a:rPr lang="en-US" sz="1050" b="1" dirty="0"/>
              <a:t> = </a:t>
            </a:r>
            <a:r>
              <a:rPr lang="en-US" sz="1050" b="1" dirty="0" err="1"/>
              <a:t>func</a:t>
            </a:r>
            <a:r>
              <a:rPr lang="en-US" sz="1050" b="1" dirty="0"/>
              <a:t>(resources, value, </a:t>
            </a:r>
            <a:r>
              <a:rPr lang="en-US" sz="1050" b="1" dirty="0" err="1"/>
              <a:t>prtmsg</a:t>
            </a:r>
            <a:r>
              <a:rPr lang="en-US" sz="1050" b="1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 </a:t>
            </a:r>
            <a:r>
              <a:rPr lang="en-US" sz="1050" b="1" dirty="0" err="1"/>
              <a:t>network_limits</a:t>
            </a:r>
            <a:r>
              <a:rPr lang="en-US" sz="1050" b="1" dirty="0"/>
              <a:t> =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       "ainotebook-</a:t>
            </a:r>
            <a:r>
              <a:rPr lang="en-US" sz="1050" b="1" dirty="0" err="1"/>
              <a:t>vpc</a:t>
            </a:r>
            <a:r>
              <a:rPr lang="en-US" sz="1050" b="1" dirty="0"/>
              <a:t>-primary": 3,   "cloudsql-</a:t>
            </a:r>
            <a:r>
              <a:rPr lang="en-US" sz="1050" b="1" dirty="0" err="1"/>
              <a:t>vpc</a:t>
            </a:r>
            <a:r>
              <a:rPr lang="en-US" sz="1050" b="1" dirty="0"/>
              <a:t>-primary": 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       "composer-master-primary": 5,     "composer-node-primary": 2,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1"/>
                </a:solidFill>
              </a:rPr>
              <a:t>  </a:t>
            </a:r>
            <a:r>
              <a:rPr lang="en-US" sz="1050" b="1" dirty="0" err="1">
                <a:solidFill>
                  <a:schemeClr val="accent1"/>
                </a:solidFill>
              </a:rPr>
              <a:t>subnet_limit</a:t>
            </a:r>
            <a:r>
              <a:rPr lang="en-US" sz="1050" b="1" dirty="0">
                <a:solidFill>
                  <a:schemeClr val="accent1"/>
                </a:solidFill>
              </a:rPr>
              <a:t> = </a:t>
            </a:r>
            <a:r>
              <a:rPr lang="en-US" sz="1050" b="1" dirty="0" err="1">
                <a:solidFill>
                  <a:schemeClr val="accent1"/>
                </a:solidFill>
              </a:rPr>
              <a:t>network_limits</a:t>
            </a:r>
            <a:r>
              <a:rPr lang="en-US" sz="1050" b="1" dirty="0">
                <a:solidFill>
                  <a:schemeClr val="accent1"/>
                </a:solidFill>
              </a:rPr>
              <a:t>[value]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1"/>
                </a:solidFill>
              </a:rPr>
              <a:t>   violators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1"/>
                </a:solidFill>
              </a:rPr>
              <a:t>  messages =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 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for resources as address,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rc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      v =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tfplan.evaluate_attribute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rc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, "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network_type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") else 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           if v is null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               v = "null"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           if v is value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               violators += 1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if violators &gt; </a:t>
            </a:r>
            <a:r>
              <a:rPr lang="en-US" sz="1050" b="1" dirty="0" err="1">
                <a:solidFill>
                  <a:schemeClr val="accent5">
                    <a:lumMod val="50000"/>
                  </a:schemeClr>
                </a:solidFill>
              </a:rPr>
              <a:t>subnet_limit</a:t>
            </a: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    message = "Number of " + </a:t>
            </a:r>
            <a:r>
              <a:rPr lang="en-US" sz="1050" b="1" dirty="0" err="1">
                <a:solidFill>
                  <a:schemeClr val="accent5">
                    <a:lumMod val="50000"/>
                  </a:schemeClr>
                </a:solidFill>
              </a:rPr>
              <a:t>tfplan.to_string</a:t>
            </a: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(value) 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    " subnets(" +  </a:t>
            </a:r>
            <a:r>
              <a:rPr lang="en-US" sz="1050" b="1" dirty="0" err="1">
                <a:solidFill>
                  <a:schemeClr val="accent5">
                    <a:lumMod val="50000"/>
                  </a:schemeClr>
                </a:solidFill>
              </a:rPr>
              <a:t>tfplan.to_string</a:t>
            </a: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(violators)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     ") is greater than allowed for automatic provisioning("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     </a:t>
            </a:r>
            <a:r>
              <a:rPr lang="en-US" sz="1050" b="1" dirty="0" err="1">
                <a:solidFill>
                  <a:schemeClr val="accent5">
                    <a:lumMod val="50000"/>
                  </a:schemeClr>
                </a:solidFill>
              </a:rPr>
              <a:t>tfplan.to_string</a:t>
            </a: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050" b="1" dirty="0" err="1">
                <a:solidFill>
                  <a:schemeClr val="accent5">
                    <a:lumMod val="50000"/>
                  </a:schemeClr>
                </a:solidFill>
              </a:rPr>
              <a:t>subnet_limit</a:t>
            </a: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) + ")"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if </a:t>
            </a:r>
            <a:r>
              <a:rPr lang="en-US" sz="1050" b="1" dirty="0" err="1">
                <a:solidFill>
                  <a:schemeClr val="accent5">
                    <a:lumMod val="50000"/>
                  </a:schemeClr>
                </a:solidFill>
              </a:rPr>
              <a:t>prtmsg</a:t>
            </a: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     print(message)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    return false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  return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26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764-F3C9-6B8B-C0B5-68E0B09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Common-functions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B50C0-482B-F4CA-ED76-02C98632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Third Generation Sentinel Policies for Terraform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D65FF-52B3-52BF-FBF8-FC674F530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2530475"/>
            <a:ext cx="8324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8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764-F3C9-6B8B-C0B5-68E0B09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sentinel template for restrict attributes or resource on Terraform plan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B50C0-482B-F4CA-ED76-02C98632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avoid a lot of code on the sentinel and to improve the reuse, create a common function code in which we can have all the methods that can be re-used on other sentinel policies.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code I should implement the required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err="1"/>
              <a:t>check_number_of_networks</a:t>
            </a:r>
            <a:r>
              <a:rPr lang="en-US" sz="2800" b="1" dirty="0"/>
              <a:t> = </a:t>
            </a:r>
            <a:r>
              <a:rPr lang="en-US" sz="2800" b="1" dirty="0" err="1"/>
              <a:t>func</a:t>
            </a:r>
            <a:r>
              <a:rPr lang="en-US" sz="2800" b="1" dirty="0"/>
              <a:t>(resources, value, </a:t>
            </a:r>
            <a:r>
              <a:rPr lang="en-US" sz="2800" b="1" dirty="0" err="1"/>
              <a:t>prtmsg</a:t>
            </a:r>
            <a:r>
              <a:rPr lang="en-US" sz="2800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5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764-F3C9-6B8B-C0B5-68E0B09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sentinel template for restrict attributes or resource on Terraform plan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B50C0-482B-F4CA-ED76-02C98632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000" dirty="0"/>
              <a:t>Then, we can import the function and the code is able to be re-used: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700" dirty="0"/>
              <a:t># Import common-functions/</a:t>
            </a:r>
            <a:r>
              <a:rPr lang="en-US" sz="3700" dirty="0" err="1"/>
              <a:t>tfplan</a:t>
            </a:r>
            <a:r>
              <a:rPr lang="en-US" sz="3700" dirty="0"/>
              <a:t>-functions/</a:t>
            </a:r>
            <a:r>
              <a:rPr lang="en-US" sz="3700" dirty="0" err="1"/>
              <a:t>tfplan-functions.sentinel</a:t>
            </a:r>
            <a:endParaRPr lang="en-US" sz="3700" dirty="0"/>
          </a:p>
          <a:p>
            <a:pPr marL="0" indent="0">
              <a:buNone/>
            </a:pPr>
            <a:r>
              <a:rPr lang="en-US" sz="3700" dirty="0"/>
              <a:t># with alias "plan"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b="1" dirty="0"/>
              <a:t>import "</a:t>
            </a:r>
            <a:r>
              <a:rPr lang="en-US" sz="3700" b="1" dirty="0" err="1"/>
              <a:t>mira</a:t>
            </a:r>
            <a:r>
              <a:rPr lang="en-US" sz="3700" b="1" dirty="0"/>
              <a:t>-functions" as </a:t>
            </a:r>
            <a:r>
              <a:rPr lang="en-US" sz="3700" b="1" dirty="0" err="1"/>
              <a:t>mira</a:t>
            </a:r>
            <a:endParaRPr lang="en-US" sz="3700" b="1" dirty="0"/>
          </a:p>
          <a:p>
            <a:pPr marL="0" indent="0">
              <a:buNone/>
            </a:pPr>
            <a:r>
              <a:rPr lang="en-US" sz="3700" dirty="0"/>
              <a:t>import "</a:t>
            </a:r>
            <a:r>
              <a:rPr lang="en-US" sz="3700" dirty="0" err="1"/>
              <a:t>tfplan</a:t>
            </a:r>
            <a:r>
              <a:rPr lang="en-US" sz="3700" dirty="0"/>
              <a:t>-functions" as </a:t>
            </a:r>
            <a:r>
              <a:rPr lang="en-US" sz="3700" dirty="0" err="1"/>
              <a:t>tfplan</a:t>
            </a:r>
            <a:endParaRPr lang="en-US" sz="3700" dirty="0"/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resources_by_google_provider</a:t>
            </a:r>
            <a:r>
              <a:rPr lang="en-US" sz="3700" dirty="0"/>
              <a:t> = </a:t>
            </a:r>
            <a:r>
              <a:rPr lang="en-US" sz="3700" dirty="0" err="1"/>
              <a:t>mira.find_resources</a:t>
            </a:r>
            <a:r>
              <a:rPr lang="en-US" sz="3700" dirty="0"/>
              <a:t>("</a:t>
            </a:r>
            <a:r>
              <a:rPr lang="en-US" sz="3700" dirty="0" err="1"/>
              <a:t>google_compute_subnetwork</a:t>
            </a:r>
            <a:r>
              <a:rPr lang="en-US" sz="3700" dirty="0"/>
              <a:t>")</a:t>
            </a:r>
          </a:p>
          <a:p>
            <a:pPr marL="0" indent="0">
              <a:buNone/>
            </a:pPr>
            <a:r>
              <a:rPr lang="en-US" sz="3700" b="1" dirty="0"/>
              <a:t>result = </a:t>
            </a:r>
            <a:r>
              <a:rPr lang="en-US" sz="3700" b="1" dirty="0" err="1"/>
              <a:t>mira.check_number_of_networks</a:t>
            </a:r>
            <a:r>
              <a:rPr lang="en-US" sz="3700" b="1" dirty="0"/>
              <a:t> (</a:t>
            </a:r>
            <a:r>
              <a:rPr lang="en-US" sz="3700" b="1" dirty="0" err="1"/>
              <a:t>resources_by_google_provider</a:t>
            </a:r>
            <a:r>
              <a:rPr lang="en-US" sz="3700" b="1" dirty="0"/>
              <a:t>, "composer-node-primary", true)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main = rule {</a:t>
            </a:r>
          </a:p>
          <a:p>
            <a:pPr marL="0" indent="0">
              <a:buNone/>
            </a:pPr>
            <a:r>
              <a:rPr lang="en-US" sz="3700" dirty="0"/>
              <a:t>	result</a:t>
            </a:r>
          </a:p>
          <a:p>
            <a:pPr marL="0" indent="0">
              <a:buNone/>
            </a:pPr>
            <a:r>
              <a:rPr lang="en-US" sz="37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3595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E3499-61BE-335D-1511-F96A805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</a:t>
            </a:r>
            <a:r>
              <a:rPr lang="en-US" b="1" dirty="0" err="1"/>
              <a:t>mira</a:t>
            </a:r>
            <a:r>
              <a:rPr lang="en-US" b="1" dirty="0"/>
              <a:t>-functions to the </a:t>
            </a:r>
            <a:r>
              <a:rPr lang="en-US" b="1" dirty="0" err="1"/>
              <a:t>fail.hcl</a:t>
            </a:r>
            <a:r>
              <a:rPr lang="en-US" b="1" dirty="0"/>
              <a:t> and </a:t>
            </a:r>
            <a:r>
              <a:rPr lang="en-US" b="1" dirty="0" err="1"/>
              <a:t>pass.hcl</a:t>
            </a:r>
            <a:endParaRPr lang="en-US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FC6096B-4FA9-08D4-B33E-408B942C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module "</a:t>
            </a:r>
            <a:r>
              <a:rPr lang="en-US" sz="3000" b="1" dirty="0" err="1">
                <a:latin typeface="Courier" pitchFamily="2" charset="0"/>
              </a:rPr>
              <a:t>tfplan</a:t>
            </a:r>
            <a:r>
              <a:rPr lang="en-US" sz="3000" b="1" dirty="0">
                <a:latin typeface="Courier" pitchFamily="2" charset="0"/>
              </a:rPr>
              <a:t>-functions"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  source = "../../../common-functions/</a:t>
            </a:r>
            <a:r>
              <a:rPr lang="en-US" sz="3000" b="1" dirty="0" err="1">
                <a:latin typeface="Courier" pitchFamily="2" charset="0"/>
              </a:rPr>
              <a:t>tfplan</a:t>
            </a:r>
            <a:r>
              <a:rPr lang="en-US" sz="3000" b="1" dirty="0">
                <a:latin typeface="Courier" pitchFamily="2" charset="0"/>
              </a:rPr>
              <a:t>-functions/</a:t>
            </a:r>
            <a:r>
              <a:rPr lang="en-US" sz="3000" b="1" dirty="0" err="1">
                <a:latin typeface="Courier" pitchFamily="2" charset="0"/>
              </a:rPr>
              <a:t>tfplan-functions.sentinel</a:t>
            </a:r>
            <a:r>
              <a:rPr lang="en-US" sz="3000" b="1" dirty="0">
                <a:latin typeface="Courier" pitchFamily="2" charset="0"/>
              </a:rPr>
              <a:t>"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}</a:t>
            </a:r>
          </a:p>
          <a:p>
            <a:pPr marL="22225" indent="0">
              <a:lnSpc>
                <a:spcPct val="90000"/>
              </a:lnSpc>
              <a:buNone/>
            </a:pPr>
            <a:endParaRPr lang="en-US" sz="3000" b="1" dirty="0">
              <a:latin typeface="Courier" pitchFamily="2" charset="0"/>
            </a:endParaRPr>
          </a:p>
          <a:p>
            <a:pPr marL="22225" indent="0">
              <a:lnSpc>
                <a:spcPct val="90000"/>
              </a:lnSpc>
              <a:buNone/>
            </a:pPr>
            <a:r>
              <a:rPr lang="fr-FR" sz="3000" b="1" dirty="0">
                <a:solidFill>
                  <a:srgbClr val="FF0000"/>
                </a:solidFill>
                <a:latin typeface="Courier" pitchFamily="2" charset="0"/>
              </a:rPr>
              <a:t>module "mira-</a:t>
            </a:r>
            <a:r>
              <a:rPr lang="fr-FR" sz="3000" b="1" dirty="0" err="1">
                <a:solidFill>
                  <a:srgbClr val="FF0000"/>
                </a:solidFill>
                <a:latin typeface="Courier" pitchFamily="2" charset="0"/>
              </a:rPr>
              <a:t>functions</a:t>
            </a:r>
            <a:r>
              <a:rPr lang="fr-FR" sz="3000" b="1" dirty="0">
                <a:solidFill>
                  <a:srgbClr val="FF0000"/>
                </a:solidFill>
                <a:latin typeface="Courier" pitchFamily="2" charset="0"/>
              </a:rPr>
              <a:t>"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fr-FR" sz="3000" b="1" dirty="0">
                <a:solidFill>
                  <a:srgbClr val="FF0000"/>
                </a:solidFill>
                <a:latin typeface="Courier" pitchFamily="2" charset="0"/>
              </a:rPr>
              <a:t>  source = "../../../mira-</a:t>
            </a:r>
            <a:r>
              <a:rPr lang="fr-FR" sz="3000" b="1" dirty="0" err="1">
                <a:solidFill>
                  <a:srgbClr val="FF0000"/>
                </a:solidFill>
                <a:latin typeface="Courier" pitchFamily="2" charset="0"/>
              </a:rPr>
              <a:t>functions</a:t>
            </a:r>
            <a:r>
              <a:rPr lang="fr-FR" sz="3000" b="1" dirty="0">
                <a:solidFill>
                  <a:srgbClr val="FF0000"/>
                </a:solidFill>
                <a:latin typeface="Courier" pitchFamily="2" charset="0"/>
              </a:rPr>
              <a:t>/mira-</a:t>
            </a:r>
            <a:r>
              <a:rPr lang="fr-FR" sz="3000" b="1" dirty="0" err="1">
                <a:solidFill>
                  <a:srgbClr val="FF0000"/>
                </a:solidFill>
                <a:latin typeface="Courier" pitchFamily="2" charset="0"/>
              </a:rPr>
              <a:t>functions.sentinel</a:t>
            </a:r>
            <a:r>
              <a:rPr lang="fr-FR" sz="3000" b="1" dirty="0">
                <a:solidFill>
                  <a:srgbClr val="FF0000"/>
                </a:solidFill>
                <a:latin typeface="Courier" pitchFamily="2" charset="0"/>
              </a:rPr>
              <a:t>"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fr-FR" sz="3000" b="1" dirty="0">
                <a:solidFill>
                  <a:srgbClr val="FF0000"/>
                </a:solidFill>
                <a:latin typeface="Courier" pitchFamily="2" charset="0"/>
              </a:rPr>
              <a:t>}</a:t>
            </a:r>
            <a:endParaRPr lang="en-US" sz="3000" b="1" dirty="0">
              <a:solidFill>
                <a:srgbClr val="FF0000"/>
              </a:solidFill>
              <a:latin typeface="Courier" pitchFamily="2" charset="0"/>
            </a:endParaRP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mock "</a:t>
            </a:r>
            <a:r>
              <a:rPr lang="en-US" sz="3000" b="1" dirty="0" err="1">
                <a:latin typeface="Courier" pitchFamily="2" charset="0"/>
              </a:rPr>
              <a:t>tfplan</a:t>
            </a:r>
            <a:r>
              <a:rPr lang="en-US" sz="3000" b="1" dirty="0">
                <a:latin typeface="Courier" pitchFamily="2" charset="0"/>
              </a:rPr>
              <a:t>/v2"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  module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    source = "mock-</a:t>
            </a:r>
            <a:r>
              <a:rPr lang="en-US" sz="3000" b="1" dirty="0" err="1">
                <a:latin typeface="Courier" pitchFamily="2" charset="0"/>
              </a:rPr>
              <a:t>tfplan</a:t>
            </a:r>
            <a:r>
              <a:rPr lang="en-US" sz="3000" b="1" dirty="0">
                <a:latin typeface="Courier" pitchFamily="2" charset="0"/>
              </a:rPr>
              <a:t>-</a:t>
            </a:r>
            <a:r>
              <a:rPr lang="en-US" sz="3000" b="1" dirty="0" err="1">
                <a:latin typeface="Courier" pitchFamily="2" charset="0"/>
              </a:rPr>
              <a:t>pass.sentinel</a:t>
            </a:r>
            <a:r>
              <a:rPr lang="en-US" sz="3000" b="1" dirty="0">
                <a:latin typeface="Courier" pitchFamily="2" charset="0"/>
              </a:rPr>
              <a:t>"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  }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}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test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  rules = {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    main = true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  }</a:t>
            </a:r>
          </a:p>
          <a:p>
            <a:pPr marL="22225" indent="0">
              <a:lnSpc>
                <a:spcPct val="90000"/>
              </a:lnSpc>
              <a:buNone/>
            </a:pPr>
            <a:r>
              <a:rPr lang="en-US" sz="3000" b="1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99AB6-1085-2EC1-6930-C697CAE0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test?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606BF-1B58-F305-F0B7-AEBAAFF4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Download Sentinel CLI</a:t>
            </a:r>
          </a:p>
          <a:p>
            <a:pPr marL="457200" lvl="1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Downloads | Sentinel by HashiCorp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Add the binary to the PATH</a:t>
            </a:r>
          </a:p>
          <a:p>
            <a:pPr marL="0" indent="0">
              <a:buNone/>
            </a:pPr>
            <a:r>
              <a:rPr lang="en-US" dirty="0"/>
              <a:t>3. Run the policy</a:t>
            </a:r>
          </a:p>
          <a:p>
            <a:pPr marL="457200" lvl="1" indent="0">
              <a:buNone/>
            </a:pPr>
            <a:r>
              <a:rPr lang="en-US" b="1" dirty="0"/>
              <a:t>sentinel test </a:t>
            </a:r>
            <a:r>
              <a:rPr lang="en-US" b="1" i="1" dirty="0"/>
              <a:t>policy-</a:t>
            </a:r>
            <a:r>
              <a:rPr lang="en-US" b="1" i="1" dirty="0" err="1"/>
              <a:t>name.sentinel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4. Check the results </a:t>
            </a:r>
          </a:p>
          <a:p>
            <a:pPr marL="0" indent="0">
              <a:buNone/>
            </a:pPr>
            <a:r>
              <a:rPr lang="en-US" dirty="0"/>
              <a:t>5. Publish on TFE (Under investigation)</a:t>
            </a:r>
          </a:p>
        </p:txBody>
      </p:sp>
    </p:spTree>
    <p:extLst>
      <p:ext uri="{BB962C8B-B14F-4D97-AF65-F5344CB8AC3E}">
        <p14:creationId xmlns:p14="http://schemas.microsoft.com/office/powerpoint/2010/main" val="6610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458BA-EEC1-0FDB-0B70-B0E96DD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is Sentinel Used in Terraform?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5430B-7A68-5A30-6B42-88A10BD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Sentinel policies </a:t>
            </a:r>
            <a:r>
              <a:rPr lang="en-US" dirty="0"/>
              <a:t>are checked between the standard </a:t>
            </a:r>
            <a:r>
              <a:rPr lang="en-US" b="1" dirty="0"/>
              <a:t>plan</a:t>
            </a:r>
            <a:r>
              <a:rPr lang="en-US" dirty="0"/>
              <a:t> and </a:t>
            </a:r>
            <a:r>
              <a:rPr lang="en-US" b="1" dirty="0"/>
              <a:t>apply</a:t>
            </a:r>
            <a:r>
              <a:rPr lang="en-US" dirty="0"/>
              <a:t> steps of Terraform runs.</a:t>
            </a:r>
          </a:p>
          <a:p>
            <a:r>
              <a:rPr lang="en-US" dirty="0"/>
              <a:t>Have different enforcement levels</a:t>
            </a:r>
          </a:p>
          <a:p>
            <a:pPr lvl="1"/>
            <a:r>
              <a:rPr lang="en-US" dirty="0"/>
              <a:t>Advisory</a:t>
            </a:r>
          </a:p>
          <a:p>
            <a:pPr lvl="1"/>
            <a:r>
              <a:rPr lang="en-US" dirty="0"/>
              <a:t>Soft Mandatory</a:t>
            </a:r>
          </a:p>
          <a:p>
            <a:pPr lvl="1"/>
            <a:r>
              <a:rPr lang="en-US" dirty="0"/>
              <a:t>Hard Mandatory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Picture 2" descr="with-sentinel">
            <a:extLst>
              <a:ext uri="{FF2B5EF4-FFF2-40B4-BE49-F238E27FC236}">
                <a16:creationId xmlns:a16="http://schemas.microsoft.com/office/drawing/2014/main" id="{D36BDD46-DFDC-D4ED-1F31-0C518CCB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44" y="4524568"/>
            <a:ext cx="8733312" cy="2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3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458BA-EEC1-0FDB-0B70-B0E96DD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is Sentinel Used in Terraform?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5430B-7A68-5A30-6B42-88A10BD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Policy authors </a:t>
            </a:r>
            <a:r>
              <a:rPr lang="en-US" dirty="0"/>
              <a:t>manage sentinel policies in TFE with a group of policies (policy sets) and organization owners control the scope of the policy</a:t>
            </a:r>
          </a:p>
          <a:p>
            <a:endParaRPr lang="en-US" dirty="0"/>
          </a:p>
          <a:p>
            <a:r>
              <a:rPr lang="en-US" b="1" dirty="0"/>
              <a:t>Sentinel policies </a:t>
            </a:r>
            <a:r>
              <a:rPr lang="en-US" dirty="0"/>
              <a:t>can evaluate the attributes of existing and new resources based on the information of the </a:t>
            </a:r>
            <a:r>
              <a:rPr lang="en-US" b="1" dirty="0"/>
              <a:t>plan</a:t>
            </a:r>
            <a:r>
              <a:rPr lang="en-US" dirty="0"/>
              <a:t>, the </a:t>
            </a:r>
            <a:r>
              <a:rPr lang="en-US" b="1" dirty="0"/>
              <a:t>configuration</a:t>
            </a:r>
            <a:r>
              <a:rPr lang="en-US" dirty="0"/>
              <a:t>, the current </a:t>
            </a:r>
            <a:r>
              <a:rPr lang="en-US" b="1" dirty="0"/>
              <a:t>state</a:t>
            </a:r>
            <a:r>
              <a:rPr lang="en-US" dirty="0"/>
              <a:t> and other run data, including </a:t>
            </a:r>
            <a:r>
              <a:rPr lang="en-US" b="1" dirty="0"/>
              <a:t>cost</a:t>
            </a:r>
            <a:r>
              <a:rPr lang="en-US" dirty="0"/>
              <a:t> estimates</a:t>
            </a:r>
          </a:p>
          <a:p>
            <a:endParaRPr lang="pt-BR" dirty="0"/>
          </a:p>
        </p:txBody>
      </p:sp>
      <p:pic>
        <p:nvPicPr>
          <p:cNvPr id="4" name="Picture 2" descr="with-sentinel">
            <a:extLst>
              <a:ext uri="{FF2B5EF4-FFF2-40B4-BE49-F238E27FC236}">
                <a16:creationId xmlns:a16="http://schemas.microsoft.com/office/drawing/2014/main" id="{D36BDD46-DFDC-D4ED-1F31-0C518CCB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44" y="4524568"/>
            <a:ext cx="8733312" cy="2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 Mandatory Policy Check Overridden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714BBA-0100-3D02-7F34-365FA6C2B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635" y="1690688"/>
            <a:ext cx="85887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6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 typical usage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B8BB-72AA-C803-2CF1-579CBE4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 security standards</a:t>
            </a:r>
          </a:p>
          <a:p>
            <a:r>
              <a:rPr lang="en-US" dirty="0"/>
              <a:t>Avoid excessive costs</a:t>
            </a:r>
          </a:p>
          <a:p>
            <a:r>
              <a:rPr lang="en-US" dirty="0"/>
              <a:t>Enforce mandatory tags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76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Terraform Sentinel Policies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B8BB-72AA-C803-2CF1-579CBE4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Essentially, we have four types of Terraform Sentinel policies corresponding to the </a:t>
            </a:r>
            <a:r>
              <a:rPr lang="en-US" b="1" dirty="0"/>
              <a:t>4 Terraform Sentinel </a:t>
            </a:r>
            <a:r>
              <a:rPr lang="en-US" dirty="0"/>
              <a:t>imports:</a:t>
            </a:r>
          </a:p>
          <a:p>
            <a:pPr lvl="1"/>
            <a:r>
              <a:rPr lang="en-US" b="1" dirty="0" err="1"/>
              <a:t>tfplan</a:t>
            </a:r>
            <a:r>
              <a:rPr lang="en-US" b="1" dirty="0"/>
              <a:t>/v2 </a:t>
            </a:r>
            <a:r>
              <a:rPr lang="en-US" dirty="0"/>
              <a:t>to restrict specific attributes of specific resources and data sources in the </a:t>
            </a:r>
            <a:r>
              <a:rPr lang="en-US" dirty="0" err="1"/>
              <a:t>currente</a:t>
            </a:r>
            <a:r>
              <a:rPr lang="en-US" dirty="0"/>
              <a:t> Terraform plan</a:t>
            </a:r>
          </a:p>
          <a:p>
            <a:pPr lvl="1"/>
            <a:r>
              <a:rPr lang="en-US" b="1" dirty="0" err="1"/>
              <a:t>tfconfig</a:t>
            </a:r>
            <a:r>
              <a:rPr lang="en-US" b="1" dirty="0"/>
              <a:t>/v2 </a:t>
            </a:r>
            <a:r>
              <a:rPr lang="en-US" dirty="0"/>
              <a:t>to restrict the configuration of Terraform modules, variables, resources, data sources, providers, provisioners, and outputs</a:t>
            </a:r>
          </a:p>
          <a:p>
            <a:pPr lvl="1"/>
            <a:r>
              <a:rPr lang="en-US" b="1" dirty="0" err="1"/>
              <a:t>tfstate</a:t>
            </a:r>
            <a:r>
              <a:rPr lang="en-US" b="1" dirty="0"/>
              <a:t>/v2 </a:t>
            </a:r>
            <a:r>
              <a:rPr lang="en-US" dirty="0"/>
              <a:t>to check whether previously provisioned resources or data sources have attributes with values thar are no longer allowed</a:t>
            </a:r>
          </a:p>
          <a:p>
            <a:pPr lvl="1"/>
            <a:r>
              <a:rPr lang="en-US" b="1" dirty="0" err="1"/>
              <a:t>tfrun</a:t>
            </a:r>
            <a:r>
              <a:rPr lang="en-US" dirty="0"/>
              <a:t> to check workspace and run metadata and whether cost estimates for planned resource are within limits</a:t>
            </a:r>
          </a:p>
          <a:p>
            <a:r>
              <a:rPr lang="en-US" dirty="0"/>
              <a:t>You can use more that one import in a policy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59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 Mocks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B8BB-72AA-C803-2CF1-579CBE4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data that is available to Sentinel import from Terraform plans</a:t>
            </a:r>
          </a:p>
          <a:p>
            <a:r>
              <a:rPr lang="en-US" dirty="0"/>
              <a:t>Can be generated from recent plans using TFE/TFC</a:t>
            </a:r>
          </a:p>
          <a:p>
            <a:r>
              <a:rPr lang="en-US" dirty="0"/>
              <a:t>Can be copied and edited to simulate different scenarios</a:t>
            </a:r>
          </a:p>
          <a:p>
            <a:r>
              <a:rPr lang="en-US" dirty="0"/>
              <a:t>Enable testing of Sentinel policies with the Sentinel CLI</a:t>
            </a:r>
          </a:p>
          <a:p>
            <a:r>
              <a:rPr lang="en-US" dirty="0"/>
              <a:t>Speed up development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6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394E-C4C1-710F-5955-FB689A3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Sentinel Language Constructors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B8BB-72AA-C803-2CF1-579CBE4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Boolean Expressions: </a:t>
            </a:r>
            <a:r>
              <a:rPr lang="en-US" dirty="0"/>
              <a:t>true, false, undefined</a:t>
            </a:r>
          </a:p>
          <a:p>
            <a:r>
              <a:rPr lang="en-US" b="1" dirty="0"/>
              <a:t>Rules: </a:t>
            </a:r>
            <a:r>
              <a:rPr lang="en-US" dirty="0"/>
              <a:t>Evaluate a single expression which could be the result of calling a single function</a:t>
            </a:r>
          </a:p>
          <a:p>
            <a:r>
              <a:rPr lang="en-US" b="1" dirty="0"/>
              <a:t>Main Rule: </a:t>
            </a:r>
            <a:r>
              <a:rPr lang="en-US" dirty="0"/>
              <a:t>Every Sentinel policy must have a main rule (store the result of the policy)</a:t>
            </a:r>
          </a:p>
          <a:p>
            <a:r>
              <a:rPr lang="en-US" b="1" dirty="0"/>
              <a:t>Statements: </a:t>
            </a:r>
            <a:r>
              <a:rPr lang="en-US" dirty="0"/>
              <a:t>Executes procedural logic</a:t>
            </a:r>
          </a:p>
          <a:p>
            <a:r>
              <a:rPr lang="en-US" b="1" dirty="0"/>
              <a:t>Functions: </a:t>
            </a:r>
            <a:r>
              <a:rPr lang="en-US" dirty="0"/>
              <a:t>Execute various statements and return a value</a:t>
            </a:r>
          </a:p>
          <a:p>
            <a:r>
              <a:rPr lang="en-US" b="1" dirty="0"/>
              <a:t>Variables: </a:t>
            </a:r>
            <a:r>
              <a:rPr lang="en-US" dirty="0"/>
              <a:t>Store values for use by rules and functions</a:t>
            </a:r>
          </a:p>
          <a:p>
            <a:r>
              <a:rPr lang="en-US" b="1" dirty="0"/>
              <a:t>Parameters: </a:t>
            </a:r>
            <a:r>
              <a:rPr lang="en-US" dirty="0"/>
              <a:t>Accept inputs passed to policies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61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Microsoft Office PowerPoint</Application>
  <PresentationFormat>Widescreen</PresentationFormat>
  <Paragraphs>344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Wingdings</vt:lpstr>
      <vt:lpstr>Tema do Office</vt:lpstr>
      <vt:lpstr>Terraform-Sentinel 101</vt:lpstr>
      <vt:lpstr>What is Sentinel?</vt:lpstr>
      <vt:lpstr>Where is Sentinel Used in Terraform?</vt:lpstr>
      <vt:lpstr>Where is Sentinel Used in Terraform?</vt:lpstr>
      <vt:lpstr>Soft Mandatory Policy Check Overridden</vt:lpstr>
      <vt:lpstr>Sentinel typical usage</vt:lpstr>
      <vt:lpstr>Types of Terraform Sentinel Policies</vt:lpstr>
      <vt:lpstr>Sentinel Mocks</vt:lpstr>
      <vt:lpstr>Key Sentinel Language Constructors</vt:lpstr>
      <vt:lpstr>Key Sentinel Language Constructors</vt:lpstr>
      <vt:lpstr>Standard Sentinel Imports</vt:lpstr>
      <vt:lpstr>Sentinel Modules</vt:lpstr>
      <vt:lpstr>Basic Methodology for development of policies</vt:lpstr>
      <vt:lpstr>A simple example (MIRA Provider)</vt:lpstr>
      <vt:lpstr>Create the mock</vt:lpstr>
      <vt:lpstr>Download the mock</vt:lpstr>
      <vt:lpstr>Prepare environment to test locally</vt:lpstr>
      <vt:lpstr>pass.hcl</vt:lpstr>
      <vt:lpstr>fail.hcl</vt:lpstr>
      <vt:lpstr>Basic sentinel template for restrict attributes or resource on Terraform plan</vt:lpstr>
      <vt:lpstr>Basic sentinel template for restrict attributes or resource on Terraform plan</vt:lpstr>
      <vt:lpstr>Basic sentinel template for restrict attributes or resource on Terraform plan (The function)</vt:lpstr>
      <vt:lpstr>Common-functions</vt:lpstr>
      <vt:lpstr>Basic sentinel template for restrict attributes or resource on Terraform plan</vt:lpstr>
      <vt:lpstr>Basic sentinel template for restrict attributes or resource on Terraform plan</vt:lpstr>
      <vt:lpstr>Add mira-functions to the fail.hcl and pass.hcl</vt:lpstr>
      <vt:lpstr>How to 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Kitchen-Terraform</dc:title>
  <dc:creator>Dennis Lopes Silva</dc:creator>
  <cp:lastModifiedBy>Lopes Da Silva, Dennis</cp:lastModifiedBy>
  <cp:revision>36</cp:revision>
  <dcterms:created xsi:type="dcterms:W3CDTF">2022-11-03T14:57:10Z</dcterms:created>
  <dcterms:modified xsi:type="dcterms:W3CDTF">2022-12-09T12:27:30Z</dcterms:modified>
</cp:coreProperties>
</file>