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4" r:id="rId2"/>
    <p:sldId id="261" r:id="rId3"/>
    <p:sldId id="260" r:id="rId4"/>
    <p:sldId id="262" r:id="rId5"/>
    <p:sldId id="285" r:id="rId6"/>
    <p:sldId id="264" r:id="rId7"/>
    <p:sldId id="286" r:id="rId8"/>
    <p:sldId id="290" r:id="rId9"/>
    <p:sldId id="291" r:id="rId10"/>
    <p:sldId id="292" r:id="rId11"/>
    <p:sldId id="268" r:id="rId12"/>
    <p:sldId id="272" r:id="rId13"/>
    <p:sldId id="273" r:id="rId14"/>
    <p:sldId id="274" r:id="rId15"/>
    <p:sldId id="275" r:id="rId16"/>
    <p:sldId id="276" r:id="rId17"/>
    <p:sldId id="277" r:id="rId18"/>
    <p:sldId id="283" r:id="rId19"/>
    <p:sldId id="284" r:id="rId20"/>
    <p:sldId id="279" r:id="rId21"/>
    <p:sldId id="281" r:id="rId22"/>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85" autoAdjust="0"/>
    <p:restoredTop sz="94658"/>
  </p:normalViewPr>
  <p:slideViewPr>
    <p:cSldViewPr snapToGrid="0" snapToObjects="1">
      <p:cViewPr varScale="1">
        <p:scale>
          <a:sx n="74" d="100"/>
          <a:sy n="74" d="100"/>
        </p:scale>
        <p:origin x="1832" y="200"/>
      </p:cViewPr>
      <p:guideLst>
        <p:guide orient="horz" pos="3168"/>
        <p:guide pos="24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24"/>
            <a:ext cx="6606540" cy="2156037"/>
          </a:xfrm>
        </p:spPr>
        <p:txBody>
          <a:bodyPr/>
          <a:lstStyle/>
          <a:p>
            <a:r>
              <a:rPr lang="en-US"/>
              <a:t>Click to edit Master title style</a:t>
            </a:r>
          </a:p>
        </p:txBody>
      </p:sp>
      <p:sp>
        <p:nvSpPr>
          <p:cNvPr id="3" name="Subtitle 2"/>
          <p:cNvSpPr>
            <a:spLocks noGrp="1"/>
          </p:cNvSpPr>
          <p:nvPr>
            <p:ph type="subTitle" idx="1"/>
          </p:nvPr>
        </p:nvSpPr>
        <p:spPr>
          <a:xfrm>
            <a:off x="1165860" y="5699760"/>
            <a:ext cx="5440680" cy="2570480"/>
          </a:xfrm>
        </p:spPr>
        <p:txBody>
          <a:bodyPr/>
          <a:lstStyle>
            <a:lvl1pPr marL="0" indent="0" algn="ctr">
              <a:buNone/>
              <a:defRPr>
                <a:solidFill>
                  <a:schemeClr val="tx1">
                    <a:tint val="75000"/>
                  </a:schemeClr>
                </a:solidFill>
              </a:defRPr>
            </a:lvl1pPr>
            <a:lvl2pPr marL="388620" indent="0" algn="ctr">
              <a:buNone/>
              <a:defRPr>
                <a:solidFill>
                  <a:schemeClr val="tx1">
                    <a:tint val="75000"/>
                  </a:schemeClr>
                </a:solidFill>
              </a:defRPr>
            </a:lvl2pPr>
            <a:lvl3pPr marL="777240" indent="0" algn="ctr">
              <a:buNone/>
              <a:defRPr>
                <a:solidFill>
                  <a:schemeClr val="tx1">
                    <a:tint val="75000"/>
                  </a:schemeClr>
                </a:solidFill>
              </a:defRPr>
            </a:lvl3pPr>
            <a:lvl4pPr marL="1165860" indent="0" algn="ctr">
              <a:buNone/>
              <a:defRPr>
                <a:solidFill>
                  <a:schemeClr val="tx1">
                    <a:tint val="75000"/>
                  </a:schemeClr>
                </a:solidFill>
              </a:defRPr>
            </a:lvl4pPr>
            <a:lvl5pPr marL="1554480" indent="0" algn="ctr">
              <a:buNone/>
              <a:defRPr>
                <a:solidFill>
                  <a:schemeClr val="tx1">
                    <a:tint val="75000"/>
                  </a:schemeClr>
                </a:solidFill>
              </a:defRPr>
            </a:lvl5pPr>
            <a:lvl6pPr marL="1943100" indent="0" algn="ctr">
              <a:buNone/>
              <a:defRPr>
                <a:solidFill>
                  <a:schemeClr val="tx1">
                    <a:tint val="75000"/>
                  </a:schemeClr>
                </a:solidFill>
              </a:defRPr>
            </a:lvl6pPr>
            <a:lvl7pPr marL="2331720" indent="0" algn="ctr">
              <a:buNone/>
              <a:defRPr>
                <a:solidFill>
                  <a:schemeClr val="tx1">
                    <a:tint val="75000"/>
                  </a:schemeClr>
                </a:solidFill>
              </a:defRPr>
            </a:lvl7pPr>
            <a:lvl8pPr marL="2720340" indent="0" algn="ctr">
              <a:buNone/>
              <a:defRPr>
                <a:solidFill>
                  <a:schemeClr val="tx1">
                    <a:tint val="75000"/>
                  </a:schemeClr>
                </a:solidFill>
              </a:defRPr>
            </a:lvl8pPr>
            <a:lvl9pPr marL="310896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C9019D8-9604-F14B-B122-D796275DA0FC}" type="datetimeFigureOut">
              <a:rPr lang="en-US" smtClean="0"/>
              <a:t>8/21/20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1EE4D-2507-FC4E-9FF3-56AB2DF6160E}" type="slidenum">
              <a:rPr lang="en-US" smtClean="0"/>
              <a:t>‹#›</a:t>
            </a:fld>
            <a:endParaRPr lang="en-US"/>
          </a:p>
        </p:txBody>
      </p:sp>
    </p:spTree>
    <p:extLst>
      <p:ext uri="{BB962C8B-B14F-4D97-AF65-F5344CB8AC3E}">
        <p14:creationId xmlns:p14="http://schemas.microsoft.com/office/powerpoint/2010/main" val="1540583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9019D8-9604-F14B-B122-D796275DA0FC}" type="datetimeFigureOut">
              <a:rPr lang="en-US" smtClean="0"/>
              <a:t>8/21/20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1EE4D-2507-FC4E-9FF3-56AB2DF6160E}" type="slidenum">
              <a:rPr lang="en-US" smtClean="0"/>
              <a:t>‹#›</a:t>
            </a:fld>
            <a:endParaRPr lang="en-US"/>
          </a:p>
        </p:txBody>
      </p:sp>
    </p:spTree>
    <p:extLst>
      <p:ext uri="{BB962C8B-B14F-4D97-AF65-F5344CB8AC3E}">
        <p14:creationId xmlns:p14="http://schemas.microsoft.com/office/powerpoint/2010/main" val="3110309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34990" y="402803"/>
            <a:ext cx="1748790" cy="85822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8620" y="402803"/>
            <a:ext cx="5116830" cy="85822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9019D8-9604-F14B-B122-D796275DA0FC}" type="datetimeFigureOut">
              <a:rPr lang="en-US" smtClean="0"/>
              <a:t>8/21/20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1EE4D-2507-FC4E-9FF3-56AB2DF6160E}" type="slidenum">
              <a:rPr lang="en-US" smtClean="0"/>
              <a:t>‹#›</a:t>
            </a:fld>
            <a:endParaRPr lang="en-US"/>
          </a:p>
        </p:txBody>
      </p:sp>
    </p:spTree>
    <p:extLst>
      <p:ext uri="{BB962C8B-B14F-4D97-AF65-F5344CB8AC3E}">
        <p14:creationId xmlns:p14="http://schemas.microsoft.com/office/powerpoint/2010/main" val="4196416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9019D8-9604-F14B-B122-D796275DA0FC}" type="datetimeFigureOut">
              <a:rPr lang="en-US" smtClean="0"/>
              <a:t>8/21/20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1EE4D-2507-FC4E-9FF3-56AB2DF6160E}" type="slidenum">
              <a:rPr lang="en-US" smtClean="0"/>
              <a:t>‹#›</a:t>
            </a:fld>
            <a:endParaRPr lang="en-US"/>
          </a:p>
        </p:txBody>
      </p:sp>
    </p:spTree>
    <p:extLst>
      <p:ext uri="{BB962C8B-B14F-4D97-AF65-F5344CB8AC3E}">
        <p14:creationId xmlns:p14="http://schemas.microsoft.com/office/powerpoint/2010/main" val="4104907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6463454"/>
            <a:ext cx="6606540" cy="1997710"/>
          </a:xfrm>
        </p:spPr>
        <p:txBody>
          <a:bodyPr anchor="t"/>
          <a:lstStyle>
            <a:lvl1pPr algn="l">
              <a:defRPr sz="3400" b="1" cap="all"/>
            </a:lvl1pPr>
          </a:lstStyle>
          <a:p>
            <a:r>
              <a:rPr lang="en-US"/>
              <a:t>Click to edit Master title style</a:t>
            </a:r>
          </a:p>
        </p:txBody>
      </p:sp>
      <p:sp>
        <p:nvSpPr>
          <p:cNvPr id="3" name="Text Placeholder 2"/>
          <p:cNvSpPr>
            <a:spLocks noGrp="1"/>
          </p:cNvSpPr>
          <p:nvPr>
            <p:ph type="body" idx="1"/>
          </p:nvPr>
        </p:nvSpPr>
        <p:spPr>
          <a:xfrm>
            <a:off x="613966" y="4263180"/>
            <a:ext cx="6606540" cy="2200274"/>
          </a:xfrm>
        </p:spPr>
        <p:txBody>
          <a:bodyPr anchor="b"/>
          <a:lstStyle>
            <a:lvl1pPr marL="0" indent="0">
              <a:buNone/>
              <a:defRPr sz="1700">
                <a:solidFill>
                  <a:schemeClr val="tx1">
                    <a:tint val="75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9019D8-9604-F14B-B122-D796275DA0FC}" type="datetimeFigureOut">
              <a:rPr lang="en-US" smtClean="0"/>
              <a:t>8/21/20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1EE4D-2507-FC4E-9FF3-56AB2DF6160E}" type="slidenum">
              <a:rPr lang="en-US" smtClean="0"/>
              <a:t>‹#›</a:t>
            </a:fld>
            <a:endParaRPr lang="en-US"/>
          </a:p>
        </p:txBody>
      </p:sp>
    </p:spTree>
    <p:extLst>
      <p:ext uri="{BB962C8B-B14F-4D97-AF65-F5344CB8AC3E}">
        <p14:creationId xmlns:p14="http://schemas.microsoft.com/office/powerpoint/2010/main" val="1225990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8620" y="2346961"/>
            <a:ext cx="3432810" cy="6638079"/>
          </a:xfrm>
        </p:spPr>
        <p:txBody>
          <a:bodyPr/>
          <a:lstStyle>
            <a:lvl1pPr>
              <a:defRPr sz="2380"/>
            </a:lvl1pPr>
            <a:lvl2pPr>
              <a:defRPr sz="2040"/>
            </a:lvl2pPr>
            <a:lvl3pPr>
              <a:defRPr sz="1700"/>
            </a:lvl3pPr>
            <a:lvl4pPr>
              <a:defRPr sz="1530"/>
            </a:lvl4pPr>
            <a:lvl5pPr>
              <a:defRPr sz="1530"/>
            </a:lvl5pPr>
            <a:lvl6pPr>
              <a:defRPr sz="1530"/>
            </a:lvl6pPr>
            <a:lvl7pPr>
              <a:defRPr sz="1530"/>
            </a:lvl7pPr>
            <a:lvl8pPr>
              <a:defRPr sz="1530"/>
            </a:lvl8pPr>
            <a:lvl9pPr>
              <a:defRPr sz="153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50970" y="2346961"/>
            <a:ext cx="3432810" cy="6638079"/>
          </a:xfrm>
        </p:spPr>
        <p:txBody>
          <a:bodyPr/>
          <a:lstStyle>
            <a:lvl1pPr>
              <a:defRPr sz="2380"/>
            </a:lvl1pPr>
            <a:lvl2pPr>
              <a:defRPr sz="2040"/>
            </a:lvl2pPr>
            <a:lvl3pPr>
              <a:defRPr sz="1700"/>
            </a:lvl3pPr>
            <a:lvl4pPr>
              <a:defRPr sz="1530"/>
            </a:lvl4pPr>
            <a:lvl5pPr>
              <a:defRPr sz="1530"/>
            </a:lvl5pPr>
            <a:lvl6pPr>
              <a:defRPr sz="1530"/>
            </a:lvl6pPr>
            <a:lvl7pPr>
              <a:defRPr sz="1530"/>
            </a:lvl7pPr>
            <a:lvl8pPr>
              <a:defRPr sz="1530"/>
            </a:lvl8pPr>
            <a:lvl9pPr>
              <a:defRPr sz="153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C9019D8-9604-F14B-B122-D796275DA0FC}" type="datetimeFigureOut">
              <a:rPr lang="en-US" smtClean="0"/>
              <a:t>8/21/20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91EE4D-2507-FC4E-9FF3-56AB2DF6160E}" type="slidenum">
              <a:rPr lang="en-US" smtClean="0"/>
              <a:t>‹#›</a:t>
            </a:fld>
            <a:endParaRPr lang="en-US"/>
          </a:p>
        </p:txBody>
      </p:sp>
    </p:spTree>
    <p:extLst>
      <p:ext uri="{BB962C8B-B14F-4D97-AF65-F5344CB8AC3E}">
        <p14:creationId xmlns:p14="http://schemas.microsoft.com/office/powerpoint/2010/main" val="2787560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88620" y="2251499"/>
            <a:ext cx="3434160" cy="938318"/>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388620" y="3189817"/>
            <a:ext cx="3434160" cy="5795222"/>
          </a:xfrm>
        </p:spPr>
        <p:txBody>
          <a:bodyPr/>
          <a:lstStyle>
            <a:lvl1pPr>
              <a:defRPr sz="2040"/>
            </a:lvl1pPr>
            <a:lvl2pPr>
              <a:defRPr sz="1700"/>
            </a:lvl2pPr>
            <a:lvl3pPr>
              <a:defRPr sz="1530"/>
            </a:lvl3pPr>
            <a:lvl4pPr>
              <a:defRPr sz="1360"/>
            </a:lvl4pPr>
            <a:lvl5pPr>
              <a:defRPr sz="1360"/>
            </a:lvl5pPr>
            <a:lvl6pPr>
              <a:defRPr sz="1360"/>
            </a:lvl6pPr>
            <a:lvl7pPr>
              <a:defRPr sz="1360"/>
            </a:lvl7pPr>
            <a:lvl8pPr>
              <a:defRPr sz="1360"/>
            </a:lvl8pPr>
            <a:lvl9pPr>
              <a:defRPr sz="13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48272" y="2251499"/>
            <a:ext cx="3435509" cy="938318"/>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48272" y="3189817"/>
            <a:ext cx="3435509" cy="5795222"/>
          </a:xfrm>
        </p:spPr>
        <p:txBody>
          <a:bodyPr/>
          <a:lstStyle>
            <a:lvl1pPr>
              <a:defRPr sz="2040"/>
            </a:lvl1pPr>
            <a:lvl2pPr>
              <a:defRPr sz="1700"/>
            </a:lvl2pPr>
            <a:lvl3pPr>
              <a:defRPr sz="1530"/>
            </a:lvl3pPr>
            <a:lvl4pPr>
              <a:defRPr sz="1360"/>
            </a:lvl4pPr>
            <a:lvl5pPr>
              <a:defRPr sz="1360"/>
            </a:lvl5pPr>
            <a:lvl6pPr>
              <a:defRPr sz="1360"/>
            </a:lvl6pPr>
            <a:lvl7pPr>
              <a:defRPr sz="1360"/>
            </a:lvl7pPr>
            <a:lvl8pPr>
              <a:defRPr sz="1360"/>
            </a:lvl8pPr>
            <a:lvl9pPr>
              <a:defRPr sz="13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C9019D8-9604-F14B-B122-D796275DA0FC}" type="datetimeFigureOut">
              <a:rPr lang="en-US" smtClean="0"/>
              <a:t>8/21/20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91EE4D-2507-FC4E-9FF3-56AB2DF6160E}" type="slidenum">
              <a:rPr lang="en-US" smtClean="0"/>
              <a:t>‹#›</a:t>
            </a:fld>
            <a:endParaRPr lang="en-US"/>
          </a:p>
        </p:txBody>
      </p:sp>
    </p:spTree>
    <p:extLst>
      <p:ext uri="{BB962C8B-B14F-4D97-AF65-F5344CB8AC3E}">
        <p14:creationId xmlns:p14="http://schemas.microsoft.com/office/powerpoint/2010/main" val="1372121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9019D8-9604-F14B-B122-D796275DA0FC}" type="datetimeFigureOut">
              <a:rPr lang="en-US" smtClean="0"/>
              <a:t>8/21/20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91EE4D-2507-FC4E-9FF3-56AB2DF6160E}" type="slidenum">
              <a:rPr lang="en-US" smtClean="0"/>
              <a:t>‹#›</a:t>
            </a:fld>
            <a:endParaRPr lang="en-US"/>
          </a:p>
        </p:txBody>
      </p:sp>
    </p:spTree>
    <p:extLst>
      <p:ext uri="{BB962C8B-B14F-4D97-AF65-F5344CB8AC3E}">
        <p14:creationId xmlns:p14="http://schemas.microsoft.com/office/powerpoint/2010/main" val="1356594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9019D8-9604-F14B-B122-D796275DA0FC}" type="datetimeFigureOut">
              <a:rPr lang="en-US" smtClean="0"/>
              <a:t>8/21/20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91EE4D-2507-FC4E-9FF3-56AB2DF6160E}" type="slidenum">
              <a:rPr lang="en-US" smtClean="0"/>
              <a:t>‹#›</a:t>
            </a:fld>
            <a:endParaRPr lang="en-US"/>
          </a:p>
        </p:txBody>
      </p:sp>
    </p:spTree>
    <p:extLst>
      <p:ext uri="{BB962C8B-B14F-4D97-AF65-F5344CB8AC3E}">
        <p14:creationId xmlns:p14="http://schemas.microsoft.com/office/powerpoint/2010/main" val="2844289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0473"/>
            <a:ext cx="2557066" cy="1704340"/>
          </a:xfrm>
        </p:spPr>
        <p:txBody>
          <a:bodyPr anchor="b"/>
          <a:lstStyle>
            <a:lvl1pPr algn="l">
              <a:defRPr sz="1700" b="1"/>
            </a:lvl1pPr>
          </a:lstStyle>
          <a:p>
            <a:r>
              <a:rPr lang="en-US"/>
              <a:t>Click to edit Master title style</a:t>
            </a:r>
          </a:p>
        </p:txBody>
      </p:sp>
      <p:sp>
        <p:nvSpPr>
          <p:cNvPr id="3" name="Content Placeholder 2"/>
          <p:cNvSpPr>
            <a:spLocks noGrp="1"/>
          </p:cNvSpPr>
          <p:nvPr>
            <p:ph idx="1"/>
          </p:nvPr>
        </p:nvSpPr>
        <p:spPr>
          <a:xfrm>
            <a:off x="3038792" y="400474"/>
            <a:ext cx="4344988" cy="8584566"/>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88620" y="2104814"/>
            <a:ext cx="2557066" cy="6880226"/>
          </a:xfrm>
        </p:spPr>
        <p:txBody>
          <a:bodyPr/>
          <a:lstStyle>
            <a:lvl1pPr marL="0" indent="0">
              <a:buNone/>
              <a:defRPr sz="119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US"/>
              <a:t>Click to edit Master text styles</a:t>
            </a:r>
          </a:p>
        </p:txBody>
      </p:sp>
      <p:sp>
        <p:nvSpPr>
          <p:cNvPr id="5" name="Date Placeholder 4"/>
          <p:cNvSpPr>
            <a:spLocks noGrp="1"/>
          </p:cNvSpPr>
          <p:nvPr>
            <p:ph type="dt" sz="half" idx="10"/>
          </p:nvPr>
        </p:nvSpPr>
        <p:spPr/>
        <p:txBody>
          <a:bodyPr/>
          <a:lstStyle/>
          <a:p>
            <a:fld id="{EC9019D8-9604-F14B-B122-D796275DA0FC}" type="datetimeFigureOut">
              <a:rPr lang="en-US" smtClean="0"/>
              <a:t>8/21/20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91EE4D-2507-FC4E-9FF3-56AB2DF6160E}" type="slidenum">
              <a:rPr lang="en-US" smtClean="0"/>
              <a:t>‹#›</a:t>
            </a:fld>
            <a:endParaRPr lang="en-US"/>
          </a:p>
        </p:txBody>
      </p:sp>
    </p:spTree>
    <p:extLst>
      <p:ext uri="{BB962C8B-B14F-4D97-AF65-F5344CB8AC3E}">
        <p14:creationId xmlns:p14="http://schemas.microsoft.com/office/powerpoint/2010/main" val="2587305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7040880"/>
            <a:ext cx="4663440" cy="831216"/>
          </a:xfrm>
        </p:spPr>
        <p:txBody>
          <a:bodyPr anchor="b"/>
          <a:lstStyle>
            <a:lvl1pPr algn="l">
              <a:defRPr sz="1700" b="1"/>
            </a:lvl1pPr>
          </a:lstStyle>
          <a:p>
            <a:r>
              <a:rPr lang="en-US"/>
              <a:t>Click to edit Master title style</a:t>
            </a:r>
          </a:p>
        </p:txBody>
      </p:sp>
      <p:sp>
        <p:nvSpPr>
          <p:cNvPr id="3" name="Picture Placeholder 2"/>
          <p:cNvSpPr>
            <a:spLocks noGrp="1"/>
          </p:cNvSpPr>
          <p:nvPr>
            <p:ph type="pic" idx="1"/>
          </p:nvPr>
        </p:nvSpPr>
        <p:spPr>
          <a:xfrm>
            <a:off x="1523445" y="898737"/>
            <a:ext cx="4663440" cy="6035040"/>
          </a:xfrm>
        </p:spPr>
        <p:txBody>
          <a:bodyPr/>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endParaRPr lang="en-US"/>
          </a:p>
        </p:txBody>
      </p:sp>
      <p:sp>
        <p:nvSpPr>
          <p:cNvPr id="4" name="Text Placeholder 3"/>
          <p:cNvSpPr>
            <a:spLocks noGrp="1"/>
          </p:cNvSpPr>
          <p:nvPr>
            <p:ph type="body" sz="half" idx="2"/>
          </p:nvPr>
        </p:nvSpPr>
        <p:spPr>
          <a:xfrm>
            <a:off x="1523445" y="7872096"/>
            <a:ext cx="4663440" cy="1180464"/>
          </a:xfrm>
        </p:spPr>
        <p:txBody>
          <a:bodyPr/>
          <a:lstStyle>
            <a:lvl1pPr marL="0" indent="0">
              <a:buNone/>
              <a:defRPr sz="119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US"/>
              <a:t>Click to edit Master text styles</a:t>
            </a:r>
          </a:p>
        </p:txBody>
      </p:sp>
      <p:sp>
        <p:nvSpPr>
          <p:cNvPr id="5" name="Date Placeholder 4"/>
          <p:cNvSpPr>
            <a:spLocks noGrp="1"/>
          </p:cNvSpPr>
          <p:nvPr>
            <p:ph type="dt" sz="half" idx="10"/>
          </p:nvPr>
        </p:nvSpPr>
        <p:spPr/>
        <p:txBody>
          <a:bodyPr/>
          <a:lstStyle/>
          <a:p>
            <a:fld id="{EC9019D8-9604-F14B-B122-D796275DA0FC}" type="datetimeFigureOut">
              <a:rPr lang="en-US" smtClean="0"/>
              <a:t>8/21/20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91EE4D-2507-FC4E-9FF3-56AB2DF6160E}" type="slidenum">
              <a:rPr lang="en-US" smtClean="0"/>
              <a:t>‹#›</a:t>
            </a:fld>
            <a:endParaRPr lang="en-US"/>
          </a:p>
        </p:txBody>
      </p:sp>
    </p:spTree>
    <p:extLst>
      <p:ext uri="{BB962C8B-B14F-4D97-AF65-F5344CB8AC3E}">
        <p14:creationId xmlns:p14="http://schemas.microsoft.com/office/powerpoint/2010/main" val="3877938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8620" y="402802"/>
            <a:ext cx="6995160" cy="167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88620" y="2346961"/>
            <a:ext cx="6995160" cy="66380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88620" y="9322647"/>
            <a:ext cx="181356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EC9019D8-9604-F14B-B122-D796275DA0FC}" type="datetimeFigureOut">
              <a:rPr lang="en-US" smtClean="0"/>
              <a:t>8/21/20</a:t>
            </a:fld>
            <a:endParaRPr lang="en-US"/>
          </a:p>
        </p:txBody>
      </p:sp>
      <p:sp>
        <p:nvSpPr>
          <p:cNvPr id="5" name="Footer Placeholder 4"/>
          <p:cNvSpPr>
            <a:spLocks noGrp="1"/>
          </p:cNvSpPr>
          <p:nvPr>
            <p:ph type="ftr" sz="quarter" idx="3"/>
          </p:nvPr>
        </p:nvSpPr>
        <p:spPr>
          <a:xfrm>
            <a:off x="2655570" y="9322647"/>
            <a:ext cx="2461260"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570220" y="9322647"/>
            <a:ext cx="181356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2D91EE4D-2507-FC4E-9FF3-56AB2DF6160E}" type="slidenum">
              <a:rPr lang="en-US" smtClean="0"/>
              <a:t>‹#›</a:t>
            </a:fld>
            <a:endParaRPr lang="en-US"/>
          </a:p>
        </p:txBody>
      </p:sp>
    </p:spTree>
    <p:extLst>
      <p:ext uri="{BB962C8B-B14F-4D97-AF65-F5344CB8AC3E}">
        <p14:creationId xmlns:p14="http://schemas.microsoft.com/office/powerpoint/2010/main" val="1924362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88620" rtl="0" eaLnBrk="1" latinLnBrk="0" hangingPunct="1">
        <a:spcBef>
          <a:spcPct val="0"/>
        </a:spcBef>
        <a:buNone/>
        <a:defRPr sz="3740" kern="1200">
          <a:solidFill>
            <a:schemeClr val="tx1"/>
          </a:solidFill>
          <a:latin typeface="+mj-lt"/>
          <a:ea typeface="+mj-ea"/>
          <a:cs typeface="+mj-cs"/>
        </a:defRPr>
      </a:lvl1pPr>
    </p:titleStyle>
    <p:bodyStyle>
      <a:lvl1pPr marL="291465" indent="-291465" algn="l" defTabSz="388620" rtl="0" eaLnBrk="1" latinLnBrk="0" hangingPunct="1">
        <a:spcBef>
          <a:spcPct val="20000"/>
        </a:spcBef>
        <a:buFont typeface="Arial"/>
        <a:buChar char="•"/>
        <a:defRPr sz="2720" kern="1200">
          <a:solidFill>
            <a:schemeClr val="tx1"/>
          </a:solidFill>
          <a:latin typeface="+mn-lt"/>
          <a:ea typeface="+mn-ea"/>
          <a:cs typeface="+mn-cs"/>
        </a:defRPr>
      </a:lvl1pPr>
      <a:lvl2pPr marL="631508" indent="-242888" algn="l" defTabSz="388620" rtl="0" eaLnBrk="1" latinLnBrk="0" hangingPunct="1">
        <a:spcBef>
          <a:spcPct val="20000"/>
        </a:spcBef>
        <a:buFont typeface="Arial"/>
        <a:buChar char="–"/>
        <a:defRPr sz="2380" kern="1200">
          <a:solidFill>
            <a:schemeClr val="tx1"/>
          </a:solidFill>
          <a:latin typeface="+mn-lt"/>
          <a:ea typeface="+mn-ea"/>
          <a:cs typeface="+mn-cs"/>
        </a:defRPr>
      </a:lvl2pPr>
      <a:lvl3pPr marL="971550" indent="-194310" algn="l" defTabSz="388620" rtl="0" eaLnBrk="1" latinLnBrk="0" hangingPunct="1">
        <a:spcBef>
          <a:spcPct val="20000"/>
        </a:spcBef>
        <a:buFont typeface="Arial"/>
        <a:buChar char="•"/>
        <a:defRPr sz="2040" kern="1200">
          <a:solidFill>
            <a:schemeClr val="tx1"/>
          </a:solidFill>
          <a:latin typeface="+mn-lt"/>
          <a:ea typeface="+mn-ea"/>
          <a:cs typeface="+mn-cs"/>
        </a:defRPr>
      </a:lvl3pPr>
      <a:lvl4pPr marL="1360170" indent="-194310" algn="l" defTabSz="388620" rtl="0" eaLnBrk="1" latinLnBrk="0" hangingPunct="1">
        <a:spcBef>
          <a:spcPct val="20000"/>
        </a:spcBef>
        <a:buFont typeface="Arial"/>
        <a:buChar char="–"/>
        <a:defRPr sz="1700" kern="1200">
          <a:solidFill>
            <a:schemeClr val="tx1"/>
          </a:solidFill>
          <a:latin typeface="+mn-lt"/>
          <a:ea typeface="+mn-ea"/>
          <a:cs typeface="+mn-cs"/>
        </a:defRPr>
      </a:lvl4pPr>
      <a:lvl5pPr marL="1748790" indent="-194310" algn="l" defTabSz="388620" rtl="0" eaLnBrk="1" latinLnBrk="0" hangingPunct="1">
        <a:spcBef>
          <a:spcPct val="20000"/>
        </a:spcBef>
        <a:buFont typeface="Arial"/>
        <a:buChar char="»"/>
        <a:defRPr sz="1700" kern="1200">
          <a:solidFill>
            <a:schemeClr val="tx1"/>
          </a:solidFill>
          <a:latin typeface="+mn-lt"/>
          <a:ea typeface="+mn-ea"/>
          <a:cs typeface="+mn-cs"/>
        </a:defRPr>
      </a:lvl5pPr>
      <a:lvl6pPr marL="2137410" indent="-194310" algn="l" defTabSz="388620" rtl="0" eaLnBrk="1" latinLnBrk="0" hangingPunct="1">
        <a:spcBef>
          <a:spcPct val="20000"/>
        </a:spcBef>
        <a:buFont typeface="Arial"/>
        <a:buChar char="•"/>
        <a:defRPr sz="1700" kern="1200">
          <a:solidFill>
            <a:schemeClr val="tx1"/>
          </a:solidFill>
          <a:latin typeface="+mn-lt"/>
          <a:ea typeface="+mn-ea"/>
          <a:cs typeface="+mn-cs"/>
        </a:defRPr>
      </a:lvl6pPr>
      <a:lvl7pPr marL="2526030" indent="-194310" algn="l" defTabSz="388620" rtl="0" eaLnBrk="1" latinLnBrk="0" hangingPunct="1">
        <a:spcBef>
          <a:spcPct val="20000"/>
        </a:spcBef>
        <a:buFont typeface="Arial"/>
        <a:buChar char="•"/>
        <a:defRPr sz="1700" kern="1200">
          <a:solidFill>
            <a:schemeClr val="tx1"/>
          </a:solidFill>
          <a:latin typeface="+mn-lt"/>
          <a:ea typeface="+mn-ea"/>
          <a:cs typeface="+mn-cs"/>
        </a:defRPr>
      </a:lvl7pPr>
      <a:lvl8pPr marL="2914650" indent="-194310" algn="l" defTabSz="388620" rtl="0" eaLnBrk="1" latinLnBrk="0" hangingPunct="1">
        <a:spcBef>
          <a:spcPct val="20000"/>
        </a:spcBef>
        <a:buFont typeface="Arial"/>
        <a:buChar char="•"/>
        <a:defRPr sz="1700" kern="1200">
          <a:solidFill>
            <a:schemeClr val="tx1"/>
          </a:solidFill>
          <a:latin typeface="+mn-lt"/>
          <a:ea typeface="+mn-ea"/>
          <a:cs typeface="+mn-cs"/>
        </a:defRPr>
      </a:lvl8pPr>
      <a:lvl9pPr marL="3303270" indent="-194310" algn="l" defTabSz="388620" rtl="0" eaLnBrk="1" latinLnBrk="0" hangingPunct="1">
        <a:spcBef>
          <a:spcPct val="20000"/>
        </a:spcBef>
        <a:buFont typeface="Arial"/>
        <a:buChar char="•"/>
        <a:defRPr sz="1700" kern="1200">
          <a:solidFill>
            <a:schemeClr val="tx1"/>
          </a:solidFill>
          <a:latin typeface="+mn-lt"/>
          <a:ea typeface="+mn-ea"/>
          <a:cs typeface="+mn-cs"/>
        </a:defRPr>
      </a:lvl9pPr>
    </p:bodyStyle>
    <p:otherStyle>
      <a:defPPr>
        <a:defRPr lang="en-US"/>
      </a:defPPr>
      <a:lvl1pPr marL="0" algn="l" defTabSz="388620" rtl="0" eaLnBrk="1" latinLnBrk="0" hangingPunct="1">
        <a:defRPr sz="1530" kern="1200">
          <a:solidFill>
            <a:schemeClr val="tx1"/>
          </a:solidFill>
          <a:latin typeface="+mn-lt"/>
          <a:ea typeface="+mn-ea"/>
          <a:cs typeface="+mn-cs"/>
        </a:defRPr>
      </a:lvl1pPr>
      <a:lvl2pPr marL="388620" algn="l" defTabSz="388620" rtl="0" eaLnBrk="1" latinLnBrk="0" hangingPunct="1">
        <a:defRPr sz="1530" kern="1200">
          <a:solidFill>
            <a:schemeClr val="tx1"/>
          </a:solidFill>
          <a:latin typeface="+mn-lt"/>
          <a:ea typeface="+mn-ea"/>
          <a:cs typeface="+mn-cs"/>
        </a:defRPr>
      </a:lvl2pPr>
      <a:lvl3pPr marL="777240" algn="l" defTabSz="388620" rtl="0" eaLnBrk="1" latinLnBrk="0" hangingPunct="1">
        <a:defRPr sz="1530" kern="1200">
          <a:solidFill>
            <a:schemeClr val="tx1"/>
          </a:solidFill>
          <a:latin typeface="+mn-lt"/>
          <a:ea typeface="+mn-ea"/>
          <a:cs typeface="+mn-cs"/>
        </a:defRPr>
      </a:lvl3pPr>
      <a:lvl4pPr marL="1165860" algn="l" defTabSz="388620" rtl="0" eaLnBrk="1" latinLnBrk="0" hangingPunct="1">
        <a:defRPr sz="1530" kern="1200">
          <a:solidFill>
            <a:schemeClr val="tx1"/>
          </a:solidFill>
          <a:latin typeface="+mn-lt"/>
          <a:ea typeface="+mn-ea"/>
          <a:cs typeface="+mn-cs"/>
        </a:defRPr>
      </a:lvl4pPr>
      <a:lvl5pPr marL="1554480" algn="l" defTabSz="388620" rtl="0" eaLnBrk="1" latinLnBrk="0" hangingPunct="1">
        <a:defRPr sz="1530" kern="1200">
          <a:solidFill>
            <a:schemeClr val="tx1"/>
          </a:solidFill>
          <a:latin typeface="+mn-lt"/>
          <a:ea typeface="+mn-ea"/>
          <a:cs typeface="+mn-cs"/>
        </a:defRPr>
      </a:lvl5pPr>
      <a:lvl6pPr marL="1943100" algn="l" defTabSz="388620" rtl="0" eaLnBrk="1" latinLnBrk="0" hangingPunct="1">
        <a:defRPr sz="1530" kern="1200">
          <a:solidFill>
            <a:schemeClr val="tx1"/>
          </a:solidFill>
          <a:latin typeface="+mn-lt"/>
          <a:ea typeface="+mn-ea"/>
          <a:cs typeface="+mn-cs"/>
        </a:defRPr>
      </a:lvl6pPr>
      <a:lvl7pPr marL="2331720" algn="l" defTabSz="388620" rtl="0" eaLnBrk="1" latinLnBrk="0" hangingPunct="1">
        <a:defRPr sz="1530" kern="1200">
          <a:solidFill>
            <a:schemeClr val="tx1"/>
          </a:solidFill>
          <a:latin typeface="+mn-lt"/>
          <a:ea typeface="+mn-ea"/>
          <a:cs typeface="+mn-cs"/>
        </a:defRPr>
      </a:lvl7pPr>
      <a:lvl8pPr marL="2720340" algn="l" defTabSz="388620" rtl="0" eaLnBrk="1" latinLnBrk="0" hangingPunct="1">
        <a:defRPr sz="1530" kern="1200">
          <a:solidFill>
            <a:schemeClr val="tx1"/>
          </a:solidFill>
          <a:latin typeface="+mn-lt"/>
          <a:ea typeface="+mn-ea"/>
          <a:cs typeface="+mn-cs"/>
        </a:defRPr>
      </a:lvl8pPr>
      <a:lvl9pPr marL="3108960" algn="l" defTabSz="38862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5110B-4EFC-564D-AA6D-FBAB0E005B08}"/>
              </a:ext>
            </a:extLst>
          </p:cNvPr>
          <p:cNvSpPr>
            <a:spLocks noGrp="1"/>
          </p:cNvSpPr>
          <p:nvPr>
            <p:ph type="title"/>
          </p:nvPr>
        </p:nvSpPr>
        <p:spPr>
          <a:xfrm>
            <a:off x="388620" y="402802"/>
            <a:ext cx="6995160" cy="494345"/>
          </a:xfrm>
        </p:spPr>
        <p:txBody>
          <a:bodyPr>
            <a:normAutofit fontScale="90000"/>
          </a:bodyPr>
          <a:lstStyle/>
          <a:p>
            <a:r>
              <a:rPr lang="en-US" sz="2800" b="1" u="sng" dirty="0">
                <a:latin typeface="Calibri Light" panose="020F0302020204030204" pitchFamily="34" charset="0"/>
                <a:cs typeface="Calibri Light" panose="020F0302020204030204" pitchFamily="34" charset="0"/>
              </a:rPr>
              <a:t>Introduction to Data Mining</a:t>
            </a:r>
          </a:p>
        </p:txBody>
      </p:sp>
      <p:sp>
        <p:nvSpPr>
          <p:cNvPr id="3" name="Content Placeholder 2">
            <a:extLst>
              <a:ext uri="{FF2B5EF4-FFF2-40B4-BE49-F238E27FC236}">
                <a16:creationId xmlns:a16="http://schemas.microsoft.com/office/drawing/2014/main" id="{A1419A15-BE4A-2447-B123-1D918ED7DC93}"/>
              </a:ext>
            </a:extLst>
          </p:cNvPr>
          <p:cNvSpPr>
            <a:spLocks noGrp="1"/>
          </p:cNvSpPr>
          <p:nvPr>
            <p:ph idx="1"/>
          </p:nvPr>
        </p:nvSpPr>
        <p:spPr>
          <a:xfrm>
            <a:off x="388620" y="1449239"/>
            <a:ext cx="6995160" cy="7535802"/>
          </a:xfrm>
        </p:spPr>
        <p:txBody>
          <a:bodyPr>
            <a:normAutofit/>
          </a:bodyPr>
          <a:lstStyle/>
          <a:p>
            <a:pPr marL="0" indent="0">
              <a:buNone/>
            </a:pPr>
            <a:r>
              <a:rPr lang="en-US" sz="2400" u="sng" dirty="0"/>
              <a:t>Objectives of today’s class</a:t>
            </a:r>
          </a:p>
          <a:p>
            <a:r>
              <a:rPr lang="en-US" sz="2400" dirty="0"/>
              <a:t>Understand the goal of data mining</a:t>
            </a:r>
          </a:p>
          <a:p>
            <a:r>
              <a:rPr lang="en-US" sz="2400" dirty="0"/>
              <a:t>Explore some applications of data mining</a:t>
            </a:r>
          </a:p>
          <a:p>
            <a:r>
              <a:rPr lang="en-US" sz="2400" dirty="0"/>
              <a:t>Identify ethical issues associated with data mining</a:t>
            </a:r>
          </a:p>
          <a:p>
            <a:r>
              <a:rPr lang="en-US" sz="2400" dirty="0"/>
              <a:t>Differentiate data mining from general machine learning</a:t>
            </a:r>
          </a:p>
          <a:p>
            <a:r>
              <a:rPr lang="en-US" sz="2400" dirty="0"/>
              <a:t>Explore potential research issues in data mining</a:t>
            </a:r>
          </a:p>
          <a:p>
            <a:endParaRPr lang="en-US" sz="2400" dirty="0"/>
          </a:p>
          <a:p>
            <a:endParaRPr lang="en-US" sz="2400" dirty="0"/>
          </a:p>
        </p:txBody>
      </p:sp>
    </p:spTree>
    <p:extLst>
      <p:ext uri="{BB962C8B-B14F-4D97-AF65-F5344CB8AC3E}">
        <p14:creationId xmlns:p14="http://schemas.microsoft.com/office/powerpoint/2010/main" val="297004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108CB-955A-CF47-9E6E-FD7E64DAAB38}"/>
              </a:ext>
            </a:extLst>
          </p:cNvPr>
          <p:cNvSpPr>
            <a:spLocks noGrp="1"/>
          </p:cNvSpPr>
          <p:nvPr>
            <p:ph type="title"/>
          </p:nvPr>
        </p:nvSpPr>
        <p:spPr>
          <a:xfrm>
            <a:off x="388620" y="402802"/>
            <a:ext cx="6995160" cy="563356"/>
          </a:xfrm>
        </p:spPr>
        <p:txBody>
          <a:bodyPr>
            <a:normAutofit/>
          </a:bodyPr>
          <a:lstStyle/>
          <a:p>
            <a:r>
              <a:rPr lang="en-US" sz="2800" b="1" u="sng" dirty="0">
                <a:latin typeface="Calibri Light" panose="020F0302020204030204" pitchFamily="34" charset="0"/>
                <a:cs typeface="Calibri Light" panose="020F0302020204030204" pitchFamily="34" charset="0"/>
              </a:rPr>
              <a:t>Data Mining</a:t>
            </a:r>
            <a:endParaRPr lang="en-US" sz="2800" b="1"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30F5F623-A299-DE46-84C9-4A70643E9BB4}"/>
              </a:ext>
            </a:extLst>
          </p:cNvPr>
          <p:cNvSpPr>
            <a:spLocks noGrp="1"/>
          </p:cNvSpPr>
          <p:nvPr>
            <p:ph idx="1"/>
          </p:nvPr>
        </p:nvSpPr>
        <p:spPr>
          <a:xfrm>
            <a:off x="388620" y="1535503"/>
            <a:ext cx="6995160" cy="7449538"/>
          </a:xfrm>
        </p:spPr>
        <p:txBody>
          <a:bodyPr/>
          <a:lstStyle/>
          <a:p>
            <a:pPr marL="0" indent="0">
              <a:buNone/>
            </a:pPr>
            <a:r>
              <a:rPr lang="en-US" dirty="0"/>
              <a:t>Why the growing interest in data mining?</a:t>
            </a:r>
          </a:p>
          <a:p>
            <a:r>
              <a:rPr lang="en-US" dirty="0"/>
              <a:t>The volume of data has grown tremendously</a:t>
            </a:r>
          </a:p>
          <a:p>
            <a:pPr lvl="1"/>
            <a:r>
              <a:rPr lang="en-US" dirty="0"/>
              <a:t>greater storage capacity</a:t>
            </a:r>
          </a:p>
          <a:p>
            <a:pPr lvl="1"/>
            <a:r>
              <a:rPr lang="en-US" dirty="0"/>
              <a:t>faster processors for analyzing data</a:t>
            </a:r>
          </a:p>
          <a:p>
            <a:r>
              <a:rPr lang="en-US" dirty="0"/>
              <a:t>The data encapsulates knowledge that can be productively and competitively utilized</a:t>
            </a:r>
          </a:p>
          <a:p>
            <a:pPr marL="0" indent="0">
              <a:buNone/>
            </a:pPr>
            <a:endParaRPr lang="en-US" dirty="0"/>
          </a:p>
        </p:txBody>
      </p:sp>
    </p:spTree>
    <p:extLst>
      <p:ext uri="{BB962C8B-B14F-4D97-AF65-F5344CB8AC3E}">
        <p14:creationId xmlns:p14="http://schemas.microsoft.com/office/powerpoint/2010/main" val="2443581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402802"/>
            <a:ext cx="6995160" cy="718632"/>
          </a:xfrm>
        </p:spPr>
        <p:txBody>
          <a:bodyPr>
            <a:normAutofit/>
          </a:bodyPr>
          <a:lstStyle/>
          <a:p>
            <a:r>
              <a:rPr lang="en-US" sz="2800" b="1" u="sng" dirty="0">
                <a:latin typeface="Calibri Light" panose="020F0302020204030204" pitchFamily="34" charset="0"/>
                <a:cs typeface="Calibri Light" panose="020F0302020204030204" pitchFamily="34" charset="0"/>
              </a:rPr>
              <a:t>Data Mining Tasks</a:t>
            </a:r>
          </a:p>
        </p:txBody>
      </p:sp>
      <p:sp>
        <p:nvSpPr>
          <p:cNvPr id="3" name="Content Placeholder 2"/>
          <p:cNvSpPr>
            <a:spLocks noGrp="1"/>
          </p:cNvSpPr>
          <p:nvPr>
            <p:ph idx="1"/>
          </p:nvPr>
        </p:nvSpPr>
        <p:spPr>
          <a:xfrm>
            <a:off x="388620" y="1346297"/>
            <a:ext cx="6995160" cy="8160012"/>
          </a:xfrm>
        </p:spPr>
        <p:txBody>
          <a:bodyPr>
            <a:normAutofit/>
          </a:bodyPr>
          <a:lstStyle/>
          <a:p>
            <a:r>
              <a:rPr lang="en-US" sz="2400" b="1" u="sng" dirty="0">
                <a:solidFill>
                  <a:srgbClr val="FF0000"/>
                </a:solidFill>
              </a:rPr>
              <a:t>Classification task</a:t>
            </a:r>
            <a:r>
              <a:rPr lang="en-US" sz="2400" dirty="0">
                <a:solidFill>
                  <a:srgbClr val="FF0000"/>
                </a:solidFill>
              </a:rPr>
              <a:t>:  </a:t>
            </a:r>
            <a:r>
              <a:rPr lang="en-US" sz="2400" dirty="0"/>
              <a:t>find a structural pattern that can be used to classify a new example</a:t>
            </a:r>
          </a:p>
          <a:p>
            <a:pPr lvl="1"/>
            <a:r>
              <a:rPr lang="en-US" sz="2400" dirty="0">
                <a:solidFill>
                  <a:srgbClr val="FF0000"/>
                </a:solidFill>
              </a:rPr>
              <a:t>supervised</a:t>
            </a:r>
            <a:r>
              <a:rPr lang="en-US" sz="2400" dirty="0"/>
              <a:t>: actual classification is given in the training instances</a:t>
            </a:r>
          </a:p>
          <a:p>
            <a:r>
              <a:rPr lang="en-US" sz="2400" b="1" u="sng" dirty="0">
                <a:solidFill>
                  <a:srgbClr val="FF0000"/>
                </a:solidFill>
              </a:rPr>
              <a:t>Numeric prediction task</a:t>
            </a:r>
            <a:r>
              <a:rPr lang="en-US" sz="2400" dirty="0"/>
              <a:t>: a variant of the classification task in which the outcome is a numeric value instead of a category</a:t>
            </a:r>
          </a:p>
          <a:p>
            <a:pPr lvl="1"/>
            <a:r>
              <a:rPr lang="en-US" sz="2400" dirty="0">
                <a:solidFill>
                  <a:srgbClr val="FF0000"/>
                </a:solidFill>
              </a:rPr>
              <a:t>supervised</a:t>
            </a:r>
            <a:r>
              <a:rPr lang="en-US" sz="2400" dirty="0"/>
              <a:t>, but the class is numeric</a:t>
            </a:r>
          </a:p>
          <a:p>
            <a:r>
              <a:rPr lang="en-US" sz="2400" b="1" u="sng" dirty="0">
                <a:solidFill>
                  <a:srgbClr val="FF0000"/>
                </a:solidFill>
              </a:rPr>
              <a:t>Association task</a:t>
            </a:r>
            <a:r>
              <a:rPr lang="en-US" sz="2400" dirty="0">
                <a:solidFill>
                  <a:srgbClr val="FF0000"/>
                </a:solidFill>
              </a:rPr>
              <a:t>: </a:t>
            </a:r>
            <a:r>
              <a:rPr lang="en-US" sz="2400" dirty="0"/>
              <a:t>find a structural pattern that can be used to predict one or more arbitrary attributes of an instance from other attributes --- </a:t>
            </a:r>
            <a:r>
              <a:rPr lang="en-US" sz="2400" dirty="0" err="1"/>
              <a:t>ie</a:t>
            </a:r>
            <a:r>
              <a:rPr lang="en-US" sz="2400" dirty="0"/>
              <a:t>., identify strong associations among attribute values</a:t>
            </a:r>
          </a:p>
          <a:p>
            <a:pPr lvl="1"/>
            <a:r>
              <a:rPr lang="en-US" sz="2400" dirty="0">
                <a:solidFill>
                  <a:srgbClr val="FF0000"/>
                </a:solidFill>
              </a:rPr>
              <a:t>supervised </a:t>
            </a:r>
            <a:r>
              <a:rPr lang="en-US" sz="2400" dirty="0"/>
              <a:t>--- attribute values are given as part of the training instances</a:t>
            </a:r>
          </a:p>
          <a:p>
            <a:r>
              <a:rPr lang="en-US" sz="2400" b="1" u="sng" dirty="0">
                <a:solidFill>
                  <a:srgbClr val="FF0000"/>
                </a:solidFill>
              </a:rPr>
              <a:t>Clustering task</a:t>
            </a:r>
            <a:r>
              <a:rPr lang="en-US" sz="2400" dirty="0"/>
              <a:t>: group items together into  apparent natural classes when there is no specified class in the dataset</a:t>
            </a:r>
          </a:p>
          <a:p>
            <a:pPr lvl="1"/>
            <a:r>
              <a:rPr lang="en-US" sz="2400" dirty="0">
                <a:solidFill>
                  <a:srgbClr val="FF0000"/>
                </a:solidFill>
              </a:rPr>
              <a:t>unsupervised:</a:t>
            </a:r>
            <a:r>
              <a:rPr lang="en-US" sz="2400" dirty="0"/>
              <a:t> no indication in the training set of which class (cluster) each instance belongs to</a:t>
            </a:r>
          </a:p>
          <a:p>
            <a:endParaRPr lang="en-US" sz="2740" dirty="0"/>
          </a:p>
          <a:p>
            <a:endParaRPr lang="en-US" sz="2740" dirty="0"/>
          </a:p>
          <a:p>
            <a:endParaRPr lang="en-US" sz="2740" dirty="0"/>
          </a:p>
          <a:p>
            <a:pPr lvl="1"/>
            <a:endParaRPr lang="en-US" sz="2400" dirty="0"/>
          </a:p>
        </p:txBody>
      </p:sp>
    </p:spTree>
    <p:extLst>
      <p:ext uri="{BB962C8B-B14F-4D97-AF65-F5344CB8AC3E}">
        <p14:creationId xmlns:p14="http://schemas.microsoft.com/office/powerpoint/2010/main" val="374900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402802"/>
            <a:ext cx="6995160" cy="770390"/>
          </a:xfrm>
        </p:spPr>
        <p:txBody>
          <a:bodyPr>
            <a:normAutofit/>
          </a:bodyPr>
          <a:lstStyle/>
          <a:p>
            <a:r>
              <a:rPr lang="en-US" sz="2800" b="1" u="sng" dirty="0">
                <a:latin typeface="Calibri Light" panose="020F0302020204030204" pitchFamily="34" charset="0"/>
                <a:cs typeface="Calibri Light" panose="020F0302020204030204" pitchFamily="34" charset="0"/>
              </a:rPr>
              <a:t>Real-world Applications</a:t>
            </a:r>
          </a:p>
        </p:txBody>
      </p:sp>
      <p:sp>
        <p:nvSpPr>
          <p:cNvPr id="3" name="Content Placeholder 2"/>
          <p:cNvSpPr>
            <a:spLocks noGrp="1"/>
          </p:cNvSpPr>
          <p:nvPr>
            <p:ph idx="1"/>
          </p:nvPr>
        </p:nvSpPr>
        <p:spPr>
          <a:xfrm>
            <a:off x="388620" y="1484320"/>
            <a:ext cx="7168120" cy="6638079"/>
          </a:xfrm>
        </p:spPr>
        <p:txBody>
          <a:bodyPr>
            <a:normAutofit/>
          </a:bodyPr>
          <a:lstStyle/>
          <a:p>
            <a:pPr marL="0" indent="0">
              <a:buNone/>
            </a:pPr>
            <a:r>
              <a:rPr lang="en-US" sz="2400" dirty="0"/>
              <a:t>Diagnosis: soybean disease (classification task)</a:t>
            </a:r>
          </a:p>
          <a:p>
            <a:r>
              <a:rPr lang="en-US" sz="2400" dirty="0"/>
              <a:t>Data mining project</a:t>
            </a:r>
          </a:p>
          <a:p>
            <a:pPr lvl="1"/>
            <a:r>
              <a:rPr lang="en-US" sz="2400" dirty="0"/>
              <a:t>Plants evaluated along 35 attributes and labelled by an expert in plant pathology as normal or exhibiting one of 19 diseases</a:t>
            </a:r>
          </a:p>
          <a:p>
            <a:pPr lvl="1"/>
            <a:r>
              <a:rPr lang="en-US" sz="2400" dirty="0"/>
              <a:t>300 very different training examples were selected from the corpus </a:t>
            </a:r>
          </a:p>
          <a:p>
            <a:pPr lvl="1"/>
            <a:r>
              <a:rPr lang="en-US" sz="2400" dirty="0"/>
              <a:t>diagnosis system was trained on the 300 examples in the training set</a:t>
            </a:r>
          </a:p>
          <a:p>
            <a:pPr lvl="1"/>
            <a:r>
              <a:rPr lang="en-US" sz="2400" dirty="0"/>
              <a:t>resultant system was more successful at diagnosis than were hand-generated expert rules</a:t>
            </a:r>
          </a:p>
          <a:p>
            <a:pPr marL="0" indent="0">
              <a:buNone/>
            </a:pPr>
            <a:endParaRPr lang="en-US" dirty="0"/>
          </a:p>
        </p:txBody>
      </p:sp>
    </p:spTree>
    <p:extLst>
      <p:ext uri="{BB962C8B-B14F-4D97-AF65-F5344CB8AC3E}">
        <p14:creationId xmlns:p14="http://schemas.microsoft.com/office/powerpoint/2010/main" val="411545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312159"/>
            <a:ext cx="6995160" cy="664247"/>
          </a:xfrm>
        </p:spPr>
        <p:txBody>
          <a:bodyPr>
            <a:normAutofit/>
          </a:bodyPr>
          <a:lstStyle/>
          <a:p>
            <a:r>
              <a:rPr lang="en-US" sz="2800" b="1" u="sng" dirty="0">
                <a:latin typeface="Calibri Light" panose="020F0302020204030204" pitchFamily="34" charset="0"/>
                <a:cs typeface="Calibri Light" panose="020F0302020204030204" pitchFamily="34" charset="0"/>
              </a:rPr>
              <a:t>Real-world Applications</a:t>
            </a:r>
          </a:p>
        </p:txBody>
      </p:sp>
      <p:sp>
        <p:nvSpPr>
          <p:cNvPr id="3" name="Content Placeholder 2"/>
          <p:cNvSpPr>
            <a:spLocks noGrp="1"/>
          </p:cNvSpPr>
          <p:nvPr>
            <p:ph idx="1"/>
          </p:nvPr>
        </p:nvSpPr>
        <p:spPr>
          <a:xfrm>
            <a:off x="388620" y="1244480"/>
            <a:ext cx="6995160" cy="8555128"/>
          </a:xfrm>
        </p:spPr>
        <p:txBody>
          <a:bodyPr>
            <a:normAutofit/>
          </a:bodyPr>
          <a:lstStyle/>
          <a:p>
            <a:pPr marL="0" indent="0">
              <a:buNone/>
            </a:pPr>
            <a:r>
              <a:rPr lang="en-US" sz="2600" dirty="0"/>
              <a:t>Decision-making: loan approval (classification task)</a:t>
            </a:r>
          </a:p>
          <a:p>
            <a:r>
              <a:rPr lang="en-US" sz="2600" dirty="0"/>
              <a:t>clear accepts and rejects determined by statistical analysis; how to handle borderline cases (10% of applications)</a:t>
            </a:r>
          </a:p>
          <a:p>
            <a:r>
              <a:rPr lang="en-US" sz="2600" dirty="0"/>
              <a:t>Data mining project</a:t>
            </a:r>
          </a:p>
          <a:p>
            <a:pPr lvl="1"/>
            <a:r>
              <a:rPr lang="en-US" sz="2600" dirty="0"/>
              <a:t>loan dataset constructed using 20 attributes from borderline loan applications that were granted, along with indication of whether the borrower defaulted on the loan</a:t>
            </a:r>
          </a:p>
          <a:p>
            <a:pPr lvl="1"/>
            <a:r>
              <a:rPr lang="en-US" sz="2600" dirty="0"/>
              <a:t>prediction system trained on 1000 training examples of borderline cases</a:t>
            </a:r>
          </a:p>
          <a:p>
            <a:pPr lvl="1"/>
            <a:r>
              <a:rPr lang="en-US" sz="2600" dirty="0"/>
              <a:t>resultant system had a 67% success rate in predicting whether a borderline case should be given a loan</a:t>
            </a:r>
          </a:p>
          <a:p>
            <a:pPr lvl="1"/>
            <a:r>
              <a:rPr lang="en-US" sz="2600" dirty="0"/>
              <a:t>extra advantage: rules could be used to explain why a loan was denied</a:t>
            </a:r>
          </a:p>
          <a:p>
            <a:endParaRPr lang="en-US" dirty="0"/>
          </a:p>
        </p:txBody>
      </p:sp>
    </p:spTree>
    <p:extLst>
      <p:ext uri="{BB962C8B-B14F-4D97-AF65-F5344CB8AC3E}">
        <p14:creationId xmlns:p14="http://schemas.microsoft.com/office/powerpoint/2010/main" val="375998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277653"/>
            <a:ext cx="6995160" cy="698337"/>
          </a:xfrm>
        </p:spPr>
        <p:txBody>
          <a:bodyPr>
            <a:normAutofit/>
          </a:bodyPr>
          <a:lstStyle/>
          <a:p>
            <a:r>
              <a:rPr lang="en-US" sz="2800" b="1" u="sng" dirty="0">
                <a:latin typeface="Calibri Light" panose="020F0302020204030204" pitchFamily="34" charset="0"/>
                <a:cs typeface="Calibri Light" panose="020F0302020204030204" pitchFamily="34" charset="0"/>
              </a:rPr>
              <a:t>Real-world Applications</a:t>
            </a:r>
          </a:p>
        </p:txBody>
      </p:sp>
      <p:sp>
        <p:nvSpPr>
          <p:cNvPr id="3" name="Content Placeholder 2"/>
          <p:cNvSpPr>
            <a:spLocks noGrp="1"/>
          </p:cNvSpPr>
          <p:nvPr>
            <p:ph idx="1"/>
          </p:nvPr>
        </p:nvSpPr>
        <p:spPr>
          <a:xfrm>
            <a:off x="388620" y="1203253"/>
            <a:ext cx="6995160" cy="8648113"/>
          </a:xfrm>
        </p:spPr>
        <p:txBody>
          <a:bodyPr>
            <a:normAutofit fontScale="92500"/>
          </a:bodyPr>
          <a:lstStyle/>
          <a:p>
            <a:pPr marL="0" indent="0">
              <a:buNone/>
            </a:pPr>
            <a:r>
              <a:rPr lang="en-US" sz="2600" dirty="0"/>
              <a:t>Market-basket analysis:  (association task)</a:t>
            </a:r>
          </a:p>
          <a:p>
            <a:r>
              <a:rPr lang="en-US" sz="2600" dirty="0"/>
              <a:t>Example: supermarkets</a:t>
            </a:r>
          </a:p>
          <a:p>
            <a:r>
              <a:rPr lang="en-US" sz="2600" dirty="0"/>
              <a:t>Data mining project:</a:t>
            </a:r>
          </a:p>
          <a:p>
            <a:pPr lvl="1"/>
            <a:r>
              <a:rPr lang="en-US" sz="2260" dirty="0"/>
              <a:t> </a:t>
            </a:r>
            <a:r>
              <a:rPr lang="en-US" sz="2600" dirty="0"/>
              <a:t>dataset consists of attributes from a single checkout: items purchased, amounts, day of week, month, near-holiday?, age, total-bill, location, etc.</a:t>
            </a:r>
          </a:p>
          <a:p>
            <a:r>
              <a:rPr lang="en-US" sz="2600" dirty="0"/>
              <a:t>association rules developed to identify structural patterns that associate sets of attribute values.</a:t>
            </a:r>
          </a:p>
          <a:p>
            <a:r>
              <a:rPr lang="en-US" sz="2600" dirty="0"/>
              <a:t>can be used for many purposes:</a:t>
            </a:r>
          </a:p>
          <a:p>
            <a:pPr lvl="1"/>
            <a:r>
              <a:rPr lang="en-US" sz="2600" dirty="0"/>
              <a:t>plan store displays so that the most profitable version of related items are featured together</a:t>
            </a:r>
          </a:p>
          <a:p>
            <a:pPr lvl="1"/>
            <a:r>
              <a:rPr lang="en-US" sz="2600" dirty="0"/>
              <a:t>generate coupons to entice a customer to try a new product</a:t>
            </a:r>
          </a:p>
          <a:p>
            <a:pPr lvl="1"/>
            <a:r>
              <a:rPr lang="en-US" sz="2600" dirty="0"/>
              <a:t>generate real-time coupons on new supermarket baskets to entice customers to purchase an item that they might not be considering</a:t>
            </a:r>
          </a:p>
          <a:p>
            <a:pPr lvl="1"/>
            <a:r>
              <a:rPr lang="en-US" sz="2600" dirty="0"/>
              <a:t>limit coupon discounts to only one item of a group that would regularly be purchased together</a:t>
            </a:r>
          </a:p>
          <a:p>
            <a:endParaRPr lang="en-US" dirty="0"/>
          </a:p>
        </p:txBody>
      </p:sp>
    </p:spTree>
    <p:extLst>
      <p:ext uri="{BB962C8B-B14F-4D97-AF65-F5344CB8AC3E}">
        <p14:creationId xmlns:p14="http://schemas.microsoft.com/office/powerpoint/2010/main" val="222115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536446"/>
            <a:ext cx="6995160" cy="766516"/>
          </a:xfrm>
        </p:spPr>
        <p:txBody>
          <a:bodyPr>
            <a:normAutofit/>
          </a:bodyPr>
          <a:lstStyle/>
          <a:p>
            <a:r>
              <a:rPr lang="en-US" sz="2800" b="1" u="sng" dirty="0">
                <a:latin typeface="Calibri Light" panose="020F0302020204030204" pitchFamily="34" charset="0"/>
                <a:cs typeface="Calibri Light" panose="020F0302020204030204" pitchFamily="34" charset="0"/>
              </a:rPr>
              <a:t>Real-world Applications</a:t>
            </a:r>
          </a:p>
        </p:txBody>
      </p:sp>
      <p:sp>
        <p:nvSpPr>
          <p:cNvPr id="3" name="Content Placeholder 2"/>
          <p:cNvSpPr>
            <a:spLocks noGrp="1"/>
          </p:cNvSpPr>
          <p:nvPr>
            <p:ph idx="1"/>
          </p:nvPr>
        </p:nvSpPr>
        <p:spPr>
          <a:xfrm>
            <a:off x="388620" y="1768788"/>
            <a:ext cx="7168120" cy="7979061"/>
          </a:xfrm>
        </p:spPr>
        <p:txBody>
          <a:bodyPr>
            <a:normAutofit/>
          </a:bodyPr>
          <a:lstStyle/>
          <a:p>
            <a:pPr marL="0" indent="0">
              <a:buNone/>
            </a:pPr>
            <a:r>
              <a:rPr lang="en-US" dirty="0"/>
              <a:t>Target (change buying habits)</a:t>
            </a:r>
          </a:p>
          <a:p>
            <a:r>
              <a:rPr lang="en-US" dirty="0"/>
              <a:t>identify when a woman entered her second trimester of pregnancy and send her coupons for baby items</a:t>
            </a:r>
          </a:p>
          <a:p>
            <a:r>
              <a:rPr lang="en-US" dirty="0"/>
              <a:t>Data mining project</a:t>
            </a:r>
          </a:p>
          <a:p>
            <a:pPr lvl="1"/>
            <a:r>
              <a:rPr lang="en-US" dirty="0"/>
              <a:t>Data set consisted of store data (products purchased and when, credit cards used, etc.), public data (birth announcements) , and purchased data</a:t>
            </a:r>
          </a:p>
          <a:p>
            <a:pPr lvl="1"/>
            <a:r>
              <a:rPr lang="en-US" dirty="0"/>
              <a:t>Prediction system trained on a large set of examples of pregnant and non-pregnant women</a:t>
            </a:r>
          </a:p>
          <a:p>
            <a:pPr marL="731520" lvl="1" indent="-342900"/>
            <a:r>
              <a:rPr lang="en-US" sz="2740" dirty="0"/>
              <a:t>Result: found that  purchase of certain items (such as unscented lotions) suggested pregnancy </a:t>
            </a:r>
          </a:p>
          <a:p>
            <a:pPr marL="731520" lvl="1" indent="-342900"/>
            <a:r>
              <a:rPr lang="en-US" sz="2740" dirty="0"/>
              <a:t>Coupons were sent to women hypothesized to be pregnant and buying habits changed.</a:t>
            </a:r>
          </a:p>
          <a:p>
            <a:pPr marL="731520" lvl="1" indent="-342900"/>
            <a:r>
              <a:rPr lang="en-US" sz="2740" dirty="0"/>
              <a:t>But ethical issues arose</a:t>
            </a:r>
          </a:p>
          <a:p>
            <a:pPr marL="0" indent="0">
              <a:buNone/>
            </a:pPr>
            <a:endParaRPr lang="en-US" dirty="0"/>
          </a:p>
        </p:txBody>
      </p:sp>
    </p:spTree>
    <p:extLst>
      <p:ext uri="{BB962C8B-B14F-4D97-AF65-F5344CB8AC3E}">
        <p14:creationId xmlns:p14="http://schemas.microsoft.com/office/powerpoint/2010/main" val="107027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402802"/>
            <a:ext cx="6995160" cy="770390"/>
          </a:xfrm>
        </p:spPr>
        <p:txBody>
          <a:bodyPr>
            <a:normAutofit/>
          </a:bodyPr>
          <a:lstStyle/>
          <a:p>
            <a:r>
              <a:rPr lang="en-US" sz="2800" b="1" u="sng" dirty="0">
                <a:latin typeface="Calibri Light" panose="020F0302020204030204" pitchFamily="34" charset="0"/>
                <a:cs typeface="Calibri Light" panose="020F0302020204030204" pitchFamily="34" charset="0"/>
              </a:rPr>
              <a:t>Ethical Considerations</a:t>
            </a:r>
          </a:p>
        </p:txBody>
      </p:sp>
      <p:sp>
        <p:nvSpPr>
          <p:cNvPr id="3" name="Content Placeholder 2"/>
          <p:cNvSpPr>
            <a:spLocks noGrp="1"/>
          </p:cNvSpPr>
          <p:nvPr>
            <p:ph idx="1"/>
          </p:nvPr>
        </p:nvSpPr>
        <p:spPr>
          <a:xfrm>
            <a:off x="388620" y="1553331"/>
            <a:ext cx="6995160" cy="6638079"/>
          </a:xfrm>
        </p:spPr>
        <p:txBody>
          <a:bodyPr>
            <a:normAutofit/>
          </a:bodyPr>
          <a:lstStyle/>
          <a:p>
            <a:pPr marL="0" indent="0">
              <a:buNone/>
            </a:pPr>
            <a:r>
              <a:rPr lang="en-US" sz="2400" u="sng" dirty="0"/>
              <a:t>Permission: </a:t>
            </a:r>
          </a:p>
          <a:p>
            <a:r>
              <a:rPr lang="en-US" sz="2400" dirty="0"/>
              <a:t>Is the individual aware of the information being collected?</a:t>
            </a:r>
          </a:p>
          <a:p>
            <a:r>
              <a:rPr lang="en-US" sz="2400" dirty="0"/>
              <a:t>Has the individual given permission for its collection?</a:t>
            </a:r>
          </a:p>
          <a:p>
            <a:r>
              <a:rPr lang="en-US" sz="2400" dirty="0"/>
              <a:t>Has the individual been informed of (and given permission regarding) how the information will be used?</a:t>
            </a:r>
          </a:p>
          <a:p>
            <a:r>
              <a:rPr lang="en-US" sz="2400" dirty="0"/>
              <a:t>Will the information be utilized for other purposes without obtaining permission from the individuals from whom it was collected?</a:t>
            </a:r>
          </a:p>
          <a:p>
            <a:pPr marL="0" indent="0">
              <a:buNone/>
            </a:pPr>
            <a:endParaRPr lang="en-US" dirty="0"/>
          </a:p>
        </p:txBody>
      </p:sp>
    </p:spTree>
    <p:extLst>
      <p:ext uri="{BB962C8B-B14F-4D97-AF65-F5344CB8AC3E}">
        <p14:creationId xmlns:p14="http://schemas.microsoft.com/office/powerpoint/2010/main" val="205714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402802"/>
            <a:ext cx="6995160" cy="839402"/>
          </a:xfrm>
        </p:spPr>
        <p:txBody>
          <a:bodyPr>
            <a:normAutofit/>
          </a:bodyPr>
          <a:lstStyle/>
          <a:p>
            <a:r>
              <a:rPr lang="en-US" sz="2800" b="1" u="sng" dirty="0">
                <a:latin typeface="Calibri Light" panose="020F0302020204030204" pitchFamily="34" charset="0"/>
                <a:cs typeface="Calibri Light" panose="020F0302020204030204" pitchFamily="34" charset="0"/>
              </a:rPr>
              <a:t>Ethical Considerations</a:t>
            </a:r>
          </a:p>
        </p:txBody>
      </p:sp>
      <p:sp>
        <p:nvSpPr>
          <p:cNvPr id="3" name="Content Placeholder 2"/>
          <p:cNvSpPr>
            <a:spLocks noGrp="1"/>
          </p:cNvSpPr>
          <p:nvPr>
            <p:ph idx="1"/>
          </p:nvPr>
        </p:nvSpPr>
        <p:spPr>
          <a:xfrm>
            <a:off x="388620" y="1518825"/>
            <a:ext cx="6995160" cy="6638079"/>
          </a:xfrm>
        </p:spPr>
        <p:txBody>
          <a:bodyPr>
            <a:normAutofit/>
          </a:bodyPr>
          <a:lstStyle/>
          <a:p>
            <a:pPr marL="0" indent="0">
              <a:buNone/>
            </a:pPr>
            <a:r>
              <a:rPr lang="en-US" sz="2400" u="sng" dirty="0"/>
              <a:t>Discrimination:</a:t>
            </a:r>
          </a:p>
          <a:p>
            <a:r>
              <a:rPr lang="en-US" sz="2400" dirty="0"/>
              <a:t>certain attributes can substitute for racial, ethnic, religious, etc. characteristics.</a:t>
            </a:r>
          </a:p>
          <a:p>
            <a:r>
              <a:rPr lang="en-US" sz="2400" dirty="0"/>
              <a:t>But use of potentially discriminatory information is ethical in medical diagnosis, but not for deciding on loans</a:t>
            </a:r>
          </a:p>
          <a:p>
            <a:pPr marL="0" indent="0">
              <a:buNone/>
            </a:pPr>
            <a:r>
              <a:rPr lang="en-US" sz="2400" u="sng" dirty="0"/>
              <a:t>Privacy</a:t>
            </a:r>
          </a:p>
          <a:p>
            <a:r>
              <a:rPr lang="en-US" sz="2400" dirty="0"/>
              <a:t>Will use of the data result in an invasion of privacy?</a:t>
            </a:r>
          </a:p>
          <a:p>
            <a:pPr lvl="1"/>
            <a:r>
              <a:rPr lang="en-US" sz="2400" dirty="0"/>
              <a:t>Target department store example</a:t>
            </a:r>
          </a:p>
          <a:p>
            <a:pPr marL="0" indent="0">
              <a:buNone/>
            </a:pPr>
            <a:r>
              <a:rPr lang="en-US" sz="2400" u="sng" dirty="0"/>
              <a:t>Confidentiality</a:t>
            </a:r>
          </a:p>
          <a:p>
            <a:r>
              <a:rPr lang="en-US" sz="2400" dirty="0"/>
              <a:t>How will the collected information be protected?</a:t>
            </a:r>
          </a:p>
          <a:p>
            <a:pPr lvl="1"/>
            <a:r>
              <a:rPr lang="en-US" sz="2400" dirty="0"/>
              <a:t>Merely limiting to statistical use is insufficient</a:t>
            </a:r>
          </a:p>
          <a:p>
            <a:pPr marL="0" indent="0">
              <a:buNone/>
            </a:pPr>
            <a:r>
              <a:rPr lang="en-US" sz="2400" u="sng" dirty="0"/>
              <a:t>Changing Safeguards</a:t>
            </a:r>
          </a:p>
          <a:p>
            <a:r>
              <a:rPr lang="en-US" sz="2400" dirty="0"/>
              <a:t>Will individuals be made aware of changes in safeguards?</a:t>
            </a:r>
          </a:p>
          <a:p>
            <a:pPr marL="0" indent="0">
              <a:buNone/>
            </a:pPr>
            <a:endParaRPr lang="en-US" sz="2400" u="sng" dirty="0"/>
          </a:p>
          <a:p>
            <a:pPr marL="0" indent="0">
              <a:buNone/>
            </a:pPr>
            <a:endParaRPr lang="en-US" sz="2400" dirty="0"/>
          </a:p>
          <a:p>
            <a:endParaRPr lang="en-US" dirty="0"/>
          </a:p>
        </p:txBody>
      </p:sp>
    </p:spTree>
    <p:extLst>
      <p:ext uri="{BB962C8B-B14F-4D97-AF65-F5344CB8AC3E}">
        <p14:creationId xmlns:p14="http://schemas.microsoft.com/office/powerpoint/2010/main" val="136097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402802"/>
            <a:ext cx="6995160" cy="787643"/>
          </a:xfrm>
        </p:spPr>
        <p:txBody>
          <a:bodyPr>
            <a:normAutofit/>
          </a:bodyPr>
          <a:lstStyle/>
          <a:p>
            <a:r>
              <a:rPr lang="en-US" sz="2800" b="1" u="sng" dirty="0">
                <a:latin typeface="Calibri Light" panose="020F0302020204030204" pitchFamily="34" charset="0"/>
                <a:cs typeface="Calibri Light" panose="020F0302020204030204" pitchFamily="34" charset="0"/>
              </a:rPr>
              <a:t>Data Mining vs. Machine Learning</a:t>
            </a:r>
          </a:p>
        </p:txBody>
      </p:sp>
      <p:sp>
        <p:nvSpPr>
          <p:cNvPr id="3" name="Content Placeholder 2"/>
          <p:cNvSpPr>
            <a:spLocks noGrp="1"/>
          </p:cNvSpPr>
          <p:nvPr>
            <p:ph idx="1"/>
          </p:nvPr>
        </p:nvSpPr>
        <p:spPr>
          <a:xfrm>
            <a:off x="388620" y="1449814"/>
            <a:ext cx="6995160" cy="6638079"/>
          </a:xfrm>
        </p:spPr>
        <p:txBody>
          <a:bodyPr>
            <a:normAutofit/>
          </a:bodyPr>
          <a:lstStyle/>
          <a:p>
            <a:pPr marL="0" indent="0">
              <a:buNone/>
            </a:pPr>
            <a:r>
              <a:rPr lang="en-US" sz="2400" dirty="0"/>
              <a:t>Data Mining is a limited version or subcategory of machine learning.</a:t>
            </a:r>
          </a:p>
          <a:p>
            <a:r>
              <a:rPr lang="en-US" sz="2400" dirty="0"/>
              <a:t>Similarities:</a:t>
            </a:r>
          </a:p>
          <a:p>
            <a:pPr lvl="1"/>
            <a:r>
              <a:rPr lang="en-US" sz="2400" dirty="0"/>
              <a:t>Both data mining and general machine learning are performance-based: </a:t>
            </a:r>
          </a:p>
          <a:p>
            <a:pPr lvl="2">
              <a:buFont typeface="Wingdings" pitchFamily="2" charset="2"/>
              <a:buChar char="v"/>
            </a:pPr>
            <a:r>
              <a:rPr lang="en-US" sz="2400" dirty="0"/>
              <a:t>the goal is to improve performance on a task    with respect to some performance measurement  P after training.</a:t>
            </a:r>
          </a:p>
          <a:p>
            <a:pPr lvl="1"/>
            <a:r>
              <a:rPr lang="en-US" sz="2400" dirty="0"/>
              <a:t>Both data mining and general machine-learning use training instances that are captured as sets of attribute-value pairs.</a:t>
            </a:r>
          </a:p>
          <a:p>
            <a:pPr lvl="1"/>
            <a:r>
              <a:rPr lang="en-US" sz="2400" dirty="0"/>
              <a:t>System performance is best if the training instances reflect the distribution of real-world occurrences.</a:t>
            </a:r>
          </a:p>
        </p:txBody>
      </p:sp>
    </p:spTree>
    <p:extLst>
      <p:ext uri="{BB962C8B-B14F-4D97-AF65-F5344CB8AC3E}">
        <p14:creationId xmlns:p14="http://schemas.microsoft.com/office/powerpoint/2010/main" val="313794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467434"/>
            <a:ext cx="6995160" cy="494436"/>
          </a:xfrm>
        </p:spPr>
        <p:txBody>
          <a:bodyPr>
            <a:noAutofit/>
          </a:bodyPr>
          <a:lstStyle/>
          <a:p>
            <a:r>
              <a:rPr lang="en-US" sz="2800" b="1" u="sng" dirty="0">
                <a:latin typeface="Calibri Light" panose="020F0302020204030204" pitchFamily="34" charset="0"/>
                <a:cs typeface="Calibri Light" panose="020F0302020204030204" pitchFamily="34" charset="0"/>
              </a:rPr>
              <a:t>Data Mining vs. Machine Learning</a:t>
            </a:r>
          </a:p>
        </p:txBody>
      </p:sp>
      <p:sp>
        <p:nvSpPr>
          <p:cNvPr id="3" name="Content Placeholder 2"/>
          <p:cNvSpPr>
            <a:spLocks noGrp="1"/>
          </p:cNvSpPr>
          <p:nvPr>
            <p:ph idx="1"/>
          </p:nvPr>
        </p:nvSpPr>
        <p:spPr>
          <a:xfrm>
            <a:off x="388620" y="1258335"/>
            <a:ext cx="6995160" cy="4925726"/>
          </a:xfrm>
        </p:spPr>
        <p:txBody>
          <a:bodyPr>
            <a:noAutofit/>
          </a:bodyPr>
          <a:lstStyle/>
          <a:p>
            <a:pPr marL="0" indent="0">
              <a:buNone/>
            </a:pPr>
            <a:r>
              <a:rPr lang="en-US" sz="2400" dirty="0"/>
              <a:t>Differences: </a:t>
            </a:r>
          </a:p>
          <a:p>
            <a:r>
              <a:rPr lang="en-US" sz="2400" dirty="0"/>
              <a:t>Feedback</a:t>
            </a:r>
          </a:p>
          <a:p>
            <a:pPr lvl="1"/>
            <a:r>
              <a:rPr lang="en-US" sz="2400" dirty="0"/>
              <a:t>data mining uses direct feedback, in the form of instances and their correct classification or attribute associations</a:t>
            </a:r>
          </a:p>
          <a:p>
            <a:pPr lvl="1"/>
            <a:r>
              <a:rPr lang="en-US" sz="2400" dirty="0"/>
              <a:t>machine learning often must use indirect feedback.  </a:t>
            </a:r>
          </a:p>
          <a:p>
            <a:pPr lvl="1"/>
            <a:r>
              <a:rPr lang="en-US" sz="2400" dirty="0"/>
              <a:t>credit-assignment problem</a:t>
            </a:r>
          </a:p>
          <a:p>
            <a:pPr lvl="2">
              <a:buFont typeface="Wingdings" pitchFamily="2" charset="2"/>
              <a:buChar char="v"/>
            </a:pPr>
            <a:r>
              <a:rPr lang="en-US" sz="2400" dirty="0"/>
              <a:t> with indirect feedback, machine learning must determine how to assign credit or blame to aspects of the training situation</a:t>
            </a:r>
          </a:p>
        </p:txBody>
      </p:sp>
    </p:spTree>
    <p:extLst>
      <p:ext uri="{BB962C8B-B14F-4D97-AF65-F5344CB8AC3E}">
        <p14:creationId xmlns:p14="http://schemas.microsoft.com/office/powerpoint/2010/main" val="60424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latin typeface="Calibri Light" panose="020F0302020204030204" pitchFamily="34" charset="0"/>
                <a:cs typeface="Calibri Light" panose="020F0302020204030204" pitchFamily="34" charset="0"/>
              </a:rPr>
              <a:t>Data Mining</a:t>
            </a:r>
          </a:p>
        </p:txBody>
      </p:sp>
      <p:sp>
        <p:nvSpPr>
          <p:cNvPr id="3" name="Content Placeholder 2"/>
          <p:cNvSpPr>
            <a:spLocks noGrp="1"/>
          </p:cNvSpPr>
          <p:nvPr>
            <p:ph idx="1"/>
          </p:nvPr>
        </p:nvSpPr>
        <p:spPr>
          <a:xfrm>
            <a:off x="388620" y="1950146"/>
            <a:ext cx="6995160" cy="6638079"/>
          </a:xfrm>
        </p:spPr>
        <p:txBody>
          <a:bodyPr/>
          <a:lstStyle/>
          <a:p>
            <a:pPr marL="0" indent="0">
              <a:buNone/>
            </a:pPr>
            <a:r>
              <a:rPr lang="en-US" sz="2400" dirty="0"/>
              <a:t>Data Mining is the process of</a:t>
            </a:r>
          </a:p>
          <a:p>
            <a:pPr marL="437198" indent="-437198">
              <a:buFont typeface="+mj-lt"/>
              <a:buAutoNum type="arabicPeriod"/>
            </a:pPr>
            <a:r>
              <a:rPr lang="en-US" sz="2400" dirty="0"/>
              <a:t>Discovering structural patterns in data that capture the underlying relationships in the data </a:t>
            </a:r>
          </a:p>
          <a:p>
            <a:pPr marL="0" indent="0">
              <a:buNone/>
            </a:pPr>
            <a:r>
              <a:rPr lang="en-US" sz="2400" dirty="0"/>
              <a:t>and</a:t>
            </a:r>
          </a:p>
          <a:p>
            <a:pPr marL="437198" indent="-437198">
              <a:buFont typeface="+mj-lt"/>
              <a:buAutoNum type="arabicPeriod"/>
            </a:pPr>
            <a:r>
              <a:rPr lang="en-US" sz="2400" dirty="0"/>
              <a:t>Using patterns in the data to make subsequent predictions about the values of one or more attributes</a:t>
            </a:r>
          </a:p>
          <a:p>
            <a:pPr marL="437198" indent="-437198">
              <a:buFont typeface="+mj-lt"/>
              <a:buAutoNum type="arabicPeriod"/>
            </a:pPr>
            <a:endParaRPr lang="en-US" sz="2400" dirty="0"/>
          </a:p>
          <a:p>
            <a:pPr marL="437198" indent="-437198">
              <a:buFont typeface="+mj-lt"/>
              <a:buAutoNum type="arabicPeriod"/>
            </a:pPr>
            <a:endParaRPr lang="en-US" sz="2400" dirty="0"/>
          </a:p>
          <a:p>
            <a:pPr marL="437198" indent="-437198">
              <a:buFont typeface="+mj-lt"/>
              <a:buAutoNum type="arabicPeriod"/>
            </a:pPr>
            <a:endParaRPr lang="en-US" dirty="0"/>
          </a:p>
        </p:txBody>
      </p:sp>
    </p:spTree>
    <p:extLst>
      <p:ext uri="{BB962C8B-B14F-4D97-AF65-F5344CB8AC3E}">
        <p14:creationId xmlns:p14="http://schemas.microsoft.com/office/powerpoint/2010/main" val="2667471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402802"/>
            <a:ext cx="6995160" cy="942919"/>
          </a:xfrm>
        </p:spPr>
        <p:txBody>
          <a:bodyPr>
            <a:normAutofit/>
          </a:bodyPr>
          <a:lstStyle/>
          <a:p>
            <a:r>
              <a:rPr lang="en-US" sz="2800" b="1" u="sng" dirty="0">
                <a:latin typeface="Calibri Light" panose="020F0302020204030204" pitchFamily="34" charset="0"/>
                <a:cs typeface="Calibri Light" panose="020F0302020204030204" pitchFamily="34" charset="0"/>
              </a:rPr>
              <a:t>Data Mining Research</a:t>
            </a:r>
          </a:p>
        </p:txBody>
      </p:sp>
      <p:sp>
        <p:nvSpPr>
          <p:cNvPr id="3" name="Content Placeholder 2"/>
          <p:cNvSpPr>
            <a:spLocks noGrp="1"/>
          </p:cNvSpPr>
          <p:nvPr>
            <p:ph idx="1"/>
          </p:nvPr>
        </p:nvSpPr>
        <p:spPr>
          <a:xfrm>
            <a:off x="388620" y="1345721"/>
            <a:ext cx="6995160" cy="6638079"/>
          </a:xfrm>
        </p:spPr>
        <p:txBody>
          <a:bodyPr>
            <a:normAutofit/>
          </a:bodyPr>
          <a:lstStyle/>
          <a:p>
            <a:pPr marL="457200" indent="-457200">
              <a:buFont typeface="+mj-lt"/>
              <a:buAutoNum type="arabicPeriod"/>
            </a:pPr>
            <a:r>
              <a:rPr lang="en-US" sz="2400" dirty="0"/>
              <a:t>Scalability: handling huge data sets (gigabytes, terabytes, or petabytes of data)</a:t>
            </a:r>
          </a:p>
          <a:p>
            <a:pPr lvl="1">
              <a:buFont typeface="Arial" panose="020B0604020202020204" pitchFamily="34" charset="0"/>
              <a:buChar char="•"/>
            </a:pPr>
            <a:r>
              <a:rPr lang="en-US" sz="2400" dirty="0"/>
              <a:t>out-of-core algorithms</a:t>
            </a:r>
          </a:p>
          <a:p>
            <a:pPr lvl="1">
              <a:buFont typeface="Arial" panose="020B0604020202020204" pitchFamily="34" charset="0"/>
              <a:buChar char="•"/>
            </a:pPr>
            <a:r>
              <a:rPr lang="en-US" sz="2400" dirty="0"/>
              <a:t>sampling techniques</a:t>
            </a:r>
          </a:p>
          <a:p>
            <a:pPr lvl="1">
              <a:buFont typeface="Arial" panose="020B0604020202020204" pitchFamily="34" charset="0"/>
              <a:buChar char="•"/>
            </a:pPr>
            <a:r>
              <a:rPr lang="en-US" sz="2400" dirty="0"/>
              <a:t>parallel algorithms</a:t>
            </a:r>
          </a:p>
          <a:p>
            <a:pPr marL="388620" lvl="1" indent="0">
              <a:buNone/>
            </a:pPr>
            <a:endParaRPr lang="en-US" sz="2400" dirty="0"/>
          </a:p>
          <a:p>
            <a:pPr marL="514350" indent="-514350">
              <a:buFont typeface="+mj-lt"/>
              <a:buAutoNum type="arabicPeriod" startAt="2"/>
            </a:pPr>
            <a:r>
              <a:rPr lang="en-US" dirty="0"/>
              <a:t>High dimensionality: data sets with a huge number of attributes</a:t>
            </a:r>
          </a:p>
          <a:p>
            <a:pPr lvl="1">
              <a:buFont typeface="Arial" panose="020B0604020202020204" pitchFamily="34" charset="0"/>
              <a:buChar char="•"/>
            </a:pPr>
            <a:r>
              <a:rPr lang="en-US" sz="2400" dirty="0"/>
              <a:t>Gene expression data, temporal data, and spatial data often have thousands of attributes.</a:t>
            </a:r>
          </a:p>
          <a:p>
            <a:pPr lvl="2">
              <a:buFont typeface="Wingdings" pitchFamily="2" charset="2"/>
              <a:buChar char="v"/>
            </a:pPr>
            <a:r>
              <a:rPr lang="en-US" sz="2400" dirty="0"/>
              <a:t>Techniques that reduce the number of dimensions that are considered.</a:t>
            </a:r>
          </a:p>
          <a:p>
            <a:pPr marL="0" indent="0">
              <a:buNone/>
            </a:pPr>
            <a:endParaRPr lang="en-US" sz="2400" dirty="0"/>
          </a:p>
        </p:txBody>
      </p:sp>
    </p:spTree>
    <p:extLst>
      <p:ext uri="{BB962C8B-B14F-4D97-AF65-F5344CB8AC3E}">
        <p14:creationId xmlns:p14="http://schemas.microsoft.com/office/powerpoint/2010/main" val="138787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402802"/>
            <a:ext cx="6995160" cy="684126"/>
          </a:xfrm>
        </p:spPr>
        <p:txBody>
          <a:bodyPr>
            <a:normAutofit/>
          </a:bodyPr>
          <a:lstStyle/>
          <a:p>
            <a:r>
              <a:rPr lang="en-US" sz="2800" b="1" u="sng" dirty="0">
                <a:latin typeface="Calibri Light" panose="020F0302020204030204" pitchFamily="34" charset="0"/>
                <a:cs typeface="Calibri Light" panose="020F0302020204030204" pitchFamily="34" charset="0"/>
              </a:rPr>
              <a:t>Data Mining Research</a:t>
            </a:r>
          </a:p>
        </p:txBody>
      </p:sp>
      <p:sp>
        <p:nvSpPr>
          <p:cNvPr id="3" name="Content Placeholder 2"/>
          <p:cNvSpPr>
            <a:spLocks noGrp="1"/>
          </p:cNvSpPr>
          <p:nvPr>
            <p:ph idx="1"/>
          </p:nvPr>
        </p:nvSpPr>
        <p:spPr>
          <a:xfrm>
            <a:off x="388620" y="1484320"/>
            <a:ext cx="6995160" cy="6638079"/>
          </a:xfrm>
        </p:spPr>
        <p:txBody>
          <a:bodyPr>
            <a:normAutofit/>
          </a:bodyPr>
          <a:lstStyle/>
          <a:p>
            <a:pPr marL="457200" indent="-457200">
              <a:buFont typeface="+mj-lt"/>
              <a:buAutoNum type="arabicPeriod" startAt="3"/>
            </a:pPr>
            <a:r>
              <a:rPr lang="en-US" sz="2400" dirty="0"/>
              <a:t>Complex data</a:t>
            </a:r>
          </a:p>
          <a:p>
            <a:pPr lvl="1">
              <a:buFont typeface="Arial" panose="020B0604020202020204" pitchFamily="34" charset="0"/>
              <a:buChar char="•"/>
            </a:pPr>
            <a:r>
              <a:rPr lang="en-US" sz="2400" dirty="0"/>
              <a:t>web pages with semi-structured text and hyperlinks</a:t>
            </a:r>
          </a:p>
          <a:p>
            <a:pPr lvl="1">
              <a:buFont typeface="Arial" panose="020B0604020202020204" pitchFamily="34" charset="0"/>
              <a:buChar char="•"/>
            </a:pPr>
            <a:r>
              <a:rPr lang="en-US" sz="2400" dirty="0"/>
              <a:t>time-series measurements (temperature, pressure, humidity)</a:t>
            </a:r>
          </a:p>
          <a:p>
            <a:pPr lvl="1">
              <a:buFont typeface="Arial" panose="020B0604020202020204" pitchFamily="34" charset="0"/>
              <a:buChar char="•"/>
            </a:pPr>
            <a:r>
              <a:rPr lang="en-US" sz="2400" dirty="0"/>
              <a:t>DNA data with sequential and 3-dimensional structure</a:t>
            </a:r>
          </a:p>
          <a:p>
            <a:pPr marL="514350" indent="-514350">
              <a:buFont typeface="+mj-lt"/>
              <a:buAutoNum type="arabicPeriod" startAt="4"/>
            </a:pPr>
            <a:r>
              <a:rPr lang="en-US" sz="2800" dirty="0"/>
              <a:t>Distributed data: data that is not stored in a single location</a:t>
            </a:r>
          </a:p>
          <a:p>
            <a:pPr lvl="1">
              <a:buFont typeface="Arial" panose="020B0604020202020204" pitchFamily="34" charset="0"/>
              <a:buChar char="•"/>
            </a:pPr>
            <a:r>
              <a:rPr lang="en-US" sz="2400" dirty="0"/>
              <a:t>minimize the amount of required communication to remote sites</a:t>
            </a:r>
          </a:p>
          <a:p>
            <a:pPr lvl="1">
              <a:buFont typeface="Arial" panose="020B0604020202020204" pitchFamily="34" charset="0"/>
              <a:buChar char="•"/>
            </a:pPr>
            <a:r>
              <a:rPr lang="en-US" sz="2400" dirty="0"/>
              <a:t>effective methods for integrating the data mining results from analyzing the data at different sites</a:t>
            </a:r>
          </a:p>
          <a:p>
            <a:pPr marL="0" indent="0">
              <a:buNone/>
            </a:pPr>
            <a:endParaRPr lang="en-US" sz="2740" dirty="0"/>
          </a:p>
          <a:p>
            <a:endParaRPr lang="en-US" dirty="0"/>
          </a:p>
        </p:txBody>
      </p:sp>
    </p:spTree>
    <p:extLst>
      <p:ext uri="{BB962C8B-B14F-4D97-AF65-F5344CB8AC3E}">
        <p14:creationId xmlns:p14="http://schemas.microsoft.com/office/powerpoint/2010/main" val="372773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1290" y="1691280"/>
            <a:ext cx="7161116" cy="6762607"/>
          </a:xfrm>
          <a:prstGeom prst="rect">
            <a:avLst/>
          </a:prstGeom>
        </p:spPr>
      </p:pic>
      <p:sp>
        <p:nvSpPr>
          <p:cNvPr id="3" name="TextBox 2">
            <a:extLst>
              <a:ext uri="{FF2B5EF4-FFF2-40B4-BE49-F238E27FC236}">
                <a16:creationId xmlns:a16="http://schemas.microsoft.com/office/drawing/2014/main" id="{3A670E3E-D5EC-A341-A614-906D52F16997}"/>
              </a:ext>
            </a:extLst>
          </p:cNvPr>
          <p:cNvSpPr txBox="1"/>
          <p:nvPr/>
        </p:nvSpPr>
        <p:spPr>
          <a:xfrm>
            <a:off x="2432649" y="690113"/>
            <a:ext cx="2713307" cy="523220"/>
          </a:xfrm>
          <a:prstGeom prst="rect">
            <a:avLst/>
          </a:prstGeom>
          <a:noFill/>
        </p:spPr>
        <p:txBody>
          <a:bodyPr wrap="none" rtlCol="0">
            <a:spAutoFit/>
          </a:bodyPr>
          <a:lstStyle/>
          <a:p>
            <a:r>
              <a:rPr lang="en-US" sz="2800" b="1" u="sng" dirty="0">
                <a:latin typeface="Calibri Light" panose="020F0302020204030204" pitchFamily="34" charset="0"/>
                <a:cs typeface="Calibri Light" panose="020F0302020204030204" pitchFamily="34" charset="0"/>
              </a:rPr>
              <a:t>A Sample Dataset</a:t>
            </a:r>
          </a:p>
        </p:txBody>
      </p:sp>
    </p:spTree>
    <p:extLst>
      <p:ext uri="{BB962C8B-B14F-4D97-AF65-F5344CB8AC3E}">
        <p14:creationId xmlns:p14="http://schemas.microsoft.com/office/powerpoint/2010/main" val="861489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402802"/>
            <a:ext cx="6995160" cy="718632"/>
          </a:xfrm>
        </p:spPr>
        <p:txBody>
          <a:bodyPr>
            <a:normAutofit/>
          </a:bodyPr>
          <a:lstStyle/>
          <a:p>
            <a:r>
              <a:rPr lang="en-US" sz="2800" b="1" u="sng" dirty="0">
                <a:latin typeface="Calibri Light" panose="020F0302020204030204" pitchFamily="34" charset="0"/>
                <a:cs typeface="Calibri Light" panose="020F0302020204030204" pitchFamily="34" charset="0"/>
              </a:rPr>
              <a:t>Attributes</a:t>
            </a:r>
          </a:p>
        </p:txBody>
      </p:sp>
      <p:sp>
        <p:nvSpPr>
          <p:cNvPr id="3" name="Content Placeholder 2"/>
          <p:cNvSpPr>
            <a:spLocks noGrp="1"/>
          </p:cNvSpPr>
          <p:nvPr>
            <p:ph idx="1"/>
          </p:nvPr>
        </p:nvSpPr>
        <p:spPr>
          <a:xfrm>
            <a:off x="388620" y="1398056"/>
            <a:ext cx="6995160" cy="6638079"/>
          </a:xfrm>
        </p:spPr>
        <p:txBody>
          <a:bodyPr/>
          <a:lstStyle/>
          <a:p>
            <a:r>
              <a:rPr lang="en-US" sz="2400" dirty="0"/>
              <a:t>An</a:t>
            </a:r>
            <a:r>
              <a:rPr lang="en-US" dirty="0"/>
              <a:t> </a:t>
            </a:r>
            <a:r>
              <a:rPr lang="en-US" sz="2400" b="1" u="sng" dirty="0">
                <a:solidFill>
                  <a:srgbClr val="FF0000"/>
                </a:solidFill>
                <a:latin typeface="Calibri Light" panose="020F0302020204030204" pitchFamily="34" charset="0"/>
                <a:cs typeface="Calibri Light" panose="020F0302020204030204" pitchFamily="34" charset="0"/>
              </a:rPr>
              <a:t>attribute</a:t>
            </a:r>
            <a:r>
              <a:rPr lang="en-US" sz="2400" b="1" u="sng" dirty="0">
                <a:latin typeface="Calibri Light" panose="020F0302020204030204" pitchFamily="34" charset="0"/>
                <a:cs typeface="Calibri Light" panose="020F0302020204030204" pitchFamily="34" charset="0"/>
              </a:rPr>
              <a:t> </a:t>
            </a:r>
            <a:r>
              <a:rPr lang="en-US" sz="2400" dirty="0"/>
              <a:t>is a property or characteristic of an object. </a:t>
            </a:r>
          </a:p>
          <a:p>
            <a:pPr lvl="1"/>
            <a:r>
              <a:rPr lang="en-US" sz="2400" dirty="0"/>
              <a:t>The value for an attribute can be </a:t>
            </a:r>
            <a:r>
              <a:rPr lang="en-US" sz="2400" b="1" u="sng" dirty="0">
                <a:solidFill>
                  <a:srgbClr val="FF0000"/>
                </a:solidFill>
                <a:latin typeface="Calibri Light" panose="020F0302020204030204" pitchFamily="34" charset="0"/>
                <a:cs typeface="Calibri Light" panose="020F0302020204030204" pitchFamily="34" charset="0"/>
              </a:rPr>
              <a:t>nominal</a:t>
            </a:r>
            <a:r>
              <a:rPr lang="en-US" sz="2400" dirty="0"/>
              <a:t> in which case it has a finite discrete set of possible values</a:t>
            </a:r>
          </a:p>
          <a:p>
            <a:pPr lvl="1"/>
            <a:r>
              <a:rPr lang="en-US" sz="2400" dirty="0"/>
              <a:t>The value for an attribute can be </a:t>
            </a:r>
            <a:r>
              <a:rPr lang="en-US" sz="2400" b="1" u="sng" dirty="0">
                <a:solidFill>
                  <a:srgbClr val="FF0000"/>
                </a:solidFill>
                <a:latin typeface="Calibri Light" panose="020F0302020204030204" pitchFamily="34" charset="0"/>
                <a:cs typeface="Calibri Light" panose="020F0302020204030204" pitchFamily="34" charset="0"/>
              </a:rPr>
              <a:t>numeric</a:t>
            </a:r>
            <a:r>
              <a:rPr lang="en-US" sz="2400" dirty="0"/>
              <a:t> in which case it has an infinite set of values</a:t>
            </a:r>
          </a:p>
          <a:p>
            <a:r>
              <a:rPr lang="en-US" sz="2400" dirty="0"/>
              <a:t>In a classification problem, one attribute is called the </a:t>
            </a:r>
            <a:r>
              <a:rPr lang="en-US" sz="2400" b="1" u="sng" dirty="0">
                <a:solidFill>
                  <a:srgbClr val="FF0000"/>
                </a:solidFill>
                <a:latin typeface="Calibri Light" panose="020F0302020204030204" pitchFamily="34" charset="0"/>
                <a:cs typeface="Calibri Light" panose="020F0302020204030204" pitchFamily="34" charset="0"/>
              </a:rPr>
              <a:t>target attribute </a:t>
            </a:r>
            <a:r>
              <a:rPr lang="en-US" sz="2400" dirty="0"/>
              <a:t>or </a:t>
            </a:r>
            <a:r>
              <a:rPr lang="en-US" sz="2400" b="1" u="sng" dirty="0">
                <a:solidFill>
                  <a:srgbClr val="FF0000"/>
                </a:solidFill>
                <a:latin typeface="Calibri Light" panose="020F0302020204030204" pitchFamily="34" charset="0"/>
                <a:cs typeface="Calibri Light" panose="020F0302020204030204" pitchFamily="34" charset="0"/>
              </a:rPr>
              <a:t>class attribute </a:t>
            </a:r>
            <a:r>
              <a:rPr lang="en-US" sz="2400" dirty="0"/>
              <a:t>or </a:t>
            </a:r>
            <a:r>
              <a:rPr lang="en-US" sz="2400" b="1" u="sng" dirty="0">
                <a:solidFill>
                  <a:srgbClr val="FF0000"/>
                </a:solidFill>
                <a:latin typeface="Calibri Light" panose="020F0302020204030204" pitchFamily="34" charset="0"/>
                <a:cs typeface="Calibri Light" panose="020F0302020204030204" pitchFamily="34" charset="0"/>
              </a:rPr>
              <a:t>dependent variable; </a:t>
            </a:r>
            <a:r>
              <a:rPr lang="en-US" sz="2400" dirty="0"/>
              <a:t>this is the attribute that  one is trying to predict. </a:t>
            </a:r>
          </a:p>
          <a:p>
            <a:r>
              <a:rPr lang="en-US" sz="2400" dirty="0"/>
              <a:t>The attributes used to make the prediction are called </a:t>
            </a:r>
            <a:r>
              <a:rPr lang="en-US" sz="2400" b="1" u="sng" dirty="0">
                <a:solidFill>
                  <a:srgbClr val="FF0000"/>
                </a:solidFill>
                <a:latin typeface="Calibri Light" panose="020F0302020204030204" pitchFamily="34" charset="0"/>
                <a:cs typeface="Calibri Light" panose="020F0302020204030204" pitchFamily="34" charset="0"/>
              </a:rPr>
              <a:t>predictor attributes</a:t>
            </a:r>
            <a:r>
              <a:rPr lang="en-US" sz="2400" dirty="0"/>
              <a:t>.</a:t>
            </a:r>
          </a:p>
          <a:p>
            <a:endParaRPr lang="en-US" dirty="0"/>
          </a:p>
        </p:txBody>
      </p:sp>
    </p:spTree>
    <p:extLst>
      <p:ext uri="{BB962C8B-B14F-4D97-AF65-F5344CB8AC3E}">
        <p14:creationId xmlns:p14="http://schemas.microsoft.com/office/powerpoint/2010/main" val="533770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1290" y="1691280"/>
            <a:ext cx="7161116" cy="6762607"/>
          </a:xfrm>
          <a:prstGeom prst="rect">
            <a:avLst/>
          </a:prstGeom>
        </p:spPr>
      </p:pic>
      <p:sp>
        <p:nvSpPr>
          <p:cNvPr id="3" name="TextBox 2">
            <a:extLst>
              <a:ext uri="{FF2B5EF4-FFF2-40B4-BE49-F238E27FC236}">
                <a16:creationId xmlns:a16="http://schemas.microsoft.com/office/drawing/2014/main" id="{3A670E3E-D5EC-A341-A614-906D52F16997}"/>
              </a:ext>
            </a:extLst>
          </p:cNvPr>
          <p:cNvSpPr txBox="1"/>
          <p:nvPr/>
        </p:nvSpPr>
        <p:spPr>
          <a:xfrm>
            <a:off x="2432649" y="690113"/>
            <a:ext cx="2713307" cy="523220"/>
          </a:xfrm>
          <a:prstGeom prst="rect">
            <a:avLst/>
          </a:prstGeom>
          <a:noFill/>
        </p:spPr>
        <p:txBody>
          <a:bodyPr wrap="none" rtlCol="0">
            <a:spAutoFit/>
          </a:bodyPr>
          <a:lstStyle/>
          <a:p>
            <a:r>
              <a:rPr lang="en-US" sz="2800" b="1" u="sng" dirty="0">
                <a:latin typeface="Calibri Light" panose="020F0302020204030204" pitchFamily="34" charset="0"/>
                <a:cs typeface="Calibri Light" panose="020F0302020204030204" pitchFamily="34" charset="0"/>
              </a:rPr>
              <a:t>A Sample Dataset</a:t>
            </a:r>
          </a:p>
        </p:txBody>
      </p:sp>
    </p:spTree>
    <p:extLst>
      <p:ext uri="{BB962C8B-B14F-4D97-AF65-F5344CB8AC3E}">
        <p14:creationId xmlns:p14="http://schemas.microsoft.com/office/powerpoint/2010/main" val="2932368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795238"/>
            <a:ext cx="6995160" cy="686973"/>
          </a:xfrm>
        </p:spPr>
        <p:txBody>
          <a:bodyPr>
            <a:normAutofit/>
          </a:bodyPr>
          <a:lstStyle/>
          <a:p>
            <a:r>
              <a:rPr lang="en-US" sz="2800" b="1" u="sng" dirty="0">
                <a:latin typeface="Calibri Light" panose="020F0302020204030204" pitchFamily="34" charset="0"/>
                <a:cs typeface="Calibri Light" panose="020F0302020204030204" pitchFamily="34" charset="0"/>
              </a:rPr>
              <a:t>Learned Model</a:t>
            </a:r>
          </a:p>
        </p:txBody>
      </p:sp>
      <p:sp>
        <p:nvSpPr>
          <p:cNvPr id="3" name="Content Placeholder 2"/>
          <p:cNvSpPr>
            <a:spLocks noGrp="1"/>
          </p:cNvSpPr>
          <p:nvPr>
            <p:ph idx="1"/>
          </p:nvPr>
        </p:nvSpPr>
        <p:spPr>
          <a:xfrm>
            <a:off x="388620" y="1819713"/>
            <a:ext cx="6995160" cy="4488447"/>
          </a:xfrm>
        </p:spPr>
        <p:txBody>
          <a:bodyPr>
            <a:normAutofit/>
          </a:bodyPr>
          <a:lstStyle/>
          <a:p>
            <a:pPr marL="0" indent="0">
              <a:buNone/>
            </a:pPr>
            <a:r>
              <a:rPr lang="en-US" sz="2400" dirty="0"/>
              <a:t>The function that maps data about the values of predictor attributes to predictions about the value of the class attribute is called a </a:t>
            </a:r>
            <a:r>
              <a:rPr lang="en-US" sz="2400" b="1" u="sng" dirty="0">
                <a:solidFill>
                  <a:srgbClr val="FF0000"/>
                </a:solidFill>
                <a:latin typeface="Calibri Light" panose="020F0302020204030204" pitchFamily="34" charset="0"/>
                <a:cs typeface="Calibri Light" panose="020F0302020204030204" pitchFamily="34" charset="0"/>
              </a:rPr>
              <a:t>learned model </a:t>
            </a:r>
            <a:r>
              <a:rPr lang="en-US" sz="2400" dirty="0"/>
              <a:t>of the data.</a:t>
            </a:r>
          </a:p>
          <a:p>
            <a:r>
              <a:rPr lang="en-US" sz="2400" dirty="0"/>
              <a:t>A </a:t>
            </a:r>
            <a:r>
              <a:rPr lang="en-US" sz="2400" b="1" u="sng" dirty="0">
                <a:solidFill>
                  <a:srgbClr val="FF0000"/>
                </a:solidFill>
                <a:latin typeface="Calibri Light" panose="020F0302020204030204" pitchFamily="34" charset="0"/>
                <a:cs typeface="Calibri Light" panose="020F0302020204030204" pitchFamily="34" charset="0"/>
              </a:rPr>
              <a:t>decision tree </a:t>
            </a:r>
            <a:r>
              <a:rPr lang="en-US" sz="2400" dirty="0"/>
              <a:t>is one example of a learned model.</a:t>
            </a:r>
          </a:p>
          <a:p>
            <a:r>
              <a:rPr lang="en-US" sz="2400" dirty="0"/>
              <a:t>Given the values of the predictor attributes for an object, one obtains the prediction about the class value for the object by following the path from the root node to the class value at the bottom of the tree.</a:t>
            </a:r>
          </a:p>
        </p:txBody>
      </p:sp>
    </p:spTree>
    <p:extLst>
      <p:ext uri="{BB962C8B-B14F-4D97-AF65-F5344CB8AC3E}">
        <p14:creationId xmlns:p14="http://schemas.microsoft.com/office/powerpoint/2010/main" val="2472088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1290" y="1691280"/>
            <a:ext cx="7161116" cy="6762607"/>
          </a:xfrm>
          <a:prstGeom prst="rect">
            <a:avLst/>
          </a:prstGeom>
        </p:spPr>
      </p:pic>
      <p:sp>
        <p:nvSpPr>
          <p:cNvPr id="3" name="TextBox 2">
            <a:extLst>
              <a:ext uri="{FF2B5EF4-FFF2-40B4-BE49-F238E27FC236}">
                <a16:creationId xmlns:a16="http://schemas.microsoft.com/office/drawing/2014/main" id="{3A670E3E-D5EC-A341-A614-906D52F16997}"/>
              </a:ext>
            </a:extLst>
          </p:cNvPr>
          <p:cNvSpPr txBox="1"/>
          <p:nvPr/>
        </p:nvSpPr>
        <p:spPr>
          <a:xfrm>
            <a:off x="2432649" y="690113"/>
            <a:ext cx="2713307" cy="523220"/>
          </a:xfrm>
          <a:prstGeom prst="rect">
            <a:avLst/>
          </a:prstGeom>
          <a:noFill/>
        </p:spPr>
        <p:txBody>
          <a:bodyPr wrap="none" rtlCol="0">
            <a:spAutoFit/>
          </a:bodyPr>
          <a:lstStyle/>
          <a:p>
            <a:r>
              <a:rPr lang="en-US" sz="2800" b="1" u="sng" dirty="0">
                <a:latin typeface="Calibri Light" panose="020F0302020204030204" pitchFamily="34" charset="0"/>
                <a:cs typeface="Calibri Light" panose="020F0302020204030204" pitchFamily="34" charset="0"/>
              </a:rPr>
              <a:t>A Sample Dataset</a:t>
            </a:r>
          </a:p>
        </p:txBody>
      </p:sp>
    </p:spTree>
    <p:extLst>
      <p:ext uri="{BB962C8B-B14F-4D97-AF65-F5344CB8AC3E}">
        <p14:creationId xmlns:p14="http://schemas.microsoft.com/office/powerpoint/2010/main" val="112894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0FCEF-FFFC-9545-99AC-F559DBFC25FB}"/>
              </a:ext>
            </a:extLst>
          </p:cNvPr>
          <p:cNvSpPr>
            <a:spLocks noGrp="1"/>
          </p:cNvSpPr>
          <p:nvPr>
            <p:ph type="title"/>
          </p:nvPr>
        </p:nvSpPr>
        <p:spPr>
          <a:xfrm>
            <a:off x="388619" y="0"/>
            <a:ext cx="6995160" cy="672860"/>
          </a:xfrm>
        </p:spPr>
        <p:txBody>
          <a:bodyPr/>
          <a:lstStyle/>
          <a:p>
            <a:endParaRPr lang="en-US" dirty="0"/>
          </a:p>
        </p:txBody>
      </p:sp>
      <p:sp>
        <p:nvSpPr>
          <p:cNvPr id="3" name="Content Placeholder 2">
            <a:extLst>
              <a:ext uri="{FF2B5EF4-FFF2-40B4-BE49-F238E27FC236}">
                <a16:creationId xmlns:a16="http://schemas.microsoft.com/office/drawing/2014/main" id="{601D606E-71A8-3A42-BAB4-CD794631FA44}"/>
              </a:ext>
            </a:extLst>
          </p:cNvPr>
          <p:cNvSpPr>
            <a:spLocks noGrp="1"/>
          </p:cNvSpPr>
          <p:nvPr>
            <p:ph idx="1"/>
          </p:nvPr>
        </p:nvSpPr>
        <p:spPr>
          <a:xfrm>
            <a:off x="328018" y="1035746"/>
            <a:ext cx="7116361" cy="6638079"/>
          </a:xfrm>
        </p:spPr>
        <p:txBody>
          <a:bodyPr>
            <a:normAutofit/>
          </a:bodyPr>
          <a:lstStyle/>
          <a:p>
            <a:r>
              <a:rPr lang="en-US" sz="2400" dirty="0"/>
              <a:t>Use Weka to illustrate a decision tree</a:t>
            </a:r>
          </a:p>
          <a:p>
            <a:pPr marL="0" indent="0">
              <a:buNone/>
            </a:pPr>
            <a:endParaRPr lang="en-US" sz="2400" dirty="0"/>
          </a:p>
          <a:p>
            <a:r>
              <a:rPr lang="en-US" sz="2400" dirty="0"/>
              <a:t>What class value is predicted for the following?</a:t>
            </a:r>
          </a:p>
          <a:p>
            <a:pPr marL="0" indent="0">
              <a:buNone/>
            </a:pPr>
            <a:r>
              <a:rPr lang="en-US" sz="2400" dirty="0"/>
              <a:t>      DIVIDEND = high</a:t>
            </a:r>
          </a:p>
          <a:p>
            <a:pPr marL="0" indent="0">
              <a:buNone/>
            </a:pPr>
            <a:r>
              <a:rPr lang="en-US" sz="2400" dirty="0"/>
              <a:t>      PE = high</a:t>
            </a:r>
          </a:p>
          <a:p>
            <a:pPr marL="0" indent="0">
              <a:buNone/>
            </a:pPr>
            <a:r>
              <a:rPr lang="en-US" sz="2400" dirty="0"/>
              <a:t>      P-TREND = rising</a:t>
            </a:r>
          </a:p>
          <a:p>
            <a:pPr marL="0" indent="0">
              <a:buNone/>
            </a:pPr>
            <a:r>
              <a:rPr lang="en-US" sz="2400" dirty="0"/>
              <a:t>      SECTOR = pharmaceutical</a:t>
            </a:r>
          </a:p>
          <a:p>
            <a:pPr marL="0" indent="0">
              <a:buNone/>
            </a:pPr>
            <a:endParaRPr lang="en-US" sz="2400" dirty="0"/>
          </a:p>
          <a:p>
            <a:r>
              <a:rPr lang="en-US" sz="2400" dirty="0"/>
              <a:t>What class value is predicted for the following?</a:t>
            </a:r>
          </a:p>
          <a:p>
            <a:pPr marL="0" indent="0">
              <a:buNone/>
            </a:pPr>
            <a:r>
              <a:rPr lang="en-US" sz="2400" dirty="0"/>
              <a:t>       DIVIDEND = medium</a:t>
            </a:r>
          </a:p>
          <a:p>
            <a:pPr marL="0" indent="0">
              <a:buNone/>
            </a:pPr>
            <a:r>
              <a:rPr lang="en-US" sz="2400" dirty="0"/>
              <a:t>       PE = ok</a:t>
            </a:r>
          </a:p>
          <a:p>
            <a:pPr marL="0" indent="0">
              <a:buNone/>
            </a:pPr>
            <a:r>
              <a:rPr lang="en-US" sz="2400" dirty="0"/>
              <a:t>       P-TREND = stable</a:t>
            </a:r>
          </a:p>
          <a:p>
            <a:pPr marL="0" indent="0">
              <a:buNone/>
            </a:pPr>
            <a:r>
              <a:rPr lang="en-US" sz="2400" dirty="0"/>
              <a:t>       SECTOR = technology</a:t>
            </a:r>
          </a:p>
        </p:txBody>
      </p:sp>
    </p:spTree>
    <p:extLst>
      <p:ext uri="{BB962C8B-B14F-4D97-AF65-F5344CB8AC3E}">
        <p14:creationId xmlns:p14="http://schemas.microsoft.com/office/powerpoint/2010/main" val="435178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F6F42-5479-DB4C-9739-A933D407F52A}"/>
              </a:ext>
            </a:extLst>
          </p:cNvPr>
          <p:cNvSpPr>
            <a:spLocks noGrp="1"/>
          </p:cNvSpPr>
          <p:nvPr>
            <p:ph type="title"/>
          </p:nvPr>
        </p:nvSpPr>
        <p:spPr>
          <a:xfrm>
            <a:off x="388620" y="402802"/>
            <a:ext cx="6995160" cy="649621"/>
          </a:xfrm>
        </p:spPr>
        <p:txBody>
          <a:bodyPr>
            <a:normAutofit/>
          </a:bodyPr>
          <a:lstStyle/>
          <a:p>
            <a:r>
              <a:rPr lang="en-US" sz="2800" b="1" u="sng" dirty="0">
                <a:latin typeface="Calibri Light" panose="020F0302020204030204" pitchFamily="34" charset="0"/>
                <a:cs typeface="Calibri Light" panose="020F0302020204030204" pitchFamily="34" charset="0"/>
              </a:rPr>
              <a:t>Data Mining</a:t>
            </a:r>
          </a:p>
        </p:txBody>
      </p:sp>
      <p:sp>
        <p:nvSpPr>
          <p:cNvPr id="3" name="Content Placeholder 2">
            <a:extLst>
              <a:ext uri="{FF2B5EF4-FFF2-40B4-BE49-F238E27FC236}">
                <a16:creationId xmlns:a16="http://schemas.microsoft.com/office/drawing/2014/main" id="{6EF2B3A2-BC02-124C-B216-CF69E4891015}"/>
              </a:ext>
            </a:extLst>
          </p:cNvPr>
          <p:cNvSpPr>
            <a:spLocks noGrp="1"/>
          </p:cNvSpPr>
          <p:nvPr>
            <p:ph idx="1"/>
          </p:nvPr>
        </p:nvSpPr>
        <p:spPr>
          <a:xfrm>
            <a:off x="388620" y="1363550"/>
            <a:ext cx="7219878" cy="6638079"/>
          </a:xfrm>
        </p:spPr>
        <p:txBody>
          <a:bodyPr>
            <a:normAutofit/>
          </a:bodyPr>
          <a:lstStyle/>
          <a:p>
            <a:pPr marL="0" indent="0">
              <a:buNone/>
            </a:pPr>
            <a:r>
              <a:rPr lang="en-US" sz="2400" dirty="0"/>
              <a:t>Data mining constructs such learned models.</a:t>
            </a:r>
          </a:p>
          <a:p>
            <a:r>
              <a:rPr lang="en-US" sz="2400" dirty="0"/>
              <a:t>The model is constructed from a set of </a:t>
            </a:r>
            <a:r>
              <a:rPr lang="en-US" sz="2400" b="1" u="sng" dirty="0"/>
              <a:t> </a:t>
            </a:r>
            <a:r>
              <a:rPr lang="en-US" sz="2400" b="1" u="sng" dirty="0">
                <a:solidFill>
                  <a:srgbClr val="FF0000"/>
                </a:solidFill>
                <a:latin typeface="Calibri Light" panose="020F0302020204030204" pitchFamily="34" charset="0"/>
                <a:cs typeface="Calibri Light" panose="020F0302020204030204" pitchFamily="34" charset="0"/>
              </a:rPr>
              <a:t>training data</a:t>
            </a:r>
            <a:r>
              <a:rPr lang="en-US" sz="2400" dirty="0"/>
              <a:t>.</a:t>
            </a:r>
          </a:p>
          <a:p>
            <a:r>
              <a:rPr lang="en-US" sz="2400" dirty="0"/>
              <a:t>The process must be automatic (or at least semi-automatic).</a:t>
            </a:r>
          </a:p>
          <a:p>
            <a:r>
              <a:rPr lang="en-US" sz="2400" dirty="0"/>
              <a:t>There must be a lot of data from which the patterns are derived, so that the patterns represent an inference about the world that is largely correct.</a:t>
            </a:r>
          </a:p>
          <a:p>
            <a:r>
              <a:rPr lang="en-US" sz="2400" dirty="0"/>
              <a:t>Evaluating the learned model</a:t>
            </a:r>
          </a:p>
          <a:p>
            <a:pPr lvl="1"/>
            <a:r>
              <a:rPr lang="en-US" sz="2400" dirty="0"/>
              <a:t>the performance of the resultant model can be evaluated on an independent set of test instances for which the correct outcome is known</a:t>
            </a:r>
          </a:p>
          <a:p>
            <a:pPr lvl="1"/>
            <a:r>
              <a:rPr lang="en-US" sz="2400" dirty="0"/>
              <a:t>but success is often also measured more subjectively, by evaluating the acceptability or intuitiveness of the learned model.</a:t>
            </a:r>
          </a:p>
          <a:p>
            <a:pPr marL="0" indent="0">
              <a:buNone/>
            </a:pPr>
            <a:endParaRPr lang="en-US" dirty="0"/>
          </a:p>
        </p:txBody>
      </p:sp>
    </p:spTree>
    <p:extLst>
      <p:ext uri="{BB962C8B-B14F-4D97-AF65-F5344CB8AC3E}">
        <p14:creationId xmlns:p14="http://schemas.microsoft.com/office/powerpoint/2010/main" val="3597085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3749</TotalTime>
  <Words>1418</Words>
  <Application>Microsoft Macintosh PowerPoint</Application>
  <PresentationFormat>Custom</PresentationFormat>
  <Paragraphs>149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Introduction to Data Mining</vt:lpstr>
      <vt:lpstr>Data Mining</vt:lpstr>
      <vt:lpstr>PowerPoint Presentation</vt:lpstr>
      <vt:lpstr>Attributes</vt:lpstr>
      <vt:lpstr>PowerPoint Presentation</vt:lpstr>
      <vt:lpstr>Learned Model</vt:lpstr>
      <vt:lpstr>PowerPoint Presentation</vt:lpstr>
      <vt:lpstr>PowerPoint Presentation</vt:lpstr>
      <vt:lpstr>Data Mining</vt:lpstr>
      <vt:lpstr>Data Mining</vt:lpstr>
      <vt:lpstr>Data Mining Tasks</vt:lpstr>
      <vt:lpstr>Real-world Applications</vt:lpstr>
      <vt:lpstr>Real-world Applications</vt:lpstr>
      <vt:lpstr>Real-world Applications</vt:lpstr>
      <vt:lpstr>Real-world Applications</vt:lpstr>
      <vt:lpstr>Ethical Considerations</vt:lpstr>
      <vt:lpstr>Ethical Considerations</vt:lpstr>
      <vt:lpstr>Data Mining vs. Machine Learning</vt:lpstr>
      <vt:lpstr>Data Mining vs. Machine Learning</vt:lpstr>
      <vt:lpstr>Data Mining Research</vt:lpstr>
      <vt:lpstr>Data Mining Research</vt:lpstr>
    </vt:vector>
  </TitlesOfParts>
  <Company>UD CIS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Sandra Carberry</dc:creator>
  <cp:lastModifiedBy>Microsoft Office User</cp:lastModifiedBy>
  <cp:revision>45</cp:revision>
  <cp:lastPrinted>2017-07-15T22:32:52Z</cp:lastPrinted>
  <dcterms:created xsi:type="dcterms:W3CDTF">2017-07-14T01:40:58Z</dcterms:created>
  <dcterms:modified xsi:type="dcterms:W3CDTF">2020-08-24T00:57:17Z</dcterms:modified>
</cp:coreProperties>
</file>