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82" r:id="rId3"/>
    <p:sldId id="294" r:id="rId4"/>
    <p:sldId id="286" r:id="rId5"/>
    <p:sldId id="325" r:id="rId6"/>
    <p:sldId id="326" r:id="rId7"/>
    <p:sldId id="327" r:id="rId8"/>
    <p:sldId id="328" r:id="rId9"/>
    <p:sldId id="329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7"/>
  </p:normalViewPr>
  <p:slideViewPr>
    <p:cSldViewPr>
      <p:cViewPr varScale="1">
        <p:scale>
          <a:sx n="73" d="100"/>
          <a:sy n="73" d="100"/>
        </p:scale>
        <p:origin x="283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AAF-21F1-6740-B78B-F71686A2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C69C-4A41-4F4B-BAE2-10EA76A4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ED5A-47D6-3A4E-9361-874360D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7FDF-48D9-464C-A3FB-86D6733D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BFE0-35B3-4149-A8B2-12EA9FB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1103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1F8F-16A7-154C-A633-7B20BFAB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79E5-6AD6-8446-B197-3D6A428F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699-116C-FD40-A82B-EE72524E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F4AF-440A-AB45-B5A9-65A102EB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06FD-5C1C-F64F-8154-125F93E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03000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83164-F668-6947-B728-F3C734D1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E899D-63D4-A042-8E3D-26516AD5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CCA8-D2F5-454B-A7F3-38E60DE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C8AE-C069-E34F-9732-E517C9D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16C5-8832-344E-A6A5-C5519A9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7000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E24-57C4-BB44-BAD3-F2FAC96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EBC8-F90E-134B-8C31-F207BF36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51C-1AA1-D248-A974-54619225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F955-C0CD-2B42-9069-441707D8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E748-F3D8-0E46-A534-5D5C423A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28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D37-98A5-F341-8C07-A5FC3168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5C16-3963-6545-8914-FF86C4FA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DC32-02D7-A04C-AEC7-EDEB1AA6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DE55-2DD1-4541-90AB-1EC5FB78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2DFA-C7AE-6547-8C21-7936A7C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2586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5C4-4456-EB4C-9E08-FA6E5860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588D-9122-CE4A-B7BF-5F31CB058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4A54-93BB-274E-B104-663D1100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8C92-A897-884E-AF5F-05C4BB7E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E4C7-41B7-3245-8165-992547F8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B2C6-956D-C445-895D-8429C06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5426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EB09-E471-BE48-9F07-C471A460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2EA4-8C7B-7141-94DB-2F4B2F95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0D5F-F2B9-CA4F-A6EE-B5FDE599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E9D5-0AF1-3E49-BCDE-827A4AF3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D7E5-7999-C749-A577-3AFB585D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F1CDD-51E1-CB45-93AE-6D5F2452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2F045-691C-7349-9205-76C9051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DF8C8-2230-0E48-9783-2E990145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24947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AC62-6F53-2E40-A15D-ECA58DE9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1CFDC-DE19-4949-9E11-AE26E7F3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7B5DC-3DE4-544D-AFAB-3406BD5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1B84-44E5-7843-A16C-DED80BC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3637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ADF2C-3CAB-A64E-A25C-62284F06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670E-BDB5-7D4F-850A-1B9BBBE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05EE-3576-1844-8FBD-607B37BE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5086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FB49-8AA5-1049-BFAE-35EB05CB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37C1-FF5D-624F-A4B1-B4D8C91B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0CF2-BB57-AD4A-87BB-0E3A825C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6F97-20B1-374E-9D2D-7A9283DC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14147-5F33-5D46-9EAA-8AEDCC57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F8402-2660-F947-82D5-1F0B58C1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699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0FB-DF7C-AC4E-911D-B1CE41A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FE29B-7A09-9145-BA6E-3C68BDFF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9ACF-2AA1-2341-B586-CD02DE88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427B-43D0-4944-8982-80A76EE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49EC-1401-D943-9273-B37F96E7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0F8A-9BBE-4943-A696-5230AD42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8822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CA525-CD1B-DD48-B20E-1AF6AE44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8A5B-49AF-F248-8469-51EFDB1F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412E-149E-5948-AC3B-E0F6AE92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1EFA-A748-BB43-B43A-48E75CDB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5D99-AF7E-904E-AE81-C8B01209B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4685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55512"/>
            <a:ext cx="48768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b="1" u="sng" spc="-150" dirty="0"/>
              <a:t>Concepts, Instances, and Models</a:t>
            </a:r>
            <a:endParaRPr sz="2800" b="1" u="sng" spc="-1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</a:t>
            </a:fld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078650"/>
            <a:ext cx="6566535" cy="6731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Georgia"/>
              <a:cs typeface="Georgia"/>
            </a:endParaRPr>
          </a:p>
          <a:p>
            <a:pPr marL="614045" marR="5080" indent="-252095" algn="just">
              <a:lnSpc>
                <a:spcPct val="101200"/>
              </a:lnSpc>
              <a:spcBef>
                <a:spcPts val="2305"/>
              </a:spcBef>
              <a:buFont typeface="Menlo"/>
              <a:buChar char="•"/>
              <a:tabLst>
                <a:tab pos="614680" algn="l"/>
              </a:tabLst>
            </a:pPr>
            <a:r>
              <a:rPr lang="en-US" sz="2400" spc="55" dirty="0">
                <a:cs typeface="Georgia"/>
              </a:rPr>
              <a:t>A </a:t>
            </a:r>
            <a:r>
              <a:rPr lang="en-US" sz="2400" b="1" u="sng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concept</a:t>
            </a:r>
            <a:r>
              <a:rPr lang="en-US" sz="24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spc="55" dirty="0">
                <a:cs typeface="Calibri Light" panose="020F0302020204030204" pitchFamily="34" charset="0"/>
              </a:rPr>
              <a:t>is the thing that we want to learn, such as what indicates whether an individual has a particular disease.</a:t>
            </a:r>
            <a:endParaRPr lang="en-US" sz="2400" spc="55" dirty="0">
              <a:cs typeface="Georgia"/>
            </a:endParaRPr>
          </a:p>
          <a:p>
            <a:pPr marL="614045" marR="5080" indent="-252095" algn="just">
              <a:lnSpc>
                <a:spcPct val="101200"/>
              </a:lnSpc>
              <a:spcBef>
                <a:spcPts val="2305"/>
              </a:spcBef>
              <a:buFont typeface="Menlo"/>
              <a:buChar char="•"/>
              <a:tabLst>
                <a:tab pos="614680" algn="l"/>
              </a:tabLst>
            </a:pPr>
            <a:r>
              <a:rPr sz="2400" spc="55" dirty="0">
                <a:cs typeface="Georgia"/>
              </a:rPr>
              <a:t>A </a:t>
            </a:r>
            <a:r>
              <a:rPr sz="2400" spc="-70" dirty="0">
                <a:cs typeface="Georgia"/>
              </a:rPr>
              <a:t>data </a:t>
            </a:r>
            <a:r>
              <a:rPr sz="2400" spc="-110" dirty="0">
                <a:cs typeface="Georgia"/>
              </a:rPr>
              <a:t>instance </a:t>
            </a:r>
            <a:r>
              <a:rPr sz="2400" spc="-120" dirty="0">
                <a:cs typeface="Georgia"/>
              </a:rPr>
              <a:t>is </a:t>
            </a:r>
            <a:r>
              <a:rPr sz="2400" spc="-130" dirty="0">
                <a:cs typeface="Georgia"/>
              </a:rPr>
              <a:t>represented </a:t>
            </a:r>
            <a:r>
              <a:rPr sz="2400" spc="-120" dirty="0">
                <a:cs typeface="Georgia"/>
              </a:rPr>
              <a:t>as </a:t>
            </a:r>
            <a:r>
              <a:rPr sz="2400" spc="-90" dirty="0">
                <a:cs typeface="Georgia"/>
              </a:rPr>
              <a:t>a </a:t>
            </a:r>
            <a:r>
              <a:rPr sz="2400" spc="-95" dirty="0">
                <a:cs typeface="Georgia"/>
              </a:rPr>
              <a:t>set </a:t>
            </a:r>
            <a:r>
              <a:rPr sz="2400" spc="-130" dirty="0">
                <a:cs typeface="Georgia"/>
              </a:rPr>
              <a:t>of </a:t>
            </a:r>
            <a:r>
              <a:rPr sz="2400" spc="-75" dirty="0">
                <a:cs typeface="Georgia"/>
              </a:rPr>
              <a:t>attributes </a:t>
            </a:r>
            <a:r>
              <a:rPr sz="2400" spc="-125" dirty="0">
                <a:cs typeface="Georgia"/>
              </a:rPr>
              <a:t>and  </a:t>
            </a:r>
            <a:r>
              <a:rPr sz="2400" spc="-95" dirty="0">
                <a:cs typeface="Georgia"/>
              </a:rPr>
              <a:t>their</a:t>
            </a:r>
            <a:r>
              <a:rPr sz="2400" spc="120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values</a:t>
            </a:r>
            <a:endParaRPr lang="en-US" sz="2400" spc="-120" dirty="0">
              <a:cs typeface="Georgia"/>
            </a:endParaRPr>
          </a:p>
          <a:p>
            <a:pPr marL="614045" marR="5080" indent="-252095" algn="just">
              <a:lnSpc>
                <a:spcPct val="101200"/>
              </a:lnSpc>
              <a:spcBef>
                <a:spcPts val="2305"/>
              </a:spcBef>
              <a:buFont typeface="Menlo"/>
              <a:buChar char="•"/>
              <a:tabLst>
                <a:tab pos="614680" algn="l"/>
              </a:tabLst>
            </a:pPr>
            <a:r>
              <a:rPr lang="en-US" sz="2400" spc="-120" dirty="0">
                <a:cs typeface="Georgia"/>
              </a:rPr>
              <a:t>A  dataset is a set of data instances .</a:t>
            </a:r>
          </a:p>
          <a:p>
            <a:pPr marL="614045" marR="5080" indent="-252095" algn="just">
              <a:lnSpc>
                <a:spcPct val="101200"/>
              </a:lnSpc>
              <a:spcBef>
                <a:spcPts val="2305"/>
              </a:spcBef>
              <a:buFont typeface="Menlo"/>
              <a:buChar char="•"/>
              <a:tabLst>
                <a:tab pos="614680" algn="l"/>
              </a:tabLst>
            </a:pPr>
            <a:r>
              <a:rPr lang="en-US" sz="2400" spc="-120" dirty="0">
                <a:cs typeface="Georgia"/>
              </a:rPr>
              <a:t>A </a:t>
            </a:r>
            <a:r>
              <a:rPr lang="en-US" sz="2400" spc="-1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u="sng" spc="-120" dirty="0">
                <a:latin typeface="Calibri Light" panose="020F0302020204030204" pitchFamily="34" charset="0"/>
                <a:cs typeface="Calibri Light" panose="020F0302020204030204" pitchFamily="34" charset="0"/>
              </a:rPr>
              <a:t>concept description</a:t>
            </a:r>
            <a:r>
              <a:rPr lang="en-US" sz="2400" spc="-12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sz="2400" spc="-120" dirty="0">
                <a:cs typeface="Calibri Light" panose="020F0302020204030204" pitchFamily="34" charset="0"/>
              </a:rPr>
              <a:t>or </a:t>
            </a:r>
            <a:r>
              <a:rPr lang="en-US" sz="2400" b="1" u="sng" spc="-12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en-US" sz="2400" spc="-12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spc="-120" dirty="0">
                <a:solidFill>
                  <a:srgbClr val="FF0000"/>
                </a:solidFill>
                <a:cs typeface="Calibri Light" panose="020F0302020204030204" pitchFamily="34" charset="0"/>
              </a:rPr>
              <a:t> </a:t>
            </a:r>
            <a:r>
              <a:rPr lang="en-US" sz="2400" spc="-120" dirty="0">
                <a:solidFill>
                  <a:srgbClr val="002060"/>
                </a:solidFill>
                <a:cs typeface="Calibri Light" panose="020F0302020204030204" pitchFamily="34" charset="0"/>
              </a:rPr>
              <a:t>is a structural description that captures the concept represented by the dataset.</a:t>
            </a:r>
            <a:endParaRPr sz="2400" dirty="0">
              <a:cs typeface="Georgia"/>
            </a:endParaRPr>
          </a:p>
          <a:p>
            <a:pPr marL="614045" marR="5080" indent="-252095" algn="just">
              <a:lnSpc>
                <a:spcPct val="101200"/>
              </a:lnSpc>
              <a:spcBef>
                <a:spcPts val="1595"/>
              </a:spcBef>
              <a:buFont typeface="Menlo"/>
              <a:buChar char="•"/>
              <a:tabLst>
                <a:tab pos="614680" algn="l"/>
              </a:tabLst>
            </a:pPr>
            <a:r>
              <a:rPr sz="2400" spc="-65" dirty="0">
                <a:cs typeface="Georgia"/>
              </a:rPr>
              <a:t>The </a:t>
            </a:r>
            <a:r>
              <a:rPr sz="2400" b="1" u="sng" spc="-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classification </a:t>
            </a:r>
            <a:r>
              <a:rPr sz="2400" b="1" u="sng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task</a:t>
            </a:r>
            <a:r>
              <a:rPr sz="2400" b="1" spc="-55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is </a:t>
            </a:r>
            <a:r>
              <a:rPr sz="2400" spc="-70" dirty="0">
                <a:cs typeface="Georgia"/>
              </a:rPr>
              <a:t>to </a:t>
            </a:r>
            <a:r>
              <a:rPr sz="2400" spc="-105" dirty="0">
                <a:cs typeface="Georgia"/>
              </a:rPr>
              <a:t>build </a:t>
            </a:r>
            <a:r>
              <a:rPr sz="2400" spc="-90" dirty="0">
                <a:cs typeface="Georgia"/>
              </a:rPr>
              <a:t>a </a:t>
            </a:r>
            <a:r>
              <a:rPr sz="2400" spc="-135" dirty="0">
                <a:cs typeface="Georgia"/>
              </a:rPr>
              <a:t>model </a:t>
            </a:r>
            <a:r>
              <a:rPr sz="2400" spc="-45" dirty="0">
                <a:cs typeface="Georgia"/>
              </a:rPr>
              <a:t>that </a:t>
            </a:r>
            <a:r>
              <a:rPr sz="2400" spc="-95" dirty="0">
                <a:cs typeface="Georgia"/>
              </a:rPr>
              <a:t>will  predict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160" dirty="0">
                <a:cs typeface="Georgia"/>
              </a:rPr>
              <a:t>one </a:t>
            </a:r>
            <a:r>
              <a:rPr sz="2400" spc="-65" dirty="0">
                <a:cs typeface="Georgia"/>
              </a:rPr>
              <a:t>attribute </a:t>
            </a:r>
            <a:r>
              <a:rPr sz="2400" spc="-130" dirty="0">
                <a:cs typeface="Georgia"/>
              </a:rPr>
              <a:t>of </a:t>
            </a:r>
            <a:r>
              <a:rPr sz="2400" spc="-125" dirty="0">
                <a:cs typeface="Georgia"/>
              </a:rPr>
              <a:t>an </a:t>
            </a:r>
            <a:r>
              <a:rPr sz="2400" spc="-110" dirty="0">
                <a:cs typeface="Georgia"/>
              </a:rPr>
              <a:t>instance </a:t>
            </a:r>
            <a:r>
              <a:rPr sz="2400" spc="-95" dirty="0">
                <a:cs typeface="Georgia"/>
              </a:rPr>
              <a:t>(called  </a:t>
            </a:r>
            <a:r>
              <a:rPr sz="2400" spc="-90" dirty="0">
                <a:cs typeface="Georgia"/>
              </a:rPr>
              <a:t>the </a:t>
            </a:r>
            <a:r>
              <a:rPr sz="2400" b="1" u="sng" spc="-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class </a:t>
            </a:r>
            <a:r>
              <a:rPr sz="2400" b="1" u="sng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j-lt"/>
                <a:cs typeface="Georgia"/>
              </a:rPr>
              <a:t>attribute</a:t>
            </a:r>
            <a:r>
              <a:rPr sz="2400" spc="-35" dirty="0">
                <a:cs typeface="Georgia"/>
              </a:rPr>
              <a:t>) </a:t>
            </a:r>
            <a:r>
              <a:rPr sz="2400" spc="-114" dirty="0">
                <a:cs typeface="Georgia"/>
              </a:rPr>
              <a:t>given </a:t>
            </a:r>
            <a:r>
              <a:rPr sz="2400" spc="-90" dirty="0">
                <a:cs typeface="Georgia"/>
              </a:rPr>
              <a:t>the </a:t>
            </a:r>
            <a:r>
              <a:rPr sz="2400" spc="-120" dirty="0">
                <a:cs typeface="Georgia"/>
              </a:rPr>
              <a:t>values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other </a:t>
            </a:r>
            <a:r>
              <a:rPr sz="2400" spc="-70" dirty="0">
                <a:cs typeface="Georgia"/>
              </a:rPr>
              <a:t>at</a:t>
            </a:r>
            <a:r>
              <a:rPr sz="2400" spc="-85" dirty="0">
                <a:cs typeface="Georgia"/>
              </a:rPr>
              <a:t>tributes </a:t>
            </a:r>
            <a:r>
              <a:rPr sz="2400" spc="-95" dirty="0">
                <a:cs typeface="Georgia"/>
              </a:rPr>
              <a:t>(called </a:t>
            </a:r>
            <a:r>
              <a:rPr sz="2400" b="1" u="sng" spc="-75" dirty="0">
                <a:solidFill>
                  <a:srgbClr val="FF0000"/>
                </a:solidFill>
                <a:latin typeface="+mj-lt"/>
                <a:cs typeface="Georgia"/>
              </a:rPr>
              <a:t>predictor</a:t>
            </a:r>
            <a:r>
              <a:rPr sz="2400" b="1" u="sng" spc="-114" dirty="0">
                <a:solidFill>
                  <a:srgbClr val="FF0000"/>
                </a:solidFill>
                <a:latin typeface="+mj-lt"/>
                <a:cs typeface="Georgia"/>
              </a:rPr>
              <a:t> </a:t>
            </a:r>
            <a:r>
              <a:rPr sz="2400" b="1" u="sng" spc="-45" dirty="0">
                <a:solidFill>
                  <a:srgbClr val="FF0000"/>
                </a:solidFill>
                <a:latin typeface="+mj-lt"/>
                <a:cs typeface="Georgia"/>
              </a:rPr>
              <a:t>attributes</a:t>
            </a:r>
            <a:r>
              <a:rPr sz="2400" spc="-45" dirty="0">
                <a:cs typeface="Georgia"/>
              </a:rPr>
              <a:t>).</a:t>
            </a:r>
            <a:endParaRPr sz="2400" dirty="0"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5994"/>
              </p:ext>
            </p:extLst>
          </p:nvPr>
        </p:nvGraphicFramePr>
        <p:xfrm>
          <a:off x="228598" y="954407"/>
          <a:ext cx="7543802" cy="511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30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AGE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INCOME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Helvetica Neue"/>
                          <a:cs typeface="Helvetica Neue"/>
                        </a:rPr>
                        <a:t>STUDENT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20" dirty="0">
                          <a:latin typeface="Helvetica Neue"/>
                          <a:cs typeface="Helvetica Neue"/>
                        </a:rPr>
                        <a:t>CREDIT-RATING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BUYS-COMPUTER</a:t>
                      </a:r>
                    </a:p>
                  </a:txBody>
                  <a:tcPr marL="0" marR="0" marT="5080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4381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318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191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397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334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2069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T="5143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low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5016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953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youth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8894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7625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middle-aged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high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yes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fair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buy</a:t>
                      </a:r>
                    </a:p>
                  </a:txBody>
                  <a:tcPr marL="0" marR="0" marT="4699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88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senior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medium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no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Helvetica Neue"/>
                          <a:cs typeface="Helvetica Neue"/>
                        </a:rPr>
                        <a:t>excellent</a:t>
                      </a:r>
                      <a:endParaRPr sz="1800">
                        <a:latin typeface="Helvetica Neue"/>
                        <a:cs typeface="Helvetica Neue"/>
                      </a:endParaRP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Helvetica Neue"/>
                          <a:cs typeface="Helvetica Neue"/>
                        </a:rPr>
                        <a:t>no-buy</a:t>
                      </a:r>
                    </a:p>
                  </a:txBody>
                  <a:tcPr marL="0" marR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22700" y="957580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Helvetica Neue"/>
                <a:cs typeface="Helvetica Neue"/>
              </a:rPr>
              <a:t>1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5B10-2FCB-BB49-9657-58BC060DB85A}"/>
              </a:ext>
            </a:extLst>
          </p:cNvPr>
          <p:cNvSpPr txBox="1"/>
          <p:nvPr/>
        </p:nvSpPr>
        <p:spPr>
          <a:xfrm>
            <a:off x="419101" y="645993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Each line in the table captures an instance in the world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are the attributes in this dataset?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Which attributes  are predictor attributes?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is the class attribute?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What are the values of the class attribute?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CD2DF-E5A3-D04A-B52E-E8C3B9674390}"/>
              </a:ext>
            </a:extLst>
          </p:cNvPr>
          <p:cNvSpPr txBox="1"/>
          <p:nvPr/>
        </p:nvSpPr>
        <p:spPr>
          <a:xfrm>
            <a:off x="419101" y="139413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Dataset (predicting computer purchases)</a:t>
            </a:r>
          </a:p>
        </p:txBody>
      </p:sp>
    </p:spTree>
    <p:extLst>
      <p:ext uri="{BB962C8B-B14F-4D97-AF65-F5344CB8AC3E}">
        <p14:creationId xmlns:p14="http://schemas.microsoft.com/office/powerpoint/2010/main" val="340012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3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-153352" y="914400"/>
            <a:ext cx="7391400" cy="452777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14"/>
              </a:spcBef>
              <a:tabLst>
                <a:tab pos="614680" algn="l"/>
              </a:tabLst>
            </a:pPr>
            <a:r>
              <a:rPr sz="2400" spc="-114" dirty="0">
                <a:cs typeface="Georgia"/>
              </a:rPr>
              <a:t>Many </a:t>
            </a:r>
            <a:r>
              <a:rPr sz="2400" spc="-120" dirty="0">
                <a:cs typeface="Georgia"/>
              </a:rPr>
              <a:t>different </a:t>
            </a:r>
            <a:r>
              <a:rPr sz="2400" spc="-125" dirty="0">
                <a:cs typeface="Georgia"/>
              </a:rPr>
              <a:t>ways</a:t>
            </a:r>
            <a:r>
              <a:rPr lang="en-US" sz="2400" spc="-125" dirty="0">
                <a:cs typeface="Georgia"/>
              </a:rPr>
              <a:t> in which the class attribute depends on the predictor attributes</a:t>
            </a:r>
            <a:endParaRPr sz="2400" dirty="0">
              <a:cs typeface="Georgia"/>
            </a:endParaRPr>
          </a:p>
          <a:p>
            <a:pPr marL="761365" marR="6985" indent="-342900" algn="just">
              <a:lnSpc>
                <a:spcPct val="101200"/>
              </a:lnSpc>
              <a:spcBef>
                <a:spcPts val="1620"/>
              </a:spcBef>
              <a:buFont typeface="Arial" panose="020B0604020202020204" pitchFamily="34" charset="0"/>
              <a:buChar char="•"/>
              <a:tabLst>
                <a:tab pos="1144270" algn="l"/>
              </a:tabLst>
            </a:pPr>
            <a:r>
              <a:rPr sz="2400" spc="-85" dirty="0">
                <a:cs typeface="Georgia"/>
              </a:rPr>
              <a:t>Could </a:t>
            </a:r>
            <a:r>
              <a:rPr sz="2400" spc="-100" dirty="0">
                <a:cs typeface="Georgia"/>
              </a:rPr>
              <a:t>be </a:t>
            </a:r>
            <a:r>
              <a:rPr sz="2400" spc="-45" dirty="0">
                <a:cs typeface="Georgia"/>
              </a:rPr>
              <a:t>that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class </a:t>
            </a:r>
            <a:r>
              <a:rPr sz="2400" spc="-65" dirty="0">
                <a:cs typeface="Georgia"/>
              </a:rPr>
              <a:t>attribute </a:t>
            </a:r>
            <a:r>
              <a:rPr sz="2400" spc="-145" dirty="0">
                <a:cs typeface="Georgia"/>
              </a:rPr>
              <a:t>de</a:t>
            </a:r>
            <a:r>
              <a:rPr sz="2400" spc="-130" dirty="0">
                <a:cs typeface="Georgia"/>
              </a:rPr>
              <a:t>pends </a:t>
            </a:r>
            <a:r>
              <a:rPr sz="2400" spc="-160" dirty="0">
                <a:cs typeface="Georgia"/>
              </a:rPr>
              <a:t>on </a:t>
            </a:r>
            <a:r>
              <a:rPr sz="2400" spc="-100" dirty="0">
                <a:cs typeface="Georgia"/>
              </a:rPr>
              <a:t>only </a:t>
            </a:r>
            <a:r>
              <a:rPr sz="2400" spc="-160" dirty="0">
                <a:cs typeface="Georgia"/>
              </a:rPr>
              <a:t>one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other</a:t>
            </a:r>
            <a:r>
              <a:rPr sz="2400" spc="260" dirty="0">
                <a:cs typeface="Georgia"/>
              </a:rPr>
              <a:t> </a:t>
            </a:r>
            <a:r>
              <a:rPr sz="2400" spc="-75" dirty="0">
                <a:cs typeface="Georgia"/>
              </a:rPr>
              <a:t>attributes</a:t>
            </a:r>
            <a:endParaRPr sz="2400" dirty="0">
              <a:cs typeface="Georgia"/>
            </a:endParaRPr>
          </a:p>
          <a:p>
            <a:pPr marL="761365" marR="6985" indent="-342900" algn="just">
              <a:lnSpc>
                <a:spcPct val="101200"/>
              </a:lnSpc>
              <a:spcBef>
                <a:spcPts val="725"/>
              </a:spcBef>
              <a:buFont typeface="Arial" panose="020B0604020202020204" pitchFamily="34" charset="0"/>
              <a:buChar char="•"/>
              <a:tabLst>
                <a:tab pos="1144270" algn="l"/>
              </a:tabLst>
            </a:pPr>
            <a:r>
              <a:rPr sz="2400" spc="-85" dirty="0">
                <a:cs typeface="Georgia"/>
              </a:rPr>
              <a:t>Could </a:t>
            </a:r>
            <a:r>
              <a:rPr sz="2400" spc="-100" dirty="0">
                <a:cs typeface="Georgia"/>
              </a:rPr>
              <a:t>be </a:t>
            </a:r>
            <a:r>
              <a:rPr sz="2400" spc="-45" dirty="0">
                <a:cs typeface="Georgia"/>
              </a:rPr>
              <a:t>that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class </a:t>
            </a:r>
            <a:r>
              <a:rPr sz="2400" spc="-65" dirty="0">
                <a:cs typeface="Georgia"/>
              </a:rPr>
              <a:t>attribute </a:t>
            </a:r>
            <a:r>
              <a:rPr sz="2400" spc="-145" dirty="0">
                <a:cs typeface="Georgia"/>
              </a:rPr>
              <a:t>de</a:t>
            </a:r>
            <a:r>
              <a:rPr sz="2400" spc="-130" dirty="0">
                <a:cs typeface="Georgia"/>
              </a:rPr>
              <a:t>pends </a:t>
            </a:r>
            <a:r>
              <a:rPr sz="2400" spc="-160" dirty="0">
                <a:cs typeface="Georgia"/>
              </a:rPr>
              <a:t>on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a </a:t>
            </a:r>
            <a:r>
              <a:rPr sz="2400" spc="-110" dirty="0">
                <a:cs typeface="Georgia"/>
              </a:rPr>
              <a:t>subset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75" dirty="0">
                <a:cs typeface="Georgia"/>
              </a:rPr>
              <a:t>attributes</a:t>
            </a:r>
            <a:endParaRPr sz="2400" dirty="0">
              <a:cs typeface="Georgia"/>
            </a:endParaRPr>
          </a:p>
          <a:p>
            <a:pPr marL="761365" marR="5715" indent="-342900" algn="just">
              <a:lnSpc>
                <a:spcPct val="101200"/>
              </a:lnSpc>
              <a:spcBef>
                <a:spcPts val="725"/>
              </a:spcBef>
              <a:buFont typeface="Arial" panose="020B0604020202020204" pitchFamily="34" charset="0"/>
              <a:buChar char="•"/>
              <a:tabLst>
                <a:tab pos="1144270" algn="l"/>
              </a:tabLst>
            </a:pPr>
            <a:r>
              <a:rPr sz="2400" spc="-85" dirty="0">
                <a:cs typeface="Georgia"/>
              </a:rPr>
              <a:t>Could </a:t>
            </a:r>
            <a:r>
              <a:rPr sz="2400" spc="-100" dirty="0">
                <a:cs typeface="Georgia"/>
              </a:rPr>
              <a:t>be </a:t>
            </a:r>
            <a:r>
              <a:rPr sz="2400" spc="-45" dirty="0">
                <a:cs typeface="Georgia"/>
              </a:rPr>
              <a:t>that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class </a:t>
            </a:r>
            <a:r>
              <a:rPr sz="2400" spc="-65" dirty="0">
                <a:cs typeface="Georgia"/>
              </a:rPr>
              <a:t>attribute </a:t>
            </a:r>
            <a:r>
              <a:rPr sz="2400" spc="-120" dirty="0">
                <a:cs typeface="Georgia"/>
              </a:rPr>
              <a:t>is </a:t>
            </a:r>
            <a:r>
              <a:rPr sz="2400" spc="-90" dirty="0">
                <a:cs typeface="Georgia"/>
              </a:rPr>
              <a:t>a  </a:t>
            </a:r>
            <a:r>
              <a:rPr sz="2400" spc="-114" dirty="0">
                <a:cs typeface="Georgia"/>
              </a:rPr>
              <a:t>linear </a:t>
            </a:r>
            <a:r>
              <a:rPr sz="2400" spc="-120" dirty="0">
                <a:cs typeface="Georgia"/>
              </a:rPr>
              <a:t>combination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20" dirty="0">
                <a:cs typeface="Georgia"/>
              </a:rPr>
              <a:t>values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other </a:t>
            </a:r>
            <a:r>
              <a:rPr sz="2400" spc="-70" dirty="0">
                <a:cs typeface="Georgia"/>
              </a:rPr>
              <a:t>at</a:t>
            </a:r>
            <a:r>
              <a:rPr sz="2400" spc="-80" dirty="0">
                <a:cs typeface="Georgia"/>
              </a:rPr>
              <a:t>tributes.</a:t>
            </a:r>
            <a:endParaRPr lang="en-US" sz="2400" spc="-80" dirty="0">
              <a:cs typeface="Georgia"/>
            </a:endParaRPr>
          </a:p>
          <a:p>
            <a:pPr marL="761365" marR="5715" indent="-342900" algn="just">
              <a:lnSpc>
                <a:spcPct val="101200"/>
              </a:lnSpc>
              <a:spcBef>
                <a:spcPts val="725"/>
              </a:spcBef>
              <a:buFont typeface="Arial" panose="020B0604020202020204" pitchFamily="34" charset="0"/>
              <a:buChar char="•"/>
              <a:tabLst>
                <a:tab pos="1144270" algn="l"/>
              </a:tabLst>
            </a:pPr>
            <a:r>
              <a:rPr lang="en-US" sz="2400" spc="-80" dirty="0">
                <a:cs typeface="Georgia"/>
              </a:rPr>
              <a:t>Could be that the value of the class attribute is a nonlinear combination of the values of the other attributes</a:t>
            </a:r>
            <a:endParaRPr sz="2400" dirty="0">
              <a:cs typeface="Georg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</a:pPr>
            <a:endParaRPr sz="205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380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8B8D-C8AB-F24A-8F0F-AC9B45AB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8360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AA66-BC6E-994C-AFEF-392AA63B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2" y="1676400"/>
            <a:ext cx="6703695" cy="777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model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/>
              <a:t>is a structure, built from a dataset, for predicting the class value given a new instance of data.</a:t>
            </a:r>
          </a:p>
          <a:p>
            <a:r>
              <a:rPr lang="en-US" sz="2400" dirty="0"/>
              <a:t>The model could be a formula for predicting a numeric class value</a:t>
            </a:r>
          </a:p>
          <a:p>
            <a:r>
              <a:rPr lang="en-US" sz="2400" dirty="0"/>
              <a:t>The model could be a set of rules for predicting a numeric or nominal class value</a:t>
            </a:r>
          </a:p>
          <a:p>
            <a:r>
              <a:rPr lang="en-US" sz="2400" dirty="0"/>
              <a:t>The model could be a tree structure where one follows a path thru the tree to find the predicted class value</a:t>
            </a:r>
          </a:p>
          <a:p>
            <a:r>
              <a:rPr lang="en-US" sz="2400" dirty="0"/>
              <a:t>The model could be a complex multi-layer network for predicting the class value</a:t>
            </a:r>
          </a:p>
        </p:txBody>
      </p:sp>
    </p:spTree>
    <p:extLst>
      <p:ext uri="{BB962C8B-B14F-4D97-AF65-F5344CB8AC3E}">
        <p14:creationId xmlns:p14="http://schemas.microsoft.com/office/powerpoint/2010/main" val="3543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8931-5DEA-9345-992C-D3E122F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7598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A37-C977-1945-8C14-0B87D970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676400"/>
            <a:ext cx="7391400" cy="6381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a Concept Descriptor or </a:t>
            </a:r>
            <a:r>
              <a:rPr lang="en-US" sz="2400" b="1" u="sng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Can be viewed as search through a space of concept descriptions for one that fits the data</a:t>
            </a:r>
          </a:p>
          <a:p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Unlikely that a single concept description can be found that precisely fits the data</a:t>
            </a:r>
          </a:p>
          <a:p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Not feasible to enumerate all possible concept descriptors since the search space would be enormous</a:t>
            </a:r>
          </a:p>
          <a:p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Thus most practical algorithms use </a:t>
            </a:r>
            <a:r>
              <a:rPr lang="en-US" sz="2400" b="1" u="sng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heuristic search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Thus cannot guarantee that 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19026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8931-5DEA-9345-992C-D3E122F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7598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Bias in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A37-C977-1945-8C14-0B87D970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676400"/>
            <a:ext cx="7391400" cy="815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Bias: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cs typeface="Calibri Light" panose="020F0302020204030204" pitchFamily="34" charset="0"/>
              </a:rPr>
              <a:t>how do the search heuristics influence the concept description or model that is produced</a:t>
            </a:r>
          </a:p>
          <a:p>
            <a:pPr marL="0" indent="0">
              <a:buNone/>
            </a:pPr>
            <a:endParaRPr lang="en-US" sz="2400" dirty="0">
              <a:cs typeface="Calibri Light" panose="020F0302020204030204" pitchFamily="34" charset="0"/>
            </a:endParaRPr>
          </a:p>
          <a:p>
            <a:r>
              <a:rPr lang="en-US" sz="2400" u="sng" dirty="0">
                <a:solidFill>
                  <a:srgbClr val="002060"/>
                </a:solidFill>
                <a:cs typeface="Calibri Light" panose="020F0302020204030204" pitchFamily="34" charset="0"/>
              </a:rPr>
              <a:t>Bias based on early commitment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Example: greedy search for rules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 Find the best rule at each stage and add it to the rule set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 Example: decision tree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Choice of root node and then child nodes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 Example: beam search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A set of active alternatives is investigated in parallel</a:t>
            </a:r>
          </a:p>
          <a:p>
            <a:pPr marL="582930" lvl="2" indent="0">
              <a:buNone/>
            </a:pPr>
            <a:endParaRPr lang="en-US" sz="2600" dirty="0">
              <a:solidFill>
                <a:srgbClr val="002060"/>
              </a:solidFill>
              <a:cs typeface="Calibri Light" panose="020F0302020204030204" pitchFamily="34" charset="0"/>
            </a:endParaRPr>
          </a:p>
          <a:p>
            <a:r>
              <a:rPr lang="en-US" sz="2400" u="sng" dirty="0">
                <a:solidFill>
                  <a:srgbClr val="002060"/>
                </a:solidFill>
                <a:cs typeface="Calibri Light" panose="020F0302020204030204" pitchFamily="34" charset="0"/>
              </a:rPr>
              <a:t>Bias based on overall approach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General to specific search bias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Start with a general concept description and proceed to refine it and make it more specific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Specific to general search bias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Start with a specific concept description based on a data instance and proceed to generalize it to cover related examples that are similarly classified</a:t>
            </a:r>
          </a:p>
        </p:txBody>
      </p:sp>
    </p:spTree>
    <p:extLst>
      <p:ext uri="{BB962C8B-B14F-4D97-AF65-F5344CB8AC3E}">
        <p14:creationId xmlns:p14="http://schemas.microsoft.com/office/powerpoint/2010/main" val="22940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8931-5DEA-9345-992C-D3E122F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7598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Bias in Machine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36A37-C977-1945-8C14-0B87D9700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676400"/>
                <a:ext cx="7391400" cy="8153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Overfitting</a:t>
                </a:r>
                <a:r>
                  <a:rPr lang="en-US" sz="2400" dirty="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400" dirty="0">
                    <a:cs typeface="Calibri Light" panose="020F0302020204030204" pitchFamily="34" charset="0"/>
                  </a:rPr>
                  <a:t>occurs when the concept description or model too slavishly mimics the training data instead of generalizing from it</a:t>
                </a:r>
              </a:p>
              <a:p>
                <a:pPr marL="0" indent="0">
                  <a:buNone/>
                </a:pPr>
                <a:endParaRPr lang="en-US" sz="2400" dirty="0"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Def. A concept description d is said to </a:t>
                </a:r>
                <a:r>
                  <a:rPr lang="en-US" sz="2400" b="1" u="sng" dirty="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overfit</a:t>
                </a: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 the training data is there exists an alternative concept description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 such that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d has less error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 on the training set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Calibri Light" panose="020F0302020204030204" pitchFamily="34" charset="0"/>
                  </a:rPr>
                  <a:t> has less error than d over the entire set of instances in the real world.</a:t>
                </a:r>
              </a:p>
              <a:p>
                <a:pPr marL="0" indent="0">
                  <a:buNone/>
                </a:pPr>
                <a:endParaRPr lang="en-US" sz="24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4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36A37-C977-1945-8C14-0B87D9700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676400"/>
                <a:ext cx="7391400" cy="8153400"/>
              </a:xfrm>
              <a:blipFill>
                <a:blip r:embed="rId2"/>
                <a:stretch>
                  <a:fillRect l="-1201" t="-935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8931-5DEA-9345-992C-D3E122F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75988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Bias in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A37-C977-1945-8C14-0B87D970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676400"/>
            <a:ext cx="7391400" cy="815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Overfitting-avoidance Bias: </a:t>
            </a:r>
            <a:r>
              <a:rPr lang="en-US" sz="2400" b="1" u="sng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Calibri Light" panose="020F0302020204030204" pitchFamily="34" charset="0"/>
              </a:rPr>
              <a:t>how does the attempt to avoid overfitting bias the search for a concept description</a:t>
            </a:r>
            <a:r>
              <a:rPr lang="en-US" sz="2400" dirty="0">
                <a:cs typeface="Calibri Light" panose="020F0302020204030204" pitchFamily="34" charset="0"/>
              </a:rPr>
              <a:t> or model?</a:t>
            </a:r>
            <a:br>
              <a:rPr lang="en-US" sz="2400" dirty="0">
                <a:cs typeface="Calibri Light" panose="020F0302020204030204" pitchFamily="34" charset="0"/>
              </a:rPr>
            </a:br>
            <a:endParaRPr lang="en-US" sz="24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cs typeface="Calibri Light" panose="020F0302020204030204" pitchFamily="34" charset="0"/>
              </a:rPr>
              <a:t>Bias toward Simple Concept Descriptions</a:t>
            </a:r>
          </a:p>
          <a:p>
            <a:r>
              <a:rPr lang="en-US" sz="2400" dirty="0">
                <a:cs typeface="Calibri Light" panose="020F0302020204030204" pitchFamily="34" charset="0"/>
              </a:rPr>
              <a:t>Forward pruning or </a:t>
            </a:r>
            <a:r>
              <a:rPr lang="en-US" sz="2400" dirty="0" err="1">
                <a:cs typeface="Calibri Light" panose="020F0302020204030204" pitchFamily="34" charset="0"/>
              </a:rPr>
              <a:t>prepruning</a:t>
            </a:r>
            <a:endParaRPr lang="en-US" sz="2400" dirty="0">
              <a:cs typeface="Calibri Light" panose="020F030202020403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cs typeface="Calibri Light" panose="020F0302020204030204" pitchFamily="34" charset="0"/>
              </a:rPr>
              <a:t>Start the search with the simplest concept descriptions, proceed to consider more complex ones, and stop when an </a:t>
            </a:r>
            <a:r>
              <a:rPr lang="en-US" sz="2400" i="1" dirty="0">
                <a:cs typeface="Calibri Light" panose="020F0302020204030204" pitchFamily="34" charset="0"/>
              </a:rPr>
              <a:t>acceptable </a:t>
            </a:r>
            <a:r>
              <a:rPr lang="en-US" sz="2400" dirty="0">
                <a:cs typeface="Calibri Light" panose="020F0302020204030204" pitchFamily="34" charset="0"/>
              </a:rPr>
              <a:t>concept description is found</a:t>
            </a:r>
          </a:p>
          <a:p>
            <a:pPr marL="291465" lvl="1" indent="0">
              <a:buNone/>
            </a:pPr>
            <a:endParaRPr lang="en-US" sz="24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cs typeface="Calibri Light" panose="020F0302020204030204" pitchFamily="34" charset="0"/>
              </a:rPr>
              <a:t>Bias toward Complex Concept Descriptions</a:t>
            </a:r>
          </a:p>
          <a:p>
            <a:r>
              <a:rPr lang="en-US" sz="2400" dirty="0">
                <a:cs typeface="Calibri Light" panose="020F0302020204030204" pitchFamily="34" charset="0"/>
              </a:rPr>
              <a:t>Backward pruning or post-pruning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cs typeface="Calibri Light" panose="020F0302020204030204" pitchFamily="34" charset="0"/>
              </a:rPr>
              <a:t>Find a concept description that fits the data well and then revise it to a simpler concept description that provides an </a:t>
            </a:r>
            <a:r>
              <a:rPr lang="en-US" sz="2400" i="1" dirty="0">
                <a:cs typeface="Calibri Light" panose="020F0302020204030204" pitchFamily="34" charset="0"/>
              </a:rPr>
              <a:t>acceptable </a:t>
            </a:r>
            <a:r>
              <a:rPr lang="en-US" sz="2400" dirty="0">
                <a:cs typeface="Calibri Light" panose="020F0302020204030204" pitchFamily="34" charset="0"/>
              </a:rPr>
              <a:t>fit to the training data</a:t>
            </a:r>
          </a:p>
          <a:p>
            <a:pPr marL="0" indent="0">
              <a:buNone/>
            </a:pPr>
            <a:endParaRPr lang="en-US" sz="24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A790-7913-CF49-A950-2C9F03C5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C999-E968-EE45-AAF8-1BBEC1AC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pc="-150" dirty="0">
                <a:cs typeface="Georgia"/>
              </a:rPr>
              <a:t>No </a:t>
            </a:r>
            <a:r>
              <a:rPr lang="en-US" sz="2800" spc="-114" dirty="0">
                <a:cs typeface="Georgia"/>
              </a:rPr>
              <a:t>overall </a:t>
            </a:r>
            <a:r>
              <a:rPr lang="en-US" sz="2800" spc="-80" dirty="0">
                <a:cs typeface="Georgia"/>
              </a:rPr>
              <a:t>best </a:t>
            </a:r>
            <a:r>
              <a:rPr lang="en-US" sz="2800" spc="-145" dirty="0">
                <a:cs typeface="Georgia"/>
              </a:rPr>
              <a:t>machine </a:t>
            </a:r>
            <a:r>
              <a:rPr lang="en-US" sz="2800" spc="-114" dirty="0">
                <a:cs typeface="Georgia"/>
              </a:rPr>
              <a:t>learning </a:t>
            </a:r>
            <a:r>
              <a:rPr lang="en-US" sz="2800" spc="-120" dirty="0">
                <a:cs typeface="Georgia"/>
              </a:rPr>
              <a:t>method </a:t>
            </a:r>
            <a:r>
              <a:rPr lang="en-US" sz="2800" spc="135" dirty="0">
                <a:cs typeface="Georgia"/>
              </a:rPr>
              <a:t>— </a:t>
            </a:r>
            <a:r>
              <a:rPr lang="en-US" sz="2800" spc="-35" dirty="0">
                <a:cs typeface="Georgia"/>
              </a:rPr>
              <a:t>it </a:t>
            </a:r>
            <a:r>
              <a:rPr lang="en-US" sz="2800" spc="-145" dirty="0">
                <a:cs typeface="Georgia"/>
              </a:rPr>
              <a:t>de</a:t>
            </a:r>
            <a:r>
              <a:rPr lang="en-US" sz="2800" spc="-130" dirty="0">
                <a:cs typeface="Georgia"/>
              </a:rPr>
              <a:t>pends </a:t>
            </a:r>
            <a:r>
              <a:rPr lang="en-US" sz="2800" spc="-160" dirty="0">
                <a:cs typeface="Georgia"/>
              </a:rPr>
              <a:t>on </a:t>
            </a:r>
            <a:r>
              <a:rPr lang="en-US" sz="2800" spc="-90" dirty="0">
                <a:cs typeface="Georgia"/>
              </a:rPr>
              <a:t>the</a:t>
            </a:r>
            <a:r>
              <a:rPr lang="en-US" sz="2800" spc="-30" dirty="0">
                <a:cs typeface="Georgia"/>
              </a:rPr>
              <a:t> </a:t>
            </a:r>
            <a:r>
              <a:rPr lang="en-US" sz="2800" spc="-145" dirty="0">
                <a:cs typeface="Georgia"/>
              </a:rPr>
              <a:t>domain, the data, and the goals of the developer!!!</a:t>
            </a:r>
            <a:endParaRPr lang="en-US" sz="2800" dirty="0">
              <a:cs typeface="Georgia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94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805</Words>
  <Application>Microsoft Macintosh PowerPoint</Application>
  <PresentationFormat>Custom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Helvetica Neue</vt:lpstr>
      <vt:lpstr>Menlo</vt:lpstr>
      <vt:lpstr>Wingdings</vt:lpstr>
      <vt:lpstr>Office Theme</vt:lpstr>
      <vt:lpstr>Concepts, Instances, and Models</vt:lpstr>
      <vt:lpstr>PowerPoint Presentation</vt:lpstr>
      <vt:lpstr>PowerPoint Presentation</vt:lpstr>
      <vt:lpstr>What is a Model?</vt:lpstr>
      <vt:lpstr>Machine Learning Algorithms</vt:lpstr>
      <vt:lpstr>Bias in Machine Learning Algorithms</vt:lpstr>
      <vt:lpstr>Bias in Machine Learning Algorithms</vt:lpstr>
      <vt:lpstr>Bias in Machine Learning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Task</dc:title>
  <cp:lastModifiedBy>Microsoft Office User</cp:lastModifiedBy>
  <cp:revision>100</cp:revision>
  <dcterms:created xsi:type="dcterms:W3CDTF">2020-06-09T01:53:26Z</dcterms:created>
  <dcterms:modified xsi:type="dcterms:W3CDTF">2020-09-07T16:06:39Z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2020-06-08T00:00:00Z</vt:filetime>
  </property>
  <property fmtid="{D5CDD505-2E9C-101B-9397-08002B2CF9AE}" pid="3" name="Creator">
    <vt:lpwstr>TeX</vt:lpwstr>
  </property>
  <property fmtid="{D5CDD505-2E9C-101B-9397-08002B2CF9AE}" pid="4" name="LastSaved">
    <vt:filetime>2020-06-09T00:00:00Z</vt:filetime>
  </property>
</Properties>
</file>