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0" r:id="rId10"/>
    <p:sldId id="262" r:id="rId11"/>
    <p:sldId id="263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01"/>
  </p:normalViewPr>
  <p:slideViewPr>
    <p:cSldViewPr>
      <p:cViewPr varScale="1">
        <p:scale>
          <a:sx n="74" d="100"/>
          <a:sy n="74" d="100"/>
        </p:scale>
        <p:origin x="28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7" y="9406835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Association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BFD7CA-3AE0-AF4E-B01E-7196B0784DA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143000"/>
                <a:ext cx="7620000" cy="8352286"/>
              </a:xfrm>
            </p:spPr>
            <p:txBody>
              <a:bodyPr/>
              <a:lstStyle/>
              <a:p>
                <a:r>
                  <a:rPr lang="en-US" sz="2400" u="sng" dirty="0"/>
                  <a:t>Overview</a:t>
                </a:r>
              </a:p>
              <a:p>
                <a:pPr marL="498475" indent="-139700">
                  <a:lnSpc>
                    <a:spcPct val="100000"/>
                  </a:lnSpc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45" dirty="0">
                    <a:cs typeface="Times New Roman"/>
                  </a:rPr>
                  <a:t>Extraction</a:t>
                </a:r>
                <a:r>
                  <a:rPr lang="en-US" sz="2400" spc="5" dirty="0">
                    <a:cs typeface="Times New Roman"/>
                  </a:rPr>
                  <a:t> </a:t>
                </a:r>
                <a:r>
                  <a:rPr lang="en-US" sz="2400" spc="-25" dirty="0">
                    <a:cs typeface="Times New Roman"/>
                  </a:rPr>
                  <a:t>of</a:t>
                </a:r>
                <a:r>
                  <a:rPr lang="en-US" sz="2400" spc="-5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interesting</a:t>
                </a:r>
                <a:r>
                  <a:rPr lang="en-US" sz="240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patterns</a:t>
                </a:r>
                <a:r>
                  <a:rPr lang="en-US" sz="2400" spc="-10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reflecting</a:t>
                </a:r>
                <a:r>
                  <a:rPr lang="en-US" sz="2400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relationships</a:t>
                </a:r>
                <a:r>
                  <a:rPr lang="en-US" sz="2400" spc="-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among</a:t>
                </a:r>
                <a:r>
                  <a:rPr lang="en-US" sz="2400" spc="-20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attribute-value</a:t>
                </a:r>
                <a:r>
                  <a:rPr lang="en-US" sz="2400" spc="10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relations</a:t>
                </a:r>
                <a:r>
                  <a:rPr lang="en-US" sz="2400" spc="5" dirty="0">
                    <a:cs typeface="Times New Roman"/>
                  </a:rPr>
                  <a:t> </a:t>
                </a:r>
                <a:r>
                  <a:rPr lang="en-US" sz="2400" spc="20" dirty="0">
                    <a:cs typeface="Times New Roman"/>
                  </a:rPr>
                  <a:t>in</a:t>
                </a:r>
                <a:r>
                  <a:rPr lang="en-US" sz="2400" spc="-2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a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50" dirty="0">
                    <a:cs typeface="Times New Roman"/>
                  </a:rPr>
                  <a:t>dataset.</a:t>
                </a:r>
                <a:endParaRPr lang="en-US" sz="2400" dirty="0">
                  <a:cs typeface="Times New Roman"/>
                </a:endParaRPr>
              </a:p>
              <a:p>
                <a:pPr marL="498475" indent="-139700">
                  <a:lnSpc>
                    <a:spcPct val="100000"/>
                  </a:lnSpc>
                  <a:spcBef>
                    <a:spcPts val="900"/>
                  </a:spcBef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35" dirty="0">
                    <a:cs typeface="Times New Roman"/>
                  </a:rPr>
                  <a:t>Often </a:t>
                </a:r>
                <a:r>
                  <a:rPr lang="en-US" sz="2400" spc="-5" dirty="0">
                    <a:cs typeface="Times New Roman"/>
                  </a:rPr>
                  <a:t>involve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set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35" dirty="0">
                    <a:cs typeface="Times New Roman"/>
                  </a:rPr>
                  <a:t>transactions, </a:t>
                </a:r>
                <a:r>
                  <a:rPr lang="en-US" sz="2400" spc="20" dirty="0">
                    <a:cs typeface="Times New Roman"/>
                  </a:rPr>
                  <a:t>where </a:t>
                </a:r>
                <a:r>
                  <a:rPr lang="en-US" sz="2400" spc="10" dirty="0">
                    <a:cs typeface="Times New Roman"/>
                  </a:rPr>
                  <a:t>each </a:t>
                </a:r>
                <a:r>
                  <a:rPr lang="en-US" sz="2400" spc="40" dirty="0">
                    <a:cs typeface="Times New Roman"/>
                  </a:rPr>
                  <a:t>transaction </a:t>
                </a:r>
                <a:r>
                  <a:rPr lang="en-US" sz="2400" spc="15" dirty="0">
                    <a:cs typeface="Times New Roman"/>
                  </a:rPr>
                  <a:t>consists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set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30" dirty="0">
                    <a:cs typeface="Times New Roman"/>
                  </a:rPr>
                  <a:t>items</a:t>
                </a:r>
                <a:r>
                  <a:rPr lang="en-US" sz="2400" spc="24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contained </a:t>
                </a:r>
                <a:r>
                  <a:rPr lang="en-US" sz="2400" spc="20" dirty="0">
                    <a:cs typeface="Times New Roman"/>
                  </a:rPr>
                  <a:t>in</a:t>
                </a:r>
                <a:endParaRPr lang="en-US" sz="2400" dirty="0">
                  <a:cs typeface="Times New Roman"/>
                </a:endParaRPr>
              </a:p>
              <a:p>
                <a:pPr marL="498475">
                  <a:lnSpc>
                    <a:spcPct val="100000"/>
                  </a:lnSpc>
                  <a:spcBef>
                    <a:spcPts val="35"/>
                  </a:spcBef>
                </a:pPr>
                <a:r>
                  <a:rPr lang="en-US" sz="2400" spc="45" dirty="0">
                    <a:cs typeface="Arial Unicode MS"/>
                  </a:rPr>
                  <a:t>{</a:t>
                </a:r>
                <a:r>
                  <a:rPr lang="en-US" sz="2400" spc="45" dirty="0">
                    <a:cs typeface="Times New Roman"/>
                  </a:rPr>
                  <a:t>I</a:t>
                </a:r>
                <a:r>
                  <a:rPr lang="en-US" sz="2400" spc="67" baseline="-10416" dirty="0">
                    <a:cs typeface="Arial"/>
                  </a:rPr>
                  <a:t>1</a:t>
                </a:r>
                <a:r>
                  <a:rPr lang="en-US" sz="2400" spc="45" dirty="0">
                    <a:cs typeface="Times New Roman"/>
                  </a:rPr>
                  <a:t>,I</a:t>
                </a:r>
                <a:r>
                  <a:rPr lang="en-US" sz="2400" spc="67" baseline="-10416" dirty="0">
                    <a:cs typeface="Arial"/>
                  </a:rPr>
                  <a:t>2</a:t>
                </a:r>
                <a:r>
                  <a:rPr lang="en-US" sz="2400" spc="45" dirty="0">
                    <a:cs typeface="Times New Roman"/>
                  </a:rPr>
                  <a:t>,</a:t>
                </a:r>
                <a:r>
                  <a:rPr lang="en-US" sz="2400" i="1" spc="45" dirty="0">
                    <a:cs typeface="Times New Roman"/>
                  </a:rPr>
                  <a:t>. </a:t>
                </a:r>
                <a:r>
                  <a:rPr lang="en-US" sz="2400" i="1" spc="25" dirty="0">
                    <a:cs typeface="Times New Roman"/>
                  </a:rPr>
                  <a:t>. </a:t>
                </a:r>
                <a:r>
                  <a:rPr lang="en-US" sz="2400" i="1" spc="75" dirty="0">
                    <a:cs typeface="Times New Roman"/>
                  </a:rPr>
                  <a:t>.</a:t>
                </a:r>
                <a:r>
                  <a:rPr lang="en-US" sz="2400" spc="75" dirty="0">
                    <a:cs typeface="Times New Roman"/>
                  </a:rPr>
                  <a:t>,I</a:t>
                </a:r>
                <a:r>
                  <a:rPr lang="en-US" sz="2400" spc="112" baseline="-10416" dirty="0">
                    <a:cs typeface="Arial"/>
                  </a:rPr>
                  <a:t>n</a:t>
                </a:r>
                <a:r>
                  <a:rPr lang="en-US" sz="2400" spc="75" dirty="0">
                    <a:cs typeface="Arial Unicode MS"/>
                  </a:rPr>
                  <a:t>} </a:t>
                </a:r>
                <a:r>
                  <a:rPr lang="en-US" sz="2400" spc="20" dirty="0">
                    <a:cs typeface="Times New Roman"/>
                  </a:rPr>
                  <a:t>where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95" dirty="0" err="1">
                    <a:cs typeface="Times New Roman"/>
                  </a:rPr>
                  <a:t>I</a:t>
                </a:r>
                <a:r>
                  <a:rPr lang="en-US" sz="2400" spc="142" baseline="-10416" dirty="0" err="1">
                    <a:cs typeface="Arial"/>
                  </a:rPr>
                  <a:t>j</a:t>
                </a:r>
                <a:r>
                  <a:rPr lang="en-US" sz="2400" spc="142" baseline="-10416" dirty="0">
                    <a:cs typeface="Arial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possible </a:t>
                </a:r>
                <a:r>
                  <a:rPr lang="en-US" sz="2400" spc="30" dirty="0">
                    <a:cs typeface="Times New Roman"/>
                  </a:rPr>
                  <a:t>items </a:t>
                </a:r>
                <a:r>
                  <a:rPr lang="en-US" sz="2400" spc="20" dirty="0">
                    <a:cs typeface="Times New Roman"/>
                  </a:rPr>
                  <a:t>in </a:t>
                </a:r>
                <a:r>
                  <a:rPr lang="en-US" sz="2400" spc="55" dirty="0">
                    <a:cs typeface="Times New Roman"/>
                  </a:rPr>
                  <a:t>a</a:t>
                </a:r>
                <a:r>
                  <a:rPr lang="en-US" sz="2400" spc="-1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transaction.</a:t>
                </a:r>
                <a:endParaRPr lang="en-US" sz="2400" dirty="0">
                  <a:cs typeface="Times New Roman"/>
                </a:endParaRPr>
              </a:p>
              <a:p>
                <a:pPr marL="498475" marR="171450" indent="-139065">
                  <a:lnSpc>
                    <a:spcPct val="102699"/>
                  </a:lnSpc>
                  <a:spcBef>
                    <a:spcPts val="855"/>
                  </a:spcBef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10" dirty="0">
                    <a:cs typeface="Times New Roman"/>
                  </a:rPr>
                  <a:t>Take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form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25" dirty="0">
                    <a:cs typeface="Times New Roman"/>
                  </a:rPr>
                  <a:t>antecedent-consequent pairs: </a:t>
                </a:r>
              </a:p>
              <a:p>
                <a:pPr marL="498475" marR="171450" indent="-139065">
                  <a:lnSpc>
                    <a:spcPct val="102699"/>
                  </a:lnSpc>
                  <a:spcBef>
                    <a:spcPts val="855"/>
                  </a:spcBef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20" dirty="0">
                    <a:cs typeface="Times New Roman"/>
                  </a:rPr>
                  <a:t>A </a:t>
                </a:r>
                <a:r>
                  <a:rPr lang="en-US" sz="2400" spc="160" dirty="0">
                    <a:cs typeface="Arial Unicode MS"/>
                  </a:rPr>
                  <a:t>→ </a:t>
                </a:r>
                <a:r>
                  <a:rPr lang="en-US" sz="2400" spc="35" dirty="0">
                    <a:cs typeface="Times New Roman"/>
                  </a:rPr>
                  <a:t>B </a:t>
                </a:r>
                <a:r>
                  <a:rPr lang="en-US" sz="2400" spc="20" dirty="0">
                    <a:cs typeface="Times New Roman"/>
                  </a:rPr>
                  <a:t>where A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35" dirty="0">
                    <a:cs typeface="Times New Roman"/>
                  </a:rPr>
                  <a:t>B are </a:t>
                </a:r>
                <a:r>
                  <a:rPr lang="en-US" sz="2400" spc="25" dirty="0">
                    <a:cs typeface="Times New Roman"/>
                  </a:rPr>
                  <a:t>conjunctions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attribute-</a:t>
                </a:r>
                <a:r>
                  <a:rPr lang="en-US" sz="2400" spc="10" dirty="0">
                    <a:cs typeface="Times New Roman"/>
                  </a:rPr>
                  <a:t>value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relations</a:t>
                </a:r>
              </a:p>
              <a:p>
                <a:pPr marL="498475" marR="171450" indent="-139065">
                  <a:lnSpc>
                    <a:spcPct val="102699"/>
                  </a:lnSpc>
                  <a:spcBef>
                    <a:spcPts val="855"/>
                  </a:spcBef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25" dirty="0">
                    <a:cs typeface="Times New Roman"/>
                  </a:rPr>
                  <a:t>Example:</a:t>
                </a:r>
              </a:p>
              <a:p>
                <a:pPr marL="359410" marR="171450">
                  <a:lnSpc>
                    <a:spcPct val="102699"/>
                  </a:lnSpc>
                  <a:spcBef>
                    <a:spcPts val="855"/>
                  </a:spcBef>
                  <a:tabLst>
                    <a:tab pos="499109" algn="l"/>
                  </a:tabLst>
                </a:pPr>
                <a:r>
                  <a:rPr lang="en-US" spc="25" dirty="0">
                    <a:cs typeface="Times New Roman"/>
                  </a:rPr>
                  <a:t>             </a:t>
                </a:r>
                <a:r>
                  <a:rPr lang="en-US" sz="2000" spc="25" dirty="0">
                    <a:cs typeface="Times New Roman"/>
                  </a:rPr>
                  <a:t>Lunchmeat=Yes </a:t>
                </a:r>
                <a14:m>
                  <m:oMath xmlns:m="http://schemas.openxmlformats.org/officeDocument/2006/math">
                    <m:r>
                      <a:rPr lang="en-US" sz="2000" i="1" spc="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</m:oMath>
                </a14:m>
                <a:r>
                  <a:rPr lang="en-US" sz="2000" dirty="0">
                    <a:cs typeface="Times New Roman"/>
                  </a:rPr>
                  <a:t> Cheese=Yes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lang="en-US" sz="2000" dirty="0">
                    <a:cs typeface="Times New Roman"/>
                  </a:rPr>
                  <a:t> Rolls=Yes </a:t>
                </a:r>
                <a14:m>
                  <m:oMath xmlns:m="http://schemas.openxmlformats.org/officeDocument/2006/math">
                    <m:r>
                      <a:rPr lang="en-US" sz="2000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</m:oMath>
                </a14:m>
                <a:r>
                  <a:rPr lang="en-US" sz="2000" dirty="0">
                    <a:cs typeface="Times New Roman"/>
                  </a:rPr>
                  <a:t> Lettuce=Yes </a:t>
                </a:r>
              </a:p>
              <a:p>
                <a:pPr marL="359410" marR="171450">
                  <a:lnSpc>
                    <a:spcPct val="102699"/>
                  </a:lnSpc>
                  <a:spcBef>
                    <a:spcPts val="855"/>
                  </a:spcBef>
                  <a:tabLst>
                    <a:tab pos="499109" algn="l"/>
                  </a:tabLst>
                </a:pPr>
                <a:r>
                  <a:rPr lang="en-US" sz="2000" dirty="0">
                    <a:cs typeface="Times New Roman"/>
                  </a:rPr>
                  <a:t>      or   Lunchmeat </a:t>
                </a:r>
                <a14:m>
                  <m:oMath xmlns:m="http://schemas.openxmlformats.org/officeDocument/2006/math">
                    <m:r>
                      <a:rPr lang="en-US" sz="2000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</m:oMath>
                </a14:m>
                <a:r>
                  <a:rPr lang="en-US" sz="2000" dirty="0">
                    <a:cs typeface="Times New Roman"/>
                  </a:rPr>
                  <a:t> Cheese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lang="en-US" sz="2000" dirty="0">
                    <a:cs typeface="Times New Roman"/>
                  </a:rPr>
                  <a:t> Rolls </a:t>
                </a:r>
                <a14:m>
                  <m:oMath xmlns:m="http://schemas.openxmlformats.org/officeDocument/2006/math">
                    <m:r>
                      <a:rPr lang="en-US" sz="2000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</m:oMath>
                </a14:m>
                <a:r>
                  <a:rPr lang="en-US" sz="2000" dirty="0">
                    <a:cs typeface="Times New Roman"/>
                  </a:rPr>
                  <a:t> Lettuce</a:t>
                </a:r>
              </a:p>
              <a:p>
                <a:pPr marL="498475" indent="-139700">
                  <a:lnSpc>
                    <a:spcPct val="100000"/>
                  </a:lnSpc>
                  <a:spcBef>
                    <a:spcPts val="890"/>
                  </a:spcBef>
                  <a:buFont typeface="Arial Unicode MS"/>
                  <a:buChar char="•"/>
                  <a:tabLst>
                    <a:tab pos="499109" algn="l"/>
                  </a:tabLst>
                </a:pPr>
                <a:r>
                  <a:rPr lang="en-US" sz="2400" spc="15" dirty="0">
                    <a:cs typeface="Times New Roman"/>
                  </a:rPr>
                  <a:t>Similar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10" dirty="0">
                    <a:cs typeface="Times New Roman"/>
                  </a:rPr>
                  <a:t>classification </a:t>
                </a:r>
                <a:r>
                  <a:rPr lang="en-US" sz="2400" spc="20" dirty="0">
                    <a:cs typeface="Times New Roman"/>
                  </a:rPr>
                  <a:t>rules </a:t>
                </a:r>
                <a:r>
                  <a:rPr lang="en-US" sz="2400" spc="25" dirty="0">
                    <a:cs typeface="Times New Roman"/>
                  </a:rPr>
                  <a:t>except</a:t>
                </a:r>
                <a:r>
                  <a:rPr lang="en-US" sz="2400" spc="95" dirty="0">
                    <a:cs typeface="Times New Roman"/>
                  </a:rPr>
                  <a:t> </a:t>
                </a:r>
                <a:r>
                  <a:rPr lang="en-US" sz="2400" spc="80" dirty="0">
                    <a:cs typeface="Times New Roman"/>
                  </a:rPr>
                  <a:t>that</a:t>
                </a:r>
                <a:endParaRPr lang="en-US" sz="2400" dirty="0">
                  <a:cs typeface="Times New Roman"/>
                </a:endParaRPr>
              </a:p>
              <a:p>
                <a:pPr marL="803275" indent="-177800">
                  <a:lnSpc>
                    <a:spcPct val="100000"/>
                  </a:lnSpc>
                  <a:spcBef>
                    <a:spcPts val="890"/>
                  </a:spcBef>
                  <a:buAutoNum type="arabicPeriod"/>
                  <a:tabLst>
                    <a:tab pos="803910" algn="l"/>
                  </a:tabLst>
                </a:pPr>
                <a:r>
                  <a:rPr lang="en-US" sz="2400" spc="50" dirty="0">
                    <a:cs typeface="Times New Roman"/>
                  </a:rPr>
                  <a:t>Can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predict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any</a:t>
                </a:r>
                <a:r>
                  <a:rPr lang="en-US" sz="2400" spc="8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attribute’s</a:t>
                </a:r>
                <a:r>
                  <a:rPr lang="en-US" sz="2400" spc="95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value,</a:t>
                </a:r>
                <a:r>
                  <a:rPr lang="en-US" sz="2400" spc="110" dirty="0">
                    <a:cs typeface="Times New Roman"/>
                  </a:rPr>
                  <a:t> </a:t>
                </a:r>
                <a:r>
                  <a:rPr lang="en-US" sz="2400" spc="50" dirty="0">
                    <a:cs typeface="Times New Roman"/>
                  </a:rPr>
                  <a:t>not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50" dirty="0">
                    <a:cs typeface="Times New Roman"/>
                  </a:rPr>
                  <a:t>just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5" dirty="0">
                    <a:cs typeface="Times New Roman"/>
                  </a:rPr>
                  <a:t>class</a:t>
                </a:r>
                <a:r>
                  <a:rPr lang="en-US" sz="2400" spc="100" dirty="0">
                    <a:cs typeface="Times New Roman"/>
                  </a:rPr>
                  <a:t> </a:t>
                </a:r>
                <a:r>
                  <a:rPr lang="en-US" sz="2400" spc="60" dirty="0">
                    <a:cs typeface="Times New Roman"/>
                  </a:rPr>
                  <a:t>attribute</a:t>
                </a:r>
                <a:endParaRPr lang="en-US" sz="2400" dirty="0">
                  <a:cs typeface="Times New Roman"/>
                </a:endParaRPr>
              </a:p>
              <a:p>
                <a:pPr marL="803275" indent="-177800">
                  <a:lnSpc>
                    <a:spcPct val="100000"/>
                  </a:lnSpc>
                  <a:spcBef>
                    <a:spcPts val="395"/>
                  </a:spcBef>
                  <a:buAutoNum type="arabicPeriod"/>
                  <a:tabLst>
                    <a:tab pos="803910" algn="l"/>
                  </a:tabLst>
                </a:pPr>
                <a:r>
                  <a:rPr lang="en-US" sz="2400" spc="50" dirty="0">
                    <a:cs typeface="Times New Roman"/>
                  </a:rPr>
                  <a:t>Can </a:t>
                </a:r>
                <a:r>
                  <a:rPr lang="en-US" sz="2400" spc="35" dirty="0">
                    <a:cs typeface="Times New Roman"/>
                  </a:rPr>
                  <a:t>predict </a:t>
                </a:r>
                <a:r>
                  <a:rPr lang="en-US" sz="2400" spc="25" dirty="0">
                    <a:cs typeface="Times New Roman"/>
                  </a:rPr>
                  <a:t>combinations </a:t>
                </a:r>
                <a:r>
                  <a:rPr lang="en-US" sz="2400" spc="-25" dirty="0">
                    <a:cs typeface="Times New Roman"/>
                  </a:rPr>
                  <a:t>of</a:t>
                </a:r>
                <a:r>
                  <a:rPr lang="en-US" sz="2400" spc="10" dirty="0">
                    <a:cs typeface="Times New Roman"/>
                  </a:rPr>
                  <a:t> </a:t>
                </a:r>
                <a:r>
                  <a:rPr lang="en-US" sz="2400" spc="50" dirty="0">
                    <a:cs typeface="Times New Roman"/>
                  </a:rPr>
                  <a:t>attributes</a:t>
                </a:r>
                <a:endParaRPr lang="en-US" sz="2400" dirty="0">
                  <a:cs typeface="Times New Roman"/>
                </a:endParaRPr>
              </a:p>
              <a:p>
                <a:pPr marL="803275" indent="-177800">
                  <a:lnSpc>
                    <a:spcPct val="100000"/>
                  </a:lnSpc>
                  <a:spcBef>
                    <a:spcPts val="395"/>
                  </a:spcBef>
                  <a:buAutoNum type="arabicPeriod"/>
                  <a:tabLst>
                    <a:tab pos="803910" algn="l"/>
                  </a:tabLst>
                </a:pPr>
                <a:r>
                  <a:rPr lang="en-US" sz="2400" spc="40" dirty="0">
                    <a:cs typeface="Times New Roman"/>
                  </a:rPr>
                  <a:t>Intended </a:t>
                </a:r>
                <a:r>
                  <a:rPr lang="en-US" sz="2400" dirty="0">
                    <a:cs typeface="Times New Roman"/>
                  </a:rPr>
                  <a:t>for </a:t>
                </a:r>
                <a:r>
                  <a:rPr lang="en-US" sz="2400" spc="40" dirty="0">
                    <a:cs typeface="Times New Roman"/>
                  </a:rPr>
                  <a:t>independent </a:t>
                </a:r>
                <a:r>
                  <a:rPr lang="en-US" sz="2400" spc="20" dirty="0">
                    <a:cs typeface="Times New Roman"/>
                  </a:rPr>
                  <a:t>use, </a:t>
                </a:r>
                <a:r>
                  <a:rPr lang="en-US" sz="2400" spc="50" dirty="0">
                    <a:cs typeface="Times New Roman"/>
                  </a:rPr>
                  <a:t>not </a:t>
                </a:r>
                <a:r>
                  <a:rPr lang="en-US" sz="2400" spc="15" dirty="0">
                    <a:cs typeface="Times New Roman"/>
                  </a:rPr>
                  <a:t>use </a:t>
                </a:r>
                <a:r>
                  <a:rPr lang="en-US" sz="2400" spc="20" dirty="0">
                    <a:cs typeface="Times New Roman"/>
                  </a:rPr>
                  <a:t>as</a:t>
                </a:r>
                <a:r>
                  <a:rPr lang="en-US" sz="2400" spc="160" dirty="0">
                    <a:cs typeface="Times New Roman"/>
                  </a:rPr>
                  <a:t>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5" dirty="0">
                    <a:cs typeface="Times New Roman"/>
                  </a:rPr>
                  <a:t>set</a:t>
                </a:r>
                <a:endParaRPr lang="en-US" sz="2400" dirty="0">
                  <a:cs typeface="Times New Roman"/>
                </a:endParaRPr>
              </a:p>
              <a:p>
                <a:endParaRPr lang="en-US" sz="2400" u="sng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BFD7CA-3AE0-AF4E-B01E-7196B0784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7620000" cy="8352286"/>
              </a:xfrm>
              <a:blipFill>
                <a:blip r:embed="rId2"/>
                <a:stretch>
                  <a:fillRect l="-233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10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73100" y="901838"/>
            <a:ext cx="4827270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  <a:tabLst>
                <a:tab pos="885825" algn="l"/>
              </a:tabLst>
            </a:pPr>
            <a:r>
              <a:rPr sz="1100" spc="-70" dirty="0">
                <a:latin typeface="Arial"/>
                <a:cs typeface="Arial"/>
              </a:rPr>
              <a:t>From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65" dirty="0">
                <a:latin typeface="Arial"/>
                <a:cs typeface="Arial"/>
              </a:rPr>
              <a:t>frequent </a:t>
            </a:r>
            <a:r>
              <a:rPr sz="1100" spc="80" dirty="0">
                <a:latin typeface="Arial"/>
                <a:cs typeface="Arial"/>
              </a:rPr>
              <a:t>2-itemsets, </a:t>
            </a:r>
            <a:r>
              <a:rPr sz="1100" spc="-135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get the </a:t>
            </a:r>
            <a:r>
              <a:rPr sz="1100" spc="95" dirty="0">
                <a:latin typeface="Arial"/>
                <a:cs typeface="Arial"/>
              </a:rPr>
              <a:t>following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95" dirty="0">
                <a:latin typeface="Arial"/>
                <a:cs typeface="Arial"/>
              </a:rPr>
              <a:t>rules  </a:t>
            </a:r>
            <a:r>
              <a:rPr sz="1100" spc="5" dirty="0">
                <a:latin typeface="Arial"/>
                <a:cs typeface="Arial"/>
              </a:rPr>
              <a:t>Rule	Accuracy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050" y="1293336"/>
          <a:ext cx="1372869" cy="203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377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040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6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377"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2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3100" y="3483465"/>
            <a:ext cx="533971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those </a:t>
            </a:r>
            <a:r>
              <a:rPr sz="1100" spc="70" dirty="0">
                <a:latin typeface="Arial"/>
                <a:cs typeface="Arial"/>
              </a:rPr>
              <a:t>without </a:t>
            </a:r>
            <a:r>
              <a:rPr sz="1100" spc="-65" dirty="0">
                <a:latin typeface="Arial"/>
                <a:cs typeface="Arial"/>
              </a:rPr>
              <a:t>minimum </a:t>
            </a:r>
            <a:r>
              <a:rPr sz="1100" spc="20" dirty="0">
                <a:latin typeface="Arial"/>
                <a:cs typeface="Arial"/>
              </a:rPr>
              <a:t>accuracy </a:t>
            </a:r>
            <a:r>
              <a:rPr sz="1100" spc="110" dirty="0">
                <a:latin typeface="Arial"/>
                <a:cs typeface="Arial"/>
              </a:rPr>
              <a:t>of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50%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latin typeface="Arial"/>
                <a:cs typeface="Arial"/>
              </a:rPr>
              <a:t>Compute </a:t>
            </a:r>
            <a:r>
              <a:rPr sz="1100" spc="20" dirty="0">
                <a:latin typeface="Arial"/>
                <a:cs typeface="Arial"/>
              </a:rPr>
              <a:t>accuracy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5" dirty="0">
                <a:latin typeface="Arial"/>
                <a:cs typeface="Arial"/>
              </a:rPr>
              <a:t>coverage </a:t>
            </a:r>
            <a:r>
              <a:rPr sz="1100" spc="110" dirty="0">
                <a:latin typeface="Arial"/>
                <a:cs typeface="Arial"/>
              </a:rPr>
              <a:t>of </a:t>
            </a:r>
            <a:r>
              <a:rPr sz="1100" spc="65" dirty="0">
                <a:latin typeface="Arial"/>
                <a:cs typeface="Arial"/>
              </a:rPr>
              <a:t>itemset </a:t>
            </a:r>
            <a:r>
              <a:rPr sz="1100" spc="70" dirty="0">
                <a:latin typeface="Arial"/>
                <a:cs typeface="Arial"/>
              </a:rPr>
              <a:t>divided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5" dirty="0">
                <a:latin typeface="Arial"/>
                <a:cs typeface="Arial"/>
              </a:rPr>
              <a:t>coverage </a:t>
            </a:r>
            <a:r>
              <a:rPr sz="1100" spc="110" dirty="0">
                <a:latin typeface="Arial"/>
                <a:cs typeface="Arial"/>
              </a:rPr>
              <a:t>of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antecedent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4050" y="4047176"/>
          <a:ext cx="1593215" cy="1686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377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Rule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ts val="1040"/>
                        </a:lnSpc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Accuracy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6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6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I3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4/6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I4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7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7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2/2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380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I5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--&gt;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25"/>
                        </a:lnSpc>
                      </a:pPr>
                      <a:r>
                        <a:rPr sz="1100" spc="110" dirty="0">
                          <a:latin typeface="Arial"/>
                          <a:cs typeface="Arial"/>
                        </a:rPr>
                        <a:t>I2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125"/>
                        </a:lnSpc>
                      </a:pPr>
                      <a:r>
                        <a:rPr sz="1100" spc="60" dirty="0">
                          <a:latin typeface="Arial"/>
                          <a:cs typeface="Arial"/>
                        </a:rPr>
                        <a:t>2/2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100" y="5894439"/>
            <a:ext cx="4827270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latin typeface="Arial"/>
                <a:cs typeface="Arial"/>
              </a:rPr>
              <a:t>From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65" dirty="0">
                <a:latin typeface="Arial"/>
                <a:cs typeface="Arial"/>
              </a:rPr>
              <a:t>frequent </a:t>
            </a:r>
            <a:r>
              <a:rPr sz="1100" spc="80" dirty="0">
                <a:latin typeface="Arial"/>
                <a:cs typeface="Arial"/>
              </a:rPr>
              <a:t>3-itemsets, </a:t>
            </a:r>
            <a:r>
              <a:rPr sz="1100" spc="-135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get the </a:t>
            </a:r>
            <a:r>
              <a:rPr sz="1100" spc="95" dirty="0">
                <a:latin typeface="Arial"/>
                <a:cs typeface="Arial"/>
              </a:rPr>
              <a:t>following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95" dirty="0">
                <a:latin typeface="Arial"/>
                <a:cs typeface="Arial"/>
              </a:rPr>
              <a:t>rules  </a:t>
            </a:r>
            <a:r>
              <a:rPr sz="1100" spc="80" dirty="0">
                <a:latin typeface="Arial"/>
                <a:cs typeface="Arial"/>
              </a:rPr>
              <a:t>with </a:t>
            </a:r>
            <a:r>
              <a:rPr sz="1100" spc="-40" dirty="0">
                <a:latin typeface="Arial"/>
                <a:cs typeface="Arial"/>
              </a:rPr>
              <a:t>1 </a:t>
            </a:r>
            <a:r>
              <a:rPr sz="1100" spc="50" dirty="0">
                <a:latin typeface="Arial"/>
                <a:cs typeface="Arial"/>
              </a:rPr>
              <a:t>item </a:t>
            </a:r>
            <a:r>
              <a:rPr sz="1100" spc="140" dirty="0">
                <a:latin typeface="Arial"/>
                <a:cs typeface="Arial"/>
              </a:rPr>
              <a:t>in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consequent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6409554"/>
            <a:ext cx="1263015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Arial"/>
                <a:cs typeface="Arial"/>
              </a:rPr>
              <a:t>Rule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110" dirty="0">
                <a:latin typeface="Arial"/>
                <a:cs typeface="Arial"/>
              </a:rPr>
              <a:t>I1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I2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I3  I1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I3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I2  I2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I3 </a:t>
            </a:r>
            <a:r>
              <a:rPr sz="1100" spc="135" dirty="0">
                <a:latin typeface="Arial"/>
                <a:cs typeface="Arial"/>
              </a:rPr>
              <a:t>---&gt;</a:t>
            </a:r>
            <a:r>
              <a:rPr sz="1100" spc="470" dirty="0">
                <a:latin typeface="Arial"/>
                <a:cs typeface="Arial"/>
              </a:rPr>
              <a:t> </a:t>
            </a:r>
            <a:r>
              <a:rPr sz="1100" spc="110" dirty="0">
                <a:latin typeface="Arial"/>
                <a:cs typeface="Arial"/>
              </a:rPr>
              <a:t>I1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1" y="6409554"/>
            <a:ext cx="610235" cy="708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080" indent="-144780">
              <a:lnSpc>
                <a:spcPct val="102699"/>
              </a:lnSpc>
              <a:spcBef>
                <a:spcPts val="55"/>
              </a:spcBef>
            </a:pPr>
            <a:r>
              <a:rPr sz="1100" spc="-165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cc</a:t>
            </a:r>
            <a:r>
              <a:rPr sz="1100" spc="-40" dirty="0">
                <a:latin typeface="Arial"/>
                <a:cs typeface="Arial"/>
              </a:rPr>
              <a:t>u</a:t>
            </a:r>
            <a:r>
              <a:rPr sz="1100" spc="204" dirty="0">
                <a:latin typeface="Arial"/>
                <a:cs typeface="Arial"/>
              </a:rPr>
              <a:t>r</a:t>
            </a:r>
            <a:r>
              <a:rPr sz="1100" spc="-4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cy  </a:t>
            </a:r>
            <a:r>
              <a:rPr sz="1100" spc="60" dirty="0">
                <a:latin typeface="Arial"/>
                <a:cs typeface="Arial"/>
              </a:rPr>
              <a:t>2/4</a:t>
            </a:r>
            <a:endParaRPr sz="1100" dirty="0">
              <a:latin typeface="Arial"/>
              <a:cs typeface="Arial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latin typeface="Arial"/>
                <a:cs typeface="Arial"/>
              </a:rPr>
              <a:t>2/4</a:t>
            </a:r>
            <a:endParaRPr sz="1100" dirty="0">
              <a:latin typeface="Arial"/>
              <a:cs typeface="Arial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latin typeface="Arial"/>
                <a:cs typeface="Arial"/>
              </a:rPr>
              <a:t>2/4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7270605"/>
            <a:ext cx="126301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spc="110" dirty="0">
                <a:latin typeface="Arial"/>
                <a:cs typeface="Arial"/>
              </a:rPr>
              <a:t>I1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I2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I5  I1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I5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I2  I2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I5 </a:t>
            </a:r>
            <a:r>
              <a:rPr sz="1100" spc="135" dirty="0">
                <a:latin typeface="Arial"/>
                <a:cs typeface="Arial"/>
              </a:rPr>
              <a:t>---&gt;</a:t>
            </a:r>
            <a:r>
              <a:rPr sz="1100" spc="470" dirty="0">
                <a:latin typeface="Arial"/>
                <a:cs typeface="Arial"/>
              </a:rPr>
              <a:t> </a:t>
            </a:r>
            <a:r>
              <a:rPr sz="1100" spc="110" dirty="0">
                <a:latin typeface="Arial"/>
                <a:cs typeface="Arial"/>
              </a:rPr>
              <a:t>I1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8087" y="7270605"/>
            <a:ext cx="244475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7959446"/>
            <a:ext cx="4465955" cy="1225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5" dirty="0">
                <a:latin typeface="Arial"/>
                <a:cs typeface="Arial"/>
              </a:rPr>
              <a:t>All </a:t>
            </a:r>
            <a:r>
              <a:rPr sz="1100" spc="-25" dirty="0">
                <a:latin typeface="Arial"/>
                <a:cs typeface="Arial"/>
              </a:rPr>
              <a:t>have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65" dirty="0">
                <a:latin typeface="Arial"/>
                <a:cs typeface="Arial"/>
              </a:rPr>
              <a:t>required </a:t>
            </a:r>
            <a:r>
              <a:rPr sz="1100" spc="-65" dirty="0">
                <a:latin typeface="Arial"/>
                <a:cs typeface="Arial"/>
              </a:rPr>
              <a:t>minimum </a:t>
            </a:r>
            <a:r>
              <a:rPr sz="1100" spc="20" dirty="0">
                <a:latin typeface="Arial"/>
                <a:cs typeface="Arial"/>
              </a:rPr>
              <a:t>accuracy </a:t>
            </a:r>
            <a:r>
              <a:rPr sz="1100" spc="110" dirty="0">
                <a:latin typeface="Arial"/>
                <a:cs typeface="Arial"/>
              </a:rPr>
              <a:t>of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65" dirty="0">
                <a:latin typeface="Arial"/>
                <a:cs typeface="Arial"/>
              </a:rPr>
              <a:t>50%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5"/>
              </a:spcBef>
            </a:pPr>
            <a:r>
              <a:rPr sz="1100" spc="-165" dirty="0">
                <a:latin typeface="Arial"/>
                <a:cs typeface="Arial"/>
              </a:rPr>
              <a:t>Now </a:t>
            </a:r>
            <a:r>
              <a:rPr sz="1100" spc="75" dirty="0">
                <a:latin typeface="Arial"/>
                <a:cs typeface="Arial"/>
              </a:rPr>
              <a:t>construct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95" dirty="0">
                <a:latin typeface="Arial"/>
                <a:cs typeface="Arial"/>
              </a:rPr>
              <a:t>rules </a:t>
            </a:r>
            <a:r>
              <a:rPr sz="1100" spc="80" dirty="0">
                <a:latin typeface="Arial"/>
                <a:cs typeface="Arial"/>
              </a:rPr>
              <a:t>with </a:t>
            </a:r>
            <a:r>
              <a:rPr sz="1100" spc="-40" dirty="0">
                <a:latin typeface="Arial"/>
                <a:cs typeface="Arial"/>
              </a:rPr>
              <a:t>2 </a:t>
            </a:r>
            <a:r>
              <a:rPr sz="1100" spc="45" dirty="0">
                <a:latin typeface="Arial"/>
                <a:cs typeface="Arial"/>
              </a:rPr>
              <a:t>items </a:t>
            </a:r>
            <a:r>
              <a:rPr sz="1100" spc="140" dirty="0">
                <a:latin typeface="Arial"/>
                <a:cs typeface="Arial"/>
              </a:rPr>
              <a:t>in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25" dirty="0">
                <a:latin typeface="Arial"/>
                <a:cs typeface="Arial"/>
              </a:rPr>
              <a:t>consequent.  </a:t>
            </a:r>
            <a:r>
              <a:rPr sz="1100" spc="-60" dirty="0">
                <a:latin typeface="Arial"/>
                <a:cs typeface="Arial"/>
              </a:rPr>
              <a:t>Combine </a:t>
            </a:r>
            <a:r>
              <a:rPr sz="1100" spc="65" dirty="0">
                <a:latin typeface="Arial"/>
                <a:cs typeface="Arial"/>
              </a:rPr>
              <a:t>only </a:t>
            </a:r>
            <a:r>
              <a:rPr sz="1100" spc="95" dirty="0">
                <a:latin typeface="Arial"/>
                <a:cs typeface="Arial"/>
              </a:rPr>
              <a:t>rules </a:t>
            </a:r>
            <a:r>
              <a:rPr sz="1100" spc="20" dirty="0">
                <a:latin typeface="Arial"/>
                <a:cs typeface="Arial"/>
              </a:rPr>
              <a:t>from </a:t>
            </a:r>
            <a:r>
              <a:rPr sz="1100" spc="-30" dirty="0">
                <a:latin typeface="Arial"/>
                <a:cs typeface="Arial"/>
              </a:rPr>
              <a:t>above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40" dirty="0">
                <a:latin typeface="Arial"/>
                <a:cs typeface="Arial"/>
              </a:rPr>
              <a:t>are </a:t>
            </a:r>
            <a:r>
              <a:rPr sz="1100" spc="20" dirty="0">
                <a:latin typeface="Arial"/>
                <a:cs typeface="Arial"/>
              </a:rPr>
              <a:t>from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-100" dirty="0">
                <a:latin typeface="Arial"/>
                <a:cs typeface="Arial"/>
              </a:rPr>
              <a:t>same </a:t>
            </a:r>
            <a:r>
              <a:rPr sz="1100" spc="65" dirty="0">
                <a:latin typeface="Arial"/>
                <a:cs typeface="Arial"/>
              </a:rPr>
              <a:t>itemset  </a:t>
            </a:r>
            <a:r>
              <a:rPr sz="1100" spc="-40" dirty="0">
                <a:latin typeface="Arial"/>
                <a:cs typeface="Arial"/>
              </a:rPr>
              <a:t>and </a:t>
            </a:r>
            <a:r>
              <a:rPr sz="1100" spc="165" dirty="0">
                <a:latin typeface="Arial"/>
                <a:cs typeface="Arial"/>
              </a:rPr>
              <a:t>differ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65" dirty="0">
                <a:latin typeface="Arial"/>
                <a:cs typeface="Arial"/>
              </a:rPr>
              <a:t>only </a:t>
            </a:r>
            <a:r>
              <a:rPr sz="1100" spc="-40" dirty="0">
                <a:latin typeface="Arial"/>
                <a:cs typeface="Arial"/>
              </a:rPr>
              <a:t>1 </a:t>
            </a:r>
            <a:r>
              <a:rPr sz="1100" spc="50" dirty="0">
                <a:latin typeface="Arial"/>
                <a:cs typeface="Arial"/>
              </a:rPr>
              <a:t>item </a:t>
            </a:r>
            <a:r>
              <a:rPr sz="1100" spc="140" dirty="0">
                <a:latin typeface="Arial"/>
                <a:cs typeface="Arial"/>
              </a:rPr>
              <a:t>in </a:t>
            </a:r>
            <a:r>
              <a:rPr sz="1100" spc="60" dirty="0">
                <a:latin typeface="Arial"/>
                <a:cs typeface="Arial"/>
              </a:rPr>
              <a:t>the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consequent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12265" algn="l"/>
              </a:tabLst>
            </a:pPr>
            <a:r>
              <a:rPr sz="1100" spc="5" dirty="0">
                <a:latin typeface="Arial"/>
                <a:cs typeface="Arial"/>
              </a:rPr>
              <a:t>Rule	Accuracy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73100" y="901838"/>
            <a:ext cx="126301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spc="110" dirty="0">
                <a:latin typeface="Arial"/>
                <a:cs typeface="Arial"/>
              </a:rPr>
              <a:t>I1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I3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I2  I2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I3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I1  I3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I2</a:t>
            </a:r>
            <a:r>
              <a:rPr sz="1100" spc="445" dirty="0">
                <a:latin typeface="Arial"/>
                <a:cs typeface="Arial"/>
              </a:rPr>
              <a:t>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086" y="901838"/>
            <a:ext cx="244475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590695"/>
            <a:ext cx="126301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spc="110" dirty="0">
                <a:latin typeface="Arial"/>
                <a:cs typeface="Arial"/>
              </a:rPr>
              <a:t>I1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I5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I2  I2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I5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I1  I5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I2</a:t>
            </a:r>
            <a:r>
              <a:rPr sz="1100" spc="445" dirty="0">
                <a:latin typeface="Arial"/>
                <a:cs typeface="Arial"/>
              </a:rPr>
              <a:t>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086" y="1590695"/>
            <a:ext cx="244475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65" dirty="0">
                <a:latin typeface="Arial"/>
                <a:cs typeface="Arial"/>
              </a:rPr>
              <a:t>/</a:t>
            </a:r>
            <a:r>
              <a:rPr sz="1100" spc="-4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2279537"/>
            <a:ext cx="431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95" dirty="0">
                <a:latin typeface="Arial"/>
                <a:cs typeface="Arial"/>
              </a:rPr>
              <a:t>rules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-40" dirty="0">
                <a:latin typeface="Arial"/>
                <a:cs typeface="Arial"/>
              </a:rPr>
              <a:t>do </a:t>
            </a:r>
            <a:r>
              <a:rPr sz="1100" spc="60" dirty="0">
                <a:latin typeface="Arial"/>
                <a:cs typeface="Arial"/>
              </a:rPr>
              <a:t>not </a:t>
            </a:r>
            <a:r>
              <a:rPr sz="1100" spc="-25" dirty="0">
                <a:latin typeface="Arial"/>
                <a:cs typeface="Arial"/>
              </a:rPr>
              <a:t>have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65" dirty="0">
                <a:latin typeface="Arial"/>
                <a:cs typeface="Arial"/>
              </a:rPr>
              <a:t>required </a:t>
            </a:r>
            <a:r>
              <a:rPr sz="1100" spc="-65" dirty="0">
                <a:latin typeface="Arial"/>
                <a:cs typeface="Arial"/>
              </a:rPr>
              <a:t>minimum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coverage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2622437"/>
            <a:ext cx="126301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Arial"/>
                <a:cs typeface="Arial"/>
              </a:rPr>
              <a:t>Rule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Arial"/>
                <a:cs typeface="Arial"/>
              </a:rPr>
              <a:t>I5 </a:t>
            </a:r>
            <a:r>
              <a:rPr sz="1100" spc="135" dirty="0">
                <a:latin typeface="Arial"/>
                <a:cs typeface="Arial"/>
              </a:rPr>
              <a:t>---&gt; </a:t>
            </a:r>
            <a:r>
              <a:rPr sz="1100" spc="110" dirty="0">
                <a:latin typeface="Arial"/>
                <a:cs typeface="Arial"/>
              </a:rPr>
              <a:t>I2</a:t>
            </a:r>
            <a:r>
              <a:rPr sz="1100" spc="445" dirty="0">
                <a:latin typeface="Arial"/>
                <a:cs typeface="Arial"/>
              </a:rPr>
              <a:t> </a:t>
            </a:r>
            <a:r>
              <a:rPr sz="1100" spc="-204" dirty="0">
                <a:latin typeface="Arial"/>
                <a:cs typeface="Arial"/>
              </a:rPr>
              <a:t>AND </a:t>
            </a:r>
            <a:r>
              <a:rPr sz="1100" spc="110" dirty="0">
                <a:latin typeface="Arial"/>
                <a:cs typeface="Arial"/>
              </a:rPr>
              <a:t>I1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1" y="2622437"/>
            <a:ext cx="610235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080" indent="-144780">
              <a:lnSpc>
                <a:spcPct val="102699"/>
              </a:lnSpc>
              <a:spcBef>
                <a:spcPts val="55"/>
              </a:spcBef>
            </a:pPr>
            <a:r>
              <a:rPr sz="1100" spc="-165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cc</a:t>
            </a:r>
            <a:r>
              <a:rPr sz="1100" spc="-40" dirty="0">
                <a:latin typeface="Arial"/>
                <a:cs typeface="Arial"/>
              </a:rPr>
              <a:t>u</a:t>
            </a:r>
            <a:r>
              <a:rPr sz="1100" spc="204" dirty="0">
                <a:latin typeface="Arial"/>
                <a:cs typeface="Arial"/>
              </a:rPr>
              <a:t>r</a:t>
            </a:r>
            <a:r>
              <a:rPr sz="1100" spc="-4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cy  </a:t>
            </a:r>
            <a:r>
              <a:rPr sz="1100" spc="60" dirty="0">
                <a:latin typeface="Arial"/>
                <a:cs typeface="Arial"/>
              </a:rPr>
              <a:t>2/2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66741-271A-444B-AC5C-41ACC5CAAF4A}"/>
              </a:ext>
            </a:extLst>
          </p:cNvPr>
          <p:cNvSpPr txBox="1"/>
          <p:nvPr/>
        </p:nvSpPr>
        <p:spPr>
          <a:xfrm>
            <a:off x="1004685" y="6161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954C3-C9B0-1948-9F17-5E5BEA34BBC8}"/>
              </a:ext>
            </a:extLst>
          </p:cNvPr>
          <p:cNvSpPr txBox="1"/>
          <p:nvPr/>
        </p:nvSpPr>
        <p:spPr>
          <a:xfrm>
            <a:off x="2151010" y="61613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Association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CA-3AE0-AF4E-B01E-7196B078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7620000" cy="7419147"/>
          </a:xfrm>
        </p:spPr>
        <p:txBody>
          <a:bodyPr/>
          <a:lstStyle/>
          <a:p>
            <a:r>
              <a:rPr lang="en-US" sz="2400" u="sng" dirty="0"/>
              <a:t>Motivation for Approach:</a:t>
            </a:r>
          </a:p>
          <a:p>
            <a:endParaRPr lang="en-US" sz="2400" u="sng" dirty="0"/>
          </a:p>
          <a:p>
            <a:pPr marL="498475" marR="170815" indent="-139065" algn="l">
              <a:lnSpc>
                <a:spcPct val="102299"/>
              </a:lnSpc>
              <a:buFont typeface="Arial Unicode MS"/>
              <a:buChar char="•"/>
              <a:tabLst>
                <a:tab pos="498475" algn="l"/>
              </a:tabLst>
            </a:pPr>
            <a:r>
              <a:rPr lang="en-US" sz="2400" u="sng" spc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Coverage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or</a:t>
            </a:r>
            <a:r>
              <a:rPr lang="en-US" sz="2400" spc="2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S</a:t>
            </a:r>
            <a:r>
              <a:rPr lang="en-US" sz="2400" u="sng" spc="1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upport</a:t>
            </a:r>
            <a:r>
              <a:rPr lang="en-US" sz="2400" spc="13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in the dataset that contain all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attribute-value </a:t>
            </a:r>
            <a:r>
              <a:rPr lang="en-US" sz="2400" spc="25" dirty="0">
                <a:cs typeface="Times New Roman"/>
              </a:rPr>
              <a:t>relations  </a:t>
            </a:r>
            <a:r>
              <a:rPr lang="en-US" sz="2400" spc="5" dirty="0">
                <a:cs typeface="Times New Roman"/>
              </a:rPr>
              <a:t>specified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60" dirty="0">
                <a:cs typeface="Times New Roman"/>
              </a:rPr>
              <a:t>(both </a:t>
            </a:r>
            <a:r>
              <a:rPr lang="en-US" sz="2400" spc="35" dirty="0">
                <a:cs typeface="Times New Roman"/>
              </a:rPr>
              <a:t>antecedent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5" dirty="0">
                <a:cs typeface="Times New Roman"/>
              </a:rPr>
              <a:t>consequent)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" dirty="0">
                <a:cs typeface="Times New Roman"/>
              </a:rPr>
              <a:t>is,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which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predictions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20" dirty="0">
                <a:cs typeface="Times New Roman"/>
              </a:rPr>
              <a:t>association </a:t>
            </a:r>
            <a:r>
              <a:rPr lang="en-US" sz="2400" spc="25" dirty="0">
                <a:cs typeface="Times New Roman"/>
              </a:rPr>
              <a:t>rule</a:t>
            </a:r>
            <a:r>
              <a:rPr lang="en-US" sz="2400" spc="18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hold.</a:t>
            </a:r>
            <a:endParaRPr lang="en-US" sz="2400" dirty="0">
              <a:cs typeface="Times New Roman"/>
            </a:endParaRPr>
          </a:p>
          <a:p>
            <a:pPr marL="803275" marR="171450" lvl="1" indent="-147955" algn="l">
              <a:lnSpc>
                <a:spcPct val="102699"/>
              </a:lnSpc>
              <a:spcBef>
                <a:spcPts val="360"/>
              </a:spcBef>
              <a:buChar char="–"/>
              <a:tabLst>
                <a:tab pos="803910" algn="l"/>
              </a:tabLst>
            </a:pPr>
            <a:r>
              <a:rPr lang="en-US" sz="2400" spc="-15" dirty="0">
                <a:cs typeface="Times New Roman"/>
              </a:rPr>
              <a:t>We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15" dirty="0">
                <a:cs typeface="Times New Roman"/>
              </a:rPr>
              <a:t>only </a:t>
            </a:r>
            <a:r>
              <a:rPr lang="en-US" sz="2400" spc="30" dirty="0">
                <a:cs typeface="Times New Roman"/>
              </a:rPr>
              <a:t>interested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those </a:t>
            </a:r>
            <a:r>
              <a:rPr lang="en-US" sz="2400" spc="20" dirty="0">
                <a:cs typeface="Times New Roman"/>
              </a:rPr>
              <a:t>rules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spc="-10" dirty="0">
                <a:cs typeface="Times New Roman"/>
              </a:rPr>
              <a:t>level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5" dirty="0" err="1">
                <a:cs typeface="Times New Roman"/>
              </a:rPr>
              <a:t>ie</a:t>
            </a:r>
            <a:r>
              <a:rPr lang="en-US" sz="2400" spc="5" dirty="0">
                <a:cs typeface="Times New Roman"/>
              </a:rPr>
              <a:t>., </a:t>
            </a:r>
            <a:r>
              <a:rPr lang="en-US" sz="2400" spc="45" dirty="0">
                <a:cs typeface="Times New Roman"/>
              </a:rPr>
              <a:t>they </a:t>
            </a:r>
            <a:r>
              <a:rPr lang="en-US" sz="2400" spc="10" dirty="0">
                <a:cs typeface="Times New Roman"/>
              </a:rPr>
              <a:t>reflect  </a:t>
            </a:r>
            <a:r>
              <a:rPr lang="en-US" sz="2400" spc="35" dirty="0">
                <a:cs typeface="Times New Roman"/>
              </a:rPr>
              <a:t>many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31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set.</a:t>
            </a:r>
          </a:p>
          <a:p>
            <a:pPr marL="803275" marR="171450" lvl="1" indent="-147955" algn="l">
              <a:lnSpc>
                <a:spcPct val="102699"/>
              </a:lnSpc>
              <a:spcBef>
                <a:spcPts val="360"/>
              </a:spcBef>
              <a:buChar char="–"/>
              <a:tabLst>
                <a:tab pos="803910" algn="l"/>
              </a:tabLst>
            </a:pPr>
            <a:endParaRPr lang="en-US" sz="2400" dirty="0">
              <a:cs typeface="Times New Roman"/>
            </a:endParaRPr>
          </a:p>
          <a:p>
            <a:pPr marL="540385" indent="-342900" algn="l"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803910" algn="l"/>
              </a:tabLst>
            </a:pPr>
            <a:r>
              <a:rPr lang="en-US" sz="2400" u="sng" spc="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Accuracy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or</a:t>
            </a:r>
            <a:r>
              <a:rPr lang="en-US" sz="2400" u="sng" spc="2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8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Confidence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5" dirty="0">
                <a:cs typeface="Times New Roman"/>
              </a:rPr>
              <a:t>correct divided by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number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35" dirty="0">
                <a:cs typeface="Times New Roman"/>
              </a:rPr>
              <a:t>antecedent</a:t>
            </a:r>
            <a:r>
              <a:rPr lang="en-US" sz="2400" spc="34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holds.</a:t>
            </a:r>
          </a:p>
          <a:p>
            <a:pPr marL="997585" lvl="1" indent="-342900" algn="l">
              <a:spcBef>
                <a:spcPts val="395"/>
              </a:spcBef>
              <a:buFont typeface="Wingdings" pitchFamily="2" charset="2"/>
              <a:buChar char="v"/>
              <a:tabLst>
                <a:tab pos="803910" algn="l"/>
              </a:tabLst>
            </a:pPr>
            <a:r>
              <a:rPr lang="en-US" sz="2400" spc="20" dirty="0">
                <a:cs typeface="Times New Roman"/>
              </a:rPr>
              <a:t>Accuracy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rule divided by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rule’s</a:t>
            </a:r>
            <a:r>
              <a:rPr lang="en-US" sz="2400" spc="1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antecedent.</a:t>
            </a:r>
            <a:endParaRPr lang="en-US" sz="2400" dirty="0">
              <a:cs typeface="Times New Roman"/>
            </a:endParaRPr>
          </a:p>
          <a:p>
            <a:pPr marL="803275" lvl="1" indent="-148590">
              <a:lnSpc>
                <a:spcPct val="100000"/>
              </a:lnSpc>
              <a:spcBef>
                <a:spcPts val="885"/>
              </a:spcBef>
              <a:buChar char="–"/>
              <a:tabLst>
                <a:tab pos="803910" algn="l"/>
              </a:tabLst>
            </a:pPr>
            <a:r>
              <a:rPr lang="en-US" sz="2400" dirty="0">
                <a:cs typeface="Times New Roman"/>
              </a:rPr>
              <a:t>Also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only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interested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in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those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rules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have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at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least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some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minimum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accuracy</a:t>
            </a:r>
            <a:endParaRPr lang="en-US" sz="2400" dirty="0">
              <a:cs typeface="Times New Roman"/>
            </a:endParaRPr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581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Association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CA-3AE0-AF4E-B01E-7196B078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7620000" cy="7583999"/>
          </a:xfrm>
        </p:spPr>
        <p:txBody>
          <a:bodyPr/>
          <a:lstStyle/>
          <a:p>
            <a:r>
              <a:rPr lang="en-US" sz="2400" u="sng" dirty="0"/>
              <a:t>Terminology:</a:t>
            </a:r>
          </a:p>
          <a:p>
            <a:pPr marL="434975" indent="-139700">
              <a:lnSpc>
                <a:spcPct val="100000"/>
              </a:lnSpc>
              <a:spcBef>
                <a:spcPts val="90"/>
              </a:spcBef>
              <a:buFont typeface="Arial Unicode MS"/>
              <a:buChar char="•"/>
              <a:tabLst>
                <a:tab pos="435609" algn="l"/>
              </a:tabLst>
            </a:pPr>
            <a:r>
              <a:rPr lang="en-US" sz="2400" spc="35" dirty="0">
                <a:cs typeface="Times New Roman"/>
              </a:rPr>
              <a:t>An</a:t>
            </a:r>
            <a:r>
              <a:rPr lang="en-US" sz="2400" u="sng" spc="3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114" dirty="0">
                <a:uFill>
                  <a:solidFill>
                    <a:srgbClr val="000000"/>
                  </a:solidFill>
                </a:uFill>
                <a:cs typeface="Times New Roman"/>
              </a:rPr>
              <a:t>itemset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 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-25" dirty="0">
                <a:cs typeface="Times New Roman"/>
              </a:rPr>
              <a:t>of  </a:t>
            </a:r>
            <a:r>
              <a:rPr lang="en-US" sz="2400" spc="25" dirty="0">
                <a:cs typeface="Times New Roman"/>
              </a:rPr>
              <a:t>items.  </a:t>
            </a:r>
          </a:p>
          <a:p>
            <a:pPr marL="434975" indent="-139700">
              <a:lnSpc>
                <a:spcPct val="100000"/>
              </a:lnSpc>
              <a:spcBef>
                <a:spcPts val="90"/>
              </a:spcBef>
              <a:buFont typeface="Arial Unicode MS"/>
              <a:buChar char="•"/>
              <a:tabLst>
                <a:tab pos="435609" algn="l"/>
              </a:tabLst>
            </a:pPr>
            <a:r>
              <a:rPr lang="en-US" sz="2400" spc="35" dirty="0">
                <a:cs typeface="Times New Roman"/>
              </a:rPr>
              <a:t>An itemset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contains </a:t>
            </a:r>
            <a:r>
              <a:rPr lang="en-US" sz="2400" spc="20" dirty="0">
                <a:cs typeface="Times New Roman"/>
              </a:rPr>
              <a:t>k </a:t>
            </a:r>
            <a:r>
              <a:rPr lang="en-US" sz="2400" spc="30" dirty="0">
                <a:cs typeface="Times New Roman"/>
              </a:rPr>
              <a:t>items </a:t>
            </a:r>
            <a:r>
              <a:rPr lang="en-US" sz="2400" spc="-5" dirty="0">
                <a:cs typeface="Times New Roman"/>
              </a:rPr>
              <a:t>is 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u="sng" spc="-3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k-itemset</a:t>
            </a:r>
            <a:r>
              <a:rPr lang="en-US" sz="2400" spc="100" dirty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  <a:p>
            <a:pPr marL="434975" indent="-139700">
              <a:lnSpc>
                <a:spcPct val="100000"/>
              </a:lnSpc>
              <a:spcBef>
                <a:spcPts val="935"/>
              </a:spcBef>
              <a:buFont typeface="Arial Unicode MS"/>
              <a:buChar char="•"/>
              <a:tabLst>
                <a:tab pos="435609" algn="l"/>
              </a:tabLst>
            </a:pPr>
            <a:r>
              <a:rPr lang="en-US" sz="2400" spc="20" dirty="0">
                <a:cs typeface="Times New Roman"/>
              </a:rPr>
              <a:t>A</a:t>
            </a:r>
            <a:r>
              <a:rPr lang="en-US" sz="2400" u="sng" spc="2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frequent </a:t>
            </a:r>
            <a:r>
              <a:rPr lang="en-US" sz="2400" u="sng" spc="114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itemset</a:t>
            </a:r>
            <a:r>
              <a:rPr lang="en-US" sz="2400" spc="114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 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35" dirty="0">
                <a:cs typeface="Times New Roman"/>
              </a:rPr>
              <a:t>itemset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" dirty="0">
                <a:cs typeface="Times New Roman"/>
              </a:rPr>
              <a:t>satisfies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spc="55" dirty="0">
                <a:cs typeface="Times New Roman"/>
              </a:rPr>
              <a:t>support</a:t>
            </a:r>
            <a:r>
              <a:rPr lang="en-US" sz="2400" spc="26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threshold.</a:t>
            </a:r>
            <a:endParaRPr lang="en-US" sz="2400" dirty="0">
              <a:cs typeface="Times New Roman"/>
            </a:endParaRPr>
          </a:p>
          <a:p>
            <a:pPr marL="434340" indent="-139065">
              <a:lnSpc>
                <a:spcPct val="100000"/>
              </a:lnSpc>
              <a:spcBef>
                <a:spcPts val="935"/>
              </a:spcBef>
              <a:buFont typeface="Arial Unicode MS"/>
              <a:buChar char="•"/>
              <a:tabLst>
                <a:tab pos="434975" algn="l"/>
              </a:tabLst>
            </a:pPr>
            <a:r>
              <a:rPr lang="en-US" sz="2400" u="sng" spc="-28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10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Apriori</a:t>
            </a:r>
            <a:r>
              <a:rPr lang="en-US" sz="2400" u="sng" spc="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sz="2400" u="sng" spc="1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property</a:t>
            </a:r>
            <a:r>
              <a:rPr lang="en-US" sz="2400" u="sng" spc="120" dirty="0">
                <a:uFill>
                  <a:solidFill>
                    <a:srgbClr val="000000"/>
                  </a:solidFill>
                </a:uFill>
                <a:cs typeface="Times New Roman"/>
              </a:rPr>
              <a:t>:</a:t>
            </a:r>
            <a:r>
              <a:rPr lang="en-US" sz="2400" spc="20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All </a:t>
            </a:r>
            <a:r>
              <a:rPr lang="en-US" sz="2400" spc="35" dirty="0">
                <a:cs typeface="Times New Roman"/>
              </a:rPr>
              <a:t>nonempty </a:t>
            </a:r>
            <a:r>
              <a:rPr lang="en-US" sz="2400" spc="30" dirty="0">
                <a:cs typeface="Times New Roman"/>
              </a:rPr>
              <a:t>subsets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frequent </a:t>
            </a:r>
            <a:r>
              <a:rPr lang="en-US" sz="2400" spc="35" dirty="0">
                <a:cs typeface="Times New Roman"/>
              </a:rPr>
              <a:t>itemset </a:t>
            </a:r>
            <a:r>
              <a:rPr lang="en-US" sz="2400" spc="45" dirty="0">
                <a:cs typeface="Times New Roman"/>
              </a:rPr>
              <a:t>must </a:t>
            </a:r>
            <a:r>
              <a:rPr lang="en-US" sz="2400" spc="5" dirty="0">
                <a:cs typeface="Times New Roman"/>
              </a:rPr>
              <a:t>also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30" dirty="0">
                <a:cs typeface="Times New Roman"/>
              </a:rPr>
              <a:t>frequent </a:t>
            </a:r>
            <a:r>
              <a:rPr lang="en-US" sz="2400" spc="30" dirty="0" err="1">
                <a:cs typeface="Times New Roman"/>
              </a:rPr>
              <a:t>itemsets</a:t>
            </a:r>
            <a:r>
              <a:rPr lang="en-US" sz="2400" spc="30" dirty="0">
                <a:cs typeface="Times New Roman"/>
              </a:rPr>
              <a:t>.</a:t>
            </a:r>
          </a:p>
          <a:p>
            <a:pPr marL="434340" indent="-139065">
              <a:lnSpc>
                <a:spcPct val="100000"/>
              </a:lnSpc>
              <a:spcBef>
                <a:spcPts val="935"/>
              </a:spcBef>
              <a:buFont typeface="Arial Unicode MS"/>
              <a:buChar char="•"/>
              <a:tabLst>
                <a:tab pos="434975" algn="l"/>
              </a:tabLst>
            </a:pPr>
            <a:endParaRPr lang="en-US" sz="2400" dirty="0">
              <a:cs typeface="Times New Roman"/>
            </a:endParaRPr>
          </a:p>
          <a:p>
            <a:pPr marL="739775" marR="448945" algn="l">
              <a:lnSpc>
                <a:spcPct val="102699"/>
              </a:lnSpc>
              <a:spcBef>
                <a:spcPts val="890"/>
              </a:spcBef>
            </a:pPr>
            <a:r>
              <a:rPr lang="en-US" sz="2400" spc="20" dirty="0">
                <a:cs typeface="Times New Roman"/>
              </a:rPr>
              <a:t>Corollary: </a:t>
            </a:r>
            <a:r>
              <a:rPr lang="en-US" sz="2400" spc="-5" dirty="0">
                <a:solidFill>
                  <a:srgbClr val="FF0000"/>
                </a:solidFill>
                <a:cs typeface="Times New Roman"/>
              </a:rPr>
              <a:t>IF </a:t>
            </a:r>
            <a:r>
              <a:rPr lang="en-US" sz="2400" spc="-15" dirty="0">
                <a:solidFill>
                  <a:srgbClr val="FF0000"/>
                </a:solidFill>
                <a:cs typeface="Times New Roman"/>
              </a:rPr>
              <a:t>S</a:t>
            </a:r>
            <a:r>
              <a:rPr lang="en-US" sz="2400" spc="-22" baseline="-10416" dirty="0">
                <a:solidFill>
                  <a:srgbClr val="FF0000"/>
                </a:solidFill>
                <a:cs typeface="Arial"/>
              </a:rPr>
              <a:t>1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and </a:t>
            </a:r>
            <a:r>
              <a:rPr lang="en-US" sz="2400" spc="-15" dirty="0">
                <a:solidFill>
                  <a:srgbClr val="FF0000"/>
                </a:solidFill>
                <a:cs typeface="Times New Roman"/>
              </a:rPr>
              <a:t>S</a:t>
            </a:r>
            <a:r>
              <a:rPr lang="en-US" sz="2400" spc="-22" baseline="-10416" dirty="0">
                <a:solidFill>
                  <a:srgbClr val="FF0000"/>
                </a:solidFill>
                <a:cs typeface="Arial"/>
              </a:rPr>
              <a:t>2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are </a:t>
            </a:r>
            <a:r>
              <a:rPr lang="en-US" sz="2400" spc="10" dirty="0">
                <a:solidFill>
                  <a:srgbClr val="FF0000"/>
                </a:solidFill>
                <a:cs typeface="Times New Roman"/>
              </a:rPr>
              <a:t>two </a:t>
            </a:r>
            <a:r>
              <a:rPr lang="en-US" sz="2400" spc="30" dirty="0" err="1">
                <a:solidFill>
                  <a:srgbClr val="FF0000"/>
                </a:solidFill>
                <a:cs typeface="Times New Roman"/>
              </a:rPr>
              <a:t>itemsets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,            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      THEN S=S</a:t>
            </a:r>
            <a:r>
              <a:rPr lang="en-US" sz="2400" spc="75" baseline="-10416" dirty="0">
                <a:solidFill>
                  <a:srgbClr val="FF0000"/>
                </a:solidFill>
                <a:cs typeface="Arial"/>
              </a:rPr>
              <a:t>1 </a:t>
            </a:r>
            <a:r>
              <a:rPr lang="en-US" sz="2400" spc="105" dirty="0">
                <a:solidFill>
                  <a:srgbClr val="FF0000"/>
                </a:solidFill>
                <a:cs typeface="Arial Unicode MS"/>
              </a:rPr>
              <a:t>∪ </a:t>
            </a:r>
            <a:r>
              <a:rPr lang="en-US" sz="2400" spc="-15" dirty="0">
                <a:solidFill>
                  <a:srgbClr val="FF0000"/>
                </a:solidFill>
                <a:cs typeface="Times New Roman"/>
              </a:rPr>
              <a:t>S</a:t>
            </a:r>
            <a:r>
              <a:rPr lang="en-US" sz="2400" spc="-22" baseline="-10416" dirty="0">
                <a:solidFill>
                  <a:srgbClr val="FF0000"/>
                </a:solidFill>
                <a:cs typeface="Arial"/>
              </a:rPr>
              <a:t>2 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can </a:t>
            </a:r>
            <a:r>
              <a:rPr lang="en-US" sz="2400" spc="45" dirty="0">
                <a:solidFill>
                  <a:srgbClr val="FF0000"/>
                </a:solidFill>
                <a:cs typeface="Times New Roman"/>
              </a:rPr>
              <a:t>be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a 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frequent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itemset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only </a:t>
            </a:r>
            <a:r>
              <a:rPr lang="en-US" sz="2400" spc="-25" dirty="0">
                <a:solidFill>
                  <a:srgbClr val="FF0000"/>
                </a:solidFill>
                <a:cs typeface="Times New Roman"/>
              </a:rPr>
              <a:t>if  </a:t>
            </a:r>
            <a:r>
              <a:rPr lang="en-US" sz="2400" spc="60" dirty="0">
                <a:solidFill>
                  <a:srgbClr val="FF0000"/>
                </a:solidFill>
                <a:cs typeface="Times New Roman"/>
              </a:rPr>
              <a:t>both </a:t>
            </a:r>
            <a:r>
              <a:rPr lang="en-US" sz="2400" spc="-15" dirty="0">
                <a:solidFill>
                  <a:srgbClr val="FF0000"/>
                </a:solidFill>
                <a:cs typeface="Times New Roman"/>
              </a:rPr>
              <a:t>S</a:t>
            </a:r>
            <a:r>
              <a:rPr lang="en-US" sz="2400" spc="-22" baseline="-10416" dirty="0">
                <a:solidFill>
                  <a:srgbClr val="FF0000"/>
                </a:solidFill>
                <a:cs typeface="Arial"/>
              </a:rPr>
              <a:t>1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and </a:t>
            </a:r>
            <a:r>
              <a:rPr lang="en-US" sz="2400" spc="-15" dirty="0">
                <a:solidFill>
                  <a:srgbClr val="FF0000"/>
                </a:solidFill>
                <a:cs typeface="Times New Roman"/>
              </a:rPr>
              <a:t>S</a:t>
            </a:r>
            <a:r>
              <a:rPr lang="en-US" sz="2400" spc="-22" baseline="-10416" dirty="0">
                <a:solidFill>
                  <a:srgbClr val="FF0000"/>
                </a:solidFill>
                <a:cs typeface="Arial"/>
              </a:rPr>
              <a:t>2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are 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frequent</a:t>
            </a:r>
            <a:r>
              <a:rPr lang="en-US" sz="2400" spc="18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30" dirty="0" err="1">
                <a:solidFill>
                  <a:srgbClr val="FF0000"/>
                </a:solidFill>
                <a:cs typeface="Times New Roman"/>
              </a:rPr>
              <a:t>itemsets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.</a:t>
            </a:r>
            <a:endParaRPr lang="en-US" sz="2400" dirty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cs typeface="Times New Roman"/>
            </a:endParaRPr>
          </a:p>
          <a:p>
            <a:pPr marL="739775" marR="144780" lvl="1" indent="-147955" algn="just">
              <a:lnSpc>
                <a:spcPct val="102699"/>
              </a:lnSpc>
              <a:buChar char="–"/>
              <a:tabLst>
                <a:tab pos="740410" algn="l"/>
              </a:tabLst>
            </a:pPr>
            <a:r>
              <a:rPr lang="en-US" sz="2400" spc="25" dirty="0" err="1">
                <a:cs typeface="Times New Roman"/>
              </a:rPr>
              <a:t>Apriori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property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25" dirty="0" err="1">
                <a:cs typeface="Times New Roman"/>
              </a:rPr>
              <a:t>Apriori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algorithm</a:t>
            </a:r>
            <a:r>
              <a:rPr lang="en-US" sz="2400" spc="2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get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their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name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from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taking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advantage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prior</a:t>
            </a:r>
            <a:r>
              <a:rPr lang="en-US" sz="2400" spc="1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knowledge  </a:t>
            </a:r>
            <a:r>
              <a:rPr lang="en-US" sz="2400" spc="60" dirty="0">
                <a:cs typeface="Times New Roman"/>
              </a:rPr>
              <a:t>about </a:t>
            </a:r>
            <a:r>
              <a:rPr lang="en-US" sz="2400" spc="35" dirty="0">
                <a:cs typeface="Times New Roman"/>
              </a:rPr>
              <a:t>properties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0" dirty="0">
                <a:cs typeface="Times New Roman"/>
              </a:rPr>
              <a:t>frequent</a:t>
            </a:r>
            <a:r>
              <a:rPr lang="en-US" sz="2400" spc="20" dirty="0">
                <a:cs typeface="Times New Roman"/>
              </a:rPr>
              <a:t> </a:t>
            </a:r>
            <a:r>
              <a:rPr lang="en-US" sz="2400" spc="30" dirty="0" err="1">
                <a:cs typeface="Times New Roman"/>
              </a:rPr>
              <a:t>itemsets</a:t>
            </a:r>
            <a:endParaRPr lang="en-US" sz="2400" dirty="0">
              <a:cs typeface="Times New Roman"/>
            </a:endParaRP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3604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Association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CA-3AE0-AF4E-B01E-7196B078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7620000" cy="8039380"/>
          </a:xfrm>
        </p:spPr>
        <p:txBody>
          <a:bodyPr/>
          <a:lstStyle/>
          <a:p>
            <a:r>
              <a:rPr lang="en-US" sz="2400" u="sng" dirty="0"/>
              <a:t>Terminology:</a:t>
            </a:r>
          </a:p>
          <a:p>
            <a:pPr marL="434975" marR="142875" indent="-139065" algn="just">
              <a:lnSpc>
                <a:spcPct val="102699"/>
              </a:lnSpc>
              <a:buFont typeface="Arial Unicode MS"/>
              <a:buChar char="•"/>
              <a:tabLst>
                <a:tab pos="435609" algn="l"/>
              </a:tabLst>
            </a:pPr>
            <a:r>
              <a:rPr lang="en-US" sz="2400" u="sng" spc="105" dirty="0">
                <a:solidFill>
                  <a:srgbClr val="FF0000"/>
                </a:solidFill>
                <a:cs typeface="Times New Roman"/>
              </a:rPr>
              <a:t>Accuracy </a:t>
            </a:r>
            <a:r>
              <a:rPr lang="en-US" sz="2400" u="sng" spc="90" dirty="0">
                <a:solidFill>
                  <a:srgbClr val="FF0000"/>
                </a:solidFill>
                <a:cs typeface="Times New Roman"/>
              </a:rPr>
              <a:t>rule: </a:t>
            </a:r>
            <a:r>
              <a:rPr lang="en-US" sz="2400" spc="125" dirty="0">
                <a:cs typeface="Times New Roman"/>
              </a:rPr>
              <a:t>(my </a:t>
            </a:r>
            <a:r>
              <a:rPr lang="en-US" sz="2400" spc="105" dirty="0">
                <a:cs typeface="Times New Roman"/>
              </a:rPr>
              <a:t>terminology) </a:t>
            </a:r>
            <a:r>
              <a:rPr lang="en-US" sz="2400" spc="-5" dirty="0">
                <a:cs typeface="Times New Roman"/>
              </a:rPr>
              <a:t>If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-5" dirty="0" err="1">
                <a:cs typeface="Times New Roman"/>
              </a:rPr>
              <a:t>i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elements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antecedent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5" dirty="0">
                <a:cs typeface="Times New Roman"/>
              </a:rPr>
              <a:t>j </a:t>
            </a:r>
            <a:r>
              <a:rPr lang="en-US" sz="2400" spc="15" dirty="0">
                <a:cs typeface="Times New Roman"/>
              </a:rPr>
              <a:t>elements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25" dirty="0">
                <a:cs typeface="Times New Roman"/>
              </a:rPr>
              <a:t>consequent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spc="15" dirty="0">
                <a:cs typeface="Times New Roman"/>
              </a:rPr>
              <a:t>accuracy,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10" dirty="0">
                <a:cs typeface="Times New Roman"/>
              </a:rPr>
              <a:t>moving one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consequents 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antecedent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does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not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decrease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coverage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does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not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decrease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accuracy.</a:t>
            </a:r>
            <a:endParaRPr lang="en-US" sz="2400" dirty="0">
              <a:cs typeface="Times New Roman"/>
            </a:endParaRPr>
          </a:p>
          <a:p>
            <a:pPr marL="739775" marR="449580" algn="just">
              <a:lnSpc>
                <a:spcPct val="102299"/>
              </a:lnSpc>
              <a:spcBef>
                <a:spcPts val="905"/>
              </a:spcBef>
            </a:pPr>
            <a:r>
              <a:rPr lang="en-US" sz="2400" spc="20" dirty="0">
                <a:cs typeface="Times New Roman"/>
              </a:rPr>
              <a:t>Corollary: </a:t>
            </a:r>
            <a:r>
              <a:rPr lang="en-US" sz="2400" spc="-5" dirty="0">
                <a:solidFill>
                  <a:srgbClr val="FF0000"/>
                </a:solidFill>
                <a:cs typeface="Times New Roman"/>
              </a:rPr>
              <a:t>If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a </a:t>
            </a:r>
            <a:r>
              <a:rPr lang="en-US" sz="2400" spc="25" dirty="0">
                <a:solidFill>
                  <a:srgbClr val="FF0000"/>
                </a:solidFill>
                <a:cs typeface="Times New Roman"/>
              </a:rPr>
              <a:t>rule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with </a:t>
            </a:r>
            <a:r>
              <a:rPr lang="en-US" sz="2400" spc="70" dirty="0">
                <a:solidFill>
                  <a:srgbClr val="FF0000"/>
                </a:solidFill>
                <a:cs typeface="Times New Roman"/>
              </a:rPr>
              <a:t>i+1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elements </a:t>
            </a:r>
            <a:r>
              <a:rPr lang="en-US" sz="2400" spc="20" dirty="0">
                <a:solidFill>
                  <a:srgbClr val="FF0000"/>
                </a:solidFill>
                <a:cs typeface="Times New Roman"/>
              </a:rPr>
              <a:t>in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antecedent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and </a:t>
            </a:r>
            <a:r>
              <a:rPr lang="en-US" sz="2400" dirty="0">
                <a:solidFill>
                  <a:srgbClr val="FF0000"/>
                </a:solidFill>
                <a:cs typeface="Times New Roman"/>
              </a:rPr>
              <a:t>j-1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elements </a:t>
            </a:r>
            <a:r>
              <a:rPr lang="en-US" sz="2400" spc="20" dirty="0">
                <a:solidFill>
                  <a:srgbClr val="FF0000"/>
                </a:solidFill>
                <a:cs typeface="Times New Roman"/>
              </a:rPr>
              <a:t>in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 </a:t>
            </a:r>
            <a:r>
              <a:rPr lang="en-US" sz="2400" spc="25" dirty="0">
                <a:solidFill>
                  <a:srgbClr val="FF0000"/>
                </a:solidFill>
                <a:cs typeface="Times New Roman"/>
              </a:rPr>
              <a:t>consequent 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does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not </a:t>
            </a:r>
            <a:r>
              <a:rPr lang="en-US" sz="2400" spc="10" dirty="0">
                <a:solidFill>
                  <a:srgbClr val="FF0000"/>
                </a:solidFill>
                <a:cs typeface="Times New Roman"/>
              </a:rPr>
              <a:t>have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 </a:t>
            </a:r>
            <a:r>
              <a:rPr lang="en-US" sz="2400" spc="30" dirty="0">
                <a:solidFill>
                  <a:srgbClr val="FF0000"/>
                </a:solidFill>
                <a:cs typeface="Times New Roman"/>
              </a:rPr>
              <a:t>required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accuracy,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then </a:t>
            </a:r>
            <a:r>
              <a:rPr lang="en-US" sz="2400" spc="10" dirty="0">
                <a:solidFill>
                  <a:srgbClr val="FF0000"/>
                </a:solidFill>
                <a:cs typeface="Times New Roman"/>
              </a:rPr>
              <a:t>moving one </a:t>
            </a:r>
            <a:r>
              <a:rPr lang="en-US" sz="2400" spc="-25" dirty="0">
                <a:solidFill>
                  <a:srgbClr val="FF0000"/>
                </a:solidFill>
                <a:cs typeface="Times New Roman"/>
              </a:rPr>
              <a:t>of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elements from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antecedent  </a:t>
            </a:r>
            <a:r>
              <a:rPr lang="en-US" sz="2400" spc="50" dirty="0">
                <a:solidFill>
                  <a:srgbClr val="FF0000"/>
                </a:solidFill>
                <a:cs typeface="Times New Roman"/>
              </a:rPr>
              <a:t>to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25" dirty="0">
                <a:solidFill>
                  <a:srgbClr val="FF0000"/>
                </a:solidFill>
                <a:cs typeface="Times New Roman"/>
              </a:rPr>
              <a:t>consequent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40" dirty="0">
                <a:solidFill>
                  <a:srgbClr val="FF0000"/>
                </a:solidFill>
                <a:cs typeface="Times New Roman"/>
              </a:rPr>
              <a:t>cannot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produce</a:t>
            </a:r>
            <a:r>
              <a:rPr lang="en-US" sz="2400" spc="6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a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25" dirty="0">
                <a:solidFill>
                  <a:srgbClr val="FF0000"/>
                </a:solidFill>
                <a:cs typeface="Times New Roman"/>
              </a:rPr>
              <a:t>rule</a:t>
            </a:r>
            <a:r>
              <a:rPr lang="en-US" sz="2400" spc="8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35" dirty="0">
                <a:solidFill>
                  <a:srgbClr val="FF0000"/>
                </a:solidFill>
                <a:cs typeface="Times New Roman"/>
              </a:rPr>
              <a:t>with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55" dirty="0">
                <a:solidFill>
                  <a:srgbClr val="FF0000"/>
                </a:solidFill>
                <a:cs typeface="Times New Roman"/>
              </a:rPr>
              <a:t>the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20" dirty="0">
                <a:solidFill>
                  <a:srgbClr val="FF0000"/>
                </a:solidFill>
                <a:cs typeface="Times New Roman"/>
              </a:rPr>
              <a:t>desired</a:t>
            </a:r>
            <a:r>
              <a:rPr lang="en-US" sz="2400" spc="9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15" dirty="0">
                <a:solidFill>
                  <a:srgbClr val="FF0000"/>
                </a:solidFill>
                <a:cs typeface="Times New Roman"/>
              </a:rPr>
              <a:t>accuracy.</a:t>
            </a:r>
            <a:endParaRPr lang="en-US" sz="2400" dirty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cs typeface="Times New Roman"/>
            </a:endParaRPr>
          </a:p>
          <a:p>
            <a:pPr marL="739775" marR="144145" lvl="1" indent="-147955" algn="just">
              <a:lnSpc>
                <a:spcPct val="102699"/>
              </a:lnSpc>
              <a:buChar char="–"/>
              <a:tabLst>
                <a:tab pos="740410" algn="l"/>
              </a:tabLst>
            </a:pPr>
            <a:r>
              <a:rPr lang="en-US" sz="2400" spc="25" dirty="0">
                <a:cs typeface="Times New Roman"/>
              </a:rPr>
              <a:t>Note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accuracy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rule divided by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0" dirty="0">
                <a:cs typeface="Times New Roman"/>
              </a:rPr>
              <a:t>antecedent,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denominator  </a:t>
            </a:r>
            <a:r>
              <a:rPr lang="en-US" sz="2400" spc="15" dirty="0">
                <a:cs typeface="Times New Roman"/>
              </a:rPr>
              <a:t>gets </a:t>
            </a:r>
            <a:r>
              <a:rPr lang="en-US" sz="2400" spc="20" dirty="0">
                <a:cs typeface="Times New Roman"/>
              </a:rPr>
              <a:t>larger </a:t>
            </a:r>
            <a:r>
              <a:rPr lang="en-US" sz="2400" spc="25" dirty="0">
                <a:cs typeface="Times New Roman"/>
              </a:rPr>
              <a:t>when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35" dirty="0">
                <a:cs typeface="Times New Roman"/>
              </a:rPr>
              <a:t>item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" dirty="0">
                <a:cs typeface="Times New Roman"/>
              </a:rPr>
              <a:t>moved </a:t>
            </a:r>
            <a:r>
              <a:rPr lang="en-US" sz="2400" spc="15" dirty="0">
                <a:cs typeface="Times New Roman"/>
              </a:rPr>
              <a:t>from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antecedent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consequent </a:t>
            </a:r>
            <a:r>
              <a:rPr lang="en-US" sz="2400" spc="75" dirty="0">
                <a:cs typeface="Times New Roman"/>
              </a:rPr>
              <a:t>but </a:t>
            </a:r>
            <a:r>
              <a:rPr lang="en-US" sz="2400" spc="40" dirty="0">
                <a:cs typeface="Times New Roman"/>
              </a:rPr>
              <a:t>numerator </a:t>
            </a:r>
            <a:r>
              <a:rPr lang="en-US" sz="2400" spc="30" dirty="0">
                <a:cs typeface="Times New Roman"/>
              </a:rPr>
              <a:t>stays </a:t>
            </a:r>
            <a:r>
              <a:rPr lang="en-US" sz="2400" spc="33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same.</a:t>
            </a:r>
            <a:endParaRPr lang="en-US" sz="2400" dirty="0">
              <a:cs typeface="Times New Roman"/>
            </a:endParaRP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202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Association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CA-3AE0-AF4E-B01E-7196B078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7620000" cy="4307013"/>
          </a:xfrm>
        </p:spPr>
        <p:txBody>
          <a:bodyPr/>
          <a:lstStyle/>
          <a:p>
            <a:r>
              <a:rPr lang="en-US" sz="2400" u="sng" dirty="0"/>
              <a:t>Constructing Strong Association Rules:</a:t>
            </a:r>
          </a:p>
          <a:p>
            <a:pPr marL="434975" marR="142875" indent="-139065" algn="l">
              <a:lnSpc>
                <a:spcPct val="102699"/>
              </a:lnSpc>
              <a:spcBef>
                <a:spcPts val="5"/>
              </a:spcBef>
              <a:buFont typeface="Arial Unicode MS"/>
              <a:buChar char="•"/>
              <a:tabLst>
                <a:tab pos="435609" algn="l"/>
              </a:tabLst>
            </a:pPr>
            <a:r>
              <a:rPr lang="en-US" sz="2400" spc="10" dirty="0">
                <a:cs typeface="Times New Roman"/>
              </a:rPr>
              <a:t>Given: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0" dirty="0">
                <a:cs typeface="Times New Roman"/>
              </a:rPr>
              <a:t>dataset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40" dirty="0">
                <a:cs typeface="Times New Roman"/>
              </a:rPr>
              <a:t>attribute-value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or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0" dirty="0">
                <a:cs typeface="Times New Roman"/>
              </a:rPr>
              <a:t>dataset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transactions,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spc="55" dirty="0">
                <a:cs typeface="Times New Roman"/>
              </a:rPr>
              <a:t>support </a:t>
            </a:r>
            <a:r>
              <a:rPr lang="en-US" sz="2400" spc="40" dirty="0">
                <a:cs typeface="Times New Roman"/>
              </a:rPr>
              <a:t>threshold, 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spc="15" dirty="0">
                <a:cs typeface="Times New Roman"/>
              </a:rPr>
              <a:t>accuracy,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30" dirty="0">
                <a:cs typeface="Times New Roman"/>
              </a:rPr>
              <a:t>construction </a:t>
            </a:r>
            <a:r>
              <a:rPr lang="en-US" sz="2400" spc="-5" dirty="0">
                <a:cs typeface="Times New Roman"/>
              </a:rPr>
              <a:t>involves </a:t>
            </a:r>
            <a:r>
              <a:rPr lang="en-US" sz="2400" spc="10" dirty="0">
                <a:cs typeface="Times New Roman"/>
              </a:rPr>
              <a:t>two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steps:</a:t>
            </a:r>
            <a:endParaRPr lang="en-US" sz="2400" dirty="0">
              <a:cs typeface="Times New Roman"/>
            </a:endParaRPr>
          </a:p>
          <a:p>
            <a:pPr marL="739775" indent="-177800" algn="l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740410" algn="l"/>
              </a:tabLst>
            </a:pPr>
            <a:r>
              <a:rPr lang="en-US" sz="2400" spc="45" dirty="0">
                <a:cs typeface="Times New Roman"/>
              </a:rPr>
              <a:t>Construct </a:t>
            </a:r>
            <a:r>
              <a:rPr lang="en-US" sz="2400" spc="10" dirty="0">
                <a:cs typeface="Times New Roman"/>
              </a:rPr>
              <a:t>all </a:t>
            </a:r>
            <a:r>
              <a:rPr lang="en-US" sz="2400" spc="30" dirty="0">
                <a:cs typeface="Times New Roman"/>
              </a:rPr>
              <a:t>frequent</a:t>
            </a:r>
            <a:r>
              <a:rPr lang="en-US" sz="2400" spc="204" dirty="0">
                <a:cs typeface="Times New Roman"/>
              </a:rPr>
              <a:t> </a:t>
            </a:r>
            <a:r>
              <a:rPr lang="en-US" sz="2400" spc="30" dirty="0" err="1">
                <a:cs typeface="Times New Roman"/>
              </a:rPr>
              <a:t>itemsets</a:t>
            </a:r>
            <a:endParaRPr lang="en-US" sz="2400" dirty="0">
              <a:cs typeface="Times New Roman"/>
            </a:endParaRPr>
          </a:p>
          <a:p>
            <a:pPr marL="739775" marR="142875" indent="-177165" algn="l">
              <a:lnSpc>
                <a:spcPct val="102699"/>
              </a:lnSpc>
              <a:spcBef>
                <a:spcPts val="395"/>
              </a:spcBef>
              <a:buAutoNum type="arabicPeriod"/>
              <a:tabLst>
                <a:tab pos="740410" algn="l"/>
              </a:tabLst>
            </a:pPr>
            <a:r>
              <a:rPr lang="en-US" sz="2400" spc="40" dirty="0">
                <a:cs typeface="Times New Roman"/>
              </a:rPr>
              <a:t>Generate </a:t>
            </a:r>
            <a:r>
              <a:rPr lang="en-US" sz="2400" spc="35" dirty="0">
                <a:cs typeface="Times New Roman"/>
              </a:rPr>
              <a:t>strong </a:t>
            </a:r>
            <a:r>
              <a:rPr lang="en-US" sz="2400" spc="20" dirty="0">
                <a:cs typeface="Times New Roman"/>
              </a:rPr>
              <a:t>association rules </a:t>
            </a:r>
            <a:r>
              <a:rPr lang="en-US" sz="2400" spc="15" dirty="0">
                <a:cs typeface="Times New Roman"/>
              </a:rPr>
              <a:t>(ones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minimum </a:t>
            </a:r>
            <a:r>
              <a:rPr lang="en-US" sz="2400" dirty="0">
                <a:cs typeface="Times New Roman"/>
              </a:rPr>
              <a:t>coverage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accuracy) </a:t>
            </a:r>
            <a:r>
              <a:rPr lang="en-US" sz="2400" spc="15" dirty="0">
                <a:cs typeface="Times New Roman"/>
              </a:rPr>
              <a:t>from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30" dirty="0">
                <a:cs typeface="Times New Roman"/>
              </a:rPr>
              <a:t>frequent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 err="1">
                <a:cs typeface="Times New Roman"/>
              </a:rPr>
              <a:t>itemsets</a:t>
            </a:r>
            <a:endParaRPr lang="en-US" sz="2400" dirty="0">
              <a:cs typeface="Times New Roman"/>
            </a:endParaRPr>
          </a:p>
          <a:p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6882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FF7-AD21-D34D-B14D-C54DE73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15444"/>
            <a:ext cx="7231380" cy="430887"/>
          </a:xfrm>
        </p:spPr>
        <p:txBody>
          <a:bodyPr/>
          <a:lstStyle/>
          <a:p>
            <a:pPr algn="ctr"/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7CA-3AE0-AF4E-B01E-7196B078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215443"/>
            <a:ext cx="7620000" cy="10604954"/>
          </a:xfrm>
        </p:spPr>
        <p:txBody>
          <a:bodyPr/>
          <a:lstStyle/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lang="en-US" u="sng" spc="120" dirty="0">
                <a:uFill>
                  <a:solidFill>
                    <a:srgbClr val="000000"/>
                  </a:solidFill>
                </a:uFill>
                <a:cs typeface="Times New Roman"/>
              </a:rPr>
              <a:t>Constructing </a:t>
            </a:r>
            <a:r>
              <a:rPr lang="en-US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frequent </a:t>
            </a:r>
            <a:r>
              <a:rPr lang="en-US" u="sng" spc="110" dirty="0" err="1">
                <a:uFill>
                  <a:solidFill>
                    <a:srgbClr val="000000"/>
                  </a:solidFill>
                </a:uFill>
                <a:cs typeface="Times New Roman"/>
              </a:rPr>
              <a:t>itemsets</a:t>
            </a:r>
            <a:r>
              <a:rPr lang="en-US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u="sng" spc="105" dirty="0">
                <a:uFill>
                  <a:solidFill>
                    <a:srgbClr val="000000"/>
                  </a:solidFill>
                </a:uFill>
                <a:cs typeface="Times New Roman"/>
              </a:rPr>
              <a:t>from </a:t>
            </a:r>
            <a:r>
              <a:rPr lang="en-US" u="sng" spc="125" dirty="0">
                <a:uFill>
                  <a:solidFill>
                    <a:srgbClr val="000000"/>
                  </a:solidFill>
                </a:uFill>
                <a:cs typeface="Times New Roman"/>
              </a:rPr>
              <a:t>dataset</a:t>
            </a:r>
            <a:r>
              <a:rPr lang="en-US" u="sng" spc="25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US" u="sng" spc="170" dirty="0">
                <a:uFill>
                  <a:solidFill>
                    <a:srgbClr val="000000"/>
                  </a:solidFill>
                </a:uFill>
                <a:cs typeface="Times New Roman"/>
              </a:rPr>
              <a:t>D</a:t>
            </a:r>
            <a:endParaRPr lang="en-US" dirty="0">
              <a:cs typeface="Times New Roman"/>
            </a:endParaRPr>
          </a:p>
          <a:p>
            <a:pPr marL="257810" algn="l">
              <a:lnSpc>
                <a:spcPct val="100000"/>
              </a:lnSpc>
            </a:pPr>
            <a:r>
              <a:rPr lang="en-US" spc="5" dirty="0">
                <a:cs typeface="Times New Roman"/>
              </a:rPr>
              <a:t>1.</a:t>
            </a:r>
            <a:r>
              <a:rPr lang="en-US" spc="265" dirty="0">
                <a:cs typeface="Times New Roman"/>
              </a:rPr>
              <a:t> </a:t>
            </a:r>
            <a:r>
              <a:rPr lang="en-US" spc="80" dirty="0">
                <a:cs typeface="Times New Roman"/>
              </a:rPr>
              <a:t>k=1</a:t>
            </a:r>
            <a:endParaRPr lang="en-US" dirty="0">
              <a:cs typeface="Times New Roman"/>
            </a:endParaRPr>
          </a:p>
          <a:p>
            <a:pPr marL="434975" algn="l">
              <a:lnSpc>
                <a:spcPct val="100000"/>
              </a:lnSpc>
              <a:spcBef>
                <a:spcPts val="35"/>
              </a:spcBef>
            </a:pPr>
            <a:r>
              <a:rPr lang="en-US" spc="15" dirty="0">
                <a:cs typeface="Times New Roman"/>
              </a:rPr>
              <a:t>C</a:t>
            </a:r>
            <a:r>
              <a:rPr lang="en-US" spc="22" baseline="-10416" dirty="0">
                <a:cs typeface="Arial"/>
              </a:rPr>
              <a:t>1 </a:t>
            </a:r>
            <a:r>
              <a:rPr lang="en-US" spc="225" dirty="0">
                <a:cs typeface="Times New Roman"/>
              </a:rPr>
              <a:t>= </a:t>
            </a:r>
            <a:r>
              <a:rPr lang="en-US" spc="35" dirty="0">
                <a:cs typeface="Times New Roman"/>
              </a:rPr>
              <a:t>set </a:t>
            </a:r>
            <a:r>
              <a:rPr lang="en-US" spc="-25" dirty="0">
                <a:cs typeface="Times New Roman"/>
              </a:rPr>
              <a:t>of </a:t>
            </a:r>
            <a:r>
              <a:rPr lang="en-US" spc="10" dirty="0">
                <a:cs typeface="Times New Roman"/>
              </a:rPr>
              <a:t>all </a:t>
            </a:r>
            <a:r>
              <a:rPr lang="en-US" spc="20" dirty="0">
                <a:cs typeface="Times New Roman"/>
              </a:rPr>
              <a:t>1-itemsets </a:t>
            </a:r>
            <a:r>
              <a:rPr lang="en-US" spc="15" dirty="0">
                <a:cs typeface="Times New Roman"/>
              </a:rPr>
              <a:t>from </a:t>
            </a:r>
            <a:r>
              <a:rPr lang="en-US" spc="35" dirty="0">
                <a:cs typeface="Times New Roman"/>
              </a:rPr>
              <a:t>D with </a:t>
            </a:r>
            <a:r>
              <a:rPr lang="en-US" dirty="0">
                <a:cs typeface="Times New Roman"/>
              </a:rPr>
              <a:t>coverage </a:t>
            </a:r>
            <a:r>
              <a:rPr lang="en-US" spc="-25" dirty="0">
                <a:cs typeface="Times New Roman"/>
              </a:rPr>
              <a:t>of </a:t>
            </a:r>
            <a:r>
              <a:rPr lang="en-US" spc="80" dirty="0">
                <a:cs typeface="Times New Roman"/>
              </a:rPr>
              <a:t>at </a:t>
            </a:r>
            <a:r>
              <a:rPr lang="en-US" spc="25" dirty="0">
                <a:cs typeface="Times New Roman"/>
              </a:rPr>
              <a:t>least</a:t>
            </a:r>
            <a:r>
              <a:rPr lang="en-US" spc="-10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s</a:t>
            </a:r>
          </a:p>
          <a:p>
            <a:pPr marL="434975" indent="-177800" algn="l">
              <a:lnSpc>
                <a:spcPct val="100000"/>
              </a:lnSpc>
              <a:spcBef>
                <a:spcPts val="925"/>
              </a:spcBef>
              <a:buAutoNum type="arabicPeriod" startAt="2"/>
              <a:tabLst>
                <a:tab pos="435609" algn="l"/>
              </a:tabLst>
            </a:pPr>
            <a:r>
              <a:rPr lang="en-US" spc="50" dirty="0">
                <a:cs typeface="Times New Roman"/>
              </a:rPr>
              <a:t>Repeat </a:t>
            </a:r>
            <a:r>
              <a:rPr lang="en-US" spc="35" dirty="0">
                <a:cs typeface="Times New Roman"/>
              </a:rPr>
              <a:t>until</a:t>
            </a:r>
            <a:r>
              <a:rPr lang="en-US" spc="125" dirty="0">
                <a:cs typeface="Times New Roman"/>
              </a:rPr>
              <a:t> </a:t>
            </a:r>
            <a:r>
              <a:rPr lang="en-US" spc="10" dirty="0">
                <a:cs typeface="Times New Roman"/>
              </a:rPr>
              <a:t>C</a:t>
            </a:r>
            <a:r>
              <a:rPr lang="en-US" spc="15" baseline="-13888" dirty="0">
                <a:cs typeface="Arial"/>
              </a:rPr>
              <a:t>k</a:t>
            </a:r>
            <a:r>
              <a:rPr lang="en-US" spc="10" dirty="0">
                <a:cs typeface="Times New Roman"/>
              </a:rPr>
              <a:t>=</a:t>
            </a:r>
            <a:r>
              <a:rPr lang="en-US" spc="10" dirty="0">
                <a:cs typeface="Arial Unicode MS"/>
              </a:rPr>
              <a:t>∅</a:t>
            </a:r>
            <a:endParaRPr lang="en-US" dirty="0">
              <a:cs typeface="Arial Unicode MS"/>
            </a:endParaRPr>
          </a:p>
          <a:p>
            <a:pPr marL="739775" lvl="1" indent="-246379" algn="l">
              <a:lnSpc>
                <a:spcPct val="100000"/>
              </a:lnSpc>
              <a:spcBef>
                <a:spcPts val="935"/>
              </a:spcBef>
              <a:buAutoNum type="alphaLcParenBoth"/>
              <a:tabLst>
                <a:tab pos="740410" algn="l"/>
              </a:tabLst>
            </a:pPr>
            <a:r>
              <a:rPr lang="en-US" spc="35" dirty="0">
                <a:cs typeface="Times New Roman"/>
              </a:rPr>
              <a:t>Let</a:t>
            </a:r>
            <a:r>
              <a:rPr lang="en-US" spc="85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C</a:t>
            </a:r>
            <a:r>
              <a:rPr lang="en-US" spc="52" baseline="-13888" dirty="0">
                <a:cs typeface="Arial"/>
              </a:rPr>
              <a:t>k+1</a:t>
            </a:r>
            <a:r>
              <a:rPr lang="en-US" spc="35" dirty="0">
                <a:cs typeface="Times New Roman"/>
              </a:rPr>
              <a:t>=</a:t>
            </a:r>
            <a:r>
              <a:rPr lang="en-US" spc="35" dirty="0">
                <a:cs typeface="Arial Unicode MS"/>
              </a:rPr>
              <a:t>∅</a:t>
            </a:r>
          </a:p>
          <a:p>
            <a:pPr marL="765175" indent="-254000" algn="l">
              <a:lnSpc>
                <a:spcPct val="100000"/>
              </a:lnSpc>
              <a:spcBef>
                <a:spcPts val="509"/>
              </a:spcBef>
              <a:buAutoNum type="alphaLcParenBoth" startAt="2"/>
              <a:tabLst>
                <a:tab pos="765810" algn="l"/>
              </a:tabLst>
            </a:pPr>
            <a:r>
              <a:rPr lang="en-US" spc="100" dirty="0">
                <a:cs typeface="Times New Roman"/>
              </a:rPr>
              <a:t>Put </a:t>
            </a:r>
            <a:r>
              <a:rPr lang="en-US" spc="55" dirty="0">
                <a:cs typeface="Times New Roman"/>
              </a:rPr>
              <a:t>the </a:t>
            </a:r>
            <a:r>
              <a:rPr lang="en-US" spc="30" dirty="0" err="1">
                <a:cs typeface="Times New Roman"/>
              </a:rPr>
              <a:t>itemsets</a:t>
            </a:r>
            <a:r>
              <a:rPr lang="en-US" spc="30" dirty="0">
                <a:cs typeface="Times New Roman"/>
              </a:rPr>
              <a:t> </a:t>
            </a:r>
            <a:r>
              <a:rPr lang="en-US" spc="-25" dirty="0">
                <a:cs typeface="Times New Roman"/>
              </a:rPr>
              <a:t>of </a:t>
            </a:r>
            <a:r>
              <a:rPr lang="en-US" i="1" spc="40" dirty="0">
                <a:cs typeface="Times New Roman"/>
              </a:rPr>
              <a:t>C</a:t>
            </a:r>
            <a:r>
              <a:rPr lang="en-US" spc="60" baseline="-13888" dirty="0">
                <a:cs typeface="Arial"/>
              </a:rPr>
              <a:t>k </a:t>
            </a:r>
            <a:r>
              <a:rPr lang="en-US" spc="20" dirty="0">
                <a:cs typeface="Times New Roman"/>
              </a:rPr>
              <a:t>in </a:t>
            </a:r>
            <a:r>
              <a:rPr lang="en-US" spc="10" dirty="0">
                <a:cs typeface="Times New Roman"/>
              </a:rPr>
              <a:t>lexicographic</a:t>
            </a:r>
            <a:r>
              <a:rPr lang="en-US" spc="35" dirty="0">
                <a:cs typeface="Times New Roman"/>
              </a:rPr>
              <a:t> </a:t>
            </a:r>
            <a:r>
              <a:rPr lang="en-US" spc="30" dirty="0">
                <a:cs typeface="Times New Roman"/>
              </a:rPr>
              <a:t>order</a:t>
            </a:r>
            <a:endParaRPr lang="en-US" dirty="0">
              <a:cs typeface="Times New Roman"/>
            </a:endParaRPr>
          </a:p>
          <a:p>
            <a:pPr marL="765175" marR="132080" indent="-238125" algn="l">
              <a:lnSpc>
                <a:spcPct val="102699"/>
              </a:lnSpc>
              <a:spcBef>
                <a:spcPts val="370"/>
              </a:spcBef>
              <a:buAutoNum type="alphaLcParenBoth" startAt="2"/>
              <a:tabLst>
                <a:tab pos="765810" algn="l"/>
              </a:tabLst>
            </a:pPr>
            <a:r>
              <a:rPr lang="en-US" spc="45" dirty="0">
                <a:cs typeface="Times New Roman"/>
              </a:rPr>
              <a:t>Construct </a:t>
            </a:r>
            <a:r>
              <a:rPr lang="en-US" spc="40" dirty="0">
                <a:cs typeface="Times New Roman"/>
              </a:rPr>
              <a:t>candidate </a:t>
            </a:r>
            <a:r>
              <a:rPr lang="en-US" spc="65" dirty="0">
                <a:cs typeface="Times New Roman"/>
              </a:rPr>
              <a:t>(k+1) </a:t>
            </a:r>
            <a:r>
              <a:rPr lang="en-US" spc="25" dirty="0" err="1">
                <a:cs typeface="Times New Roman"/>
              </a:rPr>
              <a:t>itemsets</a:t>
            </a:r>
            <a:r>
              <a:rPr lang="en-US" spc="25" dirty="0">
                <a:cs typeface="Times New Roman"/>
              </a:rPr>
              <a:t>: </a:t>
            </a:r>
            <a:r>
              <a:rPr lang="en-US" spc="15" dirty="0">
                <a:cs typeface="Times New Roman"/>
              </a:rPr>
              <a:t>For </a:t>
            </a:r>
            <a:r>
              <a:rPr lang="en-US" spc="10" dirty="0">
                <a:cs typeface="Times New Roman"/>
              </a:rPr>
              <a:t>each </a:t>
            </a:r>
            <a:r>
              <a:rPr lang="en-US" spc="35" dirty="0">
                <a:cs typeface="Times New Roman"/>
              </a:rPr>
              <a:t>pair </a:t>
            </a:r>
            <a:r>
              <a:rPr lang="en-US" spc="-25" dirty="0">
                <a:cs typeface="Times New Roman"/>
              </a:rPr>
              <a:t>of </a:t>
            </a:r>
            <a:r>
              <a:rPr lang="en-US" spc="30" dirty="0" err="1">
                <a:cs typeface="Times New Roman"/>
              </a:rPr>
              <a:t>itemsets</a:t>
            </a:r>
            <a:r>
              <a:rPr lang="en-US" spc="3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X </a:t>
            </a:r>
            <a:r>
              <a:rPr lang="en-US" spc="50" dirty="0">
                <a:cs typeface="Times New Roman"/>
              </a:rPr>
              <a:t>and </a:t>
            </a:r>
            <a:r>
              <a:rPr lang="en-US" spc="20" dirty="0">
                <a:cs typeface="Times New Roman"/>
              </a:rPr>
              <a:t>Y in </a:t>
            </a:r>
            <a:r>
              <a:rPr lang="en-US" spc="45" dirty="0">
                <a:cs typeface="Times New Roman"/>
              </a:rPr>
              <a:t>C</a:t>
            </a:r>
            <a:r>
              <a:rPr lang="en-US" spc="67" baseline="-13888" dirty="0">
                <a:cs typeface="Arial"/>
              </a:rPr>
              <a:t>k </a:t>
            </a:r>
            <a:r>
              <a:rPr lang="en-US" dirty="0">
                <a:cs typeface="Times New Roman"/>
              </a:rPr>
              <a:t>for </a:t>
            </a:r>
            <a:r>
              <a:rPr lang="en-US" spc="10" dirty="0">
                <a:cs typeface="Times New Roman"/>
              </a:rPr>
              <a:t>which </a:t>
            </a:r>
            <a:r>
              <a:rPr lang="en-US" spc="55" dirty="0">
                <a:cs typeface="Times New Roman"/>
              </a:rPr>
              <a:t>the </a:t>
            </a:r>
            <a:r>
              <a:rPr lang="en-US" spc="20" dirty="0">
                <a:cs typeface="Times New Roman"/>
              </a:rPr>
              <a:t>first  (k-1)</a:t>
            </a:r>
            <a:r>
              <a:rPr lang="en-US" spc="100" dirty="0">
                <a:cs typeface="Times New Roman"/>
              </a:rPr>
              <a:t> </a:t>
            </a:r>
            <a:r>
              <a:rPr lang="en-US" spc="30" dirty="0">
                <a:cs typeface="Times New Roman"/>
              </a:rPr>
              <a:t>items</a:t>
            </a:r>
            <a:r>
              <a:rPr lang="en-US" spc="95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in</a:t>
            </a:r>
            <a:r>
              <a:rPr lang="en-US" spc="9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X</a:t>
            </a:r>
            <a:r>
              <a:rPr lang="en-US" spc="80" dirty="0">
                <a:cs typeface="Times New Roman"/>
              </a:rPr>
              <a:t> </a:t>
            </a:r>
            <a:r>
              <a:rPr lang="en-US" spc="50" dirty="0">
                <a:cs typeface="Times New Roman"/>
              </a:rPr>
              <a:t>and</a:t>
            </a:r>
            <a:r>
              <a:rPr lang="en-US" spc="9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Y</a:t>
            </a:r>
            <a:r>
              <a:rPr lang="en-US" spc="9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are</a:t>
            </a:r>
            <a:r>
              <a:rPr lang="en-US" spc="9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identical,</a:t>
            </a:r>
            <a:r>
              <a:rPr lang="en-US" spc="105" dirty="0">
                <a:cs typeface="Times New Roman"/>
              </a:rPr>
              <a:t> </a:t>
            </a:r>
            <a:r>
              <a:rPr lang="en-US" spc="10" dirty="0">
                <a:cs typeface="Times New Roman"/>
              </a:rPr>
              <a:t>Do</a:t>
            </a:r>
            <a:endParaRPr lang="en-US" dirty="0">
              <a:cs typeface="Times New Roman"/>
            </a:endParaRPr>
          </a:p>
          <a:p>
            <a:pPr marL="1024255" lvl="1" indent="-147320" algn="l">
              <a:lnSpc>
                <a:spcPct val="100000"/>
              </a:lnSpc>
              <a:spcBef>
                <a:spcPts val="409"/>
              </a:spcBef>
              <a:buAutoNum type="romanLcPeriod"/>
              <a:tabLst>
                <a:tab pos="1024890" algn="l"/>
              </a:tabLst>
            </a:pPr>
            <a:r>
              <a:rPr lang="en-US" spc="40" dirty="0">
                <a:cs typeface="Times New Roman"/>
              </a:rPr>
              <a:t>construct </a:t>
            </a:r>
            <a:r>
              <a:rPr lang="en-US" spc="45" dirty="0">
                <a:cs typeface="Times New Roman"/>
              </a:rPr>
              <a:t>(k+1)-itemset </a:t>
            </a:r>
            <a:r>
              <a:rPr lang="en-US" i="1" spc="229" dirty="0">
                <a:cs typeface="Times New Roman"/>
              </a:rPr>
              <a:t>X </a:t>
            </a:r>
            <a:r>
              <a:rPr lang="en-US" spc="105" dirty="0">
                <a:cs typeface="Arial Unicode MS"/>
              </a:rPr>
              <a:t>∪</a:t>
            </a:r>
            <a:r>
              <a:rPr lang="en-US" spc="-135" dirty="0">
                <a:cs typeface="Arial Unicode MS"/>
              </a:rPr>
              <a:t> </a:t>
            </a:r>
            <a:r>
              <a:rPr lang="en-US" i="1" spc="20" dirty="0">
                <a:cs typeface="Times New Roman"/>
              </a:rPr>
              <a:t>Y</a:t>
            </a:r>
            <a:endParaRPr lang="en-US" dirty="0">
              <a:cs typeface="Times New Roman"/>
            </a:endParaRPr>
          </a:p>
          <a:p>
            <a:pPr marL="1260475" lvl="2" indent="-139700" algn="l">
              <a:lnSpc>
                <a:spcPct val="100000"/>
              </a:lnSpc>
              <a:spcBef>
                <a:spcPts val="215"/>
              </a:spcBef>
              <a:buFont typeface="Arial Unicode MS"/>
              <a:buChar char="•"/>
              <a:tabLst>
                <a:tab pos="1261110" algn="l"/>
              </a:tabLst>
            </a:pPr>
            <a:r>
              <a:rPr lang="en-US" spc="35" dirty="0" err="1">
                <a:cs typeface="Times New Roman"/>
              </a:rPr>
              <a:t>Itemsets</a:t>
            </a:r>
            <a:r>
              <a:rPr lang="en-US" spc="35" dirty="0">
                <a:cs typeface="Times New Roman"/>
              </a:rPr>
              <a:t> are sorted </a:t>
            </a:r>
            <a:r>
              <a:rPr lang="en-US" spc="30" dirty="0">
                <a:cs typeface="Times New Roman"/>
              </a:rPr>
              <a:t>into </a:t>
            </a:r>
            <a:r>
              <a:rPr lang="en-US" spc="10" dirty="0">
                <a:cs typeface="Times New Roman"/>
              </a:rPr>
              <a:t>lexicographic</a:t>
            </a:r>
            <a:r>
              <a:rPr lang="en-US" spc="50" dirty="0">
                <a:cs typeface="Times New Roman"/>
              </a:rPr>
              <a:t> </a:t>
            </a:r>
            <a:r>
              <a:rPr lang="en-US" spc="30" dirty="0">
                <a:cs typeface="Times New Roman"/>
              </a:rPr>
              <a:t>order</a:t>
            </a:r>
            <a:endParaRPr lang="en-US" dirty="0">
              <a:cs typeface="Times New Roman"/>
            </a:endParaRPr>
          </a:p>
          <a:p>
            <a:pPr marL="1260475" marR="133350" lvl="2" indent="-139065" algn="l">
              <a:lnSpc>
                <a:spcPct val="102699"/>
              </a:lnSpc>
              <a:spcBef>
                <a:spcPts val="180"/>
              </a:spcBef>
              <a:buFont typeface="Arial Unicode MS"/>
              <a:buChar char="•"/>
              <a:tabLst>
                <a:tab pos="1261110" algn="l"/>
              </a:tabLst>
            </a:pPr>
            <a:r>
              <a:rPr lang="en-US" spc="50" dirty="0">
                <a:cs typeface="Times New Roman"/>
              </a:rPr>
              <a:t>Thus </a:t>
            </a:r>
            <a:r>
              <a:rPr lang="en-US" spc="-25" dirty="0">
                <a:cs typeface="Times New Roman"/>
              </a:rPr>
              <a:t>we </a:t>
            </a:r>
            <a:r>
              <a:rPr lang="en-US" spc="20" dirty="0">
                <a:cs typeface="Times New Roman"/>
              </a:rPr>
              <a:t>need </a:t>
            </a:r>
            <a:r>
              <a:rPr lang="en-US" spc="15" dirty="0">
                <a:cs typeface="Times New Roman"/>
              </a:rPr>
              <a:t>only consider </a:t>
            </a:r>
            <a:r>
              <a:rPr lang="en-US" spc="30" dirty="0">
                <a:cs typeface="Times New Roman"/>
              </a:rPr>
              <a:t>pairs </a:t>
            </a:r>
            <a:r>
              <a:rPr lang="en-US" spc="-25" dirty="0">
                <a:cs typeface="Times New Roman"/>
              </a:rPr>
              <a:t>of </a:t>
            </a:r>
            <a:r>
              <a:rPr lang="en-US" spc="25" dirty="0">
                <a:cs typeface="Times New Roman"/>
              </a:rPr>
              <a:t>k-</a:t>
            </a:r>
            <a:r>
              <a:rPr lang="en-US" spc="25" dirty="0" err="1">
                <a:cs typeface="Times New Roman"/>
              </a:rPr>
              <a:t>itemsets</a:t>
            </a:r>
            <a:r>
              <a:rPr lang="en-US" spc="25" dirty="0">
                <a:cs typeface="Times New Roman"/>
              </a:rPr>
              <a:t> </a:t>
            </a:r>
            <a:r>
              <a:rPr lang="en-US" spc="15" dirty="0">
                <a:cs typeface="Times New Roman"/>
              </a:rPr>
              <a:t>from </a:t>
            </a:r>
            <a:r>
              <a:rPr lang="en-US" spc="45" dirty="0">
                <a:cs typeface="Times New Roman"/>
              </a:rPr>
              <a:t>C</a:t>
            </a:r>
            <a:r>
              <a:rPr lang="en-US" spc="67" baseline="-13888" dirty="0">
                <a:cs typeface="Arial"/>
              </a:rPr>
              <a:t>k </a:t>
            </a:r>
            <a:r>
              <a:rPr lang="en-US" spc="20" dirty="0">
                <a:cs typeface="Times New Roman"/>
              </a:rPr>
              <a:t>where </a:t>
            </a:r>
            <a:r>
              <a:rPr lang="en-US" spc="55" dirty="0">
                <a:cs typeface="Times New Roman"/>
              </a:rPr>
              <a:t>the </a:t>
            </a:r>
            <a:r>
              <a:rPr lang="en-US" spc="20" dirty="0">
                <a:cs typeface="Times New Roman"/>
              </a:rPr>
              <a:t>first (k-1) </a:t>
            </a:r>
            <a:r>
              <a:rPr lang="en-US" spc="30" dirty="0">
                <a:cs typeface="Times New Roman"/>
              </a:rPr>
              <a:t>items </a:t>
            </a:r>
            <a:r>
              <a:rPr lang="en-US" spc="20" dirty="0">
                <a:cs typeface="Times New Roman"/>
              </a:rPr>
              <a:t>in </a:t>
            </a:r>
            <a:r>
              <a:rPr lang="en-US" spc="55" dirty="0">
                <a:cs typeface="Times New Roman"/>
              </a:rPr>
              <a:t>the  </a:t>
            </a:r>
            <a:r>
              <a:rPr lang="en-US" spc="30" dirty="0" err="1">
                <a:cs typeface="Times New Roman"/>
              </a:rPr>
              <a:t>itemsets</a:t>
            </a:r>
            <a:r>
              <a:rPr lang="en-US" spc="3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are </a:t>
            </a:r>
            <a:r>
              <a:rPr lang="en-US" spc="20" dirty="0">
                <a:cs typeface="Times New Roman"/>
              </a:rPr>
              <a:t>identical. </a:t>
            </a:r>
            <a:r>
              <a:rPr lang="en-US" spc="40" dirty="0">
                <a:cs typeface="Times New Roman"/>
              </a:rPr>
              <a:t>This </a:t>
            </a:r>
            <a:r>
              <a:rPr lang="en-US" spc="-5" dirty="0">
                <a:cs typeface="Times New Roman"/>
              </a:rPr>
              <a:t>is </a:t>
            </a:r>
            <a:r>
              <a:rPr lang="en-US" spc="25" dirty="0">
                <a:cs typeface="Times New Roman"/>
              </a:rPr>
              <a:t>because </a:t>
            </a:r>
            <a:r>
              <a:rPr lang="en-US" spc="55" dirty="0">
                <a:cs typeface="Times New Roman"/>
              </a:rPr>
              <a:t>the </a:t>
            </a:r>
            <a:r>
              <a:rPr lang="en-US" spc="25" dirty="0" err="1">
                <a:cs typeface="Times New Roman"/>
              </a:rPr>
              <a:t>Apriori</a:t>
            </a:r>
            <a:r>
              <a:rPr lang="en-US" spc="25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principle </a:t>
            </a:r>
            <a:r>
              <a:rPr lang="en-US" spc="10" dirty="0">
                <a:cs typeface="Times New Roman"/>
              </a:rPr>
              <a:t>says </a:t>
            </a:r>
            <a:r>
              <a:rPr lang="en-US" spc="80" dirty="0">
                <a:cs typeface="Times New Roman"/>
              </a:rPr>
              <a:t>that </a:t>
            </a:r>
            <a:r>
              <a:rPr lang="en-US" spc="-25" dirty="0">
                <a:cs typeface="Times New Roman"/>
              </a:rPr>
              <a:t>if </a:t>
            </a:r>
            <a:r>
              <a:rPr lang="en-US" spc="55" dirty="0">
                <a:cs typeface="Times New Roman"/>
              </a:rPr>
              <a:t>a </a:t>
            </a:r>
            <a:r>
              <a:rPr lang="en-US" spc="45" dirty="0">
                <a:cs typeface="Times New Roman"/>
              </a:rPr>
              <a:t>(k+1)-itemset  </a:t>
            </a:r>
            <a:r>
              <a:rPr lang="en-US" spc="-5" dirty="0">
                <a:cs typeface="Times New Roman"/>
              </a:rPr>
              <a:t>is </a:t>
            </a:r>
            <a:r>
              <a:rPr lang="en-US" spc="55" dirty="0">
                <a:cs typeface="Times New Roman"/>
              </a:rPr>
              <a:t>a </a:t>
            </a:r>
            <a:r>
              <a:rPr lang="en-US" spc="30" dirty="0">
                <a:cs typeface="Times New Roman"/>
              </a:rPr>
              <a:t>frequent </a:t>
            </a:r>
            <a:r>
              <a:rPr lang="en-US" spc="35" dirty="0">
                <a:cs typeface="Times New Roman"/>
              </a:rPr>
              <a:t>itemset, </a:t>
            </a:r>
            <a:r>
              <a:rPr lang="en-US" spc="50" dirty="0">
                <a:cs typeface="Times New Roman"/>
              </a:rPr>
              <a:t>then </a:t>
            </a:r>
            <a:r>
              <a:rPr lang="en-US" spc="10" dirty="0">
                <a:cs typeface="Times New Roman"/>
              </a:rPr>
              <a:t>each </a:t>
            </a:r>
            <a:r>
              <a:rPr lang="en-US" spc="-25" dirty="0">
                <a:cs typeface="Times New Roman"/>
              </a:rPr>
              <a:t>of </a:t>
            </a:r>
            <a:r>
              <a:rPr lang="en-US" spc="35" dirty="0">
                <a:cs typeface="Times New Roman"/>
              </a:rPr>
              <a:t>its </a:t>
            </a:r>
            <a:r>
              <a:rPr lang="en-US" spc="30" dirty="0">
                <a:cs typeface="Times New Roman"/>
              </a:rPr>
              <a:t>subsets </a:t>
            </a:r>
            <a:r>
              <a:rPr lang="en-US" spc="45" dirty="0">
                <a:cs typeface="Times New Roman"/>
              </a:rPr>
              <a:t>must be </a:t>
            </a:r>
            <a:r>
              <a:rPr lang="en-US" spc="30" dirty="0">
                <a:cs typeface="Times New Roman"/>
              </a:rPr>
              <a:t>frequent </a:t>
            </a:r>
            <a:r>
              <a:rPr lang="en-US" spc="30" dirty="0" err="1">
                <a:cs typeface="Times New Roman"/>
              </a:rPr>
              <a:t>itemsets</a:t>
            </a:r>
            <a:r>
              <a:rPr lang="en-US" spc="30" dirty="0">
                <a:cs typeface="Times New Roman"/>
              </a:rPr>
              <a:t>. </a:t>
            </a:r>
            <a:r>
              <a:rPr lang="en-US" spc="50" dirty="0">
                <a:cs typeface="Times New Roman"/>
              </a:rPr>
              <a:t>Thus </a:t>
            </a:r>
            <a:r>
              <a:rPr lang="en-US" spc="10" dirty="0">
                <a:cs typeface="Times New Roman"/>
              </a:rPr>
              <a:t>every  </a:t>
            </a:r>
            <a:r>
              <a:rPr lang="en-US" spc="30" dirty="0">
                <a:cs typeface="Times New Roman"/>
              </a:rPr>
              <a:t>k-itemset </a:t>
            </a:r>
            <a:r>
              <a:rPr lang="en-US" spc="80" dirty="0">
                <a:cs typeface="Times New Roman"/>
              </a:rPr>
              <a:t>that </a:t>
            </a:r>
            <a:r>
              <a:rPr lang="en-US" spc="-5" dirty="0">
                <a:cs typeface="Times New Roman"/>
              </a:rPr>
              <a:t>is </a:t>
            </a:r>
            <a:r>
              <a:rPr lang="en-US" spc="55" dirty="0">
                <a:cs typeface="Times New Roman"/>
              </a:rPr>
              <a:t>a </a:t>
            </a:r>
            <a:r>
              <a:rPr lang="en-US" spc="35" dirty="0">
                <a:cs typeface="Times New Roman"/>
              </a:rPr>
              <a:t>subset </a:t>
            </a:r>
            <a:r>
              <a:rPr lang="en-US" spc="45" dirty="0">
                <a:cs typeface="Times New Roman"/>
              </a:rPr>
              <a:t>must </a:t>
            </a:r>
            <a:r>
              <a:rPr lang="en-US" spc="50" dirty="0">
                <a:cs typeface="Times New Roman"/>
              </a:rPr>
              <a:t>appear </a:t>
            </a:r>
            <a:r>
              <a:rPr lang="en-US" spc="20" dirty="0">
                <a:cs typeface="Times New Roman"/>
              </a:rPr>
              <a:t>in </a:t>
            </a:r>
            <a:r>
              <a:rPr lang="en-US" spc="60" dirty="0">
                <a:cs typeface="Times New Roman"/>
              </a:rPr>
              <a:t>C</a:t>
            </a:r>
            <a:r>
              <a:rPr lang="en-US" spc="89" baseline="-13888" dirty="0">
                <a:cs typeface="Arial"/>
              </a:rPr>
              <a:t>k</a:t>
            </a:r>
            <a:r>
              <a:rPr lang="en-US" spc="60" dirty="0">
                <a:cs typeface="Times New Roman"/>
              </a:rPr>
              <a:t>, </a:t>
            </a:r>
            <a:r>
              <a:rPr lang="en-US" spc="50" dirty="0">
                <a:cs typeface="Times New Roman"/>
              </a:rPr>
              <a:t>and </a:t>
            </a:r>
            <a:r>
              <a:rPr lang="en-US" spc="-25" dirty="0">
                <a:cs typeface="Times New Roman"/>
              </a:rPr>
              <a:t>we </a:t>
            </a:r>
            <a:r>
              <a:rPr lang="en-US" spc="30" dirty="0">
                <a:cs typeface="Times New Roman"/>
              </a:rPr>
              <a:t>can </a:t>
            </a:r>
            <a:r>
              <a:rPr lang="en-US" spc="40" dirty="0">
                <a:cs typeface="Times New Roman"/>
              </a:rPr>
              <a:t>construct </a:t>
            </a:r>
            <a:r>
              <a:rPr lang="en-US" spc="55" dirty="0">
                <a:cs typeface="Times New Roman"/>
              </a:rPr>
              <a:t>the </a:t>
            </a:r>
            <a:r>
              <a:rPr lang="en-US" spc="45" dirty="0">
                <a:cs typeface="Times New Roman"/>
              </a:rPr>
              <a:t>(k+1)-itemset  </a:t>
            </a:r>
            <a:r>
              <a:rPr lang="en-US" spc="15" dirty="0">
                <a:cs typeface="Times New Roman"/>
              </a:rPr>
              <a:t>from</a:t>
            </a:r>
            <a:r>
              <a:rPr lang="en-US" spc="85" dirty="0">
                <a:cs typeface="Times New Roman"/>
              </a:rPr>
              <a:t> </a:t>
            </a:r>
            <a:r>
              <a:rPr lang="en-US" spc="55" dirty="0">
                <a:cs typeface="Times New Roman"/>
              </a:rPr>
              <a:t>the</a:t>
            </a:r>
            <a:r>
              <a:rPr lang="en-US" spc="80" dirty="0">
                <a:cs typeface="Times New Roman"/>
              </a:rPr>
              <a:t> </a:t>
            </a:r>
            <a:r>
              <a:rPr lang="en-US" spc="10" dirty="0">
                <a:cs typeface="Times New Roman"/>
              </a:rPr>
              <a:t>two</a:t>
            </a:r>
            <a:r>
              <a:rPr lang="en-US" spc="100" dirty="0">
                <a:cs typeface="Times New Roman"/>
              </a:rPr>
              <a:t> </a:t>
            </a:r>
            <a:r>
              <a:rPr lang="en-US" spc="25" dirty="0">
                <a:cs typeface="Times New Roman"/>
              </a:rPr>
              <a:t>k-</a:t>
            </a:r>
            <a:r>
              <a:rPr lang="en-US" spc="25" dirty="0" err="1">
                <a:cs typeface="Times New Roman"/>
              </a:rPr>
              <a:t>itemsets</a:t>
            </a:r>
            <a:r>
              <a:rPr lang="en-US" spc="110" dirty="0">
                <a:cs typeface="Times New Roman"/>
              </a:rPr>
              <a:t> </a:t>
            </a:r>
            <a:r>
              <a:rPr lang="en-US" spc="80" dirty="0">
                <a:cs typeface="Times New Roman"/>
              </a:rPr>
              <a:t>that</a:t>
            </a:r>
            <a:r>
              <a:rPr lang="en-US" spc="90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differ</a:t>
            </a:r>
            <a:r>
              <a:rPr lang="en-US" spc="90" dirty="0">
                <a:cs typeface="Times New Roman"/>
              </a:rPr>
              <a:t> </a:t>
            </a:r>
            <a:r>
              <a:rPr lang="en-US" spc="15" dirty="0">
                <a:cs typeface="Times New Roman"/>
              </a:rPr>
              <a:t>only</a:t>
            </a:r>
            <a:r>
              <a:rPr lang="en-US" spc="85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in</a:t>
            </a:r>
            <a:r>
              <a:rPr lang="en-US" spc="90" dirty="0">
                <a:cs typeface="Times New Roman"/>
              </a:rPr>
              <a:t> </a:t>
            </a:r>
            <a:r>
              <a:rPr lang="en-US" spc="40" dirty="0">
                <a:cs typeface="Times New Roman"/>
              </a:rPr>
              <a:t>their</a:t>
            </a:r>
            <a:r>
              <a:rPr lang="en-US" spc="10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last</a:t>
            </a:r>
            <a:r>
              <a:rPr lang="en-US" spc="9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item.</a:t>
            </a:r>
            <a:endParaRPr lang="en-US" dirty="0">
              <a:cs typeface="Times New Roman"/>
            </a:endParaRPr>
          </a:p>
          <a:p>
            <a:pPr marL="1260475" marR="133350" lvl="2" indent="-139065" algn="l">
              <a:lnSpc>
                <a:spcPct val="102699"/>
              </a:lnSpc>
              <a:spcBef>
                <a:spcPts val="180"/>
              </a:spcBef>
              <a:buFont typeface="Arial Unicode MS"/>
              <a:buChar char="•"/>
              <a:tabLst>
                <a:tab pos="1261110" algn="l"/>
              </a:tabLst>
            </a:pPr>
            <a:r>
              <a:rPr lang="en-US" spc="40" dirty="0">
                <a:cs typeface="Times New Roman"/>
              </a:rPr>
              <a:t>(k+1)-</a:t>
            </a:r>
            <a:r>
              <a:rPr lang="en-US" spc="40" dirty="0" err="1">
                <a:cs typeface="Times New Roman"/>
              </a:rPr>
              <a:t>itemsets</a:t>
            </a:r>
            <a:r>
              <a:rPr lang="en-US" spc="40" dirty="0">
                <a:cs typeface="Times New Roman"/>
              </a:rPr>
              <a:t> </a:t>
            </a:r>
            <a:r>
              <a:rPr lang="en-US" spc="80" dirty="0">
                <a:cs typeface="Times New Roman"/>
              </a:rPr>
              <a:t>that </a:t>
            </a:r>
            <a:r>
              <a:rPr lang="en-US" spc="35" dirty="0">
                <a:cs typeface="Times New Roman"/>
              </a:rPr>
              <a:t>are </a:t>
            </a:r>
            <a:r>
              <a:rPr lang="en-US" spc="50" dirty="0">
                <a:cs typeface="Times New Roman"/>
              </a:rPr>
              <a:t>not </a:t>
            </a:r>
            <a:r>
              <a:rPr lang="en-US" spc="35" dirty="0">
                <a:cs typeface="Times New Roman"/>
              </a:rPr>
              <a:t>constructed </a:t>
            </a:r>
            <a:r>
              <a:rPr lang="en-US" spc="20" dirty="0">
                <a:cs typeface="Times New Roman"/>
              </a:rPr>
              <a:t>in </a:t>
            </a:r>
            <a:r>
              <a:rPr lang="en-US" spc="40" dirty="0">
                <a:cs typeface="Times New Roman"/>
              </a:rPr>
              <a:t>this </a:t>
            </a:r>
            <a:r>
              <a:rPr lang="en-US" spc="15" dirty="0">
                <a:cs typeface="Times New Roman"/>
              </a:rPr>
              <a:t>fashion </a:t>
            </a:r>
            <a:r>
              <a:rPr lang="en-US" spc="-10" dirty="0">
                <a:cs typeface="Times New Roman"/>
              </a:rPr>
              <a:t>will </a:t>
            </a:r>
            <a:r>
              <a:rPr lang="en-US" spc="50" dirty="0">
                <a:cs typeface="Times New Roman"/>
              </a:rPr>
              <a:t>not </a:t>
            </a:r>
            <a:r>
              <a:rPr lang="en-US" spc="10" dirty="0">
                <a:cs typeface="Times New Roman"/>
              </a:rPr>
              <a:t>have </a:t>
            </a:r>
            <a:r>
              <a:rPr lang="en-US" spc="55" dirty="0">
                <a:cs typeface="Times New Roman"/>
              </a:rPr>
              <a:t>the </a:t>
            </a:r>
            <a:r>
              <a:rPr lang="en-US" spc="30" dirty="0">
                <a:cs typeface="Times New Roman"/>
              </a:rPr>
              <a:t>required </a:t>
            </a:r>
            <a:r>
              <a:rPr lang="en-US" spc="25" dirty="0">
                <a:cs typeface="Times New Roman"/>
              </a:rPr>
              <a:t>min</a:t>
            </a:r>
            <a:r>
              <a:rPr lang="en-US" spc="30" dirty="0">
                <a:cs typeface="Times New Roman"/>
              </a:rPr>
              <a:t>imum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35" dirty="0">
                <a:cs typeface="Times New Roman"/>
              </a:rPr>
              <a:t>due </a:t>
            </a:r>
            <a:r>
              <a:rPr lang="en-US" spc="50" dirty="0">
                <a:cs typeface="Times New Roman"/>
              </a:rPr>
              <a:t>to </a:t>
            </a:r>
            <a:r>
              <a:rPr lang="en-US" spc="55" dirty="0">
                <a:cs typeface="Times New Roman"/>
              </a:rPr>
              <a:t>the </a:t>
            </a:r>
            <a:r>
              <a:rPr lang="en-US" spc="25" dirty="0" err="1">
                <a:cs typeface="Times New Roman"/>
              </a:rPr>
              <a:t>Apriori</a:t>
            </a:r>
            <a:r>
              <a:rPr lang="en-US" spc="25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principle.</a:t>
            </a:r>
            <a:endParaRPr lang="en-US" dirty="0">
              <a:cs typeface="Times New Roman"/>
            </a:endParaRPr>
          </a:p>
          <a:p>
            <a:pPr marL="1260475" lvl="2" indent="-139700" algn="l">
              <a:lnSpc>
                <a:spcPct val="100000"/>
              </a:lnSpc>
              <a:spcBef>
                <a:spcPts val="229"/>
              </a:spcBef>
              <a:buFont typeface="Arial Unicode MS"/>
              <a:buChar char="•"/>
              <a:tabLst>
                <a:tab pos="1261110" algn="l"/>
              </a:tabLst>
            </a:pPr>
            <a:r>
              <a:rPr lang="en-US" i="1" spc="229" dirty="0">
                <a:cs typeface="Times New Roman"/>
              </a:rPr>
              <a:t>X </a:t>
            </a:r>
            <a:r>
              <a:rPr lang="en-US" spc="105" dirty="0">
                <a:cs typeface="Arial Unicode MS"/>
              </a:rPr>
              <a:t>∪ </a:t>
            </a:r>
            <a:r>
              <a:rPr lang="en-US" i="1" spc="20" dirty="0">
                <a:cs typeface="Times New Roman"/>
              </a:rPr>
              <a:t>Y </a:t>
            </a:r>
            <a:r>
              <a:rPr lang="en-US" spc="30" dirty="0">
                <a:cs typeface="Times New Roman"/>
              </a:rPr>
              <a:t>may </a:t>
            </a:r>
            <a:r>
              <a:rPr lang="en-US" spc="10" dirty="0">
                <a:cs typeface="Times New Roman"/>
              </a:rPr>
              <a:t>have </a:t>
            </a:r>
            <a:r>
              <a:rPr lang="en-US" spc="55" dirty="0">
                <a:cs typeface="Times New Roman"/>
              </a:rPr>
              <a:t>the </a:t>
            </a:r>
            <a:r>
              <a:rPr lang="en-US" spc="30" dirty="0">
                <a:cs typeface="Times New Roman"/>
              </a:rPr>
              <a:t>minimum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10" dirty="0">
                <a:cs typeface="Times New Roman"/>
              </a:rPr>
              <a:t>s, </a:t>
            </a:r>
            <a:r>
              <a:rPr lang="en-US" spc="75" dirty="0">
                <a:cs typeface="Times New Roman"/>
              </a:rPr>
              <a:t>but </a:t>
            </a:r>
            <a:r>
              <a:rPr lang="en-US" spc="-25" dirty="0">
                <a:cs typeface="Times New Roman"/>
              </a:rPr>
              <a:t>we </a:t>
            </a:r>
            <a:r>
              <a:rPr lang="en-US" spc="30" dirty="0">
                <a:cs typeface="Times New Roman"/>
              </a:rPr>
              <a:t>don’t </a:t>
            </a:r>
            <a:r>
              <a:rPr lang="en-US" spc="5" dirty="0">
                <a:cs typeface="Times New Roman"/>
              </a:rPr>
              <a:t>know </a:t>
            </a:r>
            <a:r>
              <a:rPr lang="en-US" dirty="0">
                <a:cs typeface="Times New Roman"/>
              </a:rPr>
              <a:t>for</a:t>
            </a:r>
            <a:r>
              <a:rPr lang="en-US" spc="85" dirty="0">
                <a:cs typeface="Times New Roman"/>
              </a:rPr>
              <a:t> </a:t>
            </a:r>
            <a:r>
              <a:rPr lang="en-US" spc="25" dirty="0">
                <a:cs typeface="Times New Roman"/>
              </a:rPr>
              <a:t>sure.</a:t>
            </a:r>
            <a:endParaRPr lang="en-US" dirty="0">
              <a:cs typeface="Times New Roman"/>
            </a:endParaRPr>
          </a:p>
          <a:p>
            <a:pPr marL="1024255" marR="134620" lvl="1" indent="-184785" algn="l">
              <a:lnSpc>
                <a:spcPct val="116399"/>
              </a:lnSpc>
              <a:buAutoNum type="romanLcPeriod"/>
              <a:tabLst>
                <a:tab pos="1024890" algn="l"/>
              </a:tabLst>
            </a:pPr>
            <a:r>
              <a:rPr lang="en-US" spc="35" dirty="0">
                <a:cs typeface="Times New Roman"/>
              </a:rPr>
              <a:t>Prune-1: </a:t>
            </a:r>
            <a:r>
              <a:rPr lang="en-US" spc="-5" dirty="0">
                <a:cs typeface="Times New Roman"/>
              </a:rPr>
              <a:t>If </a:t>
            </a:r>
            <a:r>
              <a:rPr lang="en-US" spc="10" dirty="0">
                <a:cs typeface="Times New Roman"/>
              </a:rPr>
              <a:t>every </a:t>
            </a:r>
            <a:r>
              <a:rPr lang="en-US" spc="15" dirty="0">
                <a:cs typeface="Times New Roman"/>
              </a:rPr>
              <a:t>k-element </a:t>
            </a:r>
            <a:r>
              <a:rPr lang="en-US" spc="35" dirty="0">
                <a:cs typeface="Times New Roman"/>
              </a:rPr>
              <a:t>subset </a:t>
            </a:r>
            <a:r>
              <a:rPr lang="en-US" spc="-25" dirty="0">
                <a:cs typeface="Times New Roman"/>
              </a:rPr>
              <a:t>of </a:t>
            </a:r>
            <a:r>
              <a:rPr lang="en-US" i="1" spc="229" dirty="0">
                <a:cs typeface="Times New Roman"/>
              </a:rPr>
              <a:t>X </a:t>
            </a:r>
            <a:r>
              <a:rPr lang="en-US" spc="105" dirty="0">
                <a:cs typeface="Arial Unicode MS"/>
              </a:rPr>
              <a:t>∪ </a:t>
            </a:r>
            <a:r>
              <a:rPr lang="en-US" i="1" spc="20" dirty="0">
                <a:cs typeface="Times New Roman"/>
              </a:rPr>
              <a:t>Y </a:t>
            </a:r>
            <a:r>
              <a:rPr lang="en-US" spc="35" dirty="0">
                <a:cs typeface="Times New Roman"/>
              </a:rPr>
              <a:t>has </a:t>
            </a:r>
            <a:r>
              <a:rPr lang="en-US" spc="30" dirty="0">
                <a:cs typeface="Times New Roman"/>
              </a:rPr>
              <a:t>minimum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10" dirty="0">
                <a:cs typeface="Times New Roman"/>
              </a:rPr>
              <a:t>s, </a:t>
            </a:r>
            <a:r>
              <a:rPr lang="en-US" spc="50" dirty="0">
                <a:cs typeface="Times New Roman"/>
              </a:rPr>
              <a:t>then add </a:t>
            </a:r>
            <a:r>
              <a:rPr lang="en-US" i="1" spc="229" dirty="0">
                <a:cs typeface="Times New Roman"/>
              </a:rPr>
              <a:t>X </a:t>
            </a:r>
            <a:r>
              <a:rPr lang="en-US" spc="105" dirty="0">
                <a:cs typeface="Arial Unicode MS"/>
              </a:rPr>
              <a:t>∪ </a:t>
            </a:r>
            <a:r>
              <a:rPr lang="en-US" i="1" spc="20" dirty="0">
                <a:cs typeface="Times New Roman"/>
              </a:rPr>
              <a:t>Y </a:t>
            </a:r>
            <a:r>
              <a:rPr lang="en-US" spc="50" dirty="0">
                <a:cs typeface="Times New Roman"/>
              </a:rPr>
              <a:t>to </a:t>
            </a:r>
            <a:r>
              <a:rPr lang="en-US" spc="75" baseline="10101" dirty="0">
                <a:cs typeface="Times New Roman"/>
              </a:rPr>
              <a:t> </a:t>
            </a:r>
            <a:r>
              <a:rPr lang="en-US" spc="104" baseline="10101" dirty="0">
                <a:cs typeface="Times New Roman"/>
              </a:rPr>
              <a:t>C</a:t>
            </a:r>
            <a:r>
              <a:rPr lang="en-US" spc="70" dirty="0">
                <a:cs typeface="Arial"/>
              </a:rPr>
              <a:t>k+1</a:t>
            </a:r>
            <a:endParaRPr lang="en-US" dirty="0">
              <a:cs typeface="Arial"/>
            </a:endParaRPr>
          </a:p>
          <a:p>
            <a:pPr marL="1260475" marR="133350" lvl="2" indent="-139065" algn="l">
              <a:lnSpc>
                <a:spcPct val="102699"/>
              </a:lnSpc>
              <a:buFont typeface="Arial Unicode MS"/>
              <a:buChar char="•"/>
              <a:tabLst>
                <a:tab pos="1261110" algn="l"/>
              </a:tabLst>
            </a:pPr>
            <a:r>
              <a:rPr lang="en-US" spc="55" dirty="0">
                <a:cs typeface="Times New Roman"/>
              </a:rPr>
              <a:t>The </a:t>
            </a:r>
            <a:r>
              <a:rPr lang="en-US" spc="25" dirty="0" err="1">
                <a:cs typeface="Times New Roman"/>
              </a:rPr>
              <a:t>Apriori</a:t>
            </a:r>
            <a:r>
              <a:rPr lang="en-US" spc="25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principle </a:t>
            </a:r>
            <a:r>
              <a:rPr lang="en-US" spc="10" dirty="0">
                <a:cs typeface="Times New Roman"/>
              </a:rPr>
              <a:t>says </a:t>
            </a:r>
            <a:r>
              <a:rPr lang="en-US" spc="80" dirty="0">
                <a:cs typeface="Times New Roman"/>
              </a:rPr>
              <a:t>that </a:t>
            </a:r>
            <a:r>
              <a:rPr lang="en-US" spc="-25" dirty="0">
                <a:cs typeface="Times New Roman"/>
              </a:rPr>
              <a:t>if </a:t>
            </a:r>
            <a:r>
              <a:rPr lang="en-US" spc="50" dirty="0">
                <a:cs typeface="Times New Roman"/>
              </a:rPr>
              <a:t>an </a:t>
            </a:r>
            <a:r>
              <a:rPr lang="en-US" spc="35" dirty="0">
                <a:cs typeface="Times New Roman"/>
              </a:rPr>
              <a:t>itemset </a:t>
            </a:r>
            <a:r>
              <a:rPr lang="en-US" spc="25" dirty="0">
                <a:cs typeface="Times New Roman"/>
              </a:rPr>
              <a:t>I </a:t>
            </a:r>
            <a:r>
              <a:rPr lang="en-US" spc="35" dirty="0">
                <a:cs typeface="Times New Roman"/>
              </a:rPr>
              <a:t>has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10" dirty="0">
                <a:cs typeface="Times New Roman"/>
              </a:rPr>
              <a:t>s, </a:t>
            </a:r>
            <a:r>
              <a:rPr lang="en-US" spc="50" dirty="0">
                <a:cs typeface="Times New Roman"/>
              </a:rPr>
              <a:t>then </a:t>
            </a:r>
            <a:r>
              <a:rPr lang="en-US" spc="10" dirty="0">
                <a:cs typeface="Times New Roman"/>
              </a:rPr>
              <a:t>all </a:t>
            </a:r>
            <a:r>
              <a:rPr lang="en-US" spc="-25" dirty="0">
                <a:cs typeface="Times New Roman"/>
              </a:rPr>
              <a:t>of </a:t>
            </a:r>
            <a:r>
              <a:rPr lang="en-US" spc="35" dirty="0">
                <a:cs typeface="Times New Roman"/>
              </a:rPr>
              <a:t>its </a:t>
            </a:r>
            <a:r>
              <a:rPr lang="en-US" spc="30" dirty="0">
                <a:cs typeface="Times New Roman"/>
              </a:rPr>
              <a:t>subsets </a:t>
            </a:r>
            <a:r>
              <a:rPr lang="en-US" spc="45" dirty="0">
                <a:cs typeface="Times New Roman"/>
              </a:rPr>
              <a:t>must  </a:t>
            </a:r>
            <a:r>
              <a:rPr lang="en-US" spc="5" dirty="0">
                <a:cs typeface="Times New Roman"/>
              </a:rPr>
              <a:t>also </a:t>
            </a:r>
            <a:r>
              <a:rPr lang="en-US" spc="10" dirty="0">
                <a:cs typeface="Times New Roman"/>
              </a:rPr>
              <a:t>have </a:t>
            </a:r>
            <a:r>
              <a:rPr lang="en-US" spc="55" dirty="0">
                <a:cs typeface="Times New Roman"/>
              </a:rPr>
              <a:t>support</a:t>
            </a:r>
            <a:r>
              <a:rPr lang="en-US" spc="225" dirty="0">
                <a:cs typeface="Times New Roman"/>
              </a:rPr>
              <a:t> </a:t>
            </a:r>
            <a:r>
              <a:rPr lang="en-US" spc="10" dirty="0">
                <a:cs typeface="Times New Roman"/>
              </a:rPr>
              <a:t>s.</a:t>
            </a:r>
            <a:endParaRPr lang="en-US" dirty="0">
              <a:cs typeface="Times New Roman"/>
            </a:endParaRPr>
          </a:p>
          <a:p>
            <a:pPr marL="1260475" lvl="2" indent="-139700" algn="l">
              <a:lnSpc>
                <a:spcPct val="100000"/>
              </a:lnSpc>
              <a:spcBef>
                <a:spcPts val="215"/>
              </a:spcBef>
              <a:buFont typeface="Arial Unicode MS"/>
              <a:buChar char="•"/>
              <a:tabLst>
                <a:tab pos="1261110" algn="l"/>
              </a:tabLst>
            </a:pPr>
            <a:r>
              <a:rPr lang="en-US" spc="35" dirty="0" err="1">
                <a:cs typeface="Times New Roman"/>
              </a:rPr>
              <a:t>Itemsets</a:t>
            </a:r>
            <a:r>
              <a:rPr lang="en-US" spc="95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with</a:t>
            </a:r>
            <a:r>
              <a:rPr lang="en-US" spc="90" dirty="0">
                <a:cs typeface="Times New Roman"/>
              </a:rPr>
              <a:t> </a:t>
            </a:r>
            <a:r>
              <a:rPr lang="en-US" spc="40" dirty="0">
                <a:cs typeface="Times New Roman"/>
              </a:rPr>
              <a:t>their</a:t>
            </a:r>
            <a:r>
              <a:rPr lang="en-US" spc="95" dirty="0">
                <a:cs typeface="Times New Roman"/>
              </a:rPr>
              <a:t> </a:t>
            </a:r>
            <a:r>
              <a:rPr lang="en-US" spc="55" dirty="0">
                <a:cs typeface="Times New Roman"/>
              </a:rPr>
              <a:t>support</a:t>
            </a:r>
            <a:r>
              <a:rPr lang="en-US" spc="65" dirty="0">
                <a:cs typeface="Times New Roman"/>
              </a:rPr>
              <a:t> </a:t>
            </a:r>
            <a:r>
              <a:rPr lang="en-US" spc="25" dirty="0">
                <a:cs typeface="Times New Roman"/>
              </a:rPr>
              <a:t>counts</a:t>
            </a:r>
            <a:r>
              <a:rPr lang="en-US" spc="10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are</a:t>
            </a:r>
            <a:r>
              <a:rPr lang="en-US" spc="90" dirty="0">
                <a:cs typeface="Times New Roman"/>
              </a:rPr>
              <a:t> </a:t>
            </a:r>
            <a:r>
              <a:rPr lang="en-US" spc="35" dirty="0">
                <a:cs typeface="Times New Roman"/>
              </a:rPr>
              <a:t>stored</a:t>
            </a:r>
            <a:r>
              <a:rPr lang="en-US" spc="95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in</a:t>
            </a:r>
            <a:r>
              <a:rPr lang="en-US" spc="90" dirty="0">
                <a:cs typeface="Times New Roman"/>
              </a:rPr>
              <a:t> </a:t>
            </a:r>
            <a:r>
              <a:rPr lang="en-US" spc="55" dirty="0">
                <a:cs typeface="Times New Roman"/>
              </a:rPr>
              <a:t>a</a:t>
            </a:r>
            <a:r>
              <a:rPr lang="en-US" spc="95" dirty="0">
                <a:cs typeface="Times New Roman"/>
              </a:rPr>
              <a:t> </a:t>
            </a:r>
            <a:r>
              <a:rPr lang="en-US" spc="40" dirty="0">
                <a:cs typeface="Times New Roman"/>
              </a:rPr>
              <a:t>hash</a:t>
            </a:r>
            <a:r>
              <a:rPr lang="en-US" spc="90" dirty="0">
                <a:cs typeface="Times New Roman"/>
              </a:rPr>
              <a:t> </a:t>
            </a:r>
            <a:r>
              <a:rPr lang="en-US" spc="40" dirty="0">
                <a:cs typeface="Times New Roman"/>
              </a:rPr>
              <a:t>table</a:t>
            </a:r>
            <a:r>
              <a:rPr lang="en-US" spc="95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for</a:t>
            </a:r>
            <a:r>
              <a:rPr lang="en-US" spc="90" dirty="0">
                <a:cs typeface="Times New Roman"/>
              </a:rPr>
              <a:t> </a:t>
            </a:r>
            <a:r>
              <a:rPr lang="en-US" spc="15" dirty="0">
                <a:cs typeface="Times New Roman"/>
              </a:rPr>
              <a:t>easy</a:t>
            </a:r>
            <a:r>
              <a:rPr lang="en-US" spc="100" dirty="0">
                <a:cs typeface="Times New Roman"/>
              </a:rPr>
              <a:t> </a:t>
            </a:r>
            <a:r>
              <a:rPr lang="en-US" spc="20" dirty="0">
                <a:cs typeface="Times New Roman"/>
              </a:rPr>
              <a:t>retrieval.</a:t>
            </a:r>
            <a:endParaRPr lang="en-US" dirty="0">
              <a:cs typeface="Times New Roman"/>
            </a:endParaRPr>
          </a:p>
          <a:p>
            <a:pPr marL="765175" marR="133985" indent="-253365" algn="l">
              <a:lnSpc>
                <a:spcPct val="102699"/>
              </a:lnSpc>
              <a:spcBef>
                <a:spcPts val="375"/>
              </a:spcBef>
              <a:buAutoNum type="alphaLcParenBoth" startAt="2"/>
              <a:tabLst>
                <a:tab pos="765810" algn="l"/>
              </a:tabLst>
            </a:pPr>
            <a:r>
              <a:rPr lang="en-US" spc="35" dirty="0">
                <a:cs typeface="Times New Roman"/>
              </a:rPr>
              <a:t>Prune-2: </a:t>
            </a:r>
            <a:r>
              <a:rPr lang="en-US" spc="20" dirty="0">
                <a:cs typeface="Times New Roman"/>
              </a:rPr>
              <a:t>Scan </a:t>
            </a:r>
            <a:r>
              <a:rPr lang="en-US" spc="55" dirty="0">
                <a:cs typeface="Times New Roman"/>
              </a:rPr>
              <a:t>the </a:t>
            </a:r>
            <a:r>
              <a:rPr lang="en-US" spc="50" dirty="0">
                <a:cs typeface="Times New Roman"/>
              </a:rPr>
              <a:t>dataset to </a:t>
            </a:r>
            <a:r>
              <a:rPr lang="en-US" spc="35" dirty="0">
                <a:cs typeface="Times New Roman"/>
              </a:rPr>
              <a:t>compute </a:t>
            </a:r>
            <a:r>
              <a:rPr lang="en-US" spc="55" dirty="0">
                <a:cs typeface="Times New Roman"/>
              </a:rPr>
              <a:t>the </a:t>
            </a:r>
            <a:r>
              <a:rPr lang="en-US" dirty="0">
                <a:cs typeface="Times New Roman"/>
              </a:rPr>
              <a:t>coverage </a:t>
            </a:r>
            <a:r>
              <a:rPr lang="en-US" spc="-25" dirty="0">
                <a:cs typeface="Times New Roman"/>
              </a:rPr>
              <a:t>of </a:t>
            </a:r>
            <a:r>
              <a:rPr lang="en-US" spc="10" dirty="0">
                <a:cs typeface="Times New Roman"/>
              </a:rPr>
              <a:t>each </a:t>
            </a:r>
            <a:r>
              <a:rPr lang="en-US" spc="45" dirty="0">
                <a:cs typeface="Times New Roman"/>
              </a:rPr>
              <a:t>(k+1)-itemset </a:t>
            </a:r>
            <a:r>
              <a:rPr lang="en-US" spc="20" dirty="0">
                <a:cs typeface="Times New Roman"/>
              </a:rPr>
              <a:t>in </a:t>
            </a:r>
            <a:r>
              <a:rPr lang="en-US" spc="70" dirty="0">
                <a:cs typeface="Times New Roman"/>
              </a:rPr>
              <a:t>C</a:t>
            </a:r>
            <a:r>
              <a:rPr lang="en-US" spc="104" baseline="-13888" dirty="0">
                <a:cs typeface="Arial"/>
              </a:rPr>
              <a:t>k+1</a:t>
            </a:r>
            <a:r>
              <a:rPr lang="en-US" spc="70" dirty="0">
                <a:cs typeface="Times New Roman"/>
              </a:rPr>
              <a:t>. </a:t>
            </a:r>
            <a:r>
              <a:rPr lang="en-US" spc="5" dirty="0">
                <a:cs typeface="Times New Roman"/>
              </a:rPr>
              <a:t>Remove </a:t>
            </a:r>
            <a:r>
              <a:rPr lang="en-US" spc="30" dirty="0">
                <a:cs typeface="Times New Roman"/>
              </a:rPr>
              <a:t>any  </a:t>
            </a:r>
            <a:r>
              <a:rPr lang="en-US" spc="35" dirty="0">
                <a:cs typeface="Times New Roman"/>
              </a:rPr>
              <a:t>itemset </a:t>
            </a:r>
            <a:r>
              <a:rPr lang="en-US" spc="80" dirty="0">
                <a:cs typeface="Times New Roman"/>
              </a:rPr>
              <a:t>that </a:t>
            </a:r>
            <a:r>
              <a:rPr lang="en-US" spc="15" dirty="0">
                <a:cs typeface="Times New Roman"/>
              </a:rPr>
              <a:t>does </a:t>
            </a:r>
            <a:r>
              <a:rPr lang="en-US" spc="50" dirty="0">
                <a:cs typeface="Times New Roman"/>
              </a:rPr>
              <a:t>not </a:t>
            </a:r>
            <a:r>
              <a:rPr lang="en-US" spc="10" dirty="0">
                <a:cs typeface="Times New Roman"/>
              </a:rPr>
              <a:t>have </a:t>
            </a:r>
            <a:r>
              <a:rPr lang="en-US" spc="55" dirty="0">
                <a:cs typeface="Times New Roman"/>
              </a:rPr>
              <a:t>the </a:t>
            </a:r>
            <a:r>
              <a:rPr lang="en-US" spc="30" dirty="0">
                <a:cs typeface="Times New Roman"/>
              </a:rPr>
              <a:t>minimum</a:t>
            </a:r>
            <a:r>
              <a:rPr lang="en-US" spc="85" dirty="0">
                <a:cs typeface="Times New Roman"/>
              </a:rPr>
              <a:t>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10" dirty="0">
                <a:cs typeface="Times New Roman"/>
              </a:rPr>
              <a:t>s.</a:t>
            </a:r>
            <a:endParaRPr lang="en-US" dirty="0">
              <a:cs typeface="Times New Roman"/>
            </a:endParaRPr>
          </a:p>
          <a:p>
            <a:pPr marL="534670" marR="132080" indent="-7620" algn="l">
              <a:lnSpc>
                <a:spcPts val="1730"/>
              </a:lnSpc>
              <a:spcBef>
                <a:spcPts val="110"/>
              </a:spcBef>
              <a:buAutoNum type="alphaLcParenBoth" startAt="2"/>
              <a:tabLst>
                <a:tab pos="765810" algn="l"/>
              </a:tabLst>
            </a:pPr>
            <a:r>
              <a:rPr lang="en-US" spc="30" dirty="0">
                <a:cs typeface="Times New Roman"/>
              </a:rPr>
              <a:t>Store frequent </a:t>
            </a:r>
            <a:r>
              <a:rPr lang="en-US" spc="30" dirty="0" err="1">
                <a:cs typeface="Times New Roman"/>
              </a:rPr>
              <a:t>itemsets</a:t>
            </a:r>
            <a:r>
              <a:rPr lang="en-US" spc="30" dirty="0">
                <a:cs typeface="Times New Roman"/>
              </a:rPr>
              <a:t> </a:t>
            </a:r>
            <a:r>
              <a:rPr lang="en-US" spc="-25" dirty="0">
                <a:cs typeface="Times New Roman"/>
              </a:rPr>
              <a:t>of </a:t>
            </a:r>
            <a:r>
              <a:rPr lang="en-US" i="1" spc="70" dirty="0">
                <a:cs typeface="Times New Roman"/>
              </a:rPr>
              <a:t>C</a:t>
            </a:r>
            <a:r>
              <a:rPr lang="en-US" spc="104" baseline="-13888" dirty="0">
                <a:cs typeface="Arial"/>
              </a:rPr>
              <a:t>k+1 </a:t>
            </a:r>
            <a:r>
              <a:rPr lang="en-US" spc="35" dirty="0">
                <a:cs typeface="Times New Roman"/>
              </a:rPr>
              <a:t>with </a:t>
            </a:r>
            <a:r>
              <a:rPr lang="en-US" spc="40" dirty="0">
                <a:cs typeface="Times New Roman"/>
              </a:rPr>
              <a:t>their </a:t>
            </a:r>
            <a:r>
              <a:rPr lang="en-US" spc="55" dirty="0">
                <a:cs typeface="Times New Roman"/>
              </a:rPr>
              <a:t>support </a:t>
            </a:r>
            <a:r>
              <a:rPr lang="en-US" spc="20" dirty="0">
                <a:cs typeface="Times New Roman"/>
              </a:rPr>
              <a:t>in </a:t>
            </a:r>
            <a:r>
              <a:rPr lang="en-US" spc="55" dirty="0">
                <a:cs typeface="Times New Roman"/>
              </a:rPr>
              <a:t>a </a:t>
            </a:r>
            <a:r>
              <a:rPr lang="en-US" spc="40" dirty="0">
                <a:cs typeface="Times New Roman"/>
              </a:rPr>
              <a:t>hash table </a:t>
            </a:r>
            <a:r>
              <a:rPr lang="en-US" dirty="0">
                <a:cs typeface="Times New Roman"/>
              </a:rPr>
              <a:t>for </a:t>
            </a:r>
            <a:r>
              <a:rPr lang="en-US" spc="15" dirty="0">
                <a:cs typeface="Times New Roman"/>
              </a:rPr>
              <a:t>easy </a:t>
            </a:r>
            <a:r>
              <a:rPr lang="en-US" spc="25" dirty="0">
                <a:cs typeface="Times New Roman"/>
              </a:rPr>
              <a:t>retrieval </a:t>
            </a:r>
            <a:r>
              <a:rPr lang="en-US" spc="-25" dirty="0">
                <a:cs typeface="Times New Roman"/>
              </a:rPr>
              <a:t>of </a:t>
            </a:r>
            <a:r>
              <a:rPr lang="en-US" spc="50" dirty="0">
                <a:cs typeface="Times New Roman"/>
              </a:rPr>
              <a:t>support.  (f)</a:t>
            </a:r>
            <a:r>
              <a:rPr lang="en-US" spc="265" dirty="0">
                <a:cs typeface="Times New Roman"/>
              </a:rPr>
              <a:t> </a:t>
            </a:r>
            <a:r>
              <a:rPr lang="en-US" spc="100" dirty="0">
                <a:cs typeface="Times New Roman"/>
              </a:rPr>
              <a:t>k</a:t>
            </a:r>
            <a:r>
              <a:rPr lang="en-US" spc="100" dirty="0">
                <a:cs typeface="Arial Unicode MS"/>
              </a:rPr>
              <a:t>←−</a:t>
            </a:r>
            <a:r>
              <a:rPr lang="en-US" spc="100" dirty="0">
                <a:cs typeface="Times New Roman"/>
              </a:rPr>
              <a:t>k+1</a:t>
            </a:r>
            <a:endParaRPr lang="en-US" dirty="0">
              <a:cs typeface="Times New Roman"/>
            </a:endParaRPr>
          </a:p>
          <a:p>
            <a:pPr marL="739775" lvl="1" indent="-246379" algn="l">
              <a:lnSpc>
                <a:spcPct val="100000"/>
              </a:lnSpc>
              <a:spcBef>
                <a:spcPts val="935"/>
              </a:spcBef>
              <a:buAutoNum type="alphaLcParenBoth"/>
              <a:tabLst>
                <a:tab pos="740410" algn="l"/>
              </a:tabLst>
            </a:pPr>
            <a:endParaRPr lang="en-US" dirty="0">
              <a:cs typeface="Arial Unicode MS"/>
            </a:endParaRPr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622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73100" y="901838"/>
            <a:ext cx="3665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Times New Roman"/>
                <a:cs typeface="Times New Roman"/>
              </a:rPr>
              <a:t>Example: </a:t>
            </a:r>
            <a:r>
              <a:rPr sz="1100" spc="30" dirty="0">
                <a:latin typeface="Times New Roman"/>
                <a:cs typeface="Times New Roman"/>
              </a:rPr>
              <a:t>minimum </a:t>
            </a:r>
            <a:r>
              <a:rPr sz="1100" spc="55" dirty="0">
                <a:latin typeface="Times New Roman"/>
                <a:cs typeface="Times New Roman"/>
              </a:rPr>
              <a:t>support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2; </a:t>
            </a:r>
            <a:r>
              <a:rPr sz="1100" spc="30" dirty="0">
                <a:latin typeface="Times New Roman"/>
                <a:cs typeface="Times New Roman"/>
              </a:rPr>
              <a:t>minimum </a:t>
            </a:r>
            <a:r>
              <a:rPr sz="1100" spc="25" dirty="0">
                <a:latin typeface="Times New Roman"/>
                <a:cs typeface="Times New Roman"/>
              </a:rPr>
              <a:t>accuracy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50%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7743" y="1248308"/>
          <a:ext cx="1812289" cy="1731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7429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Times New Roman"/>
                          <a:cs typeface="Times New Roman"/>
                        </a:rPr>
                        <a:t>Transaction-ID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61">
                <a:tc>
                  <a:txBody>
                    <a:bodyPr/>
                    <a:lstStyle/>
                    <a:p>
                      <a:pPr marL="74295">
                        <a:lnSpc>
                          <a:spcPts val="119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9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I1,I2,I5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T200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I2,I4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4295">
                        <a:lnSpc>
                          <a:spcPts val="116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T300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I2,I3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T400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I1,I2,I4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T600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I2,I3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T700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T800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I1,I2,I3,I5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234">
                <a:tc>
                  <a:txBody>
                    <a:bodyPr/>
                    <a:lstStyle/>
                    <a:p>
                      <a:pPr marL="74295">
                        <a:lnSpc>
                          <a:spcPts val="117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T900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I1,I2,I3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3100" y="3122306"/>
            <a:ext cx="2139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1-itemsets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4050" y="3513808"/>
          <a:ext cx="1301750" cy="99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77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spc="55" dirty="0">
                          <a:latin typeface="Arial"/>
                          <a:cs typeface="Arial"/>
                        </a:rPr>
                        <a:t>Itemset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1040"/>
                        </a:lnSpc>
                      </a:pPr>
                      <a:r>
                        <a:rPr sz="1100" spc="20" dirty="0">
                          <a:latin typeface="Arial"/>
                          <a:cs typeface="Arial"/>
                        </a:rPr>
                        <a:t>Support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55" dirty="0">
                          <a:latin typeface="Arial"/>
                          <a:cs typeface="Arial"/>
                        </a:rPr>
                        <a:t>{I1}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55" dirty="0">
                          <a:latin typeface="Arial"/>
                          <a:cs typeface="Arial"/>
                        </a:rPr>
                        <a:t>{I2}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55" dirty="0">
                          <a:latin typeface="Arial"/>
                          <a:cs typeface="Arial"/>
                        </a:rPr>
                        <a:t>{I3}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55" dirty="0">
                          <a:latin typeface="Arial"/>
                          <a:cs typeface="Arial"/>
                        </a:rPr>
                        <a:t>{I4}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377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sz="1100" spc="155" dirty="0">
                          <a:latin typeface="Arial"/>
                          <a:cs typeface="Arial"/>
                        </a:rPr>
                        <a:t>{I5}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097" y="4672204"/>
            <a:ext cx="4829175" cy="141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5" dirty="0">
                <a:latin typeface="Arial"/>
                <a:cs typeface="Arial"/>
              </a:rPr>
              <a:t>All </a:t>
            </a:r>
            <a:r>
              <a:rPr sz="1100" spc="-25" dirty="0">
                <a:latin typeface="Arial"/>
                <a:cs typeface="Arial"/>
              </a:rPr>
              <a:t>have </a:t>
            </a:r>
            <a:r>
              <a:rPr sz="1100" spc="110" dirty="0">
                <a:latin typeface="Arial"/>
                <a:cs typeface="Arial"/>
              </a:rPr>
              <a:t>at </a:t>
            </a:r>
            <a:r>
              <a:rPr sz="1100" spc="105" dirty="0">
                <a:latin typeface="Arial"/>
                <a:cs typeface="Arial"/>
              </a:rPr>
              <a:t>least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minimum </a:t>
            </a:r>
            <a:r>
              <a:rPr sz="1100" spc="65" dirty="0">
                <a:latin typeface="Arial"/>
                <a:cs typeface="Arial"/>
              </a:rPr>
              <a:t>required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2-itemsets</a:t>
            </a:r>
            <a:endParaRPr sz="1100">
              <a:latin typeface="Arial"/>
              <a:cs typeface="Arial"/>
            </a:endParaRPr>
          </a:p>
          <a:p>
            <a:pPr marL="230504" marR="224154" indent="-218440">
              <a:lnSpc>
                <a:spcPct val="102699"/>
              </a:lnSpc>
              <a:buAutoNum type="arabicPeriod"/>
              <a:tabLst>
                <a:tab pos="231140" algn="l"/>
              </a:tabLst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65" dirty="0">
                <a:latin typeface="Arial"/>
                <a:cs typeface="Arial"/>
              </a:rPr>
              <a:t>2-itemsets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15" dirty="0">
                <a:latin typeface="Arial"/>
                <a:cs typeface="Arial"/>
              </a:rPr>
              <a:t>combining </a:t>
            </a:r>
            <a:r>
              <a:rPr sz="1100" spc="65" dirty="0">
                <a:latin typeface="Arial"/>
                <a:cs typeface="Arial"/>
              </a:rPr>
              <a:t>1-itemsets </a:t>
            </a:r>
            <a:r>
              <a:rPr sz="1100" spc="-65" dirty="0">
                <a:latin typeface="Arial"/>
                <a:cs typeface="Arial"/>
              </a:rPr>
              <a:t>whose  </a:t>
            </a:r>
            <a:r>
              <a:rPr sz="1100" spc="215" dirty="0">
                <a:latin typeface="Arial"/>
                <a:cs typeface="Arial"/>
              </a:rPr>
              <a:t>first </a:t>
            </a:r>
            <a:r>
              <a:rPr sz="1100" spc="-40" dirty="0">
                <a:latin typeface="Arial"/>
                <a:cs typeface="Arial"/>
              </a:rPr>
              <a:t>0 </a:t>
            </a:r>
            <a:r>
              <a:rPr sz="1100" spc="45" dirty="0">
                <a:latin typeface="Arial"/>
                <a:cs typeface="Arial"/>
              </a:rPr>
              <a:t>items </a:t>
            </a:r>
            <a:r>
              <a:rPr sz="1100" spc="40" dirty="0">
                <a:latin typeface="Arial"/>
                <a:cs typeface="Arial"/>
              </a:rPr>
              <a:t>are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identical</a:t>
            </a:r>
            <a:endParaRPr sz="1100">
              <a:latin typeface="Arial"/>
              <a:cs typeface="Arial"/>
            </a:endParaRPr>
          </a:p>
          <a:p>
            <a:pPr marL="230504" marR="152400" indent="-218440">
              <a:lnSpc>
                <a:spcPct val="102699"/>
              </a:lnSpc>
              <a:buAutoNum type="arabicPeriod"/>
              <a:tabLst>
                <a:tab pos="231140" algn="l"/>
              </a:tabLst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any </a:t>
            </a:r>
            <a:r>
              <a:rPr sz="1100" spc="65" dirty="0">
                <a:latin typeface="Arial"/>
                <a:cs typeface="Arial"/>
              </a:rPr>
              <a:t>2-itemsets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-25" dirty="0">
                <a:latin typeface="Arial"/>
                <a:cs typeface="Arial"/>
              </a:rPr>
              <a:t>have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0" dirty="0">
                <a:latin typeface="Arial"/>
                <a:cs typeface="Arial"/>
              </a:rPr>
              <a:t>1-item </a:t>
            </a:r>
            <a:r>
              <a:rPr sz="1100" spc="30" dirty="0">
                <a:latin typeface="Arial"/>
                <a:cs typeface="Arial"/>
              </a:rPr>
              <a:t>subset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175" dirty="0">
                <a:latin typeface="Arial"/>
                <a:cs typeface="Arial"/>
              </a:rPr>
              <a:t>is </a:t>
            </a:r>
            <a:r>
              <a:rPr sz="1100" spc="6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a 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1-itemset</a:t>
            </a:r>
            <a:endParaRPr sz="110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1140" algn="l"/>
              </a:tabLst>
            </a:pPr>
            <a:r>
              <a:rPr sz="1100" spc="-55" dirty="0">
                <a:latin typeface="Arial"/>
                <a:cs typeface="Arial"/>
              </a:rPr>
              <a:t>Scan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55" dirty="0">
                <a:latin typeface="Arial"/>
                <a:cs typeface="Arial"/>
              </a:rPr>
              <a:t>dataset </a:t>
            </a:r>
            <a:r>
              <a:rPr sz="1100" spc="1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compute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80" dirty="0">
                <a:latin typeface="Arial"/>
                <a:cs typeface="Arial"/>
              </a:rPr>
              <a:t>actual </a:t>
            </a:r>
            <a:r>
              <a:rPr sz="1100" spc="45" dirty="0">
                <a:latin typeface="Arial"/>
                <a:cs typeface="Arial"/>
              </a:rPr>
              <a:t>support </a:t>
            </a:r>
            <a:r>
              <a:rPr sz="1100" spc="14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each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4057" y="6285955"/>
          <a:ext cx="1375410" cy="186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77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spc="55" dirty="0">
                          <a:latin typeface="Arial"/>
                          <a:cs typeface="Arial"/>
                        </a:rPr>
                        <a:t>Itemset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040"/>
                        </a:lnSpc>
                      </a:pPr>
                      <a:r>
                        <a:rPr sz="1100" spc="20" dirty="0">
                          <a:latin typeface="Arial"/>
                          <a:cs typeface="Arial"/>
                        </a:rPr>
                        <a:t>Support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{I1,I2}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{I1,I3}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{I1,I4}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{I1,I5}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{I2,I3}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{I2,I4}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{I3,I4}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0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{I3,I5}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377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{I4,I5}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73107" y="8303876"/>
            <a:ext cx="4102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those </a:t>
            </a:r>
            <a:r>
              <a:rPr sz="1100" spc="80" dirty="0">
                <a:latin typeface="Arial"/>
                <a:cs typeface="Arial"/>
              </a:rPr>
              <a:t>with less </a:t>
            </a:r>
            <a:r>
              <a:rPr sz="1100" spc="35" dirty="0">
                <a:latin typeface="Arial"/>
                <a:cs typeface="Arial"/>
              </a:rPr>
              <a:t>than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minimum </a:t>
            </a:r>
            <a:r>
              <a:rPr sz="1100" spc="120" dirty="0">
                <a:latin typeface="Arial"/>
                <a:cs typeface="Arial"/>
              </a:rPr>
              <a:t>level </a:t>
            </a:r>
            <a:r>
              <a:rPr sz="1100" spc="110" dirty="0">
                <a:latin typeface="Arial"/>
                <a:cs typeface="Arial"/>
              </a:rPr>
              <a:t>of</a:t>
            </a:r>
            <a:r>
              <a:rPr sz="1100" spc="38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7" y="8648303"/>
            <a:ext cx="537210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65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e</a:t>
            </a:r>
            <a:r>
              <a:rPr sz="1100" spc="-345" dirty="0">
                <a:latin typeface="Arial"/>
                <a:cs typeface="Arial"/>
              </a:rPr>
              <a:t>m</a:t>
            </a:r>
            <a:r>
              <a:rPr sz="1100" spc="20" dirty="0">
                <a:latin typeface="Arial"/>
                <a:cs typeface="Arial"/>
              </a:rPr>
              <a:t>s</a:t>
            </a:r>
            <a:r>
              <a:rPr sz="1100" spc="-40" dirty="0">
                <a:latin typeface="Arial"/>
                <a:cs typeface="Arial"/>
              </a:rPr>
              <a:t>e</a:t>
            </a:r>
            <a:r>
              <a:rPr sz="1100" spc="26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4" dirty="0">
                <a:latin typeface="Arial"/>
                <a:cs typeface="Arial"/>
              </a:rPr>
              <a:t>{</a:t>
            </a:r>
            <a:r>
              <a:rPr sz="1100" spc="265" dirty="0">
                <a:latin typeface="Arial"/>
                <a:cs typeface="Arial"/>
              </a:rPr>
              <a:t>I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spc="265" dirty="0">
                <a:latin typeface="Arial"/>
                <a:cs typeface="Arial"/>
              </a:rPr>
              <a:t>,I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204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4" dirty="0">
                <a:latin typeface="Arial"/>
                <a:cs typeface="Arial"/>
              </a:rPr>
              <a:t>{</a:t>
            </a:r>
            <a:r>
              <a:rPr sz="1100" spc="265" dirty="0">
                <a:latin typeface="Arial"/>
                <a:cs typeface="Arial"/>
              </a:rPr>
              <a:t>I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spc="265" dirty="0">
                <a:latin typeface="Arial"/>
                <a:cs typeface="Arial"/>
              </a:rPr>
              <a:t>,I</a:t>
            </a:r>
            <a:r>
              <a:rPr sz="1100" spc="-40" dirty="0">
                <a:latin typeface="Arial"/>
                <a:cs typeface="Arial"/>
              </a:rPr>
              <a:t>3</a:t>
            </a:r>
            <a:r>
              <a:rPr sz="1100" spc="204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3208" y="8648303"/>
            <a:ext cx="537210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5080" indent="-144780">
              <a:lnSpc>
                <a:spcPct val="102699"/>
              </a:lnSpc>
              <a:spcBef>
                <a:spcPts val="55"/>
              </a:spcBef>
            </a:pPr>
            <a:r>
              <a:rPr sz="1100" spc="-165" dirty="0">
                <a:latin typeface="Arial"/>
                <a:cs typeface="Arial"/>
              </a:rPr>
              <a:t>S</a:t>
            </a:r>
            <a:r>
              <a:rPr sz="1100" spc="-40" dirty="0">
                <a:latin typeface="Arial"/>
                <a:cs typeface="Arial"/>
              </a:rPr>
              <a:t>uppo</a:t>
            </a:r>
            <a:r>
              <a:rPr sz="1100" spc="204" dirty="0">
                <a:latin typeface="Arial"/>
                <a:cs typeface="Arial"/>
              </a:rPr>
              <a:t>r</a:t>
            </a:r>
            <a:r>
              <a:rPr sz="1100" spc="265" dirty="0">
                <a:latin typeface="Arial"/>
                <a:cs typeface="Arial"/>
              </a:rPr>
              <a:t>t  </a:t>
            </a:r>
            <a:r>
              <a:rPr sz="1100" spc="-4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4050" y="948912"/>
          <a:ext cx="1081405" cy="65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80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{I1,I5}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{I2,I3}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4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{I2,I4}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380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sz="1100" spc="160" dirty="0">
                          <a:latin typeface="Arial"/>
                          <a:cs typeface="Arial"/>
                        </a:rPr>
                        <a:t>{I2,I5}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3094" y="1802527"/>
            <a:ext cx="4973955" cy="346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3-itemsets</a:t>
            </a:r>
            <a:endParaRPr sz="1100">
              <a:latin typeface="Arial"/>
              <a:cs typeface="Arial"/>
            </a:endParaRPr>
          </a:p>
          <a:p>
            <a:pPr marL="230504" marR="368935" indent="-218440">
              <a:lnSpc>
                <a:spcPct val="102699"/>
              </a:lnSpc>
              <a:buAutoNum type="arabicPeriod"/>
              <a:tabLst>
                <a:tab pos="231140" algn="l"/>
              </a:tabLst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65" dirty="0">
                <a:latin typeface="Arial"/>
                <a:cs typeface="Arial"/>
              </a:rPr>
              <a:t>3-itemsets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15" dirty="0">
                <a:latin typeface="Arial"/>
                <a:cs typeface="Arial"/>
              </a:rPr>
              <a:t>combining </a:t>
            </a:r>
            <a:r>
              <a:rPr sz="1100" spc="65" dirty="0">
                <a:latin typeface="Arial"/>
                <a:cs typeface="Arial"/>
              </a:rPr>
              <a:t>2-itemsets </a:t>
            </a:r>
            <a:r>
              <a:rPr sz="1100" spc="-65" dirty="0">
                <a:latin typeface="Arial"/>
                <a:cs typeface="Arial"/>
              </a:rPr>
              <a:t>whose  </a:t>
            </a:r>
            <a:r>
              <a:rPr sz="1100" spc="215" dirty="0">
                <a:latin typeface="Arial"/>
                <a:cs typeface="Arial"/>
              </a:rPr>
              <a:t>first </a:t>
            </a:r>
            <a:r>
              <a:rPr sz="1100" spc="-40" dirty="0">
                <a:latin typeface="Arial"/>
                <a:cs typeface="Arial"/>
              </a:rPr>
              <a:t>1 </a:t>
            </a:r>
            <a:r>
              <a:rPr sz="1100" spc="45" dirty="0">
                <a:latin typeface="Arial"/>
                <a:cs typeface="Arial"/>
              </a:rPr>
              <a:t>items </a:t>
            </a:r>
            <a:r>
              <a:rPr sz="1100" spc="40" dirty="0">
                <a:latin typeface="Arial"/>
                <a:cs typeface="Arial"/>
              </a:rPr>
              <a:t>are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identical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{I1,I2,I3}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{I1,I2,I5}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160" dirty="0">
                <a:latin typeface="Arial"/>
                <a:cs typeface="Arial"/>
              </a:rPr>
              <a:t>{I1,I3,I5}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{I2,I3,I4}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{I2,I3,I5}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{I2,I4,I5}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230504" marR="5080" indent="-218440">
              <a:lnSpc>
                <a:spcPct val="102699"/>
              </a:lnSpc>
              <a:buAutoNum type="arabicPeriod" startAt="2"/>
              <a:tabLst>
                <a:tab pos="231140" algn="l"/>
              </a:tabLst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any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70" dirty="0">
                <a:latin typeface="Arial"/>
                <a:cs typeface="Arial"/>
              </a:rPr>
              <a:t>3-itemset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60" dirty="0">
                <a:latin typeface="Arial"/>
                <a:cs typeface="Arial"/>
              </a:rPr>
              <a:t>contains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0" dirty="0">
                <a:latin typeface="Arial"/>
                <a:cs typeface="Arial"/>
              </a:rPr>
              <a:t>2-item </a:t>
            </a:r>
            <a:r>
              <a:rPr sz="1100" spc="30" dirty="0">
                <a:latin typeface="Arial"/>
                <a:cs typeface="Arial"/>
              </a:rPr>
              <a:t>subset </a:t>
            </a:r>
            <a:r>
              <a:rPr sz="1100" spc="110" dirty="0">
                <a:latin typeface="Arial"/>
                <a:cs typeface="Arial"/>
              </a:rPr>
              <a:t>that  </a:t>
            </a:r>
            <a:r>
              <a:rPr sz="1100" spc="175" dirty="0">
                <a:latin typeface="Arial"/>
                <a:cs typeface="Arial"/>
              </a:rPr>
              <a:t>is </a:t>
            </a:r>
            <a:r>
              <a:rPr sz="1100" spc="6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2-itemset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{I1,I2,I3}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{I1,I2,I5}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buAutoNum type="arabicPeriod" startAt="3"/>
              <a:tabLst>
                <a:tab pos="231140" algn="l"/>
              </a:tabLst>
            </a:pPr>
            <a:r>
              <a:rPr sz="1100" spc="-55" dirty="0">
                <a:latin typeface="Arial"/>
                <a:cs typeface="Arial"/>
              </a:rPr>
              <a:t>Scan  </a:t>
            </a:r>
            <a:r>
              <a:rPr sz="1100" spc="60" dirty="0">
                <a:latin typeface="Arial"/>
                <a:cs typeface="Arial"/>
              </a:rPr>
              <a:t>the  </a:t>
            </a:r>
            <a:r>
              <a:rPr sz="1100" spc="55" dirty="0">
                <a:latin typeface="Arial"/>
                <a:cs typeface="Arial"/>
              </a:rPr>
              <a:t>dataset  </a:t>
            </a:r>
            <a:r>
              <a:rPr sz="1100" spc="1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compute  </a:t>
            </a:r>
            <a:r>
              <a:rPr sz="1100" spc="60" dirty="0">
                <a:latin typeface="Arial"/>
                <a:cs typeface="Arial"/>
              </a:rPr>
              <a:t>the  </a:t>
            </a:r>
            <a:r>
              <a:rPr sz="1100" spc="80" dirty="0">
                <a:latin typeface="Arial"/>
                <a:cs typeface="Arial"/>
              </a:rPr>
              <a:t>actual </a:t>
            </a:r>
            <a:r>
              <a:rPr sz="1100" spc="45" dirty="0">
                <a:latin typeface="Arial"/>
                <a:cs typeface="Arial"/>
              </a:rPr>
              <a:t>support  </a:t>
            </a:r>
            <a:r>
              <a:rPr sz="1100" spc="14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each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4" y="5415950"/>
            <a:ext cx="756920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{I1,I2,I3}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{I1,I2,I5}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129" y="5415950"/>
            <a:ext cx="537210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0" marR="5080" indent="-146685">
              <a:lnSpc>
                <a:spcPct val="102699"/>
              </a:lnSpc>
              <a:spcBef>
                <a:spcPts val="55"/>
              </a:spcBef>
            </a:pPr>
            <a:r>
              <a:rPr sz="1100" spc="-165" dirty="0">
                <a:latin typeface="Arial"/>
                <a:cs typeface="Arial"/>
              </a:rPr>
              <a:t>S</a:t>
            </a:r>
            <a:r>
              <a:rPr sz="1100" spc="-40" dirty="0">
                <a:latin typeface="Arial"/>
                <a:cs typeface="Arial"/>
              </a:rPr>
              <a:t>uppo</a:t>
            </a:r>
            <a:r>
              <a:rPr sz="1100" spc="204" dirty="0">
                <a:latin typeface="Arial"/>
                <a:cs typeface="Arial"/>
              </a:rPr>
              <a:t>r</a:t>
            </a:r>
            <a:r>
              <a:rPr sz="1100" spc="265" dirty="0">
                <a:latin typeface="Arial"/>
                <a:cs typeface="Arial"/>
              </a:rPr>
              <a:t>t  </a:t>
            </a:r>
            <a:r>
              <a:rPr sz="1100" spc="-4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89" y="6103269"/>
            <a:ext cx="4973955" cy="2853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5" dirty="0">
                <a:latin typeface="Arial"/>
                <a:cs typeface="Arial"/>
              </a:rPr>
              <a:t>All </a:t>
            </a:r>
            <a:r>
              <a:rPr sz="1100" spc="-25" dirty="0">
                <a:latin typeface="Arial"/>
                <a:cs typeface="Arial"/>
              </a:rPr>
              <a:t>have </a:t>
            </a:r>
            <a:r>
              <a:rPr sz="1100" spc="6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minimum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4-itemsets</a:t>
            </a:r>
            <a:endParaRPr sz="1100">
              <a:latin typeface="Arial"/>
              <a:cs typeface="Arial"/>
            </a:endParaRPr>
          </a:p>
          <a:p>
            <a:pPr marL="230504" marR="295910" indent="-218440">
              <a:lnSpc>
                <a:spcPct val="102699"/>
              </a:lnSpc>
              <a:buAutoNum type="arabicPeriod"/>
              <a:tabLst>
                <a:tab pos="231140" algn="l"/>
              </a:tabLst>
            </a:pPr>
            <a:r>
              <a:rPr sz="1100" spc="45" dirty="0">
                <a:latin typeface="Arial"/>
                <a:cs typeface="Arial"/>
              </a:rPr>
              <a:t>Construct </a:t>
            </a:r>
            <a:r>
              <a:rPr sz="1100" spc="30" dirty="0">
                <a:latin typeface="Arial"/>
                <a:cs typeface="Arial"/>
              </a:rPr>
              <a:t>candidaate </a:t>
            </a:r>
            <a:r>
              <a:rPr sz="1100" spc="65" dirty="0">
                <a:latin typeface="Arial"/>
                <a:cs typeface="Arial"/>
              </a:rPr>
              <a:t>4-itemsets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15" dirty="0">
                <a:latin typeface="Arial"/>
                <a:cs typeface="Arial"/>
              </a:rPr>
              <a:t>combining </a:t>
            </a:r>
            <a:r>
              <a:rPr sz="1100" spc="65" dirty="0">
                <a:latin typeface="Arial"/>
                <a:cs typeface="Arial"/>
              </a:rPr>
              <a:t>3-itemsets </a:t>
            </a:r>
            <a:r>
              <a:rPr sz="1100" spc="-65" dirty="0">
                <a:latin typeface="Arial"/>
                <a:cs typeface="Arial"/>
              </a:rPr>
              <a:t>whose  </a:t>
            </a:r>
            <a:r>
              <a:rPr sz="1100" spc="215" dirty="0">
                <a:latin typeface="Arial"/>
                <a:cs typeface="Arial"/>
              </a:rPr>
              <a:t>first </a:t>
            </a:r>
            <a:r>
              <a:rPr sz="1100" spc="-40" dirty="0">
                <a:latin typeface="Arial"/>
                <a:cs typeface="Arial"/>
              </a:rPr>
              <a:t>2 </a:t>
            </a:r>
            <a:r>
              <a:rPr sz="1100" spc="45" dirty="0">
                <a:latin typeface="Arial"/>
                <a:cs typeface="Arial"/>
              </a:rPr>
              <a:t>items </a:t>
            </a:r>
            <a:r>
              <a:rPr sz="1100" spc="40" dirty="0">
                <a:latin typeface="Arial"/>
                <a:cs typeface="Arial"/>
              </a:rPr>
              <a:t>are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120" dirty="0">
                <a:latin typeface="Arial"/>
                <a:cs typeface="Arial"/>
              </a:rPr>
              <a:t>identical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Itemset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Arial"/>
                <a:cs typeface="Arial"/>
              </a:rPr>
              <a:t>{I1,I2,I3,I5}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230504" marR="5080" indent="-218440">
              <a:lnSpc>
                <a:spcPct val="101800"/>
              </a:lnSpc>
              <a:buAutoNum type="arabicPeriod" startAt="2"/>
              <a:tabLst>
                <a:tab pos="231140" algn="l"/>
              </a:tabLst>
            </a:pPr>
            <a:r>
              <a:rPr sz="1100" spc="-110" dirty="0">
                <a:latin typeface="Arial"/>
                <a:cs typeface="Arial"/>
              </a:rPr>
              <a:t>Remove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any </a:t>
            </a:r>
            <a:r>
              <a:rPr sz="1100" spc="40" dirty="0">
                <a:latin typeface="Arial"/>
                <a:cs typeface="Arial"/>
              </a:rPr>
              <a:t>candidate </a:t>
            </a:r>
            <a:r>
              <a:rPr sz="1100" spc="70" dirty="0">
                <a:latin typeface="Arial"/>
                <a:cs typeface="Arial"/>
              </a:rPr>
              <a:t>4-itemset </a:t>
            </a:r>
            <a:r>
              <a:rPr sz="1100" spc="110" dirty="0">
                <a:latin typeface="Arial"/>
                <a:cs typeface="Arial"/>
              </a:rPr>
              <a:t>that </a:t>
            </a:r>
            <a:r>
              <a:rPr sz="1100" spc="60" dirty="0">
                <a:latin typeface="Arial"/>
                <a:cs typeface="Arial"/>
              </a:rPr>
              <a:t>contains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0" dirty="0">
                <a:latin typeface="Arial"/>
                <a:cs typeface="Arial"/>
              </a:rPr>
              <a:t>3-item </a:t>
            </a:r>
            <a:r>
              <a:rPr sz="1100" spc="30" dirty="0">
                <a:latin typeface="Arial"/>
                <a:cs typeface="Arial"/>
              </a:rPr>
              <a:t>subset </a:t>
            </a:r>
            <a:r>
              <a:rPr sz="1100" spc="110" dirty="0">
                <a:latin typeface="Arial"/>
                <a:cs typeface="Arial"/>
              </a:rPr>
              <a:t>that  </a:t>
            </a:r>
            <a:r>
              <a:rPr sz="1100" spc="175" dirty="0">
                <a:latin typeface="Arial"/>
                <a:cs typeface="Arial"/>
              </a:rPr>
              <a:t>is </a:t>
            </a:r>
            <a:r>
              <a:rPr sz="1100" spc="6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3-itemset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364490">
              <a:lnSpc>
                <a:spcPct val="102699"/>
              </a:lnSpc>
            </a:pPr>
            <a:r>
              <a:rPr sz="1100" spc="160" dirty="0">
                <a:latin typeface="Arial"/>
                <a:cs typeface="Arial"/>
              </a:rPr>
              <a:t>{I2,I3,I5} </a:t>
            </a:r>
            <a:r>
              <a:rPr sz="1100" spc="175" dirty="0">
                <a:latin typeface="Arial"/>
                <a:cs typeface="Arial"/>
              </a:rPr>
              <a:t>is </a:t>
            </a:r>
            <a:r>
              <a:rPr sz="1100" spc="6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a </a:t>
            </a:r>
            <a:r>
              <a:rPr sz="1100" spc="65" dirty="0">
                <a:latin typeface="Arial"/>
                <a:cs typeface="Arial"/>
              </a:rPr>
              <a:t>frequent </a:t>
            </a:r>
            <a:r>
              <a:rPr sz="1100" spc="70" dirty="0">
                <a:latin typeface="Arial"/>
                <a:cs typeface="Arial"/>
              </a:rPr>
              <a:t>3-itemset </a:t>
            </a:r>
            <a:r>
              <a:rPr sz="1100" spc="-10" dirty="0">
                <a:latin typeface="Arial"/>
                <a:cs typeface="Arial"/>
              </a:rPr>
              <a:t>so </a:t>
            </a:r>
            <a:r>
              <a:rPr sz="1100" spc="-40" dirty="0">
                <a:latin typeface="Arial"/>
                <a:cs typeface="Arial"/>
              </a:rPr>
              <a:t>remove </a:t>
            </a:r>
            <a:r>
              <a:rPr sz="1100" spc="170" dirty="0">
                <a:latin typeface="Arial"/>
                <a:cs typeface="Arial"/>
              </a:rPr>
              <a:t>{I1,I2,I3,I5}.  </a:t>
            </a:r>
            <a:r>
              <a:rPr sz="1100" spc="30" dirty="0">
                <a:latin typeface="Arial"/>
                <a:cs typeface="Arial"/>
              </a:rPr>
              <a:t>Nothing </a:t>
            </a:r>
            <a:r>
              <a:rPr sz="1100" spc="45" dirty="0">
                <a:latin typeface="Arial"/>
                <a:cs typeface="Arial"/>
              </a:rPr>
              <a:t>remains, </a:t>
            </a:r>
            <a:r>
              <a:rPr sz="1100" spc="-10" dirty="0">
                <a:latin typeface="Arial"/>
                <a:cs typeface="Arial"/>
              </a:rPr>
              <a:t>so </a:t>
            </a:r>
            <a:r>
              <a:rPr sz="1100" spc="70" dirty="0">
                <a:latin typeface="Arial"/>
                <a:cs typeface="Arial"/>
              </a:rPr>
              <a:t>there </a:t>
            </a:r>
            <a:r>
              <a:rPr sz="1100" spc="40" dirty="0">
                <a:latin typeface="Arial"/>
                <a:cs typeface="Arial"/>
              </a:rPr>
              <a:t>are </a:t>
            </a:r>
            <a:r>
              <a:rPr sz="1100" spc="-40" dirty="0">
                <a:latin typeface="Arial"/>
                <a:cs typeface="Arial"/>
              </a:rPr>
              <a:t>no </a:t>
            </a:r>
            <a:r>
              <a:rPr sz="1100" spc="65" dirty="0">
                <a:latin typeface="Arial"/>
                <a:cs typeface="Arial"/>
              </a:rPr>
              <a:t>frequent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4-itemsets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165" dirty="0">
                <a:latin typeface="Arial"/>
                <a:cs typeface="Arial"/>
              </a:rPr>
              <a:t>Now </a:t>
            </a:r>
            <a:r>
              <a:rPr sz="1100" spc="75" dirty="0">
                <a:latin typeface="Arial"/>
                <a:cs typeface="Arial"/>
              </a:rPr>
              <a:t>construct</a:t>
            </a:r>
            <a:r>
              <a:rPr sz="1100" spc="235" dirty="0">
                <a:latin typeface="Arial"/>
                <a:cs typeface="Arial"/>
              </a:rPr>
              <a:t> </a:t>
            </a:r>
            <a:r>
              <a:rPr sz="1100" spc="95" dirty="0">
                <a:latin typeface="Arial"/>
                <a:cs typeface="Arial"/>
              </a:rPr>
              <a:t>rules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76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324329" y="-99768"/>
                <a:ext cx="7473950" cy="9899889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lang="en-US" sz="1000" dirty="0">
                  <a:latin typeface="Times New Roman"/>
                  <a:cs typeface="Times New Roman"/>
                </a:endParaRPr>
              </a:p>
              <a:p>
                <a:pPr marL="114300">
                  <a:lnSpc>
                    <a:spcPct val="100000"/>
                  </a:lnSpc>
                </a:pPr>
                <a:r>
                  <a:rPr lang="en-US" sz="1100" u="sng" spc="-28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US" sz="2000" u="sng" spc="130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Generate </a:t>
                </a:r>
                <a:r>
                  <a:rPr lang="en-US" sz="2000" u="sng" spc="114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Strong </a:t>
                </a:r>
                <a:r>
                  <a:rPr lang="en-US" sz="2000" u="sng" spc="95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Association </a:t>
                </a:r>
                <a:r>
                  <a:rPr lang="en-US" sz="2000" u="sng" spc="105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Rules from </a:t>
                </a:r>
                <a:r>
                  <a:rPr lang="en-US" sz="2000" u="sng" spc="110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frequent</a:t>
                </a:r>
                <a:r>
                  <a:rPr lang="en-US" sz="2000" u="sng" spc="305" dirty="0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u="sng" spc="110" dirty="0" err="1">
                    <a:uFill>
                      <a:solidFill>
                        <a:srgbClr val="000000"/>
                      </a:solidFill>
                    </a:uFill>
                    <a:latin typeface="Times" pitchFamily="2" charset="0"/>
                    <a:cs typeface="Arial" panose="020B0604020202020204" pitchFamily="34" charset="0"/>
                  </a:rPr>
                  <a:t>itemsets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460375" indent="-139700">
                  <a:lnSpc>
                    <a:spcPct val="100000"/>
                  </a:lnSpc>
                  <a:spcBef>
                    <a:spcPts val="900"/>
                  </a:spcBef>
                  <a:buFont typeface="Arial Unicode MS"/>
                  <a:buChar char="•"/>
                  <a:tabLst>
                    <a:tab pos="461009" algn="l"/>
                  </a:tabLst>
                </a:pP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Ruleset←−∅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460375" indent="-139700">
                  <a:lnSpc>
                    <a:spcPct val="100000"/>
                  </a:lnSpc>
                  <a:spcBef>
                    <a:spcPts val="910"/>
                  </a:spcBef>
                  <a:buFont typeface="Arial Unicode MS"/>
                  <a:buChar char="•"/>
                  <a:tabLst>
                    <a:tab pos="461009" algn="l"/>
                  </a:tabLst>
                </a:pP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Repeat </a:t>
                </a:r>
                <a:r>
                  <a:rPr lang="en-US" sz="2000" dirty="0">
                    <a:latin typeface="Times" pitchFamily="2" charset="0"/>
                    <a:cs typeface="Arial" panose="020B0604020202020204" pitchFamily="34" charset="0"/>
                  </a:rPr>
                  <a:t>for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each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itemset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I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(except </a:t>
                </a:r>
                <a:r>
                  <a:rPr lang="en-US" sz="2000" dirty="0">
                    <a:latin typeface="Times" pitchFamily="2" charset="0"/>
                    <a:cs typeface="Arial" panose="020B0604020202020204" pitchFamily="34" charset="0"/>
                  </a:rPr>
                  <a:t>for</a:t>
                </a:r>
                <a:r>
                  <a:rPr lang="en-US" sz="2000" spc="229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1-itemsets):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765175" marR="132715" indent="-177165">
                  <a:lnSpc>
                    <a:spcPct val="102699"/>
                  </a:lnSpc>
                  <a:spcBef>
                    <a:spcPts val="865"/>
                  </a:spcBef>
                  <a:buAutoNum type="arabicPeriod"/>
                  <a:tabLst>
                    <a:tab pos="765810" algn="l"/>
                  </a:tabLst>
                </a:pP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Let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(1)</a:t>
                </a:r>
                <a:r>
                  <a:rPr lang="en-US" sz="2000" spc="30" baseline="-10416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be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set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all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constructed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by 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choosing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one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item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I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as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consequent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and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conjunction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other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items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I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as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</a:t>
                </a:r>
                <a:r>
                  <a:rPr lang="en-US" sz="2000" spc="7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antecedent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765175" indent="-177800">
                  <a:lnSpc>
                    <a:spcPct val="100000"/>
                  </a:lnSpc>
                  <a:spcBef>
                    <a:spcPts val="395"/>
                  </a:spcBef>
                  <a:buAutoNum type="arabicPeriod"/>
                  <a:tabLst>
                    <a:tab pos="765810" algn="l"/>
                  </a:tabLst>
                </a:pP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Remove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any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15" dirty="0">
                    <a:latin typeface="Times" pitchFamily="2" charset="0"/>
                    <a:cs typeface="Arial" panose="020B0604020202020204" pitchFamily="34" charset="0"/>
                  </a:rPr>
                  <a:t>from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(1)</a:t>
                </a:r>
                <a:r>
                  <a:rPr lang="en-US" sz="2000" spc="30" baseline="-10416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whose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accuracy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 less </a:t>
                </a:r>
                <a:r>
                  <a:rPr lang="en-US" sz="2000" spc="65" dirty="0">
                    <a:latin typeface="Times" pitchFamily="2" charset="0"/>
                    <a:cs typeface="Arial" panose="020B0604020202020204" pitchFamily="34" charset="0"/>
                  </a:rPr>
                  <a:t>than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minimum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accuracy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threshold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876300">
                  <a:lnSpc>
                    <a:spcPct val="100000"/>
                  </a:lnSpc>
                  <a:spcBef>
                    <a:spcPts val="409"/>
                  </a:spcBef>
                </a:pPr>
                <a:r>
                  <a:rPr lang="en-US" sz="2000" spc="75" dirty="0">
                    <a:latin typeface="Times" pitchFamily="2" charset="0"/>
                    <a:cs typeface="Arial" panose="020B0604020202020204" pitchFamily="34" charset="0"/>
                  </a:rPr>
                  <a:t>–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H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ash table contains frequent </a:t>
                </a:r>
                <a:r>
                  <a:rPr lang="en-US" sz="2000" spc="40" dirty="0" err="1">
                    <a:latin typeface="Times" pitchFamily="2" charset="0"/>
                    <a:cs typeface="Arial" panose="020B0604020202020204" pitchFamily="34" charset="0"/>
                  </a:rPr>
                  <a:t>itemsets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 and their coverage</a:t>
                </a:r>
                <a:endParaRPr lang="en-US" sz="2000" spc="30" baseline="-10416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indent="-177800">
                  <a:lnSpc>
                    <a:spcPct val="100000"/>
                  </a:lnSpc>
                  <a:spcBef>
                    <a:spcPts val="430"/>
                  </a:spcBef>
                  <a:buAutoNum type="arabicPeriod" startAt="3"/>
                  <a:tabLst>
                    <a:tab pos="296545" algn="l"/>
                  </a:tabLst>
                </a:pP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125" dirty="0">
                    <a:latin typeface="Times" pitchFamily="2" charset="0"/>
                    <a:cs typeface="Arial" panose="020B0604020202020204" pitchFamily="34" charset="0"/>
                  </a:rPr>
                  <a:t> ←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40" dirty="0" err="1">
                    <a:latin typeface="Times" pitchFamily="2" charset="0"/>
                    <a:cs typeface="Arial" panose="020B0604020202020204" pitchFamily="34" charset="0"/>
                  </a:rPr>
                  <a:t>Ruleset∪Ruleset</a:t>
                </a:r>
                <a:r>
                  <a:rPr lang="en-US" sz="2000" spc="60" dirty="0">
                    <a:latin typeface="Times" pitchFamily="2" charset="0"/>
                    <a:cs typeface="Arial" panose="020B0604020202020204" pitchFamily="34" charset="0"/>
                  </a:rPr>
                  <a:t>(1)</a:t>
                </a:r>
                <a:endParaRPr lang="en-US" sz="2000" baseline="-10416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marR="4652010" indent="-177165">
                  <a:lnSpc>
                    <a:spcPct val="102699"/>
                  </a:lnSpc>
                  <a:spcBef>
                    <a:spcPts val="400"/>
                  </a:spcBef>
                  <a:buAutoNum type="arabicPeriod" startAt="3"/>
                  <a:tabLst>
                    <a:tab pos="296545" algn="l"/>
                  </a:tabLst>
                </a:pP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k←−size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itemset  </a:t>
                </a:r>
                <a:r>
                  <a:rPr lang="en-US" sz="2000" spc="75" dirty="0">
                    <a:latin typeface="Times" pitchFamily="2" charset="0"/>
                    <a:cs typeface="Arial" panose="020B0604020202020204" pitchFamily="34" charset="0"/>
                  </a:rPr>
                  <a:t>i←1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indent="-177800">
                  <a:lnSpc>
                    <a:spcPct val="100000"/>
                  </a:lnSpc>
                  <a:spcBef>
                    <a:spcPts val="430"/>
                  </a:spcBef>
                  <a:buAutoNum type="arabicPeriod" startAt="3"/>
                  <a:tabLst>
                    <a:tab pos="296545" algn="l"/>
                  </a:tabLst>
                </a:pP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Repeat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until </a:t>
                </a:r>
                <a:r>
                  <a:rPr lang="en-US" sz="2000" spc="45" dirty="0" err="1">
                    <a:latin typeface="Times" pitchFamily="2" charset="0"/>
                    <a:cs typeface="Arial" panose="020B0604020202020204" pitchFamily="34" charset="0"/>
                  </a:rPr>
                  <a:t>i</a:t>
                </a: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=k-1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or</a:t>
                </a:r>
                <a:r>
                  <a:rPr lang="en-US" sz="2000" spc="22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37" dirty="0">
                    <a:latin typeface="Times" pitchFamily="2" charset="0"/>
                    <a:cs typeface="Arial" panose="020B0604020202020204" pitchFamily="34" charset="0"/>
                  </a:rPr>
                  <a:t>(</a:t>
                </a:r>
                <a:r>
                  <a:rPr lang="en-US" sz="2000" spc="37" dirty="0" err="1">
                    <a:latin typeface="Times" pitchFamily="2" charset="0"/>
                    <a:cs typeface="Arial" panose="020B0604020202020204" pitchFamily="34" charset="0"/>
                  </a:rPr>
                  <a:t>i</a:t>
                </a:r>
                <a:r>
                  <a:rPr lang="en-US" sz="2000" spc="37" dirty="0">
                    <a:latin typeface="Times" pitchFamily="2" charset="0"/>
                    <a:cs typeface="Arial" panose="020B0604020202020204" pitchFamily="34" charset="0"/>
                  </a:rPr>
                  <a:t>)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=∅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marR="55880" indent="-177165" algn="just">
                  <a:lnSpc>
                    <a:spcPct val="102699"/>
                  </a:lnSpc>
                  <a:spcBef>
                    <a:spcPts val="395"/>
                  </a:spcBef>
                  <a:buAutoNum type="arabicPeriod" startAt="3"/>
                  <a:tabLst>
                    <a:tab pos="296545" algn="l"/>
                  </a:tabLst>
                </a:pP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Let </a:t>
                </a: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67" dirty="0">
                    <a:latin typeface="Times" pitchFamily="2" charset="0"/>
                    <a:cs typeface="Arial" panose="020B0604020202020204" pitchFamily="34" charset="0"/>
                  </a:rPr>
                  <a:t>(i+1)</a:t>
                </a:r>
                <a:r>
                  <a:rPr lang="en-US" sz="2000" spc="67" baseline="-10416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225" dirty="0">
                    <a:latin typeface="Times" pitchFamily="2" charset="0"/>
                    <a:cs typeface="Arial" panose="020B0604020202020204" pitchFamily="34" charset="0"/>
                  </a:rPr>
                  <a:t>=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all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65" dirty="0">
                    <a:latin typeface="Times" pitchFamily="2" charset="0"/>
                    <a:cs typeface="Arial" panose="020B0604020202020204" pitchFamily="34" charset="0"/>
                  </a:rPr>
                  <a:t>R </a:t>
                </a:r>
                <a:r>
                  <a:rPr lang="en-US" sz="2000" spc="15" dirty="0">
                    <a:latin typeface="Times" pitchFamily="2" charset="0"/>
                    <a:cs typeface="Arial" panose="020B0604020202020204" pitchFamily="34" charset="0"/>
                  </a:rPr>
                  <a:t>formed from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R1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and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R2,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where </a:t>
                </a:r>
              </a:p>
              <a:p>
                <a:pPr marL="118745" marR="55880" algn="just">
                  <a:lnSpc>
                    <a:spcPct val="102699"/>
                  </a:lnSpc>
                  <a:spcBef>
                    <a:spcPts val="395"/>
                  </a:spcBef>
                  <a:tabLst>
                    <a:tab pos="296545" algn="l"/>
                  </a:tabLst>
                </a:pP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   1)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items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R1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and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items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R2  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constitute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same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itemset </a:t>
                </a:r>
              </a:p>
              <a:p>
                <a:pPr marL="118745" marR="55880" algn="just">
                  <a:lnSpc>
                    <a:spcPct val="102699"/>
                  </a:lnSpc>
                  <a:spcBef>
                    <a:spcPts val="395"/>
                  </a:spcBef>
                  <a:tabLst>
                    <a:tab pos="296545" algn="l"/>
                  </a:tabLst>
                </a:pP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   2) R1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and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R2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are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in  </a:t>
                </a:r>
                <a:r>
                  <a:rPr lang="en-US" sz="2000" spc="40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60" dirty="0">
                    <a:latin typeface="Times" pitchFamily="2" charset="0"/>
                    <a:cs typeface="Arial" panose="020B0604020202020204" pitchFamily="34" charset="0"/>
                  </a:rPr>
                  <a:t>(1) </a:t>
                </a:r>
                <a:r>
                  <a:rPr lang="en-US" sz="2000" spc="60" baseline="-10416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whose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consequents </a:t>
                </a:r>
                <a:r>
                  <a:rPr lang="en-US" sz="2000" dirty="0">
                    <a:latin typeface="Times" pitchFamily="2" charset="0"/>
                    <a:cs typeface="Arial" panose="020B0604020202020204" pitchFamily="34" charset="0"/>
                  </a:rPr>
                  <a:t>differ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15" dirty="0">
                    <a:latin typeface="Times" pitchFamily="2" charset="0"/>
                    <a:cs typeface="Arial" panose="020B0604020202020204" pitchFamily="34" charset="0"/>
                  </a:rPr>
                  <a:t>only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one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item,</a:t>
                </a:r>
                <a:endParaRPr lang="en-US" sz="2000" spc="25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118745" marR="55880" algn="just">
                  <a:lnSpc>
                    <a:spcPct val="102699"/>
                  </a:lnSpc>
                  <a:spcBef>
                    <a:spcPts val="395"/>
                  </a:spcBef>
                  <a:tabLst>
                    <a:tab pos="296545" algn="l"/>
                  </a:tabLst>
                </a:pP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  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3)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consequent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65" dirty="0">
                    <a:latin typeface="Times" pitchFamily="2" charset="0"/>
                    <a:cs typeface="Arial" panose="020B0604020202020204" pitchFamily="34" charset="0"/>
                  </a:rPr>
                  <a:t>R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union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consequents C1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R1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and C2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R2</a:t>
                </a:r>
                <a:endParaRPr lang="en-US" sz="2000" spc="5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118745" marR="55880" algn="just">
                  <a:lnSpc>
                    <a:spcPct val="102699"/>
                  </a:lnSpc>
                  <a:spcBef>
                    <a:spcPts val="395"/>
                  </a:spcBef>
                  <a:tabLst>
                    <a:tab pos="296545" algn="l"/>
                  </a:tabLst>
                </a:pP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  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4)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antecedent </a:t>
                </a:r>
                <a:r>
                  <a:rPr lang="en-US" sz="2000" spc="-25" dirty="0">
                    <a:latin typeface="Times" pitchFamily="2" charset="0"/>
                    <a:cs typeface="Arial" panose="020B0604020202020204" pitchFamily="34" charset="0"/>
                  </a:rPr>
                  <a:t>of </a:t>
                </a:r>
                <a:r>
                  <a:rPr lang="en-US" sz="2000" spc="65" dirty="0">
                    <a:latin typeface="Times" pitchFamily="2" charset="0"/>
                    <a:cs typeface="Arial" panose="020B0604020202020204" pitchFamily="34" charset="0"/>
                  </a:rPr>
                  <a:t>R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all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items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I </a:t>
                </a:r>
                <a:r>
                  <a:rPr lang="en-US" sz="2000" spc="80" dirty="0">
                    <a:latin typeface="Times" pitchFamily="2" charset="0"/>
                    <a:cs typeface="Arial" panose="020B0604020202020204" pitchFamily="34" charset="0"/>
                  </a:rPr>
                  <a:t>that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are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not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in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consequent. </a:t>
                </a:r>
                <a:r>
                  <a:rPr lang="en-US" sz="2000" spc="50" dirty="0">
                    <a:latin typeface="Times" pitchFamily="2" charset="0"/>
                    <a:cs typeface="Arial" panose="020B0604020202020204" pitchFamily="34" charset="0"/>
                  </a:rPr>
                  <a:t>So</a:t>
                </a:r>
                <a:r>
                  <a:rPr lang="en-US" sz="2000" spc="10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10" dirty="0">
                    <a:latin typeface="Times" pitchFamily="2" charset="0"/>
                    <a:cs typeface="Arial" panose="020B0604020202020204" pitchFamily="34" charset="0"/>
                  </a:rPr>
                  <a:t>new</a:t>
                </a:r>
                <a:r>
                  <a:rPr lang="en-US" sz="2000" spc="9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rule</a:t>
                </a:r>
                <a:r>
                  <a:rPr lang="en-US" sz="2000" spc="9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33679" algn="ctr">
                  <a:lnSpc>
                    <a:spcPct val="100000"/>
                  </a:lnSpc>
                </a:pPr>
                <a:r>
                  <a:rPr lang="en-US" sz="2000" spc="110" dirty="0">
                    <a:latin typeface="Times" pitchFamily="2" charset="0"/>
                    <a:cs typeface="Arial" panose="020B0604020202020204" pitchFamily="34" charset="0"/>
                  </a:rPr>
                  <a:t>I</a:t>
                </a: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204" dirty="0">
                    <a:latin typeface="Times" pitchFamily="2" charset="0"/>
                    <a:cs typeface="Arial" panose="020B0604020202020204" pitchFamily="34" charset="0"/>
                  </a:rPr>
                  <a:t>−</a:t>
                </a:r>
                <a:r>
                  <a:rPr lang="en-US" sz="2000" spc="-6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(C1</a:t>
                </a:r>
                <a:r>
                  <a:rPr lang="en-US" sz="2000" spc="-3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105" dirty="0">
                    <a:latin typeface="Times" pitchFamily="2" charset="0"/>
                    <a:cs typeface="Arial" panose="020B0604020202020204" pitchFamily="34" charset="0"/>
                  </a:rPr>
                  <a:t>∪</a:t>
                </a:r>
                <a:r>
                  <a:rPr lang="en-US" sz="2000" spc="-7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C2)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160" dirty="0">
                    <a:latin typeface="Times" pitchFamily="2" charset="0"/>
                    <a:cs typeface="Arial" panose="020B0604020202020204" pitchFamily="34" charset="0"/>
                  </a:rPr>
                  <a:t>−→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60" dirty="0">
                    <a:latin typeface="Times" pitchFamily="2" charset="0"/>
                    <a:cs typeface="Arial" panose="020B0604020202020204" pitchFamily="34" charset="0"/>
                  </a:rPr>
                  <a:t>C1</a:t>
                </a:r>
                <a:r>
                  <a:rPr lang="en-US" sz="2000" spc="-5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105" dirty="0">
                    <a:latin typeface="Times" pitchFamily="2" charset="0"/>
                    <a:cs typeface="Arial" panose="020B0604020202020204" pitchFamily="34" charset="0"/>
                  </a:rPr>
                  <a:t>∪</a:t>
                </a:r>
                <a:r>
                  <a:rPr lang="en-US" sz="2000" spc="-6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60" dirty="0">
                    <a:latin typeface="Times" pitchFamily="2" charset="0"/>
                    <a:cs typeface="Arial" panose="020B0604020202020204" pitchFamily="34" charset="0"/>
                  </a:rPr>
                  <a:t>C2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indent="-177800">
                  <a:lnSpc>
                    <a:spcPct val="100000"/>
                  </a:lnSpc>
                  <a:buAutoNum type="arabicPeriod" startAt="7"/>
                  <a:tabLst>
                    <a:tab pos="296545" algn="l"/>
                  </a:tabLst>
                </a:pP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Remove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any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whose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antecedent</a:t>
                </a:r>
                <a:r>
                  <a:rPr lang="en-US" sz="2000" spc="190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empty.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295910" indent="-177800">
                  <a:lnSpc>
                    <a:spcPct val="100000"/>
                  </a:lnSpc>
                  <a:spcBef>
                    <a:spcPts val="434"/>
                  </a:spcBef>
                  <a:buAutoNum type="arabicPeriod" startAt="7"/>
                  <a:tabLst>
                    <a:tab pos="296545" algn="l"/>
                  </a:tabLst>
                </a:pP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Remove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any </a:t>
                </a:r>
                <a:r>
                  <a:rPr lang="en-US" sz="2000" spc="20" dirty="0">
                    <a:latin typeface="Times" pitchFamily="2" charset="0"/>
                    <a:cs typeface="Arial" panose="020B0604020202020204" pitchFamily="34" charset="0"/>
                  </a:rPr>
                  <a:t>rules </a:t>
                </a:r>
                <a:r>
                  <a:rPr lang="en-US" sz="2000" spc="15" dirty="0">
                    <a:latin typeface="Times" pitchFamily="2" charset="0"/>
                    <a:cs typeface="Arial" panose="020B0604020202020204" pitchFamily="34" charset="0"/>
                  </a:rPr>
                  <a:t>from </a:t>
                </a:r>
                <a:r>
                  <a:rPr lang="en-US" sz="2000" spc="45" dirty="0">
                    <a:latin typeface="Times" pitchFamily="2" charset="0"/>
                    <a:cs typeface="Arial" panose="020B0604020202020204" pitchFamily="34" charset="0"/>
                  </a:rPr>
                  <a:t>Ruleset</a:t>
                </a:r>
                <a:r>
                  <a:rPr lang="en-US" sz="2000" spc="67" dirty="0">
                    <a:latin typeface="Times" pitchFamily="2" charset="0"/>
                    <a:cs typeface="Arial" panose="020B0604020202020204" pitchFamily="34" charset="0"/>
                  </a:rPr>
                  <a:t>(i+1)</a:t>
                </a:r>
                <a:r>
                  <a:rPr lang="en-US" sz="2000" spc="67" baseline="-10416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5" dirty="0">
                    <a:latin typeface="Times" pitchFamily="2" charset="0"/>
                    <a:cs typeface="Arial" panose="020B0604020202020204" pitchFamily="34" charset="0"/>
                  </a:rPr>
                  <a:t>whose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accuracy </a:t>
                </a: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is less </a:t>
                </a:r>
                <a:r>
                  <a:rPr lang="en-US" sz="2000" spc="65" dirty="0">
                    <a:latin typeface="Times" pitchFamily="2" charset="0"/>
                    <a:cs typeface="Arial" panose="020B0604020202020204" pitchFamily="34" charset="0"/>
                  </a:rPr>
                  <a:t>than </a:t>
                </a:r>
                <a:r>
                  <a:rPr lang="en-US" sz="2000" spc="55" dirty="0">
                    <a:latin typeface="Times" pitchFamily="2" charset="0"/>
                    <a:cs typeface="Arial" panose="020B0604020202020204" pitchFamily="34" charset="0"/>
                  </a:rPr>
                  <a:t>the </a:t>
                </a:r>
                <a:r>
                  <a:rPr lang="en-US" sz="2000" spc="30" dirty="0">
                    <a:latin typeface="Times" pitchFamily="2" charset="0"/>
                    <a:cs typeface="Arial" panose="020B0604020202020204" pitchFamily="34" charset="0"/>
                  </a:rPr>
                  <a:t>minimum </a:t>
                </a:r>
                <a:r>
                  <a:rPr lang="en-US" sz="2000" spc="25" dirty="0">
                    <a:latin typeface="Times" pitchFamily="2" charset="0"/>
                    <a:cs typeface="Arial" panose="020B0604020202020204" pitchFamily="34" charset="0"/>
                  </a:rPr>
                  <a:t>accuracy</a:t>
                </a:r>
                <a:r>
                  <a:rPr lang="en-US" sz="2000" spc="315" dirty="0">
                    <a:latin typeface="Times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threshold</a:t>
                </a:r>
              </a:p>
              <a:p>
                <a:pPr marL="295910" indent="-177800">
                  <a:lnSpc>
                    <a:spcPct val="100000"/>
                  </a:lnSpc>
                  <a:spcBef>
                    <a:spcPts val="434"/>
                  </a:spcBef>
                  <a:buAutoNum type="arabicPeriod" startAt="7"/>
                  <a:tabLst>
                    <a:tab pos="296545" algn="l"/>
                  </a:tabLst>
                </a:pPr>
                <a:r>
                  <a:rPr lang="en-US" sz="2000" spc="35" dirty="0">
                    <a:latin typeface="Times" pitchFamily="2" charset="0"/>
                    <a:cs typeface="Arial" panose="020B0604020202020204" pitchFamily="34" charset="0"/>
                  </a:rPr>
                  <a:t> Ruleset </a:t>
                </a:r>
                <a:r>
                  <a:rPr lang="en-US" sz="2000" spc="125" dirty="0">
                    <a:latin typeface="Times" pitchFamily="2" charset="0"/>
                    <a:cs typeface="Arial" panose="020B0604020202020204" pitchFamily="34" charset="0"/>
                  </a:rPr>
                  <a:t>← Ruleset</a:t>
                </a:r>
                <a14:m>
                  <m:oMath xmlns:m="http://schemas.openxmlformats.org/officeDocument/2006/math">
                    <m:r>
                      <a:rPr lang="en-US" sz="2000" b="0" i="0" spc="1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 </m:t>
                    </m:r>
                  </m:oMath>
                </a14:m>
                <a:r>
                  <a:rPr lang="en-US" sz="2000" dirty="0">
                    <a:latin typeface="Times" pitchFamily="2" charset="0"/>
                    <a:cs typeface="Arial" panose="020B0604020202020204" pitchFamily="34" charset="0"/>
                  </a:rPr>
                  <a:t>Ruleset(i+1)</a:t>
                </a:r>
              </a:p>
              <a:p>
                <a:pPr marL="50800" marR="3971290">
                  <a:lnSpc>
                    <a:spcPct val="132700"/>
                  </a:lnSpc>
                  <a:spcBef>
                    <a:spcPts val="105"/>
                  </a:spcBef>
                  <a:tabLst>
                    <a:tab pos="296545" algn="l"/>
                  </a:tabLst>
                </a:pPr>
                <a:r>
                  <a:rPr lang="en-US" sz="2000" spc="-5" dirty="0">
                    <a:latin typeface="Times" pitchFamily="2" charset="0"/>
                    <a:cs typeface="Arial" panose="020B0604020202020204" pitchFamily="34" charset="0"/>
                  </a:rPr>
                  <a:t>10. </a:t>
                </a:r>
                <a:r>
                  <a:rPr lang="en-US" sz="2000" spc="85" dirty="0">
                    <a:latin typeface="Times" pitchFamily="2" charset="0"/>
                    <a:cs typeface="Arial" panose="020B0604020202020204" pitchFamily="34" charset="0"/>
                  </a:rPr>
                  <a:t>i←i+1</a:t>
                </a:r>
                <a:endParaRPr lang="en-US" sz="2000" dirty="0">
                  <a:latin typeface="Times" pitchFamily="2" charset="0"/>
                  <a:cs typeface="Arial" panose="020B0604020202020204" pitchFamily="34" charset="0"/>
                </a:endParaRPr>
              </a:p>
              <a:p>
                <a:pPr marL="876300">
                  <a:lnSpc>
                    <a:spcPct val="100000"/>
                  </a:lnSpc>
                  <a:spcBef>
                    <a:spcPts val="409"/>
                  </a:spcBef>
                </a:pPr>
                <a:endParaRPr sz="1200" baseline="-10416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9" y="-99768"/>
                <a:ext cx="7473950" cy="9899889"/>
              </a:xfrm>
              <a:prstGeom prst="rect">
                <a:avLst/>
              </a:prstGeom>
              <a:blipFill>
                <a:blip r:embed="rId2"/>
                <a:stretch>
                  <a:fillRect l="-1358" r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3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1894</Words>
  <Application>Microsoft Macintosh PowerPoint</Application>
  <PresentationFormat>Custom</PresentationFormat>
  <Paragraphs>310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Association Mining</vt:lpstr>
      <vt:lpstr>Association Mining</vt:lpstr>
      <vt:lpstr>Association Mining</vt:lpstr>
      <vt:lpstr>Association Mining</vt:lpstr>
      <vt:lpstr>Association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Association-Mining-1.dvi</dc:title>
  <cp:lastModifiedBy>Microsoft Office User</cp:lastModifiedBy>
  <cp:revision>13</cp:revision>
  <dcterms:created xsi:type="dcterms:W3CDTF">2020-11-09T02:05:10Z</dcterms:created>
  <dcterms:modified xsi:type="dcterms:W3CDTF">2020-11-13T18:42:52Z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2015-11-04T00:00:00Z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2020-11-09T00:00:00Z</vt:filetime>
  </property>
</Properties>
</file>