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6" r:id="rId3"/>
    <p:sldId id="264" r:id="rId4"/>
    <p:sldId id="257" r:id="rId5"/>
    <p:sldId id="258" r:id="rId6"/>
    <p:sldId id="259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>
      <p:cViewPr varScale="1">
        <p:scale>
          <a:sx n="75" d="100"/>
          <a:sy n="75" d="100"/>
        </p:scale>
        <p:origin x="30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035" y="9406868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7885" y="262967"/>
            <a:ext cx="39624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b="1" u="sng" spc="225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2800" b="1" u="sng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2800" b="1" u="sng" spc="195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2800" b="1" u="sng" spc="9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2800" b="1" u="sng" spc="22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800" b="1" u="sng" spc="10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800" b="1" u="sng" spc="1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2800" b="1" u="sng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2800" b="1" u="sng" spc="195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2800" b="1" u="sng" spc="105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60" y="914400"/>
            <a:ext cx="7620000" cy="68850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90"/>
              </a:spcBef>
            </a:pPr>
            <a:r>
              <a:rPr sz="2400" u="sng" spc="100" dirty="0">
                <a:uFill>
                  <a:solidFill>
                    <a:srgbClr val="000000"/>
                  </a:solidFill>
                </a:uFill>
                <a:cs typeface="Times New Roman"/>
              </a:rPr>
              <a:t>Overview</a:t>
            </a:r>
            <a:endParaRPr sz="2400" dirty="0">
              <a:cs typeface="Times New Roman"/>
            </a:endParaRPr>
          </a:p>
          <a:p>
            <a:pPr marL="417829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15265" algn="l"/>
              </a:tabLst>
            </a:pPr>
            <a:r>
              <a:rPr sz="2400" u="sng" spc="110" dirty="0">
                <a:uFill>
                  <a:solidFill>
                    <a:srgbClr val="000000"/>
                  </a:solidFill>
                </a:uFill>
                <a:cs typeface="Times New Roman"/>
              </a:rPr>
              <a:t>Clustering</a:t>
            </a:r>
            <a:r>
              <a:rPr sz="2400" spc="1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is </a:t>
            </a:r>
            <a:r>
              <a:rPr sz="2400" spc="55" dirty="0">
                <a:cs typeface="Times New Roman"/>
              </a:rPr>
              <a:t>the </a:t>
            </a:r>
            <a:r>
              <a:rPr sz="2400" spc="15" dirty="0">
                <a:cs typeface="Times New Roman"/>
              </a:rPr>
              <a:t>process </a:t>
            </a:r>
            <a:r>
              <a:rPr sz="2400" spc="-25" dirty="0">
                <a:cs typeface="Times New Roman"/>
              </a:rPr>
              <a:t>of </a:t>
            </a:r>
            <a:r>
              <a:rPr sz="2400" spc="25" dirty="0">
                <a:cs typeface="Times New Roman"/>
              </a:rPr>
              <a:t>grouping </a:t>
            </a:r>
            <a:r>
              <a:rPr sz="2400" spc="30" dirty="0">
                <a:cs typeface="Times New Roman"/>
              </a:rPr>
              <a:t>objects </a:t>
            </a:r>
            <a:r>
              <a:rPr sz="2400" spc="35" dirty="0">
                <a:cs typeface="Times New Roman"/>
              </a:rPr>
              <a:t>together </a:t>
            </a:r>
            <a:r>
              <a:rPr sz="2400" spc="20" dirty="0">
                <a:cs typeface="Times New Roman"/>
              </a:rPr>
              <a:t>on </a:t>
            </a:r>
            <a:r>
              <a:rPr sz="2400" spc="55" dirty="0">
                <a:cs typeface="Times New Roman"/>
              </a:rPr>
              <a:t>the </a:t>
            </a:r>
            <a:r>
              <a:rPr sz="2400" spc="20" dirty="0">
                <a:cs typeface="Times New Roman"/>
              </a:rPr>
              <a:t>basis </a:t>
            </a:r>
            <a:r>
              <a:rPr sz="2400" spc="-25" dirty="0">
                <a:cs typeface="Times New Roman"/>
              </a:rPr>
              <a:t>of</a:t>
            </a:r>
            <a:r>
              <a:rPr sz="2400" spc="-20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similarity</a:t>
            </a:r>
            <a:endParaRPr sz="2400" dirty="0">
              <a:cs typeface="Times New Roman"/>
            </a:endParaRPr>
          </a:p>
          <a:p>
            <a:pPr marL="214629" marR="69850" indent="-139065">
              <a:lnSpc>
                <a:spcPct val="102699"/>
              </a:lnSpc>
              <a:spcBef>
                <a:spcPts val="885"/>
              </a:spcBef>
              <a:buFont typeface="Arial Unicode MS"/>
              <a:buChar char="•"/>
              <a:tabLst>
                <a:tab pos="215265" algn="l"/>
              </a:tabLst>
            </a:pPr>
            <a:r>
              <a:rPr sz="2400" spc="20" dirty="0">
                <a:cs typeface="Times New Roman"/>
              </a:rPr>
              <a:t>A</a:t>
            </a:r>
            <a:r>
              <a:rPr sz="2400" u="sng" spc="2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cs typeface="Times New Roman"/>
              </a:rPr>
              <a:t>cluster</a:t>
            </a:r>
            <a:r>
              <a:rPr sz="2400" spc="2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is </a:t>
            </a:r>
            <a:r>
              <a:rPr sz="2400" spc="55" dirty="0">
                <a:cs typeface="Times New Roman"/>
              </a:rPr>
              <a:t>a </a:t>
            </a:r>
            <a:r>
              <a:rPr sz="2400" spc="30" dirty="0">
                <a:cs typeface="Times New Roman"/>
              </a:rPr>
              <a:t>group </a:t>
            </a:r>
            <a:r>
              <a:rPr sz="2400" spc="-25" dirty="0">
                <a:cs typeface="Times New Roman"/>
              </a:rPr>
              <a:t>of </a:t>
            </a:r>
            <a:r>
              <a:rPr sz="2400" spc="30" dirty="0">
                <a:cs typeface="Times New Roman"/>
              </a:rPr>
              <a:t>objects </a:t>
            </a:r>
            <a:r>
              <a:rPr sz="2400" spc="80" dirty="0">
                <a:cs typeface="Times New Roman"/>
              </a:rPr>
              <a:t>that </a:t>
            </a:r>
            <a:r>
              <a:rPr sz="2400" spc="35" dirty="0">
                <a:cs typeface="Times New Roman"/>
              </a:rPr>
              <a:t>are </a:t>
            </a:r>
            <a:r>
              <a:rPr sz="2400" spc="15" dirty="0">
                <a:cs typeface="Times New Roman"/>
              </a:rPr>
              <a:t>similar </a:t>
            </a:r>
            <a:r>
              <a:rPr sz="2400" spc="50" dirty="0">
                <a:cs typeface="Times New Roman"/>
              </a:rPr>
              <a:t>to </a:t>
            </a:r>
            <a:r>
              <a:rPr sz="2400" spc="10" dirty="0">
                <a:cs typeface="Times New Roman"/>
              </a:rPr>
              <a:t>one </a:t>
            </a:r>
            <a:r>
              <a:rPr sz="2400" spc="45" dirty="0">
                <a:cs typeface="Times New Roman"/>
              </a:rPr>
              <a:t>another </a:t>
            </a:r>
            <a:r>
              <a:rPr sz="2400" spc="50" dirty="0">
                <a:cs typeface="Times New Roman"/>
              </a:rPr>
              <a:t>and </a:t>
            </a:r>
            <a:r>
              <a:rPr sz="2400" spc="15" dirty="0">
                <a:cs typeface="Times New Roman"/>
              </a:rPr>
              <a:t>dissimilar </a:t>
            </a:r>
            <a:r>
              <a:rPr sz="2400" spc="50" dirty="0">
                <a:cs typeface="Times New Roman"/>
              </a:rPr>
              <a:t>to </a:t>
            </a:r>
            <a:r>
              <a:rPr sz="2400" spc="30" dirty="0">
                <a:cs typeface="Times New Roman"/>
              </a:rPr>
              <a:t>objects </a:t>
            </a:r>
            <a:r>
              <a:rPr sz="2400" spc="20" dirty="0">
                <a:cs typeface="Times New Roman"/>
              </a:rPr>
              <a:t>in  </a:t>
            </a:r>
            <a:r>
              <a:rPr sz="2400" spc="40" dirty="0">
                <a:cs typeface="Times New Roman"/>
              </a:rPr>
              <a:t>other</a:t>
            </a:r>
            <a:r>
              <a:rPr sz="2400" spc="9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clusters.</a:t>
            </a:r>
            <a:endParaRPr sz="2400" dirty="0">
              <a:cs typeface="Times New Roman"/>
            </a:endParaRPr>
          </a:p>
          <a:p>
            <a:pPr marL="214629" marR="69215" indent="-139065">
              <a:lnSpc>
                <a:spcPct val="102699"/>
              </a:lnSpc>
              <a:spcBef>
                <a:spcPts val="900"/>
              </a:spcBef>
              <a:buFont typeface="Arial Unicode MS"/>
              <a:buChar char="•"/>
              <a:tabLst>
                <a:tab pos="215265" algn="l"/>
              </a:tabLst>
            </a:pPr>
            <a:r>
              <a:rPr sz="2400" spc="55" dirty="0">
                <a:cs typeface="Times New Roman"/>
              </a:rPr>
              <a:t>The</a:t>
            </a:r>
            <a:r>
              <a:rPr sz="2400" spc="-2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objects</a:t>
            </a:r>
            <a:r>
              <a:rPr sz="240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being</a:t>
            </a:r>
            <a:r>
              <a:rPr sz="2400" spc="-2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clustered</a:t>
            </a:r>
            <a:r>
              <a:rPr sz="2400" spc="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do</a:t>
            </a:r>
            <a:r>
              <a:rPr sz="2400" spc="-25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not</a:t>
            </a:r>
            <a:r>
              <a:rPr sz="2400" spc="-5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have</a:t>
            </a:r>
            <a:r>
              <a:rPr sz="2400" spc="5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assigned</a:t>
            </a:r>
            <a:r>
              <a:rPr sz="2400" spc="-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classes</a:t>
            </a:r>
            <a:r>
              <a:rPr sz="2400" spc="10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a</a:t>
            </a:r>
            <a:r>
              <a:rPr sz="2400" spc="-15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priori; </a:t>
            </a:r>
            <a:r>
              <a:rPr sz="2400" spc="35" dirty="0">
                <a:cs typeface="Times New Roman"/>
              </a:rPr>
              <a:t>instead</a:t>
            </a:r>
            <a:r>
              <a:rPr sz="2400" spc="5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the</a:t>
            </a:r>
            <a:r>
              <a:rPr sz="2400" spc="-2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clustering</a:t>
            </a:r>
            <a:r>
              <a:rPr sz="2400" spc="-10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process  </a:t>
            </a:r>
            <a:r>
              <a:rPr sz="2400" spc="25" dirty="0">
                <a:cs typeface="Times New Roman"/>
              </a:rPr>
              <a:t>groups </a:t>
            </a:r>
            <a:r>
              <a:rPr sz="2400" spc="50" dirty="0">
                <a:cs typeface="Times New Roman"/>
              </a:rPr>
              <a:t>them </a:t>
            </a:r>
            <a:r>
              <a:rPr sz="2400" spc="-10" dirty="0">
                <a:cs typeface="Times New Roman"/>
              </a:rPr>
              <a:t>— </a:t>
            </a:r>
            <a:r>
              <a:rPr sz="2400" spc="5" dirty="0">
                <a:cs typeface="Times New Roman"/>
              </a:rPr>
              <a:t>class </a:t>
            </a:r>
            <a:r>
              <a:rPr sz="2400" spc="15" dirty="0">
                <a:cs typeface="Times New Roman"/>
              </a:rPr>
              <a:t>labels </a:t>
            </a:r>
            <a:r>
              <a:rPr sz="2400" spc="30" dirty="0">
                <a:cs typeface="Times New Roman"/>
              </a:rPr>
              <a:t>can </a:t>
            </a:r>
            <a:r>
              <a:rPr sz="2400" spc="50" dirty="0">
                <a:cs typeface="Times New Roman"/>
              </a:rPr>
              <a:t>then </a:t>
            </a:r>
            <a:r>
              <a:rPr sz="2400" spc="45" dirty="0">
                <a:cs typeface="Times New Roman"/>
              </a:rPr>
              <a:t>be </a:t>
            </a:r>
            <a:r>
              <a:rPr sz="2400" spc="15" dirty="0">
                <a:cs typeface="Times New Roman"/>
              </a:rPr>
              <a:t>assigned </a:t>
            </a:r>
            <a:r>
              <a:rPr sz="2400" spc="50" dirty="0">
                <a:cs typeface="Times New Roman"/>
              </a:rPr>
              <a:t>to </a:t>
            </a:r>
            <a:r>
              <a:rPr sz="2400" spc="10" dirty="0">
                <a:cs typeface="Times New Roman"/>
              </a:rPr>
              <a:t>each </a:t>
            </a:r>
            <a:r>
              <a:rPr sz="2400" spc="30" dirty="0">
                <a:cs typeface="Times New Roman"/>
              </a:rPr>
              <a:t>cluster, </a:t>
            </a:r>
            <a:r>
              <a:rPr sz="2400" spc="-25" dirty="0">
                <a:cs typeface="Times New Roman"/>
              </a:rPr>
              <a:t>if</a:t>
            </a:r>
            <a:r>
              <a:rPr sz="2400" spc="65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desired.</a:t>
            </a:r>
            <a:endParaRPr sz="2400" dirty="0">
              <a:cs typeface="Times New Roman"/>
            </a:endParaRPr>
          </a:p>
          <a:p>
            <a:pPr marL="214629" indent="-139065">
              <a:lnSpc>
                <a:spcPct val="100000"/>
              </a:lnSpc>
              <a:spcBef>
                <a:spcPts val="925"/>
              </a:spcBef>
              <a:buFont typeface="Arial Unicode MS"/>
              <a:buChar char="•"/>
              <a:tabLst>
                <a:tab pos="215265" algn="l"/>
              </a:tabLst>
            </a:pPr>
            <a:r>
              <a:rPr sz="2400" spc="50" dirty="0">
                <a:cs typeface="Times New Roman"/>
              </a:rPr>
              <a:t>Thus </a:t>
            </a:r>
            <a:r>
              <a:rPr sz="2400" spc="25" dirty="0">
                <a:cs typeface="Times New Roman"/>
              </a:rPr>
              <a:t>clustering </a:t>
            </a:r>
            <a:r>
              <a:rPr sz="2400" spc="-5" dirty="0">
                <a:cs typeface="Times New Roman"/>
              </a:rPr>
              <a:t>is </a:t>
            </a:r>
            <a:r>
              <a:rPr sz="2400" u="sng" spc="110" dirty="0">
                <a:uFill>
                  <a:solidFill>
                    <a:srgbClr val="000000"/>
                  </a:solidFill>
                </a:uFill>
                <a:cs typeface="Times New Roman"/>
              </a:rPr>
              <a:t>unsupervised</a:t>
            </a:r>
            <a:r>
              <a:rPr sz="2400" spc="5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learning.</a:t>
            </a:r>
            <a:endParaRPr sz="2400" dirty="0">
              <a:cs typeface="Times New Roman"/>
            </a:endParaRPr>
          </a:p>
          <a:p>
            <a:pPr marL="214629" indent="-139065">
              <a:lnSpc>
                <a:spcPct val="100000"/>
              </a:lnSpc>
              <a:spcBef>
                <a:spcPts val="919"/>
              </a:spcBef>
              <a:buFont typeface="Arial Unicode MS"/>
              <a:buChar char="•"/>
              <a:tabLst>
                <a:tab pos="215265" algn="l"/>
              </a:tabLst>
            </a:pPr>
            <a:r>
              <a:rPr sz="2400" spc="25" dirty="0">
                <a:cs typeface="Times New Roman"/>
              </a:rPr>
              <a:t>Advantages </a:t>
            </a:r>
            <a:r>
              <a:rPr sz="2400" spc="-25" dirty="0">
                <a:cs typeface="Times New Roman"/>
              </a:rPr>
              <a:t>of</a:t>
            </a:r>
            <a:r>
              <a:rPr sz="2400" spc="18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clustering</a:t>
            </a:r>
            <a:endParaRPr sz="2400" dirty="0">
              <a:cs typeface="Times New Roman"/>
            </a:endParaRPr>
          </a:p>
          <a:p>
            <a:pPr marL="519430" lvl="1" indent="-177165" algn="just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520065" algn="l"/>
              </a:tabLst>
            </a:pPr>
            <a:r>
              <a:rPr sz="2400" spc="10" dirty="0">
                <a:cs typeface="Times New Roman"/>
              </a:rPr>
              <a:t>Helps </a:t>
            </a:r>
            <a:r>
              <a:rPr sz="2400" spc="20" dirty="0">
                <a:cs typeface="Times New Roman"/>
              </a:rPr>
              <a:t>identify </a:t>
            </a:r>
            <a:r>
              <a:rPr sz="2400" spc="10" dirty="0">
                <a:cs typeface="Times New Roman"/>
              </a:rPr>
              <a:t>useful </a:t>
            </a:r>
            <a:r>
              <a:rPr sz="2400" spc="25" dirty="0">
                <a:cs typeface="Times New Roman"/>
              </a:rPr>
              <a:t>features </a:t>
            </a:r>
            <a:r>
              <a:rPr sz="2400" spc="80" dirty="0">
                <a:cs typeface="Times New Roman"/>
              </a:rPr>
              <a:t>that </a:t>
            </a:r>
            <a:r>
              <a:rPr sz="2400" spc="25" dirty="0">
                <a:cs typeface="Times New Roman"/>
              </a:rPr>
              <a:t>distinguish</a:t>
            </a:r>
            <a:r>
              <a:rPr sz="2400" spc="7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groups</a:t>
            </a:r>
            <a:endParaRPr sz="2400" dirty="0">
              <a:cs typeface="Times New Roman"/>
            </a:endParaRPr>
          </a:p>
          <a:p>
            <a:pPr marL="519430" lvl="1" indent="-177165" algn="just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20065" algn="l"/>
              </a:tabLst>
            </a:pPr>
            <a:r>
              <a:rPr sz="2400" spc="5" dirty="0">
                <a:cs typeface="Times New Roman"/>
              </a:rPr>
              <a:t>Useful </a:t>
            </a:r>
            <a:r>
              <a:rPr sz="2400" dirty="0">
                <a:cs typeface="Times New Roman"/>
              </a:rPr>
              <a:t>for </a:t>
            </a:r>
            <a:r>
              <a:rPr sz="2400" spc="25" dirty="0">
                <a:cs typeface="Times New Roman"/>
              </a:rPr>
              <a:t>outlier</a:t>
            </a:r>
            <a:r>
              <a:rPr sz="2400" spc="27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detection</a:t>
            </a:r>
            <a:endParaRPr sz="2400" dirty="0">
              <a:cs typeface="Times New Roman"/>
            </a:endParaRPr>
          </a:p>
          <a:p>
            <a:pPr marL="778510" marR="68580" indent="-147955">
              <a:lnSpc>
                <a:spcPct val="102699"/>
              </a:lnSpc>
              <a:spcBef>
                <a:spcPts val="395"/>
              </a:spcBef>
            </a:pPr>
            <a:r>
              <a:rPr sz="2400" spc="75" dirty="0">
                <a:cs typeface="Times New Roman"/>
              </a:rPr>
              <a:t>– </a:t>
            </a:r>
            <a:r>
              <a:rPr sz="2400" spc="25" dirty="0">
                <a:cs typeface="Times New Roman"/>
              </a:rPr>
              <a:t>Example: </a:t>
            </a:r>
            <a:r>
              <a:rPr sz="2400" spc="30" dirty="0">
                <a:cs typeface="Times New Roman"/>
              </a:rPr>
              <a:t>detection </a:t>
            </a:r>
            <a:r>
              <a:rPr sz="2400" spc="-25" dirty="0">
                <a:cs typeface="Times New Roman"/>
              </a:rPr>
              <a:t>of </a:t>
            </a:r>
            <a:r>
              <a:rPr sz="2400" spc="35" dirty="0">
                <a:cs typeface="Times New Roman"/>
              </a:rPr>
              <a:t>credit card fraud </a:t>
            </a:r>
            <a:r>
              <a:rPr sz="2400" spc="25" dirty="0">
                <a:cs typeface="Times New Roman"/>
              </a:rPr>
              <a:t>by </a:t>
            </a:r>
            <a:r>
              <a:rPr sz="2400" spc="5" dirty="0">
                <a:cs typeface="Times New Roman"/>
              </a:rPr>
              <a:t>recognizing </a:t>
            </a:r>
            <a:r>
              <a:rPr sz="2400" spc="35" dirty="0">
                <a:cs typeface="Times New Roman"/>
              </a:rPr>
              <a:t>unusual set </a:t>
            </a:r>
            <a:r>
              <a:rPr sz="2400" spc="-25" dirty="0">
                <a:cs typeface="Times New Roman"/>
              </a:rPr>
              <a:t>of </a:t>
            </a:r>
            <a:r>
              <a:rPr sz="2400" spc="25" dirty="0">
                <a:cs typeface="Times New Roman"/>
              </a:rPr>
              <a:t>frequent,  </a:t>
            </a:r>
            <a:r>
              <a:rPr sz="2400" spc="15" dirty="0">
                <a:cs typeface="Times New Roman"/>
              </a:rPr>
              <a:t>expensive</a:t>
            </a:r>
            <a:r>
              <a:rPr sz="2400" spc="85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transactions</a:t>
            </a: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0756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462" y="619751"/>
            <a:ext cx="4567939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2800" b="1" u="sng" spc="225" dirty="0">
                <a:latin typeface="Calibri Light" panose="020F0302020204030204" pitchFamily="34" charset="0"/>
                <a:cs typeface="Calibri Light" panose="020F0302020204030204" pitchFamily="34" charset="0"/>
              </a:rPr>
              <a:t>K-means C</a:t>
            </a:r>
            <a:r>
              <a:rPr sz="2800" b="1" u="sng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2800" b="1" u="sng" spc="195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2800" b="1" u="sng" spc="9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2800" b="1" u="sng" spc="22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800" b="1" u="sng" spc="10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800" b="1" u="sng" spc="1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2800" b="1" u="sng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2800" b="1" u="sng" spc="195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2800" b="1" u="sng" spc="105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466" y="1285886"/>
            <a:ext cx="6648621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2400" spc="5" dirty="0">
                <a:cs typeface="Times New Roman"/>
              </a:rPr>
              <a:t>1.</a:t>
            </a:r>
            <a:r>
              <a:rPr sz="2400" spc="265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Overview</a:t>
            </a:r>
            <a:endParaRPr sz="2400" dirty="0"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86466" y="2220757"/>
            <a:ext cx="7345237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Font typeface="Arial Unicode MS"/>
              <a:buChar char="•"/>
              <a:tabLst>
                <a:tab pos="151765" algn="l"/>
              </a:tabLst>
            </a:pPr>
            <a:r>
              <a:rPr sz="2400" spc="30" dirty="0">
                <a:cs typeface="Times New Roman"/>
              </a:rPr>
              <a:t>Each </a:t>
            </a:r>
            <a:r>
              <a:rPr sz="2400" spc="25" dirty="0">
                <a:cs typeface="Times New Roman"/>
              </a:rPr>
              <a:t>cluster </a:t>
            </a:r>
            <a:r>
              <a:rPr sz="2400" spc="35" dirty="0">
                <a:cs typeface="Times New Roman"/>
              </a:rPr>
              <a:t>has </a:t>
            </a:r>
            <a:r>
              <a:rPr sz="2400" spc="55" dirty="0">
                <a:cs typeface="Times New Roman"/>
              </a:rPr>
              <a:t>a </a:t>
            </a:r>
            <a:r>
              <a:rPr sz="2400" spc="40" dirty="0">
                <a:cs typeface="Times New Roman"/>
              </a:rPr>
              <a:t>prototype </a:t>
            </a:r>
            <a:r>
              <a:rPr sz="2400" spc="15" dirty="0">
                <a:cs typeface="Times New Roman"/>
              </a:rPr>
              <a:t>(called </a:t>
            </a:r>
            <a:r>
              <a:rPr sz="2400" spc="35" dirty="0">
                <a:cs typeface="Times New Roman"/>
              </a:rPr>
              <a:t>its </a:t>
            </a:r>
            <a:r>
              <a:rPr sz="2400" spc="30" dirty="0">
                <a:cs typeface="Times New Roman"/>
              </a:rPr>
              <a:t>centroid) </a:t>
            </a:r>
            <a:r>
              <a:rPr sz="2400" spc="50" dirty="0">
                <a:cs typeface="Times New Roman"/>
              </a:rPr>
              <a:t>and </a:t>
            </a:r>
            <a:r>
              <a:rPr sz="2400" spc="55" dirty="0">
                <a:cs typeface="Times New Roman"/>
              </a:rPr>
              <a:t>a </a:t>
            </a:r>
            <a:r>
              <a:rPr sz="2400" spc="65" dirty="0">
                <a:cs typeface="Times New Roman"/>
              </a:rPr>
              <a:t>data </a:t>
            </a:r>
            <a:r>
              <a:rPr sz="2400" spc="35" dirty="0">
                <a:cs typeface="Times New Roman"/>
              </a:rPr>
              <a:t>item </a:t>
            </a:r>
            <a:r>
              <a:rPr sz="2400" spc="-5" dirty="0">
                <a:cs typeface="Times New Roman"/>
              </a:rPr>
              <a:t>is </a:t>
            </a:r>
            <a:r>
              <a:rPr sz="2400" spc="15" dirty="0">
                <a:cs typeface="Times New Roman"/>
              </a:rPr>
              <a:t>assigned </a:t>
            </a:r>
            <a:r>
              <a:rPr sz="2400" spc="50" dirty="0">
                <a:cs typeface="Times New Roman"/>
              </a:rPr>
              <a:t>to</a:t>
            </a:r>
            <a:r>
              <a:rPr sz="2400" spc="265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the</a:t>
            </a:r>
            <a:r>
              <a:rPr lang="en-US" sz="2400" spc="55" dirty="0">
                <a:cs typeface="Times New Roman"/>
              </a:rPr>
              <a:t> cluster whose prototype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61843" y="2819400"/>
            <a:ext cx="7345237" cy="29225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530"/>
              </a:spcBef>
            </a:pPr>
            <a:r>
              <a:rPr sz="2400" spc="40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it </a:t>
            </a:r>
            <a:r>
              <a:rPr sz="2400" spc="-5" dirty="0">
                <a:cs typeface="Times New Roman"/>
              </a:rPr>
              <a:t>is </a:t>
            </a:r>
            <a:r>
              <a:rPr sz="2400" spc="10" dirty="0">
                <a:cs typeface="Times New Roman"/>
              </a:rPr>
              <a:t>closest</a:t>
            </a:r>
            <a:r>
              <a:rPr sz="2400" spc="150" dirty="0">
                <a:cs typeface="Times New Roman"/>
              </a:rPr>
              <a:t> </a:t>
            </a:r>
            <a:r>
              <a:rPr sz="2400" spc="40" dirty="0">
                <a:cs typeface="Times New Roman"/>
              </a:rPr>
              <a:t>to.</a:t>
            </a:r>
            <a:endParaRPr sz="2400" dirty="0">
              <a:cs typeface="Times New Roman"/>
            </a:endParaRPr>
          </a:p>
          <a:p>
            <a:pPr marL="494030" indent="-139065">
              <a:lnSpc>
                <a:spcPct val="100000"/>
              </a:lnSpc>
              <a:spcBef>
                <a:spcPts val="434"/>
              </a:spcBef>
              <a:buFont typeface="Arial Unicode MS"/>
              <a:buChar char="•"/>
              <a:tabLst>
                <a:tab pos="494665" algn="l"/>
              </a:tabLst>
            </a:pPr>
            <a:r>
              <a:rPr sz="2400" spc="55" dirty="0">
                <a:cs typeface="Times New Roman"/>
              </a:rPr>
              <a:t>The</a:t>
            </a:r>
            <a:r>
              <a:rPr sz="2400" spc="80" dirty="0">
                <a:cs typeface="Times New Roman"/>
              </a:rPr>
              <a:t> </a:t>
            </a:r>
            <a:r>
              <a:rPr sz="2400" spc="40" dirty="0">
                <a:cs typeface="Times New Roman"/>
              </a:rPr>
              <a:t>prototype</a:t>
            </a:r>
            <a:r>
              <a:rPr sz="2400" spc="90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need</a:t>
            </a:r>
            <a:r>
              <a:rPr sz="2400" spc="90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not</a:t>
            </a:r>
            <a:r>
              <a:rPr sz="2400" spc="95" dirty="0">
                <a:cs typeface="Times New Roman"/>
              </a:rPr>
              <a:t> </a:t>
            </a:r>
            <a:r>
              <a:rPr sz="2400" spc="45" dirty="0">
                <a:cs typeface="Times New Roman"/>
              </a:rPr>
              <a:t>be</a:t>
            </a:r>
            <a:r>
              <a:rPr sz="2400" spc="80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an</a:t>
            </a:r>
            <a:r>
              <a:rPr sz="2400" spc="90" dirty="0">
                <a:cs typeface="Times New Roman"/>
              </a:rPr>
              <a:t> </a:t>
            </a:r>
            <a:r>
              <a:rPr sz="2400" spc="40" dirty="0">
                <a:cs typeface="Times New Roman"/>
              </a:rPr>
              <a:t>actual</a:t>
            </a:r>
            <a:r>
              <a:rPr sz="2400" spc="105" dirty="0">
                <a:cs typeface="Times New Roman"/>
              </a:rPr>
              <a:t> </a:t>
            </a:r>
            <a:r>
              <a:rPr sz="2400" spc="65" dirty="0">
                <a:cs typeface="Times New Roman"/>
              </a:rPr>
              <a:t>data</a:t>
            </a:r>
            <a:r>
              <a:rPr sz="2400" spc="95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item</a:t>
            </a:r>
            <a:r>
              <a:rPr sz="2400" spc="100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in</a:t>
            </a:r>
            <a:r>
              <a:rPr sz="2400" spc="90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the</a:t>
            </a:r>
            <a:r>
              <a:rPr sz="2400" spc="85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dataset.</a:t>
            </a:r>
            <a:endParaRPr sz="2400" dirty="0">
              <a:cs typeface="Times New Roman"/>
            </a:endParaRPr>
          </a:p>
          <a:p>
            <a:pPr marL="494030" indent="-139065">
              <a:lnSpc>
                <a:spcPct val="100000"/>
              </a:lnSpc>
              <a:spcBef>
                <a:spcPts val="430"/>
              </a:spcBef>
              <a:buFont typeface="Arial Unicode MS"/>
              <a:buChar char="•"/>
              <a:tabLst>
                <a:tab pos="494665" algn="l"/>
              </a:tabLst>
            </a:pPr>
            <a:r>
              <a:rPr sz="2400" spc="30" dirty="0">
                <a:cs typeface="Times New Roman"/>
              </a:rPr>
              <a:t>Each </a:t>
            </a:r>
            <a:r>
              <a:rPr sz="2400" spc="65" dirty="0">
                <a:cs typeface="Times New Roman"/>
              </a:rPr>
              <a:t>data </a:t>
            </a:r>
            <a:r>
              <a:rPr sz="2400" spc="35" dirty="0">
                <a:cs typeface="Times New Roman"/>
              </a:rPr>
              <a:t>item </a:t>
            </a:r>
            <a:r>
              <a:rPr sz="2400" spc="-5" dirty="0">
                <a:cs typeface="Times New Roman"/>
              </a:rPr>
              <a:t>is </a:t>
            </a:r>
            <a:r>
              <a:rPr sz="2400" spc="15" dirty="0">
                <a:cs typeface="Times New Roman"/>
              </a:rPr>
              <a:t>assigned </a:t>
            </a:r>
            <a:r>
              <a:rPr sz="2400" spc="50" dirty="0">
                <a:cs typeface="Times New Roman"/>
              </a:rPr>
              <a:t>to </a:t>
            </a:r>
            <a:r>
              <a:rPr sz="2400" spc="25" dirty="0">
                <a:cs typeface="Times New Roman"/>
              </a:rPr>
              <a:t>exactly </a:t>
            </a:r>
            <a:r>
              <a:rPr sz="2400" spc="10" dirty="0">
                <a:cs typeface="Times New Roman"/>
              </a:rPr>
              <a:t>one</a:t>
            </a:r>
            <a:r>
              <a:rPr sz="2400" spc="27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cluster.</a:t>
            </a:r>
            <a:endParaRPr sz="2400" dirty="0">
              <a:cs typeface="Times New Roman"/>
            </a:endParaRPr>
          </a:p>
          <a:p>
            <a:pPr marL="494030" indent="-139065">
              <a:lnSpc>
                <a:spcPct val="100000"/>
              </a:lnSpc>
              <a:spcBef>
                <a:spcPts val="434"/>
              </a:spcBef>
              <a:buFont typeface="Arial Unicode MS"/>
              <a:buChar char="•"/>
              <a:tabLst>
                <a:tab pos="494665" algn="l"/>
              </a:tabLst>
            </a:pPr>
            <a:r>
              <a:rPr sz="2400" spc="50" dirty="0">
                <a:cs typeface="Times New Roman"/>
              </a:rPr>
              <a:t>Thus</a:t>
            </a:r>
            <a:r>
              <a:rPr sz="2400" spc="90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k-means</a:t>
            </a:r>
            <a:r>
              <a:rPr sz="2400" spc="90" dirty="0">
                <a:cs typeface="Times New Roman"/>
              </a:rPr>
              <a:t> </a:t>
            </a:r>
            <a:r>
              <a:rPr sz="2400" spc="40" dirty="0">
                <a:cs typeface="Times New Roman"/>
              </a:rPr>
              <a:t>partitions</a:t>
            </a:r>
            <a:r>
              <a:rPr sz="2400" spc="100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the</a:t>
            </a:r>
            <a:r>
              <a:rPr sz="2400" spc="100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dataset</a:t>
            </a:r>
            <a:r>
              <a:rPr sz="2400" spc="9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into</a:t>
            </a:r>
            <a:r>
              <a:rPr sz="2400" spc="105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distinct,</a:t>
            </a:r>
            <a:r>
              <a:rPr sz="2400" spc="95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non-overlapping</a:t>
            </a:r>
            <a:r>
              <a:rPr sz="2400" spc="10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clusters.</a:t>
            </a:r>
            <a:endParaRPr sz="24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endParaRPr sz="2400" dirty="0"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462" y="619751"/>
            <a:ext cx="4567939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2800" b="1" u="sng" spc="225" dirty="0">
                <a:latin typeface="Calibri Light" panose="020F0302020204030204" pitchFamily="34" charset="0"/>
                <a:cs typeface="Calibri Light" panose="020F0302020204030204" pitchFamily="34" charset="0"/>
              </a:rPr>
              <a:t>K-means C</a:t>
            </a:r>
            <a:r>
              <a:rPr sz="2800" b="1" u="sng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2800" b="1" u="sng" spc="195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2800" b="1" u="sng" spc="9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2800" b="1" u="sng" spc="22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800" b="1" u="sng" spc="10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800" b="1" u="sng" spc="1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2800" b="1" u="sng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2800" b="1" u="sng" spc="195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2800" b="1" u="sng" spc="105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52400" y="1752600"/>
            <a:ext cx="7321550" cy="735092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4451">
              <a:lnSpc>
                <a:spcPct val="100000"/>
              </a:lnSpc>
              <a:spcBef>
                <a:spcPts val="530"/>
              </a:spcBef>
              <a:tabLst>
                <a:tab pos="291465" algn="l"/>
              </a:tabLst>
            </a:pPr>
            <a:r>
              <a:rPr lang="en-US" sz="2400" u="sng" spc="5" dirty="0">
                <a:cs typeface="Times New Roman"/>
              </a:rPr>
              <a:t>Algorithm</a:t>
            </a:r>
          </a:p>
          <a:p>
            <a:pPr marL="290830" indent="-246379">
              <a:lnSpc>
                <a:spcPct val="100000"/>
              </a:lnSpc>
              <a:spcBef>
                <a:spcPts val="530"/>
              </a:spcBef>
              <a:buAutoNum type="alphaLcParenBoth"/>
              <a:tabLst>
                <a:tab pos="291465" algn="l"/>
              </a:tabLst>
            </a:pPr>
            <a:r>
              <a:rPr lang="en-US" sz="2400" spc="5" dirty="0">
                <a:cs typeface="Times New Roman"/>
              </a:rPr>
              <a:t>Specify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25" dirty="0">
                <a:cs typeface="Arial"/>
              </a:rPr>
              <a:t>k</a:t>
            </a:r>
            <a:r>
              <a:rPr lang="en-US" sz="2400" spc="25" dirty="0">
                <a:cs typeface="Times New Roman"/>
              </a:rPr>
              <a:t>,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number</a:t>
            </a:r>
            <a:r>
              <a:rPr lang="en-US" sz="2400" spc="305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clusters</a:t>
            </a:r>
            <a:endParaRPr lang="en-US" sz="2400" dirty="0">
              <a:cs typeface="Times New Roman"/>
            </a:endParaRPr>
          </a:p>
          <a:p>
            <a:pPr marL="290830" indent="-253365">
              <a:lnSpc>
                <a:spcPct val="100000"/>
              </a:lnSpc>
              <a:spcBef>
                <a:spcPts val="434"/>
              </a:spcBef>
              <a:buAutoNum type="alphaLcParenBoth"/>
              <a:tabLst>
                <a:tab pos="291465" algn="l"/>
              </a:tabLst>
            </a:pPr>
            <a:r>
              <a:rPr sz="2400" spc="35" dirty="0">
                <a:cs typeface="Times New Roman"/>
              </a:rPr>
              <a:t>Let</a:t>
            </a:r>
            <a:r>
              <a:rPr sz="2400" spc="85" dirty="0">
                <a:cs typeface="Times New Roman"/>
              </a:rPr>
              <a:t> </a:t>
            </a:r>
            <a:r>
              <a:rPr sz="2400" i="1" spc="25" dirty="0">
                <a:cs typeface="Times New Roman"/>
              </a:rPr>
              <a:t>C</a:t>
            </a:r>
            <a:r>
              <a:rPr sz="2400" i="1" spc="37" baseline="-13888" dirty="0">
                <a:cs typeface="Times New Roman"/>
              </a:rPr>
              <a:t>old</a:t>
            </a:r>
            <a:r>
              <a:rPr sz="2400" spc="25" dirty="0">
                <a:cs typeface="Arial Unicode MS"/>
              </a:rPr>
              <a:t>←∅</a:t>
            </a:r>
            <a:endParaRPr sz="2400" dirty="0">
              <a:cs typeface="Arial Unicode MS"/>
            </a:endParaRPr>
          </a:p>
          <a:p>
            <a:pPr marL="290830" indent="-238125">
              <a:lnSpc>
                <a:spcPct val="100000"/>
              </a:lnSpc>
              <a:spcBef>
                <a:spcPts val="430"/>
              </a:spcBef>
              <a:buAutoNum type="alphaLcParenBoth"/>
              <a:tabLst>
                <a:tab pos="291465" algn="l"/>
              </a:tabLst>
            </a:pPr>
            <a:r>
              <a:rPr sz="2400" spc="35" dirty="0">
                <a:cs typeface="Times New Roman"/>
              </a:rPr>
              <a:t>Randomly </a:t>
            </a:r>
            <a:r>
              <a:rPr sz="2400" spc="10" dirty="0">
                <a:cs typeface="Times New Roman"/>
              </a:rPr>
              <a:t>select </a:t>
            </a:r>
            <a:r>
              <a:rPr sz="2400" spc="20" dirty="0">
                <a:cs typeface="Times New Roman"/>
              </a:rPr>
              <a:t>k </a:t>
            </a:r>
            <a:r>
              <a:rPr sz="2400" spc="25" dirty="0">
                <a:cs typeface="Times New Roman"/>
              </a:rPr>
              <a:t>instances </a:t>
            </a:r>
            <a:r>
              <a:rPr sz="2400" spc="20" dirty="0">
                <a:cs typeface="Times New Roman"/>
              </a:rPr>
              <a:t>as </a:t>
            </a:r>
            <a:r>
              <a:rPr sz="2400" spc="25" dirty="0">
                <a:cs typeface="Times New Roman"/>
              </a:rPr>
              <a:t>cluster</a:t>
            </a:r>
            <a:r>
              <a:rPr sz="2400" spc="15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centers</a:t>
            </a:r>
            <a:endParaRPr sz="2400" dirty="0">
              <a:cs typeface="Times New Roman"/>
            </a:endParaRPr>
          </a:p>
          <a:p>
            <a:pPr marL="290830" marR="30480" indent="-253365">
              <a:lnSpc>
                <a:spcPct val="102699"/>
              </a:lnSpc>
              <a:spcBef>
                <a:spcPts val="400"/>
              </a:spcBef>
              <a:buAutoNum type="alphaLcParenBoth"/>
              <a:tabLst>
                <a:tab pos="291465" algn="l"/>
              </a:tabLst>
            </a:pPr>
            <a:r>
              <a:rPr sz="2400" spc="10" dirty="0">
                <a:cs typeface="Times New Roman"/>
              </a:rPr>
              <a:t>Using </a:t>
            </a:r>
            <a:r>
              <a:rPr sz="2400" spc="55" dirty="0">
                <a:cs typeface="Times New Roman"/>
              </a:rPr>
              <a:t>a </a:t>
            </a:r>
            <a:r>
              <a:rPr sz="2400" spc="30" dirty="0">
                <a:cs typeface="Times New Roman"/>
              </a:rPr>
              <a:t>measure </a:t>
            </a:r>
            <a:r>
              <a:rPr sz="2400" spc="-25" dirty="0">
                <a:cs typeface="Times New Roman"/>
              </a:rPr>
              <a:t>of </a:t>
            </a:r>
            <a:r>
              <a:rPr sz="2400" spc="15" dirty="0">
                <a:cs typeface="Times New Roman"/>
              </a:rPr>
              <a:t>similarity, </a:t>
            </a:r>
            <a:r>
              <a:rPr sz="2400" spc="10" dirty="0">
                <a:cs typeface="Times New Roman"/>
              </a:rPr>
              <a:t>assign each </a:t>
            </a:r>
            <a:r>
              <a:rPr sz="2400" spc="30" dirty="0">
                <a:cs typeface="Times New Roman"/>
              </a:rPr>
              <a:t>instance </a:t>
            </a:r>
            <a:r>
              <a:rPr sz="2400" spc="50" dirty="0">
                <a:cs typeface="Times New Roman"/>
              </a:rPr>
              <a:t>to </a:t>
            </a:r>
            <a:r>
              <a:rPr sz="2400" spc="55" dirty="0">
                <a:cs typeface="Times New Roman"/>
              </a:rPr>
              <a:t>the </a:t>
            </a:r>
            <a:r>
              <a:rPr sz="2400" spc="25" dirty="0">
                <a:cs typeface="Times New Roman"/>
              </a:rPr>
              <a:t>cluster </a:t>
            </a:r>
            <a:r>
              <a:rPr sz="2400" spc="5" dirty="0">
                <a:cs typeface="Times New Roman"/>
              </a:rPr>
              <a:t>whose </a:t>
            </a:r>
            <a:r>
              <a:rPr sz="2400" spc="25" dirty="0">
                <a:cs typeface="Times New Roman"/>
              </a:rPr>
              <a:t>center </a:t>
            </a:r>
            <a:r>
              <a:rPr sz="2400" spc="50" dirty="0">
                <a:cs typeface="Times New Roman"/>
              </a:rPr>
              <a:t>it </a:t>
            </a:r>
            <a:r>
              <a:rPr sz="2400" spc="-5" dirty="0">
                <a:cs typeface="Times New Roman"/>
              </a:rPr>
              <a:t>is </a:t>
            </a:r>
            <a:r>
              <a:rPr sz="2400" spc="35" dirty="0">
                <a:cs typeface="Times New Roman"/>
              </a:rPr>
              <a:t>most  </a:t>
            </a:r>
            <a:r>
              <a:rPr sz="2400" spc="15" dirty="0">
                <a:cs typeface="Times New Roman"/>
              </a:rPr>
              <a:t>similar </a:t>
            </a:r>
            <a:r>
              <a:rPr sz="2400" spc="40" dirty="0">
                <a:cs typeface="Times New Roman"/>
              </a:rPr>
              <a:t>to. </a:t>
            </a:r>
            <a:r>
              <a:rPr sz="2400" spc="20" dirty="0">
                <a:cs typeface="Times New Roman"/>
              </a:rPr>
              <a:t>Call </a:t>
            </a:r>
            <a:r>
              <a:rPr sz="2400" spc="40" dirty="0">
                <a:cs typeface="Times New Roman"/>
              </a:rPr>
              <a:t>this </a:t>
            </a:r>
            <a:r>
              <a:rPr sz="2400" spc="35" dirty="0">
                <a:cs typeface="Times New Roman"/>
              </a:rPr>
              <a:t>set </a:t>
            </a:r>
            <a:r>
              <a:rPr sz="2400" spc="-25" dirty="0">
                <a:cs typeface="Times New Roman"/>
              </a:rPr>
              <a:t>of </a:t>
            </a:r>
            <a:r>
              <a:rPr sz="2400" spc="25" dirty="0">
                <a:cs typeface="Times New Roman"/>
              </a:rPr>
              <a:t>clusters</a:t>
            </a:r>
            <a:r>
              <a:rPr sz="2400" spc="70" dirty="0">
                <a:cs typeface="Times New Roman"/>
              </a:rPr>
              <a:t> </a:t>
            </a:r>
            <a:r>
              <a:rPr sz="2400" i="1" spc="70" dirty="0" err="1">
                <a:cs typeface="Times New Roman"/>
              </a:rPr>
              <a:t>C</a:t>
            </a:r>
            <a:r>
              <a:rPr sz="2400" i="1" spc="104" baseline="-10416" dirty="0" err="1">
                <a:cs typeface="Times New Roman"/>
              </a:rPr>
              <a:t>new</a:t>
            </a:r>
            <a:r>
              <a:rPr sz="2400" spc="70" dirty="0">
                <a:cs typeface="Times New Roman"/>
              </a:rPr>
              <a:t>.</a:t>
            </a:r>
            <a:endParaRPr lang="en-US" sz="2400" spc="70" dirty="0">
              <a:cs typeface="Times New Roman"/>
            </a:endParaRPr>
          </a:p>
          <a:p>
            <a:pPr marL="290830" marR="30480" indent="-253365">
              <a:lnSpc>
                <a:spcPct val="102699"/>
              </a:lnSpc>
              <a:spcBef>
                <a:spcPts val="400"/>
              </a:spcBef>
              <a:buAutoNum type="alphaLcParenBoth"/>
              <a:tabLst>
                <a:tab pos="291465" algn="l"/>
              </a:tabLst>
            </a:pPr>
            <a:r>
              <a:rPr lang="en-US" sz="2400" spc="50" dirty="0">
                <a:cs typeface="Times New Roman"/>
              </a:rPr>
              <a:t>Repeat </a:t>
            </a:r>
            <a:r>
              <a:rPr lang="en-US" sz="2400" spc="35" dirty="0">
                <a:cs typeface="Times New Roman"/>
              </a:rPr>
              <a:t>until </a:t>
            </a:r>
            <a:r>
              <a:rPr lang="en-US" sz="2400" i="1" spc="75" dirty="0" err="1">
                <a:cs typeface="Times New Roman"/>
              </a:rPr>
              <a:t>C</a:t>
            </a:r>
            <a:r>
              <a:rPr lang="en-US" sz="2400" i="1" spc="112" baseline="-10416" dirty="0" err="1">
                <a:cs typeface="Times New Roman"/>
              </a:rPr>
              <a:t>new</a:t>
            </a:r>
            <a:r>
              <a:rPr lang="en-US" sz="2400" spc="75" dirty="0">
                <a:cs typeface="Times New Roman"/>
              </a:rPr>
              <a:t>=</a:t>
            </a:r>
            <a:r>
              <a:rPr lang="en-US" sz="2400" i="1" spc="75" dirty="0">
                <a:cs typeface="Times New Roman"/>
              </a:rPr>
              <a:t>C</a:t>
            </a:r>
            <a:r>
              <a:rPr lang="en-US" sz="2400" i="1" spc="112" baseline="-13888" dirty="0">
                <a:cs typeface="Times New Roman"/>
              </a:rPr>
              <a:t>old </a:t>
            </a:r>
            <a:r>
              <a:rPr lang="en-US" sz="2400" spc="30" dirty="0">
                <a:cs typeface="Times New Roman"/>
              </a:rPr>
              <a:t>(or </a:t>
            </a:r>
            <a:r>
              <a:rPr lang="en-US" sz="2400" spc="35" dirty="0">
                <a:cs typeface="Times New Roman"/>
              </a:rPr>
              <a:t>until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35" dirty="0">
                <a:cs typeface="Times New Roman"/>
              </a:rPr>
              <a:t>most </a:t>
            </a:r>
            <a:r>
              <a:rPr lang="en-US" sz="2400" spc="-15" dirty="0">
                <a:cs typeface="Times New Roman"/>
              </a:rPr>
              <a:t>1%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65" dirty="0">
                <a:cs typeface="Times New Roman"/>
              </a:rPr>
              <a:t>data </a:t>
            </a:r>
            <a:r>
              <a:rPr lang="en-US" sz="2400" spc="30" dirty="0">
                <a:cs typeface="Times New Roman"/>
              </a:rPr>
              <a:t>items </a:t>
            </a:r>
            <a:r>
              <a:rPr lang="en-US" sz="2400" spc="15" dirty="0">
                <a:cs typeface="Times New Roman"/>
              </a:rPr>
              <a:t>change</a:t>
            </a:r>
            <a:r>
              <a:rPr lang="en-US" sz="2400" spc="7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clusters)</a:t>
            </a:r>
            <a:endParaRPr lang="en-US" sz="2400" dirty="0">
              <a:cs typeface="Times New Roman"/>
            </a:endParaRPr>
          </a:p>
          <a:p>
            <a:pPr marL="765810" lvl="1" indent="-147320">
              <a:lnSpc>
                <a:spcPct val="100000"/>
              </a:lnSpc>
              <a:spcBef>
                <a:spcPts val="434"/>
              </a:spcBef>
              <a:buFont typeface="Times New Roman"/>
              <a:buAutoNum type="romanLcPeriod"/>
              <a:tabLst>
                <a:tab pos="766445" algn="l"/>
              </a:tabLst>
            </a:pPr>
            <a:r>
              <a:rPr lang="en-US" sz="2400" i="1" spc="80" dirty="0" err="1">
                <a:cs typeface="Times New Roman"/>
              </a:rPr>
              <a:t>C</a:t>
            </a:r>
            <a:r>
              <a:rPr lang="en-US" sz="2400" i="1" spc="120" baseline="-13888" dirty="0" err="1">
                <a:cs typeface="Times New Roman"/>
              </a:rPr>
              <a:t>old</a:t>
            </a:r>
            <a:r>
              <a:rPr lang="en-US" sz="2400" spc="80" dirty="0" err="1">
                <a:cs typeface="Arial Unicode MS"/>
              </a:rPr>
              <a:t>←</a:t>
            </a:r>
            <a:r>
              <a:rPr lang="en-US" sz="2400" i="1" spc="80" dirty="0" err="1">
                <a:cs typeface="Times New Roman"/>
              </a:rPr>
              <a:t>C</a:t>
            </a:r>
            <a:r>
              <a:rPr lang="en-US" sz="2400" i="1" spc="120" baseline="-10416" dirty="0" err="1">
                <a:cs typeface="Times New Roman"/>
              </a:rPr>
              <a:t>new</a:t>
            </a:r>
            <a:r>
              <a:rPr lang="en-US" sz="2400" i="1" spc="120" baseline="-10416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and</a:t>
            </a:r>
            <a:r>
              <a:rPr lang="en-US" sz="2400" spc="-55" dirty="0">
                <a:cs typeface="Times New Roman"/>
              </a:rPr>
              <a:t> </a:t>
            </a:r>
            <a:r>
              <a:rPr lang="en-US" sz="2400" i="1" spc="50" dirty="0" err="1">
                <a:cs typeface="Times New Roman"/>
              </a:rPr>
              <a:t>C</a:t>
            </a:r>
            <a:r>
              <a:rPr lang="en-US" sz="2400" i="1" spc="75" baseline="-10416" dirty="0" err="1">
                <a:cs typeface="Times New Roman"/>
              </a:rPr>
              <a:t>new</a:t>
            </a:r>
            <a:r>
              <a:rPr lang="en-US" sz="2400" spc="50" dirty="0">
                <a:cs typeface="Arial Unicode MS"/>
              </a:rPr>
              <a:t>←∅</a:t>
            </a:r>
            <a:endParaRPr lang="en-US" sz="2400" dirty="0">
              <a:cs typeface="Arial Unicode MS"/>
            </a:endParaRPr>
          </a:p>
          <a:p>
            <a:pPr marL="765810" lvl="1" indent="-185420">
              <a:lnSpc>
                <a:spcPct val="100000"/>
              </a:lnSpc>
              <a:spcBef>
                <a:spcPts val="240"/>
              </a:spcBef>
              <a:buAutoNum type="romanLcPeriod"/>
              <a:tabLst>
                <a:tab pos="766445" algn="l"/>
              </a:tabLst>
            </a:pPr>
            <a:r>
              <a:rPr lang="en-US" sz="2400" spc="45" dirty="0">
                <a:cs typeface="Times New Roman"/>
              </a:rPr>
              <a:t>Construct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5" dirty="0">
                <a:cs typeface="Times New Roman"/>
              </a:rPr>
              <a:t>set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clusters</a:t>
            </a:r>
            <a:r>
              <a:rPr lang="en-US" sz="2400" spc="150" dirty="0">
                <a:cs typeface="Times New Roman"/>
              </a:rPr>
              <a:t> </a:t>
            </a:r>
            <a:r>
              <a:rPr lang="en-US" sz="2400" i="1" spc="65" dirty="0" err="1">
                <a:cs typeface="Times New Roman"/>
              </a:rPr>
              <a:t>C</a:t>
            </a:r>
            <a:r>
              <a:rPr lang="en-US" sz="2400" i="1" spc="97" baseline="-10416" dirty="0" err="1">
                <a:cs typeface="Times New Roman"/>
              </a:rPr>
              <a:t>new</a:t>
            </a:r>
            <a:endParaRPr lang="en-US" sz="2400" baseline="-10416" dirty="0">
              <a:cs typeface="Times New Roman"/>
            </a:endParaRPr>
          </a:p>
          <a:p>
            <a:pPr marL="1002030" marR="43180" lvl="2" indent="-212090">
              <a:lnSpc>
                <a:spcPct val="102699"/>
              </a:lnSpc>
              <a:spcBef>
                <a:spcPts val="190"/>
              </a:spcBef>
              <a:buAutoNum type="alphaUcPeriod"/>
              <a:tabLst>
                <a:tab pos="1002665" algn="l"/>
              </a:tabLst>
            </a:pPr>
            <a:r>
              <a:rPr lang="en-US" sz="2400" spc="15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25" dirty="0">
                <a:cs typeface="Times New Roman"/>
              </a:rPr>
              <a:t>cluster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i="1" spc="35" dirty="0">
                <a:cs typeface="Times New Roman"/>
              </a:rPr>
              <a:t>C</a:t>
            </a:r>
            <a:r>
              <a:rPr lang="en-US" sz="2400" i="1" spc="52" baseline="-13888" dirty="0">
                <a:cs typeface="Times New Roman"/>
              </a:rPr>
              <a:t>old</a:t>
            </a:r>
            <a:r>
              <a:rPr lang="en-US" sz="2400" spc="35" dirty="0">
                <a:cs typeface="Times New Roman"/>
              </a:rPr>
              <a:t>, 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mean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cluster, </a:t>
            </a:r>
            <a:r>
              <a:rPr lang="en-US" sz="2400" spc="10" dirty="0">
                <a:cs typeface="Times New Roman"/>
              </a:rPr>
              <a:t>which 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10" dirty="0">
                <a:cs typeface="Times New Roman"/>
              </a:rPr>
              <a:t>called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95" dirty="0">
                <a:cs typeface="Times New Roman"/>
              </a:rPr>
              <a:t>centroid,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20" dirty="0">
                <a:cs typeface="Times New Roman"/>
              </a:rPr>
              <a:t>make </a:t>
            </a:r>
            <a:r>
              <a:rPr lang="en-US" sz="2400" spc="50" dirty="0">
                <a:cs typeface="Times New Roman"/>
              </a:rPr>
              <a:t>it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25" dirty="0">
                <a:cs typeface="Times New Roman"/>
              </a:rPr>
              <a:t>center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cluster </a:t>
            </a:r>
            <a:r>
              <a:rPr lang="en-US" sz="2400" spc="20" dirty="0">
                <a:cs typeface="Times New Roman"/>
              </a:rPr>
              <a:t>in</a:t>
            </a:r>
            <a:r>
              <a:rPr lang="en-US" sz="2400" spc="70" dirty="0">
                <a:cs typeface="Times New Roman"/>
              </a:rPr>
              <a:t> </a:t>
            </a:r>
            <a:r>
              <a:rPr lang="en-US" sz="2400" i="1" spc="70" dirty="0" err="1">
                <a:cs typeface="Times New Roman"/>
              </a:rPr>
              <a:t>C</a:t>
            </a:r>
            <a:r>
              <a:rPr lang="en-US" sz="2400" i="1" spc="104" baseline="-10416" dirty="0" err="1">
                <a:cs typeface="Times New Roman"/>
              </a:rPr>
              <a:t>new</a:t>
            </a:r>
            <a:r>
              <a:rPr lang="en-US" sz="2400" spc="70" dirty="0">
                <a:cs typeface="Times New Roman"/>
              </a:rPr>
              <a:t>.</a:t>
            </a:r>
            <a:endParaRPr lang="en-US" sz="2400" dirty="0">
              <a:cs typeface="Times New Roman"/>
            </a:endParaRPr>
          </a:p>
          <a:p>
            <a:pPr marL="1002030" marR="43180" lvl="2" indent="-206375">
              <a:lnSpc>
                <a:spcPct val="102699"/>
              </a:lnSpc>
              <a:spcBef>
                <a:spcPts val="204"/>
              </a:spcBef>
              <a:buAutoNum type="alphaUcPeriod"/>
              <a:tabLst>
                <a:tab pos="1002665" algn="l"/>
              </a:tabLst>
            </a:pPr>
            <a:r>
              <a:rPr lang="en-US" sz="2400" spc="5" dirty="0">
                <a:cs typeface="Times New Roman"/>
              </a:rPr>
              <a:t>Assign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0" dirty="0">
                <a:cs typeface="Times New Roman"/>
              </a:rPr>
              <a:t>dataset 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cluster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i="1" spc="65" dirty="0" err="1">
                <a:cs typeface="Times New Roman"/>
              </a:rPr>
              <a:t>C</a:t>
            </a:r>
            <a:r>
              <a:rPr lang="en-US" sz="2400" i="1" spc="97" baseline="-10416" dirty="0" err="1">
                <a:cs typeface="Times New Roman"/>
              </a:rPr>
              <a:t>new</a:t>
            </a:r>
            <a:r>
              <a:rPr lang="en-US" sz="2400" i="1" spc="97" baseline="-10416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whose </a:t>
            </a:r>
            <a:r>
              <a:rPr lang="en-US" sz="2400" spc="25" dirty="0">
                <a:cs typeface="Times New Roman"/>
              </a:rPr>
              <a:t>centroid </a:t>
            </a:r>
            <a:r>
              <a:rPr lang="en-US" sz="2400" spc="50" dirty="0">
                <a:cs typeface="Times New Roman"/>
              </a:rPr>
              <a:t>it </a:t>
            </a:r>
            <a:r>
              <a:rPr lang="en-US" sz="2400" spc="-5" dirty="0">
                <a:cs typeface="Times New Roman"/>
              </a:rPr>
              <a:t>is  </a:t>
            </a:r>
            <a:r>
              <a:rPr lang="en-US" sz="2400" spc="35" dirty="0">
                <a:cs typeface="Times New Roman"/>
              </a:rPr>
              <a:t>most </a:t>
            </a:r>
            <a:r>
              <a:rPr lang="en-US" sz="2400" spc="15" dirty="0">
                <a:cs typeface="Times New Roman"/>
              </a:rPr>
              <a:t>similar</a:t>
            </a:r>
            <a:r>
              <a:rPr lang="en-US" sz="2400" spc="140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to.</a:t>
            </a:r>
            <a:endParaRPr lang="en-US" sz="2400" dirty="0"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925"/>
              </a:spcBef>
            </a:pP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94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45590"/>
            <a:ext cx="6756672" cy="43729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925"/>
              </a:spcBef>
              <a:buFont typeface="+mj-lt"/>
              <a:buAutoNum type="arabicPeriod" startAt="3"/>
            </a:pPr>
            <a:r>
              <a:rPr lang="en-US" sz="2400" u="sng" spc="30" dirty="0">
                <a:cs typeface="Times New Roman"/>
              </a:rPr>
              <a:t>Objec</a:t>
            </a:r>
            <a:r>
              <a:rPr sz="2400" u="sng" spc="30" dirty="0">
                <a:cs typeface="Times New Roman"/>
              </a:rPr>
              <a:t>tive</a:t>
            </a:r>
            <a:r>
              <a:rPr sz="2400" u="sng" spc="80" dirty="0">
                <a:cs typeface="Times New Roman"/>
              </a:rPr>
              <a:t> </a:t>
            </a:r>
            <a:r>
              <a:rPr sz="2400" u="sng" spc="25" dirty="0">
                <a:cs typeface="Times New Roman"/>
              </a:rPr>
              <a:t>function</a:t>
            </a:r>
            <a:endParaRPr sz="2400" u="sng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89" y="1402762"/>
            <a:ext cx="7357811" cy="15016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Font typeface="Arial Unicode MS"/>
              <a:buChar char="•"/>
              <a:tabLst>
                <a:tab pos="151765" algn="l"/>
              </a:tabLst>
            </a:pPr>
            <a:r>
              <a:rPr sz="2400" spc="55" dirty="0">
                <a:cs typeface="Times New Roman"/>
              </a:rPr>
              <a:t>The </a:t>
            </a:r>
            <a:r>
              <a:rPr sz="2400" dirty="0">
                <a:cs typeface="Times New Roman"/>
              </a:rPr>
              <a:t>goal </a:t>
            </a:r>
            <a:r>
              <a:rPr sz="2400" spc="-5" dirty="0">
                <a:cs typeface="Times New Roman"/>
              </a:rPr>
              <a:t>is </a:t>
            </a:r>
            <a:r>
              <a:rPr sz="2400" spc="50" dirty="0">
                <a:cs typeface="Times New Roman"/>
              </a:rPr>
              <a:t>to </a:t>
            </a:r>
            <a:r>
              <a:rPr sz="2400" spc="15" dirty="0">
                <a:cs typeface="Times New Roman"/>
              </a:rPr>
              <a:t>minimize </a:t>
            </a:r>
            <a:r>
              <a:rPr sz="2400" spc="5" dirty="0">
                <a:cs typeface="Times New Roman"/>
              </a:rPr>
              <a:t>some </a:t>
            </a:r>
            <a:r>
              <a:rPr sz="2400" spc="20" dirty="0">
                <a:cs typeface="Times New Roman"/>
              </a:rPr>
              <a:t>objective </a:t>
            </a:r>
            <a:r>
              <a:rPr sz="2400" spc="25" dirty="0">
                <a:cs typeface="Times New Roman"/>
              </a:rPr>
              <a:t>function </a:t>
            </a:r>
            <a:r>
              <a:rPr sz="2400" spc="80" dirty="0">
                <a:cs typeface="Times New Roman"/>
              </a:rPr>
              <a:t>that </a:t>
            </a:r>
            <a:r>
              <a:rPr sz="2400" spc="25" dirty="0">
                <a:cs typeface="Times New Roman"/>
              </a:rPr>
              <a:t>measures </a:t>
            </a:r>
            <a:r>
              <a:rPr sz="2400" spc="55" dirty="0">
                <a:cs typeface="Times New Roman"/>
              </a:rPr>
              <a:t>the</a:t>
            </a:r>
            <a:r>
              <a:rPr sz="2400" spc="200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goodness </a:t>
            </a:r>
            <a:r>
              <a:rPr sz="2400" spc="-25" dirty="0">
                <a:cs typeface="Times New Roman"/>
              </a:rPr>
              <a:t>of </a:t>
            </a:r>
            <a:r>
              <a:rPr sz="2400" spc="55" dirty="0">
                <a:cs typeface="Times New Roman"/>
              </a:rPr>
              <a:t>the</a:t>
            </a:r>
            <a:r>
              <a:rPr lang="en-US" sz="2400" spc="55" dirty="0">
                <a:cs typeface="Times New Roman"/>
              </a:rPr>
              <a:t> clustering</a:t>
            </a:r>
          </a:p>
          <a:p>
            <a:pPr marL="151130" indent="-139065">
              <a:lnSpc>
                <a:spcPct val="100000"/>
              </a:lnSpc>
              <a:spcBef>
                <a:spcPts val="90"/>
              </a:spcBef>
              <a:buFont typeface="Arial Unicode MS"/>
              <a:buChar char="•"/>
              <a:tabLst>
                <a:tab pos="151765" algn="l"/>
              </a:tabLst>
            </a:pPr>
            <a:r>
              <a:rPr lang="en-US" sz="2400" spc="55" dirty="0">
                <a:cs typeface="Times New Roman"/>
              </a:rPr>
              <a:t>Typically, this is the sum of squared error of each data item from its centroid</a:t>
            </a:r>
            <a:endParaRPr sz="2400" dirty="0"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1" y="2749068"/>
            <a:ext cx="7510210" cy="72199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5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2400" u="sng" spc="20" dirty="0">
                <a:cs typeface="Times New Roman"/>
              </a:rPr>
              <a:t>Similarity </a:t>
            </a:r>
            <a:r>
              <a:rPr sz="2400" u="sng" spc="25" dirty="0">
                <a:cs typeface="Times New Roman"/>
              </a:rPr>
              <a:t>measures </a:t>
            </a:r>
            <a:r>
              <a:rPr sz="2400" spc="20" dirty="0">
                <a:cs typeface="Times New Roman"/>
              </a:rPr>
              <a:t>(small </a:t>
            </a:r>
            <a:r>
              <a:rPr sz="2400" spc="5" dirty="0">
                <a:cs typeface="Times New Roman"/>
              </a:rPr>
              <a:t>values </a:t>
            </a:r>
            <a:r>
              <a:rPr sz="2400" spc="35" dirty="0">
                <a:cs typeface="Times New Roman"/>
              </a:rPr>
              <a:t>mean </a:t>
            </a:r>
            <a:r>
              <a:rPr sz="2400" dirty="0">
                <a:cs typeface="Times New Roman"/>
              </a:rPr>
              <a:t>closer</a:t>
            </a:r>
            <a:r>
              <a:rPr sz="2400" spc="19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similarity)</a:t>
            </a:r>
            <a:endParaRPr sz="2400" dirty="0"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09789" y="3552931"/>
                <a:ext cx="7669867" cy="2913939"/>
              </a:xfrm>
              <a:prstGeom prst="rect">
                <a:avLst/>
              </a:prstGeom>
            </p:spPr>
            <p:txBody>
              <a:bodyPr vert="horz" wrap="square" lIns="0" tIns="57785" rIns="0" bIns="0" rtlCol="0">
                <a:spAutoFit/>
              </a:bodyPr>
              <a:lstStyle/>
              <a:p>
                <a:pPr marL="334010" indent="-245745">
                  <a:lnSpc>
                    <a:spcPct val="100000"/>
                  </a:lnSpc>
                  <a:spcBef>
                    <a:spcPts val="455"/>
                  </a:spcBef>
                  <a:buAutoNum type="alphaLcParenBoth"/>
                  <a:tabLst>
                    <a:tab pos="334645" algn="l"/>
                  </a:tabLst>
                </a:pPr>
                <a:r>
                  <a:rPr lang="en-US" sz="2400" spc="25" dirty="0">
                    <a:cs typeface="Times New Roman"/>
                  </a:rPr>
                  <a:t>Numeric </a:t>
                </a:r>
                <a:r>
                  <a:rPr lang="en-US" sz="2400" spc="50" dirty="0">
                    <a:cs typeface="Times New Roman"/>
                  </a:rPr>
                  <a:t>attributes: </a:t>
                </a:r>
                <a:r>
                  <a:rPr lang="en-US" sz="2400" spc="25" dirty="0">
                    <a:cs typeface="Times New Roman"/>
                  </a:rPr>
                  <a:t>Euclidean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distance</a:t>
                </a:r>
              </a:p>
              <a:p>
                <a:pPr marL="334010" indent="-245745">
                  <a:lnSpc>
                    <a:spcPct val="100000"/>
                  </a:lnSpc>
                  <a:spcBef>
                    <a:spcPts val="455"/>
                  </a:spcBef>
                  <a:buAutoNum type="alphaLcParenBoth"/>
                  <a:tabLst>
                    <a:tab pos="334645" algn="l"/>
                  </a:tabLst>
                </a:pPr>
                <a:endParaRPr lang="en-US" sz="2400" spc="30" dirty="0">
                  <a:cs typeface="Times New Roman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455"/>
                  </a:spcBef>
                  <a:tabLst>
                    <a:tab pos="3346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pc="3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 spc="3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spc="30" dirty="0" smtClean="0"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sz="2400" i="1" spc="3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 b="0" i="1" spc="3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pc="3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pc="3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spc="30" dirty="0">
                              <a:cs typeface="Times New Roman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i="1" spc="3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spc="30" dirty="0" smtClean="0"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sz="2400" i="1" spc="3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 b="0" i="1" spc="3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pc="3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pc="3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spc="30" dirty="0">
                              <a:cs typeface="Times New Roman"/>
                            </a:rPr>
                            <m:t> + … + </m:t>
                          </m:r>
                          <m:sSup>
                            <m:sSupPr>
                              <m:ctrlPr>
                                <a:rPr lang="en-US" sz="2400" i="1" spc="3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spc="30" dirty="0" smtClean="0"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sz="2400" i="1" spc="3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 b="0" i="1" spc="3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pc="3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pc="3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spc="30" dirty="0">
                  <a:cs typeface="Times New Roman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455"/>
                  </a:spcBef>
                  <a:tabLst>
                    <a:tab pos="334645" algn="l"/>
                  </a:tabLst>
                </a:pPr>
                <a:endParaRPr lang="en-US" sz="2400" spc="30" dirty="0">
                  <a:cs typeface="Times New Roman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455"/>
                  </a:spcBef>
                  <a:tabLst>
                    <a:tab pos="334645" algn="l"/>
                  </a:tabLst>
                </a:pPr>
                <a:r>
                  <a:rPr lang="en-US" sz="2400" spc="20" dirty="0">
                    <a:cs typeface="Times New Roman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3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400" b="0" i="1" spc="30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pc="3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spc="67" baseline="-10416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are </a:t>
                </a:r>
                <a:r>
                  <a:rPr lang="en-US" sz="2400" spc="55" dirty="0">
                    <a:cs typeface="Times New Roman"/>
                  </a:rPr>
                  <a:t>the normalized </a:t>
                </a:r>
                <a:r>
                  <a:rPr lang="en-US" sz="2400" spc="60" dirty="0">
                    <a:cs typeface="Times New Roman"/>
                  </a:rPr>
                  <a:t>attribute </a:t>
                </a:r>
                <a:r>
                  <a:rPr lang="en-US" sz="2400" spc="5" dirty="0">
                    <a:cs typeface="Times New Roman"/>
                  </a:rPr>
                  <a:t>values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25" dirty="0">
                    <a:cs typeface="Times New Roman"/>
                  </a:rPr>
                  <a:t>being </a:t>
                </a:r>
                <a:r>
                  <a:rPr lang="en-US" sz="2400" spc="20" dirty="0">
                    <a:cs typeface="Times New Roman"/>
                  </a:rPr>
                  <a:t>placed in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25" dirty="0">
                    <a:cs typeface="Times New Roman"/>
                  </a:rPr>
                  <a:t>cluster </a:t>
                </a:r>
                <a:r>
                  <a:rPr lang="en-US" sz="2400" spc="50" dirty="0">
                    <a:cs typeface="Times New Roman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2400" spc="35" dirty="0">
                    <a:cs typeface="Times New Roman"/>
                  </a:rPr>
                  <a:t>are </a:t>
                </a:r>
                <a:r>
                  <a:rPr lang="en-US" sz="2400" spc="55" dirty="0">
                    <a:cs typeface="Times New Roman"/>
                  </a:rPr>
                  <a:t>the  normalized </a:t>
                </a:r>
                <a:r>
                  <a:rPr lang="en-US" sz="2400" spc="60" dirty="0">
                    <a:cs typeface="Times New Roman"/>
                  </a:rPr>
                  <a:t>attribute </a:t>
                </a:r>
                <a:r>
                  <a:rPr lang="en-US" sz="2400" spc="5" dirty="0">
                    <a:cs typeface="Times New Roman"/>
                  </a:rPr>
                  <a:t>values </a:t>
                </a:r>
                <a:r>
                  <a:rPr lang="en-US" sz="2400" dirty="0">
                    <a:cs typeface="Times New Roman"/>
                  </a:rPr>
                  <a:t>for </a:t>
                </a:r>
                <a:r>
                  <a:rPr lang="en-US" sz="2400" spc="55" dirty="0">
                    <a:cs typeface="Times New Roman"/>
                  </a:rPr>
                  <a:t>the</a:t>
                </a:r>
                <a:r>
                  <a:rPr lang="en-US" sz="2400" spc="29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centroid.</a:t>
                </a:r>
                <a:endParaRPr sz="24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" y="3552931"/>
                <a:ext cx="7669867" cy="2913939"/>
              </a:xfrm>
              <a:prstGeom prst="rect">
                <a:avLst/>
              </a:prstGeom>
              <a:blipFill>
                <a:blip r:embed="rId2"/>
                <a:stretch>
                  <a:fillRect l="-1322" t="-1304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3226307" y="6866602"/>
            <a:ext cx="5010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67030" algn="l"/>
              </a:tabLst>
            </a:pPr>
            <a:r>
              <a:rPr sz="1000" spc="770" dirty="0">
                <a:latin typeface="Arial Unicode MS"/>
                <a:cs typeface="Arial Unicode MS"/>
              </a:rPr>
              <a:t> 	 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7238" y="7592024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 Unicode MS"/>
                <a:cs typeface="Arial Unicode MS"/>
              </a:rPr>
              <a:t> 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8137" y="7936452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 Unicode MS"/>
                <a:cs typeface="Arial Unicode MS"/>
              </a:rPr>
              <a:t> 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75607" y="8772296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9106" y="6698380"/>
            <a:ext cx="7238493" cy="20779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ts val="1225"/>
              </a:lnSpc>
              <a:spcBef>
                <a:spcPts val="90"/>
              </a:spcBef>
              <a:buFont typeface="+mj-lt"/>
              <a:buAutoNum type="arabicPeriod" startAt="4"/>
            </a:pPr>
            <a:r>
              <a:rPr lang="en-US" sz="2400" u="sng" spc="35" dirty="0">
                <a:cs typeface="Times New Roman"/>
              </a:rPr>
              <a:t>Binary </a:t>
            </a:r>
            <a:r>
              <a:rPr lang="en-US" sz="2400" u="sng" spc="50" dirty="0">
                <a:cs typeface="Times New Roman"/>
              </a:rPr>
              <a:t>and </a:t>
            </a:r>
            <a:r>
              <a:rPr lang="en-US" sz="2400" u="sng" spc="15" dirty="0">
                <a:cs typeface="Times New Roman"/>
              </a:rPr>
              <a:t>categorical</a:t>
            </a:r>
            <a:r>
              <a:rPr lang="en-US" sz="2400" u="sng" spc="80" dirty="0">
                <a:cs typeface="Times New Roman"/>
              </a:rPr>
              <a:t> </a:t>
            </a:r>
            <a:r>
              <a:rPr lang="en-US" sz="2400" u="sng" spc="50" dirty="0">
                <a:cs typeface="Times New Roman"/>
              </a:rPr>
              <a:t>attributes:</a:t>
            </a:r>
          </a:p>
          <a:p>
            <a:pPr marL="241300" indent="-228600">
              <a:lnSpc>
                <a:spcPts val="1225"/>
              </a:lnSpc>
              <a:spcBef>
                <a:spcPts val="90"/>
              </a:spcBef>
              <a:buFont typeface="+mj-lt"/>
              <a:buAutoNum type="arabicPeriod" startAt="4"/>
            </a:pPr>
            <a:endParaRPr lang="en-US" sz="2400" u="sng" spc="50" dirty="0">
              <a:cs typeface="Times New Roman"/>
            </a:endParaRPr>
          </a:p>
          <a:p>
            <a:pPr marL="12700">
              <a:lnSpc>
                <a:spcPts val="1225"/>
              </a:lnSpc>
              <a:spcBef>
                <a:spcPts val="90"/>
              </a:spcBef>
            </a:pPr>
            <a:endParaRPr lang="en-US" sz="2400" u="sng" spc="50" dirty="0">
              <a:cs typeface="Times New Roman"/>
            </a:endParaRPr>
          </a:p>
          <a:p>
            <a:pPr marL="241300" indent="-228600">
              <a:lnSpc>
                <a:spcPts val="1225"/>
              </a:lnSpc>
              <a:spcBef>
                <a:spcPts val="90"/>
              </a:spcBef>
              <a:buFont typeface="+mj-lt"/>
              <a:buAutoNum type="arabicPeriod" startAt="4"/>
            </a:pPr>
            <a:endParaRPr lang="en-US" sz="2400" u="sng" spc="50" dirty="0">
              <a:cs typeface="Times New Roman"/>
            </a:endParaRPr>
          </a:p>
          <a:p>
            <a:pPr marL="494030">
              <a:lnSpc>
                <a:spcPct val="100000"/>
              </a:lnSpc>
              <a:spcBef>
                <a:spcPts val="35"/>
              </a:spcBef>
            </a:pPr>
            <a:endParaRPr lang="ar-AE" sz="2400" dirty="0">
              <a:cs typeface="Times New Roman"/>
            </a:endParaRPr>
          </a:p>
          <a:p>
            <a:pPr marL="12700">
              <a:lnSpc>
                <a:spcPts val="1225"/>
              </a:lnSpc>
              <a:spcBef>
                <a:spcPts val="90"/>
              </a:spcBef>
            </a:pPr>
            <a:endParaRPr lang="ar-AE" sz="2400" u="sng" spc="50" dirty="0">
              <a:cs typeface="Times New Roman"/>
            </a:endParaRPr>
          </a:p>
          <a:p>
            <a:pPr marL="241300" indent="-228600">
              <a:lnSpc>
                <a:spcPts val="1225"/>
              </a:lnSpc>
              <a:spcBef>
                <a:spcPts val="90"/>
              </a:spcBef>
              <a:buFont typeface="+mj-lt"/>
              <a:buAutoNum type="arabicPeriod" startAt="4"/>
            </a:pPr>
            <a:endParaRPr lang="ar-AE" sz="2400" u="sng" spc="50" dirty="0">
              <a:cs typeface="Times New Roman"/>
            </a:endParaRPr>
          </a:p>
          <a:p>
            <a:pPr marL="241300" indent="-228600">
              <a:lnSpc>
                <a:spcPts val="1225"/>
              </a:lnSpc>
              <a:spcBef>
                <a:spcPts val="90"/>
              </a:spcBef>
              <a:buFont typeface="+mj-lt"/>
              <a:buAutoNum type="arabicPeriod" startAt="4"/>
            </a:pPr>
            <a:endParaRPr lang="ar-AE" sz="2400" u="sng" spc="50" dirty="0">
              <a:cs typeface="Times New Roman"/>
            </a:endParaRPr>
          </a:p>
          <a:p>
            <a:pPr marL="241300" indent="-228600">
              <a:lnSpc>
                <a:spcPts val="1225"/>
              </a:lnSpc>
              <a:spcBef>
                <a:spcPts val="90"/>
              </a:spcBef>
              <a:buFont typeface="+mj-lt"/>
              <a:buAutoNum type="arabicPeriod" startAt="4"/>
            </a:pPr>
            <a:endParaRPr lang="ar-AE" sz="2400" u="sng" spc="50" dirty="0">
              <a:cs typeface="Times New Roman"/>
            </a:endParaRPr>
          </a:p>
          <a:p>
            <a:pPr marL="12700">
              <a:lnSpc>
                <a:spcPts val="1225"/>
              </a:lnSpc>
              <a:spcBef>
                <a:spcPts val="90"/>
              </a:spcBef>
            </a:pPr>
            <a:endParaRPr lang="ar-AE" sz="2400" u="sng" spc="50" dirty="0">
              <a:cs typeface="Times New Roman"/>
            </a:endParaRPr>
          </a:p>
          <a:p>
            <a:pPr marL="241300" indent="-228600">
              <a:lnSpc>
                <a:spcPts val="1225"/>
              </a:lnSpc>
              <a:spcBef>
                <a:spcPts val="90"/>
              </a:spcBef>
              <a:buFont typeface="+mj-lt"/>
              <a:buAutoNum type="arabicPeriod" startAt="4"/>
            </a:pPr>
            <a:endParaRPr sz="2400" u="sng" dirty="0"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52400" y="901838"/>
            <a:ext cx="7391399" cy="466807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0"/>
              </a:spcBef>
              <a:buAutoNum type="arabicPeriod" startAt="5"/>
              <a:tabLst>
                <a:tab pos="189865" algn="l"/>
              </a:tabLst>
            </a:pPr>
            <a:r>
              <a:rPr sz="2400" u="sng" spc="15" dirty="0">
                <a:cs typeface="Times New Roman"/>
              </a:rPr>
              <a:t>Overall</a:t>
            </a:r>
            <a:r>
              <a:rPr sz="2400" u="sng" spc="105" dirty="0">
                <a:cs typeface="Times New Roman"/>
              </a:rPr>
              <a:t> </a:t>
            </a:r>
            <a:r>
              <a:rPr sz="2400" u="sng" dirty="0">
                <a:cs typeface="Times New Roman"/>
              </a:rPr>
              <a:t>goal:</a:t>
            </a:r>
            <a:r>
              <a:rPr sz="2400" u="sng" spc="229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Minimize</a:t>
            </a:r>
            <a:r>
              <a:rPr sz="2400" spc="90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the</a:t>
            </a:r>
            <a:r>
              <a:rPr sz="2400" spc="95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total</a:t>
            </a:r>
            <a:r>
              <a:rPr sz="2400" spc="110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squared</a:t>
            </a:r>
            <a:r>
              <a:rPr sz="2400" spc="9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error</a:t>
            </a:r>
            <a:r>
              <a:rPr sz="2400" spc="95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from</a:t>
            </a:r>
            <a:r>
              <a:rPr sz="2400" spc="85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each</a:t>
            </a:r>
            <a:r>
              <a:rPr sz="2400" spc="10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instance</a:t>
            </a:r>
            <a:r>
              <a:rPr sz="2400" spc="90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to</a:t>
            </a:r>
            <a:r>
              <a:rPr sz="2400" spc="95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its</a:t>
            </a:r>
            <a:r>
              <a:rPr sz="2400" spc="100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cluster’s</a:t>
            </a:r>
            <a:r>
              <a:rPr sz="2400" spc="9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centroid</a:t>
            </a:r>
            <a:endParaRPr sz="2400" dirty="0">
              <a:cs typeface="Times New Roman"/>
            </a:endParaRPr>
          </a:p>
          <a:p>
            <a:pPr marL="494030" lvl="1" indent="-139065">
              <a:lnSpc>
                <a:spcPct val="100000"/>
              </a:lnSpc>
              <a:spcBef>
                <a:spcPts val="890"/>
              </a:spcBef>
              <a:buFont typeface="Arial Unicode MS"/>
              <a:buChar char="•"/>
              <a:tabLst>
                <a:tab pos="494665" algn="l"/>
              </a:tabLst>
            </a:pPr>
            <a:r>
              <a:rPr sz="2400" spc="70" dirty="0">
                <a:cs typeface="Times New Roman"/>
              </a:rPr>
              <a:t>But </a:t>
            </a:r>
            <a:r>
              <a:rPr sz="2400" spc="55" dirty="0">
                <a:cs typeface="Times New Roman"/>
              </a:rPr>
              <a:t>the </a:t>
            </a:r>
            <a:r>
              <a:rPr sz="2400" spc="25" dirty="0">
                <a:cs typeface="Times New Roman"/>
              </a:rPr>
              <a:t>minimization </a:t>
            </a:r>
            <a:r>
              <a:rPr sz="2400" spc="-5" dirty="0">
                <a:cs typeface="Times New Roman"/>
              </a:rPr>
              <a:t>is </a:t>
            </a:r>
            <a:r>
              <a:rPr sz="2400" spc="10" dirty="0">
                <a:cs typeface="Times New Roman"/>
              </a:rPr>
              <a:t>local </a:t>
            </a:r>
            <a:r>
              <a:rPr sz="2400" spc="-10" dirty="0">
                <a:cs typeface="Times New Roman"/>
              </a:rPr>
              <a:t>— </a:t>
            </a:r>
            <a:r>
              <a:rPr sz="2400" spc="45" dirty="0">
                <a:cs typeface="Times New Roman"/>
              </a:rPr>
              <a:t>there </a:t>
            </a:r>
            <a:r>
              <a:rPr sz="2400" spc="30" dirty="0">
                <a:cs typeface="Times New Roman"/>
              </a:rPr>
              <a:t>may </a:t>
            </a:r>
            <a:r>
              <a:rPr sz="2400" spc="45" dirty="0">
                <a:cs typeface="Times New Roman"/>
              </a:rPr>
              <a:t>be </a:t>
            </a:r>
            <a:r>
              <a:rPr sz="2400" spc="25" dirty="0">
                <a:cs typeface="Times New Roman"/>
              </a:rPr>
              <a:t>more </a:t>
            </a:r>
            <a:r>
              <a:rPr sz="2400" spc="5" dirty="0">
                <a:cs typeface="Times New Roman"/>
              </a:rPr>
              <a:t>globally </a:t>
            </a:r>
            <a:r>
              <a:rPr sz="2400" spc="40" dirty="0">
                <a:cs typeface="Times New Roman"/>
              </a:rPr>
              <a:t>optimum</a:t>
            </a:r>
            <a:r>
              <a:rPr sz="2400" spc="25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clusters</a:t>
            </a:r>
            <a:endParaRPr sz="2400" dirty="0">
              <a:cs typeface="Times New Roman"/>
            </a:endParaRPr>
          </a:p>
          <a:p>
            <a:pPr marL="494030" lvl="1" indent="-139065">
              <a:lnSpc>
                <a:spcPct val="100000"/>
              </a:lnSpc>
              <a:spcBef>
                <a:spcPts val="395"/>
              </a:spcBef>
              <a:buFont typeface="Arial Unicode MS"/>
              <a:buChar char="•"/>
              <a:tabLst>
                <a:tab pos="494665" algn="l"/>
              </a:tabLst>
            </a:pPr>
            <a:r>
              <a:rPr sz="2400" spc="35" dirty="0">
                <a:cs typeface="Times New Roman"/>
              </a:rPr>
              <a:t>Final </a:t>
            </a:r>
            <a:r>
              <a:rPr sz="2400" spc="25" dirty="0">
                <a:cs typeface="Times New Roman"/>
              </a:rPr>
              <a:t>clusters </a:t>
            </a:r>
            <a:r>
              <a:rPr sz="2400" spc="35" dirty="0">
                <a:cs typeface="Times New Roman"/>
              </a:rPr>
              <a:t>are </a:t>
            </a:r>
            <a:r>
              <a:rPr sz="2400" spc="15" dirty="0">
                <a:cs typeface="Times New Roman"/>
              </a:rPr>
              <a:t>sensitive </a:t>
            </a:r>
            <a:r>
              <a:rPr sz="2400" spc="50" dirty="0">
                <a:cs typeface="Times New Roman"/>
              </a:rPr>
              <a:t>to </a:t>
            </a:r>
            <a:r>
              <a:rPr sz="2400" spc="25" dirty="0">
                <a:cs typeface="Times New Roman"/>
              </a:rPr>
              <a:t>initial </a:t>
            </a:r>
            <a:r>
              <a:rPr sz="2400" spc="10" dirty="0">
                <a:cs typeface="Times New Roman"/>
              </a:rPr>
              <a:t>selection </a:t>
            </a:r>
            <a:r>
              <a:rPr sz="2400" spc="-25" dirty="0">
                <a:cs typeface="Times New Roman"/>
              </a:rPr>
              <a:t>of</a:t>
            </a:r>
            <a:r>
              <a:rPr sz="2400" spc="4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centers</a:t>
            </a:r>
            <a:endParaRPr sz="2400" dirty="0">
              <a:cs typeface="Times New Roman"/>
            </a:endParaRPr>
          </a:p>
          <a:p>
            <a:pPr marL="494030" lvl="1" indent="-139065">
              <a:lnSpc>
                <a:spcPct val="100000"/>
              </a:lnSpc>
              <a:spcBef>
                <a:spcPts val="384"/>
              </a:spcBef>
              <a:buFont typeface="Arial Unicode MS"/>
              <a:buChar char="•"/>
              <a:tabLst>
                <a:tab pos="494665" algn="l"/>
              </a:tabLst>
            </a:pPr>
            <a:r>
              <a:rPr sz="2400" spc="25" dirty="0">
                <a:cs typeface="Times New Roman"/>
              </a:rPr>
              <a:t>Many approaches </a:t>
            </a:r>
            <a:r>
              <a:rPr sz="2400" spc="50" dirty="0">
                <a:cs typeface="Times New Roman"/>
              </a:rPr>
              <a:t>to </a:t>
            </a:r>
            <a:r>
              <a:rPr sz="2400" spc="10" dirty="0">
                <a:cs typeface="Times New Roman"/>
              </a:rPr>
              <a:t>selecting </a:t>
            </a:r>
            <a:r>
              <a:rPr sz="2400" spc="25" dirty="0">
                <a:cs typeface="Times New Roman"/>
              </a:rPr>
              <a:t>initial</a:t>
            </a:r>
            <a:r>
              <a:rPr sz="2400" spc="90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centers:</a:t>
            </a:r>
            <a:endParaRPr sz="2400" dirty="0">
              <a:cs typeface="Times New Roman"/>
            </a:endParaRPr>
          </a:p>
          <a:p>
            <a:pPr marL="494030" marR="5080" lvl="1" indent="-139065" algn="just">
              <a:lnSpc>
                <a:spcPct val="102699"/>
              </a:lnSpc>
              <a:spcBef>
                <a:spcPts val="365"/>
              </a:spcBef>
              <a:buFont typeface="Arial Unicode MS"/>
              <a:buChar char="•"/>
              <a:tabLst>
                <a:tab pos="494665" algn="l"/>
              </a:tabLst>
            </a:pPr>
            <a:r>
              <a:rPr sz="2400" spc="50" dirty="0">
                <a:cs typeface="Times New Roman"/>
              </a:rPr>
              <a:t>Thus </a:t>
            </a:r>
            <a:r>
              <a:rPr sz="2400" spc="60" dirty="0">
                <a:cs typeface="Times New Roman"/>
              </a:rPr>
              <a:t>run </a:t>
            </a:r>
            <a:r>
              <a:rPr sz="2400" spc="55" dirty="0">
                <a:cs typeface="Times New Roman"/>
              </a:rPr>
              <a:t>the </a:t>
            </a:r>
            <a:r>
              <a:rPr sz="2400" spc="25" dirty="0">
                <a:cs typeface="Times New Roman"/>
              </a:rPr>
              <a:t>clustering </a:t>
            </a:r>
            <a:r>
              <a:rPr sz="2400" spc="30" dirty="0">
                <a:cs typeface="Times New Roman"/>
              </a:rPr>
              <a:t>algorithm </a:t>
            </a:r>
            <a:r>
              <a:rPr sz="2400" spc="10" dirty="0">
                <a:cs typeface="Times New Roman"/>
              </a:rPr>
              <a:t>several </a:t>
            </a:r>
            <a:r>
              <a:rPr sz="2400" spc="30" dirty="0">
                <a:cs typeface="Times New Roman"/>
              </a:rPr>
              <a:t>times </a:t>
            </a:r>
            <a:r>
              <a:rPr sz="2400" spc="35" dirty="0">
                <a:cs typeface="Times New Roman"/>
              </a:rPr>
              <a:t>with </a:t>
            </a:r>
            <a:r>
              <a:rPr sz="2400" spc="55" dirty="0">
                <a:cs typeface="Times New Roman"/>
              </a:rPr>
              <a:t>a </a:t>
            </a:r>
            <a:r>
              <a:rPr sz="2400" spc="45" dirty="0">
                <a:cs typeface="Times New Roman"/>
              </a:rPr>
              <a:t>random </a:t>
            </a:r>
            <a:r>
              <a:rPr sz="2400" spc="5" dirty="0">
                <a:cs typeface="Times New Roman"/>
              </a:rPr>
              <a:t>seed </a:t>
            </a:r>
            <a:r>
              <a:rPr sz="2400" spc="25" dirty="0">
                <a:cs typeface="Times New Roman"/>
              </a:rPr>
              <a:t>used </a:t>
            </a:r>
            <a:r>
              <a:rPr sz="2400" spc="50" dirty="0">
                <a:cs typeface="Times New Roman"/>
              </a:rPr>
              <a:t>to </a:t>
            </a:r>
            <a:r>
              <a:rPr sz="2400" spc="10" dirty="0">
                <a:cs typeface="Times New Roman"/>
              </a:rPr>
              <a:t>select </a:t>
            </a:r>
            <a:r>
              <a:rPr sz="2400" dirty="0">
                <a:cs typeface="Times New Roman"/>
              </a:rPr>
              <a:t>dif</a:t>
            </a:r>
            <a:r>
              <a:rPr sz="2400" spc="25" dirty="0">
                <a:cs typeface="Times New Roman"/>
              </a:rPr>
              <a:t>ferent initial cluster centers </a:t>
            </a:r>
            <a:r>
              <a:rPr sz="2400" spc="50" dirty="0">
                <a:cs typeface="Times New Roman"/>
              </a:rPr>
              <a:t>and </a:t>
            </a:r>
            <a:r>
              <a:rPr sz="2400" dirty="0">
                <a:cs typeface="Times New Roman"/>
              </a:rPr>
              <a:t>choose </a:t>
            </a:r>
            <a:r>
              <a:rPr sz="2400" spc="55" dirty="0">
                <a:cs typeface="Times New Roman"/>
              </a:rPr>
              <a:t>the </a:t>
            </a:r>
            <a:r>
              <a:rPr sz="2400" spc="10" dirty="0">
                <a:cs typeface="Times New Roman"/>
              </a:rPr>
              <a:t>one </a:t>
            </a:r>
            <a:r>
              <a:rPr sz="2400" spc="80" dirty="0">
                <a:cs typeface="Times New Roman"/>
              </a:rPr>
              <a:t>that </a:t>
            </a:r>
            <a:r>
              <a:rPr sz="2400" spc="30" dirty="0">
                <a:cs typeface="Times New Roman"/>
              </a:rPr>
              <a:t>produces </a:t>
            </a:r>
            <a:r>
              <a:rPr sz="2400" spc="55" dirty="0">
                <a:cs typeface="Times New Roman"/>
              </a:rPr>
              <a:t>the </a:t>
            </a:r>
            <a:r>
              <a:rPr sz="2400" spc="20" dirty="0">
                <a:cs typeface="Times New Roman"/>
              </a:rPr>
              <a:t>smallest </a:t>
            </a:r>
            <a:r>
              <a:rPr sz="2400" spc="50" dirty="0">
                <a:cs typeface="Times New Roman"/>
              </a:rPr>
              <a:t>total </a:t>
            </a:r>
            <a:r>
              <a:rPr sz="2400" spc="35" dirty="0">
                <a:cs typeface="Times New Roman"/>
              </a:rPr>
              <a:t>squared  </a:t>
            </a:r>
            <a:r>
              <a:rPr sz="2400" spc="30" dirty="0">
                <a:cs typeface="Times New Roman"/>
              </a:rPr>
              <a:t>error.</a:t>
            </a:r>
            <a:endParaRPr sz="2400" dirty="0"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885"/>
              </a:spcBef>
              <a:buAutoNum type="arabicPeriod" startAt="5"/>
              <a:tabLst>
                <a:tab pos="189865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901838"/>
            <a:ext cx="7391400" cy="7175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7810" indent="-177800">
              <a:lnSpc>
                <a:spcPct val="100000"/>
              </a:lnSpc>
              <a:spcBef>
                <a:spcPts val="90"/>
              </a:spcBef>
              <a:buAutoNum type="arabicPeriod" startAt="8"/>
              <a:tabLst>
                <a:tab pos="258445" algn="l"/>
              </a:tabLst>
            </a:pPr>
            <a:r>
              <a:rPr sz="2400" u="sng" spc="10" dirty="0">
                <a:cs typeface="Times New Roman"/>
              </a:rPr>
              <a:t>Selecting</a:t>
            </a:r>
            <a:r>
              <a:rPr sz="2400" u="sng" spc="95" dirty="0">
                <a:cs typeface="Times New Roman"/>
              </a:rPr>
              <a:t> </a:t>
            </a:r>
            <a:r>
              <a:rPr sz="2400" u="sng" spc="20" dirty="0">
                <a:cs typeface="Arial"/>
              </a:rPr>
              <a:t>k</a:t>
            </a:r>
            <a:endParaRPr sz="2400" u="sng" dirty="0">
              <a:cs typeface="Arial"/>
            </a:endParaRPr>
          </a:p>
          <a:p>
            <a:pPr marL="562610" lvl="1" indent="-246379">
              <a:lnSpc>
                <a:spcPct val="100000"/>
              </a:lnSpc>
              <a:spcBef>
                <a:spcPts val="935"/>
              </a:spcBef>
              <a:buAutoNum type="alphaLcParenBoth"/>
              <a:tabLst>
                <a:tab pos="563245" algn="l"/>
              </a:tabLst>
            </a:pPr>
            <a:r>
              <a:rPr sz="2400" spc="65" dirty="0">
                <a:cs typeface="Times New Roman"/>
              </a:rPr>
              <a:t>Start </a:t>
            </a:r>
            <a:r>
              <a:rPr sz="2400" spc="35" dirty="0">
                <a:cs typeface="Times New Roman"/>
              </a:rPr>
              <a:t>with </a:t>
            </a:r>
            <a:r>
              <a:rPr sz="2400" spc="80" dirty="0">
                <a:cs typeface="Times New Roman"/>
              </a:rPr>
              <a:t>k=1 </a:t>
            </a:r>
            <a:r>
              <a:rPr sz="2400" spc="50" dirty="0">
                <a:cs typeface="Times New Roman"/>
              </a:rPr>
              <a:t>and </a:t>
            </a:r>
            <a:r>
              <a:rPr sz="2400" spc="30" dirty="0">
                <a:cs typeface="Times New Roman"/>
              </a:rPr>
              <a:t>measure </a:t>
            </a:r>
            <a:r>
              <a:rPr sz="2400" spc="55" dirty="0">
                <a:cs typeface="Times New Roman"/>
              </a:rPr>
              <a:t>the </a:t>
            </a:r>
            <a:r>
              <a:rPr sz="2400" spc="50" dirty="0">
                <a:cs typeface="Times New Roman"/>
              </a:rPr>
              <a:t>total </a:t>
            </a:r>
            <a:r>
              <a:rPr sz="2400" spc="35" dirty="0">
                <a:cs typeface="Times New Roman"/>
              </a:rPr>
              <a:t>squared</a:t>
            </a:r>
            <a:r>
              <a:rPr sz="2400" spc="34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error</a:t>
            </a:r>
            <a:endParaRPr sz="2400" dirty="0">
              <a:cs typeface="Times New Roman"/>
            </a:endParaRPr>
          </a:p>
          <a:p>
            <a:pPr marL="562610" lvl="1" indent="-254000">
              <a:lnSpc>
                <a:spcPct val="100000"/>
              </a:lnSpc>
              <a:spcBef>
                <a:spcPts val="430"/>
              </a:spcBef>
              <a:buAutoNum type="alphaLcParenBoth"/>
              <a:tabLst>
                <a:tab pos="563245" algn="l"/>
              </a:tabLst>
            </a:pPr>
            <a:r>
              <a:rPr sz="2400" spc="20" dirty="0">
                <a:cs typeface="Times New Roman"/>
              </a:rPr>
              <a:t>Increase</a:t>
            </a:r>
            <a:r>
              <a:rPr sz="2400" spc="9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k,</a:t>
            </a:r>
            <a:r>
              <a:rPr sz="2400" spc="90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compute</a:t>
            </a:r>
            <a:r>
              <a:rPr sz="2400" spc="80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the</a:t>
            </a:r>
            <a:r>
              <a:rPr sz="2400" spc="90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new</a:t>
            </a:r>
            <a:r>
              <a:rPr sz="2400" spc="8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clusters</a:t>
            </a:r>
            <a:r>
              <a:rPr sz="2400" spc="85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and</a:t>
            </a:r>
            <a:r>
              <a:rPr sz="2400" spc="95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the</a:t>
            </a:r>
            <a:r>
              <a:rPr sz="2400" spc="90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new</a:t>
            </a:r>
            <a:r>
              <a:rPr sz="2400" spc="75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total</a:t>
            </a:r>
            <a:r>
              <a:rPr sz="2400" spc="114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squared</a:t>
            </a:r>
            <a:r>
              <a:rPr sz="2400" spc="7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error</a:t>
            </a:r>
            <a:endParaRPr sz="2400" dirty="0">
              <a:cs typeface="Times New Roman"/>
            </a:endParaRPr>
          </a:p>
          <a:p>
            <a:pPr marL="562610" lvl="1" indent="-238760">
              <a:lnSpc>
                <a:spcPct val="100000"/>
              </a:lnSpc>
              <a:spcBef>
                <a:spcPts val="434"/>
              </a:spcBef>
              <a:buAutoNum type="alphaLcParenBoth"/>
              <a:tabLst>
                <a:tab pos="563245" algn="l"/>
              </a:tabLst>
            </a:pPr>
            <a:r>
              <a:rPr lang="en-US" sz="2400" spc="35" dirty="0">
                <a:cs typeface="Times New Roman"/>
              </a:rPr>
              <a:t>D</a:t>
            </a:r>
            <a:r>
              <a:rPr sz="2400" spc="35" dirty="0">
                <a:cs typeface="Times New Roman"/>
              </a:rPr>
              <a:t>etermine </a:t>
            </a:r>
            <a:r>
              <a:rPr sz="2400" spc="55" dirty="0">
                <a:cs typeface="Times New Roman"/>
              </a:rPr>
              <a:t>the </a:t>
            </a:r>
            <a:r>
              <a:rPr sz="2400" spc="10" dirty="0">
                <a:cs typeface="Times New Roman"/>
              </a:rPr>
              <a:t>value </a:t>
            </a:r>
            <a:r>
              <a:rPr sz="2400" spc="-25" dirty="0">
                <a:cs typeface="Times New Roman"/>
              </a:rPr>
              <a:t>of </a:t>
            </a:r>
            <a:r>
              <a:rPr sz="2400" spc="20" dirty="0">
                <a:cs typeface="Times New Roman"/>
              </a:rPr>
              <a:t>k </a:t>
            </a:r>
            <a:r>
              <a:rPr sz="2400" spc="80" dirty="0">
                <a:cs typeface="Times New Roman"/>
              </a:rPr>
              <a:t>that </a:t>
            </a:r>
            <a:r>
              <a:rPr sz="2400" spc="-5" dirty="0">
                <a:cs typeface="Times New Roman"/>
              </a:rPr>
              <a:t>is</a:t>
            </a:r>
            <a:r>
              <a:rPr sz="2400" spc="130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best</a:t>
            </a:r>
            <a:r>
              <a:rPr lang="en-US" sz="2400" spc="50" dirty="0">
                <a:cs typeface="Times New Roman"/>
              </a:rPr>
              <a:t> using elbow method or </a:t>
            </a:r>
            <a:r>
              <a:rPr lang="en-US" sz="2400" spc="50">
                <a:cs typeface="Times New Roman"/>
              </a:rPr>
              <a:t>some variation</a:t>
            </a:r>
            <a:endParaRPr sz="2400" dirty="0">
              <a:cs typeface="Times New Roman"/>
            </a:endParaRPr>
          </a:p>
          <a:p>
            <a:pPr marL="257810" indent="-177800">
              <a:lnSpc>
                <a:spcPct val="100000"/>
              </a:lnSpc>
              <a:spcBef>
                <a:spcPts val="935"/>
              </a:spcBef>
              <a:buAutoNum type="arabicPeriod" startAt="8"/>
              <a:tabLst>
                <a:tab pos="258445" algn="l"/>
              </a:tabLst>
            </a:pPr>
            <a:r>
              <a:rPr sz="2400" u="sng" spc="-28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cs typeface="Times New Roman"/>
              </a:rPr>
              <a:t>Advantages 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cs typeface="Times New Roman"/>
              </a:rPr>
              <a:t>of 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cs typeface="Times New Roman"/>
              </a:rPr>
              <a:t>K-means</a:t>
            </a:r>
            <a:r>
              <a:rPr sz="2400" u="sng" spc="4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cs typeface="Times New Roman"/>
              </a:rPr>
              <a:t>clustering</a:t>
            </a:r>
            <a:endParaRPr sz="2400" dirty="0">
              <a:cs typeface="Times New Roman"/>
            </a:endParaRPr>
          </a:p>
          <a:p>
            <a:pPr marL="562610" indent="-139065">
              <a:lnSpc>
                <a:spcPct val="100000"/>
              </a:lnSpc>
              <a:spcBef>
                <a:spcPts val="925"/>
              </a:spcBef>
              <a:buFont typeface="Arial Unicode MS"/>
              <a:buChar char="•"/>
              <a:tabLst>
                <a:tab pos="563245" algn="l"/>
              </a:tabLst>
            </a:pPr>
            <a:r>
              <a:rPr sz="2400" spc="15" dirty="0">
                <a:cs typeface="Times New Roman"/>
              </a:rPr>
              <a:t>simple </a:t>
            </a:r>
            <a:r>
              <a:rPr sz="2400" spc="50" dirty="0">
                <a:cs typeface="Times New Roman"/>
              </a:rPr>
              <a:t>and </a:t>
            </a:r>
            <a:r>
              <a:rPr sz="2400" spc="-5" dirty="0">
                <a:cs typeface="Times New Roman"/>
              </a:rPr>
              <a:t>efficient </a:t>
            </a:r>
            <a:r>
              <a:rPr sz="2400" spc="20" dirty="0">
                <a:cs typeface="Times New Roman"/>
              </a:rPr>
              <a:t>in </a:t>
            </a:r>
            <a:r>
              <a:rPr sz="2400" spc="60" dirty="0">
                <a:cs typeface="Times New Roman"/>
              </a:rPr>
              <a:t>both </a:t>
            </a:r>
            <a:r>
              <a:rPr sz="2400" spc="15" dirty="0">
                <a:cs typeface="Times New Roman"/>
              </a:rPr>
              <a:t>space </a:t>
            </a:r>
            <a:r>
              <a:rPr sz="2400" spc="50" dirty="0">
                <a:cs typeface="Times New Roman"/>
              </a:rPr>
              <a:t>and</a:t>
            </a:r>
            <a:r>
              <a:rPr sz="2400" spc="204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time</a:t>
            </a:r>
            <a:endParaRPr sz="2400" dirty="0">
              <a:cs typeface="Times New Roman"/>
            </a:endParaRPr>
          </a:p>
          <a:p>
            <a:pPr marL="562610" indent="-139065">
              <a:lnSpc>
                <a:spcPct val="100000"/>
              </a:lnSpc>
              <a:spcBef>
                <a:spcPts val="445"/>
              </a:spcBef>
              <a:buFont typeface="Arial Unicode MS"/>
              <a:buChar char="•"/>
              <a:tabLst>
                <a:tab pos="563245" algn="l"/>
              </a:tabLst>
            </a:pPr>
            <a:r>
              <a:rPr sz="2400" spc="20" dirty="0">
                <a:cs typeface="Times New Roman"/>
              </a:rPr>
              <a:t>Typically </a:t>
            </a:r>
            <a:r>
              <a:rPr sz="2400" spc="5" dirty="0">
                <a:cs typeface="Times New Roman"/>
              </a:rPr>
              <a:t>works</a:t>
            </a:r>
            <a:r>
              <a:rPr sz="2400" spc="170" dirty="0">
                <a:cs typeface="Times New Roman"/>
              </a:rPr>
              <a:t> </a:t>
            </a:r>
            <a:r>
              <a:rPr sz="2400" spc="-20" dirty="0">
                <a:cs typeface="Times New Roman"/>
              </a:rPr>
              <a:t>well</a:t>
            </a:r>
            <a:endParaRPr sz="2400" dirty="0">
              <a:cs typeface="Times New Roman"/>
            </a:endParaRPr>
          </a:p>
          <a:p>
            <a:pPr marL="257810" indent="-245745">
              <a:lnSpc>
                <a:spcPct val="100000"/>
              </a:lnSpc>
              <a:spcBef>
                <a:spcPts val="919"/>
              </a:spcBef>
              <a:buAutoNum type="arabicPeriod" startAt="10"/>
              <a:tabLst>
                <a:tab pos="258445" algn="l"/>
              </a:tabLst>
            </a:pPr>
            <a:r>
              <a:rPr sz="2400" u="sng" spc="-28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sng" spc="30" dirty="0">
                <a:uFill>
                  <a:solidFill>
                    <a:srgbClr val="000000"/>
                  </a:solidFill>
                </a:uFill>
                <a:cs typeface="Times New Roman"/>
              </a:rPr>
              <a:t>Limitations</a:t>
            </a:r>
            <a:r>
              <a:rPr sz="2400" spc="30" dirty="0">
                <a:cs typeface="Times New Roman"/>
              </a:rPr>
              <a:t>: </a:t>
            </a:r>
            <a:r>
              <a:rPr sz="2400" spc="35" dirty="0">
                <a:cs typeface="Times New Roman"/>
              </a:rPr>
              <a:t>due </a:t>
            </a:r>
            <a:r>
              <a:rPr sz="2400" spc="50" dirty="0">
                <a:cs typeface="Times New Roman"/>
              </a:rPr>
              <a:t>to </a:t>
            </a:r>
            <a:r>
              <a:rPr sz="2400" spc="20" dirty="0">
                <a:cs typeface="Times New Roman"/>
              </a:rPr>
              <a:t>SSE as objective</a:t>
            </a:r>
            <a:r>
              <a:rPr sz="2400" spc="14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function</a:t>
            </a:r>
            <a:endParaRPr sz="2400" dirty="0">
              <a:cs typeface="Times New Roman"/>
            </a:endParaRPr>
          </a:p>
          <a:p>
            <a:pPr marL="562610" lvl="1" indent="-139065">
              <a:lnSpc>
                <a:spcPct val="100000"/>
              </a:lnSpc>
              <a:spcBef>
                <a:spcPts val="940"/>
              </a:spcBef>
              <a:buFont typeface="Arial Unicode MS"/>
              <a:buChar char="•"/>
              <a:tabLst>
                <a:tab pos="563245" algn="l"/>
              </a:tabLst>
            </a:pPr>
            <a:r>
              <a:rPr sz="2400" dirty="0">
                <a:cs typeface="Times New Roman"/>
              </a:rPr>
              <a:t>Difficulty </a:t>
            </a:r>
            <a:r>
              <a:rPr sz="2400" spc="35" dirty="0">
                <a:cs typeface="Times New Roman"/>
              </a:rPr>
              <a:t>with </a:t>
            </a:r>
            <a:r>
              <a:rPr sz="2400" spc="25" dirty="0">
                <a:cs typeface="Times New Roman"/>
              </a:rPr>
              <a:t>clusters </a:t>
            </a:r>
            <a:r>
              <a:rPr sz="2400" spc="80" dirty="0">
                <a:cs typeface="Times New Roman"/>
              </a:rPr>
              <a:t>that </a:t>
            </a:r>
            <a:r>
              <a:rPr sz="2400" spc="35" dirty="0">
                <a:cs typeface="Times New Roman"/>
              </a:rPr>
              <a:t>are </a:t>
            </a:r>
            <a:r>
              <a:rPr sz="2400" spc="50" dirty="0">
                <a:cs typeface="Times New Roman"/>
              </a:rPr>
              <a:t>not</a:t>
            </a:r>
            <a:r>
              <a:rPr sz="2400" spc="105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globular</a:t>
            </a:r>
            <a:endParaRPr sz="2400" dirty="0">
              <a:cs typeface="Times New Roman"/>
            </a:endParaRPr>
          </a:p>
          <a:p>
            <a:pPr marL="562610" lvl="1" indent="-139065">
              <a:lnSpc>
                <a:spcPct val="100000"/>
              </a:lnSpc>
              <a:spcBef>
                <a:spcPts val="430"/>
              </a:spcBef>
              <a:buFont typeface="Arial Unicode MS"/>
              <a:buChar char="•"/>
              <a:tabLst>
                <a:tab pos="563245" algn="l"/>
              </a:tabLst>
            </a:pPr>
            <a:r>
              <a:rPr sz="2400" dirty="0">
                <a:cs typeface="Times New Roman"/>
              </a:rPr>
              <a:t>Difficulty </a:t>
            </a:r>
            <a:r>
              <a:rPr sz="2400" spc="35" dirty="0">
                <a:cs typeface="Times New Roman"/>
              </a:rPr>
              <a:t>with </a:t>
            </a:r>
            <a:r>
              <a:rPr sz="2400" spc="25" dirty="0">
                <a:cs typeface="Times New Roman"/>
              </a:rPr>
              <a:t>clusters </a:t>
            </a:r>
            <a:r>
              <a:rPr sz="2400" spc="80" dirty="0">
                <a:cs typeface="Times New Roman"/>
              </a:rPr>
              <a:t>that </a:t>
            </a:r>
            <a:r>
              <a:rPr sz="2400" spc="35" dirty="0">
                <a:cs typeface="Times New Roman"/>
              </a:rPr>
              <a:t>are </a:t>
            </a:r>
            <a:r>
              <a:rPr sz="2400" spc="-10" dirty="0">
                <a:cs typeface="Times New Roman"/>
              </a:rPr>
              <a:t>close </a:t>
            </a:r>
            <a:r>
              <a:rPr sz="2400" spc="35" dirty="0">
                <a:cs typeface="Times New Roman"/>
              </a:rPr>
              <a:t>together </a:t>
            </a:r>
            <a:r>
              <a:rPr sz="2400" spc="50" dirty="0">
                <a:cs typeface="Times New Roman"/>
              </a:rPr>
              <a:t>and </a:t>
            </a:r>
            <a:r>
              <a:rPr sz="2400" spc="-25" dirty="0">
                <a:cs typeface="Times New Roman"/>
              </a:rPr>
              <a:t>of </a:t>
            </a:r>
            <a:r>
              <a:rPr sz="2400" spc="15" dirty="0">
                <a:cs typeface="Times New Roman"/>
              </a:rPr>
              <a:t>different</a:t>
            </a:r>
            <a:r>
              <a:rPr sz="2400" spc="-6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sizes</a:t>
            </a:r>
            <a:endParaRPr sz="2400" dirty="0">
              <a:cs typeface="Times New Roman"/>
            </a:endParaRPr>
          </a:p>
          <a:p>
            <a:pPr marL="562610" lvl="1" indent="-139065">
              <a:lnSpc>
                <a:spcPct val="100000"/>
              </a:lnSpc>
              <a:spcBef>
                <a:spcPts val="430"/>
              </a:spcBef>
              <a:buFont typeface="Arial Unicode MS"/>
              <a:buChar char="•"/>
              <a:tabLst>
                <a:tab pos="563245" algn="l"/>
              </a:tabLst>
            </a:pPr>
            <a:r>
              <a:rPr sz="2400" dirty="0">
                <a:cs typeface="Times New Roman"/>
              </a:rPr>
              <a:t>Difficulty </a:t>
            </a:r>
            <a:r>
              <a:rPr sz="2400" spc="35" dirty="0">
                <a:cs typeface="Times New Roman"/>
              </a:rPr>
              <a:t>with </a:t>
            </a:r>
            <a:r>
              <a:rPr sz="2400" spc="25" dirty="0">
                <a:cs typeface="Times New Roman"/>
              </a:rPr>
              <a:t>clusters </a:t>
            </a:r>
            <a:r>
              <a:rPr sz="2400" spc="80" dirty="0">
                <a:cs typeface="Times New Roman"/>
              </a:rPr>
              <a:t>that </a:t>
            </a:r>
            <a:r>
              <a:rPr sz="2400" spc="35" dirty="0">
                <a:cs typeface="Times New Roman"/>
              </a:rPr>
              <a:t>are </a:t>
            </a:r>
            <a:r>
              <a:rPr sz="2400" spc="-10" dirty="0">
                <a:cs typeface="Times New Roman"/>
              </a:rPr>
              <a:t>close </a:t>
            </a:r>
            <a:r>
              <a:rPr sz="2400" spc="35" dirty="0">
                <a:cs typeface="Times New Roman"/>
              </a:rPr>
              <a:t>together </a:t>
            </a:r>
            <a:r>
              <a:rPr sz="2400" spc="50" dirty="0">
                <a:cs typeface="Times New Roman"/>
              </a:rPr>
              <a:t>and </a:t>
            </a:r>
            <a:r>
              <a:rPr sz="2400" spc="-25" dirty="0">
                <a:cs typeface="Times New Roman"/>
              </a:rPr>
              <a:t>of </a:t>
            </a:r>
            <a:r>
              <a:rPr sz="2400" spc="15" dirty="0">
                <a:cs typeface="Times New Roman"/>
              </a:rPr>
              <a:t>different</a:t>
            </a:r>
            <a:r>
              <a:rPr sz="2400" spc="-55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densities</a:t>
            </a:r>
            <a:endParaRPr sz="2400" dirty="0">
              <a:cs typeface="Times New Roman"/>
            </a:endParaRPr>
          </a:p>
          <a:p>
            <a:pPr marL="562610" lvl="1" indent="-139065">
              <a:lnSpc>
                <a:spcPct val="100000"/>
              </a:lnSpc>
              <a:spcBef>
                <a:spcPts val="434"/>
              </a:spcBef>
              <a:buFont typeface="Arial Unicode MS"/>
              <a:buChar char="•"/>
              <a:tabLst>
                <a:tab pos="563245" algn="l"/>
              </a:tabLst>
            </a:pPr>
            <a:r>
              <a:rPr sz="2400" spc="30" dirty="0">
                <a:cs typeface="Times New Roman"/>
              </a:rPr>
              <a:t>Problems</a:t>
            </a:r>
            <a:r>
              <a:rPr sz="2400" spc="80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caused</a:t>
            </a:r>
            <a:r>
              <a:rPr sz="2400" spc="10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by</a:t>
            </a:r>
            <a:r>
              <a:rPr sz="2400" spc="8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outliers,</a:t>
            </a:r>
            <a:r>
              <a:rPr sz="2400" spc="90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which</a:t>
            </a:r>
            <a:r>
              <a:rPr sz="2400" spc="9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can</a:t>
            </a:r>
            <a:r>
              <a:rPr sz="2400" spc="100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produce</a:t>
            </a:r>
            <a:r>
              <a:rPr sz="2400" spc="65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wrong</a:t>
            </a:r>
            <a:r>
              <a:rPr sz="2400" spc="7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centroids</a:t>
            </a:r>
            <a:endParaRPr sz="2400" dirty="0"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579</Words>
  <Application>Microsoft Macintosh PowerPoint</Application>
  <PresentationFormat>Custom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Cluster-1.dvi</dc:title>
  <cp:lastModifiedBy>Microsoft Office User</cp:lastModifiedBy>
  <cp:revision>8</cp:revision>
  <dcterms:created xsi:type="dcterms:W3CDTF">2020-11-30T04:29:59Z</dcterms:created>
  <dcterms:modified xsi:type="dcterms:W3CDTF">2020-12-03T03:22:01Z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2015-11-30T00:00:00Z</vt:filetime>
  </property>
  <property fmtid="{D5CDD505-2E9C-101B-9397-08002B2CF9AE}" pid="3" name="Creator">
    <vt:lpwstr>dvips(k) 5.994 Copyright 2014 Radical Eye Software</vt:lpwstr>
  </property>
  <property fmtid="{D5CDD505-2E9C-101B-9397-08002B2CF9AE}" pid="4" name="LastSaved">
    <vt:filetime>2020-11-30T00:00:00Z</vt:filetime>
  </property>
</Properties>
</file>