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75" d="100"/>
          <a:sy n="75" d="100"/>
        </p:scale>
        <p:origin x="30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2" y="9406866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0EF-6320-F140-943F-27E2761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Clustering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1D70-6DDA-8841-A3F8-9394D570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53" y="1066800"/>
            <a:ext cx="6995160" cy="6638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ACF7-2F39-B447-AA76-C6BEA1A68697}"/>
              </a:ext>
            </a:extLst>
          </p:cNvPr>
          <p:cNvSpPr/>
          <p:nvPr/>
        </p:nvSpPr>
        <p:spPr>
          <a:xfrm>
            <a:off x="228600" y="1295400"/>
            <a:ext cx="6995160" cy="4427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lnSpc>
                <a:spcPct val="100000"/>
              </a:lnSpc>
              <a:tabLst>
                <a:tab pos="358775" algn="l"/>
              </a:tabLst>
            </a:pPr>
            <a:r>
              <a:rPr lang="en-US" sz="2400" u="sng" spc="50" dirty="0">
                <a:cs typeface="Times New Roman"/>
              </a:rPr>
              <a:t>Limitations of K-means Clustering</a:t>
            </a:r>
          </a:p>
          <a:p>
            <a:pPr marL="358140" indent="-177165">
              <a:lnSpc>
                <a:spcPct val="100000"/>
              </a:lnSpc>
              <a:buAutoNum type="arabicPeriod"/>
              <a:tabLst>
                <a:tab pos="358775" algn="l"/>
              </a:tabLst>
            </a:pPr>
            <a:endParaRPr lang="en-US" sz="2400" spc="50" dirty="0">
              <a:cs typeface="Times New Roman"/>
            </a:endParaRPr>
          </a:p>
          <a:p>
            <a:pPr marL="638175" indent="-457200">
              <a:lnSpc>
                <a:spcPct val="100000"/>
              </a:lnSpc>
              <a:buFont typeface="+mj-lt"/>
              <a:buAutoNum type="arabicPeriod"/>
              <a:tabLst>
                <a:tab pos="358775" algn="l"/>
              </a:tabLst>
            </a:pPr>
            <a:r>
              <a:rPr lang="en-US" sz="2400" spc="50" dirty="0">
                <a:cs typeface="Times New Roman"/>
              </a:rPr>
              <a:t>Cannot </a:t>
            </a:r>
            <a:r>
              <a:rPr lang="en-US" sz="2400" spc="10" dirty="0">
                <a:cs typeface="Times New Roman"/>
              </a:rPr>
              <a:t>find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“good”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clusters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when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clusters</a:t>
            </a:r>
            <a:r>
              <a:rPr lang="en-US" sz="2400" spc="5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have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different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sizes</a:t>
            </a:r>
            <a:r>
              <a:rPr lang="en-US" sz="2400" spc="65" dirty="0">
                <a:cs typeface="Times New Roman"/>
              </a:rPr>
              <a:t> </a:t>
            </a:r>
          </a:p>
          <a:p>
            <a:pPr marL="638175" indent="-457200">
              <a:lnSpc>
                <a:spcPct val="100000"/>
              </a:lnSpc>
              <a:buFont typeface="+mj-lt"/>
              <a:buAutoNum type="arabicPeriod"/>
              <a:tabLst>
                <a:tab pos="358775" algn="l"/>
              </a:tabLst>
            </a:pPr>
            <a:r>
              <a:rPr lang="en-US" sz="2400" spc="50" dirty="0">
                <a:cs typeface="Times New Roman"/>
              </a:rPr>
              <a:t>Cannot </a:t>
            </a:r>
            <a:r>
              <a:rPr lang="en-US" sz="2400" spc="10" dirty="0">
                <a:cs typeface="Times New Roman"/>
              </a:rPr>
              <a:t>find </a:t>
            </a:r>
            <a:r>
              <a:rPr lang="en-US" sz="2400" spc="20" dirty="0">
                <a:cs typeface="Times New Roman"/>
              </a:rPr>
              <a:t>good </a:t>
            </a:r>
            <a:r>
              <a:rPr lang="en-US" sz="2400" spc="25" dirty="0">
                <a:cs typeface="Times New Roman"/>
              </a:rPr>
              <a:t>clusters when clusters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15" dirty="0">
                <a:cs typeface="Times New Roman"/>
              </a:rPr>
              <a:t>different </a:t>
            </a:r>
            <a:r>
              <a:rPr lang="en-US" sz="2400" spc="20" dirty="0">
                <a:cs typeface="Times New Roman"/>
              </a:rPr>
              <a:t>densities </a:t>
            </a:r>
          </a:p>
          <a:p>
            <a:pPr marL="638175" marR="7620" indent="-457200">
              <a:lnSpc>
                <a:spcPct val="102699"/>
              </a:lnSpc>
              <a:spcBef>
                <a:spcPts val="89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sz="2400" spc="50" dirty="0">
                <a:cs typeface="Times New Roman"/>
              </a:rPr>
              <a:t>Cannot </a:t>
            </a:r>
            <a:r>
              <a:rPr lang="en-US" sz="2400" spc="10" dirty="0">
                <a:cs typeface="Times New Roman"/>
              </a:rPr>
              <a:t>find </a:t>
            </a:r>
            <a:r>
              <a:rPr lang="en-US" sz="2400" spc="20" dirty="0">
                <a:cs typeface="Times New Roman"/>
              </a:rPr>
              <a:t>good </a:t>
            </a:r>
            <a:r>
              <a:rPr lang="en-US" sz="2400" spc="25" dirty="0">
                <a:cs typeface="Times New Roman"/>
              </a:rPr>
              <a:t>clusters when clusters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20" dirty="0">
                <a:cs typeface="Times New Roman"/>
              </a:rPr>
              <a:t>non-spherical </a:t>
            </a:r>
            <a:r>
              <a:rPr lang="en-US" sz="2400" spc="30" dirty="0">
                <a:cs typeface="Times New Roman"/>
              </a:rPr>
              <a:t>shapes.</a:t>
            </a:r>
            <a:r>
              <a:rPr lang="en-US" sz="2400" spc="335" dirty="0">
                <a:cs typeface="Times New Roman"/>
              </a:rPr>
              <a:t> </a:t>
            </a:r>
          </a:p>
          <a:p>
            <a:pPr marL="638175" marR="7620" indent="-457200">
              <a:lnSpc>
                <a:spcPct val="102699"/>
              </a:lnSpc>
              <a:spcBef>
                <a:spcPts val="89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sz="2400" spc="25" dirty="0">
                <a:cs typeface="Times New Roman"/>
              </a:rPr>
              <a:t>K-means </a:t>
            </a:r>
            <a:r>
              <a:rPr lang="en-US" sz="2400" spc="15" dirty="0">
                <a:cs typeface="Times New Roman"/>
              </a:rPr>
              <a:t>clustering’s </a:t>
            </a:r>
            <a:r>
              <a:rPr lang="en-US" sz="2400" spc="25" dirty="0">
                <a:cs typeface="Times New Roman"/>
              </a:rPr>
              <a:t>“objective function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5" dirty="0">
                <a:cs typeface="Times New Roman"/>
              </a:rPr>
              <a:t>minimized 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20" dirty="0">
                <a:cs typeface="Times New Roman"/>
              </a:rPr>
              <a:t>globular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0" dirty="0">
                <a:cs typeface="Times New Roman"/>
              </a:rPr>
              <a:t>equal </a:t>
            </a:r>
            <a:r>
              <a:rPr lang="en-US" sz="2400" spc="-5" dirty="0">
                <a:cs typeface="Times New Roman"/>
              </a:rPr>
              <a:t>size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5" dirty="0">
                <a:cs typeface="Times New Roman"/>
              </a:rPr>
              <a:t>density </a:t>
            </a:r>
            <a:r>
              <a:rPr lang="en-US" sz="2400" spc="20" dirty="0">
                <a:cs typeface="Times New Roman"/>
              </a:rPr>
              <a:t>or </a:t>
            </a:r>
            <a:r>
              <a:rPr lang="en-US" sz="2400" spc="25" dirty="0">
                <a:cs typeface="Times New Roman"/>
              </a:rPr>
              <a:t>by clusters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</a:t>
            </a:r>
            <a:r>
              <a:rPr lang="en-US" sz="2400" spc="27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well </a:t>
            </a:r>
            <a:r>
              <a:rPr lang="en-US" sz="2400" spc="40" dirty="0">
                <a:cs typeface="Times New Roman"/>
              </a:rPr>
              <a:t>separated”.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0EF-6320-F140-943F-27E2761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Clustering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1D70-6DDA-8841-A3F8-9394D570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66800"/>
            <a:ext cx="7375313" cy="7872091"/>
          </a:xfrm>
        </p:spPr>
        <p:txBody>
          <a:bodyPr/>
          <a:lstStyle/>
          <a:p>
            <a:pPr marL="428625">
              <a:lnSpc>
                <a:spcPct val="100000"/>
              </a:lnSpc>
            </a:pPr>
            <a:r>
              <a:rPr lang="en-US" sz="2400" u="sng" spc="100" dirty="0">
                <a:cs typeface="Times New Roman"/>
              </a:rPr>
              <a:t>Density-based</a:t>
            </a:r>
            <a:r>
              <a:rPr lang="en-US" sz="2400" u="sng" spc="140" dirty="0">
                <a:cs typeface="Times New Roman"/>
              </a:rPr>
              <a:t> </a:t>
            </a:r>
            <a:r>
              <a:rPr lang="en-US" sz="2400" u="sng" spc="110" dirty="0">
                <a:cs typeface="Times New Roman"/>
              </a:rPr>
              <a:t>Clustering</a:t>
            </a:r>
            <a:endParaRPr lang="en-US" sz="2400" u="sng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>
              <a:cs typeface="Times New Roman"/>
            </a:endParaRPr>
          </a:p>
          <a:p>
            <a:pPr marL="358140" indent="-139065">
              <a:lnSpc>
                <a:spcPct val="100000"/>
              </a:lnSpc>
              <a:spcBef>
                <a:spcPts val="5"/>
              </a:spcBef>
              <a:buFont typeface="Arial Unicode MS"/>
              <a:buChar char="•"/>
              <a:tabLst>
                <a:tab pos="358775" algn="l"/>
              </a:tabLst>
            </a:pPr>
            <a:r>
              <a:rPr lang="en-US" sz="2400" spc="100" dirty="0">
                <a:cs typeface="Times New Roman"/>
              </a:rPr>
              <a:t>Overview</a:t>
            </a:r>
            <a:endParaRPr lang="en-US" sz="2400" dirty="0">
              <a:cs typeface="Times New Roman"/>
            </a:endParaRPr>
          </a:p>
          <a:p>
            <a:pPr marL="662940" lvl="1" indent="-147955">
              <a:lnSpc>
                <a:spcPct val="100000"/>
              </a:lnSpc>
              <a:spcBef>
                <a:spcPts val="935"/>
              </a:spcBef>
              <a:buChar char="–"/>
              <a:tabLst>
                <a:tab pos="663575" algn="l"/>
              </a:tabLst>
            </a:pPr>
            <a:r>
              <a:rPr lang="en-US" sz="2400" spc="10" dirty="0">
                <a:cs typeface="Times New Roman"/>
              </a:rPr>
              <a:t>Tries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25" dirty="0">
                <a:cs typeface="Times New Roman"/>
              </a:rPr>
              <a:t>cluster </a:t>
            </a:r>
            <a:r>
              <a:rPr lang="en-US" sz="2400" spc="35" dirty="0">
                <a:cs typeface="Times New Roman"/>
              </a:rPr>
              <a:t>together points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0" dirty="0">
                <a:cs typeface="Times New Roman"/>
              </a:rPr>
              <a:t>region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0" dirty="0">
                <a:cs typeface="Times New Roman"/>
              </a:rPr>
              <a:t>high </a:t>
            </a:r>
            <a:r>
              <a:rPr lang="en-US" sz="2400" spc="25" dirty="0">
                <a:cs typeface="Times New Roman"/>
              </a:rPr>
              <a:t>density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points</a:t>
            </a:r>
          </a:p>
          <a:p>
            <a:pPr marL="358140" indent="-139065">
              <a:lnSpc>
                <a:spcPct val="100000"/>
              </a:lnSpc>
              <a:spcBef>
                <a:spcPts val="880"/>
              </a:spcBef>
              <a:buFont typeface="Arial Unicode MS"/>
              <a:buChar char="•"/>
              <a:tabLst>
                <a:tab pos="358775" algn="l"/>
              </a:tabLst>
            </a:pPr>
            <a:r>
              <a:rPr lang="en-US" sz="2400" spc="30" dirty="0">
                <a:cs typeface="Times New Roman"/>
              </a:rPr>
              <a:t>Center-based approach </a:t>
            </a:r>
            <a:r>
              <a:rPr lang="en-US" sz="2400" spc="70" dirty="0">
                <a:cs typeface="Times New Roman"/>
              </a:rPr>
              <a:t>(but </a:t>
            </a:r>
            <a:r>
              <a:rPr lang="en-US" sz="2400" spc="45" dirty="0">
                <a:cs typeface="Times New Roman"/>
              </a:rPr>
              <a:t>there </a:t>
            </a:r>
            <a:r>
              <a:rPr lang="en-US" sz="2400" spc="35" dirty="0">
                <a:cs typeface="Times New Roman"/>
              </a:rPr>
              <a:t>are many </a:t>
            </a:r>
            <a:r>
              <a:rPr lang="en-US" sz="2400" spc="15" dirty="0">
                <a:cs typeface="Times New Roman"/>
              </a:rPr>
              <a:t>different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approaches)</a:t>
            </a:r>
            <a:endParaRPr lang="en-US" sz="2400" dirty="0">
              <a:cs typeface="Times New Roman"/>
            </a:endParaRPr>
          </a:p>
          <a:p>
            <a:pPr marL="662940" lvl="1" indent="-148590">
              <a:lnSpc>
                <a:spcPct val="100000"/>
              </a:lnSpc>
              <a:spcBef>
                <a:spcPts val="935"/>
              </a:spcBef>
              <a:buChar char="–"/>
              <a:tabLst>
                <a:tab pos="663575" algn="l"/>
              </a:tabLst>
            </a:pPr>
            <a:r>
              <a:rPr lang="en-US" sz="2400" spc="40" dirty="0">
                <a:cs typeface="Times New Roman"/>
              </a:rPr>
              <a:t>Counts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20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point</a:t>
            </a:r>
            <a:endParaRPr lang="en-US" sz="2400" dirty="0">
              <a:cs typeface="Times New Roman"/>
            </a:endParaRPr>
          </a:p>
          <a:p>
            <a:pPr marL="662940" lvl="1" indent="-148590">
              <a:lnSpc>
                <a:spcPct val="100000"/>
              </a:lnSpc>
              <a:spcBef>
                <a:spcPts val="434"/>
              </a:spcBef>
              <a:buChar char="–"/>
              <a:tabLst>
                <a:tab pos="663575" algn="l"/>
              </a:tabLst>
            </a:pPr>
            <a:r>
              <a:rPr lang="en-US" sz="2400" dirty="0">
                <a:cs typeface="Times New Roman"/>
              </a:rPr>
              <a:t>Classifies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240" dirty="0">
                <a:cs typeface="Times New Roman"/>
              </a:rPr>
              <a:t> </a:t>
            </a:r>
            <a:r>
              <a:rPr lang="en-US" sz="2400" spc="-10" dirty="0">
                <a:cs typeface="Times New Roman"/>
              </a:rPr>
              <a:t>following</a:t>
            </a:r>
            <a:endParaRPr lang="en-US" sz="2400" dirty="0">
              <a:cs typeface="Times New Roman"/>
            </a:endParaRPr>
          </a:p>
          <a:p>
            <a:pPr marL="922019" marR="8255" lvl="2" indent="-177165">
              <a:lnSpc>
                <a:spcPct val="102699"/>
              </a:lnSpc>
              <a:spcBef>
                <a:spcPts val="395"/>
              </a:spcBef>
              <a:buAutoNum type="arabicPeriod"/>
              <a:tabLst>
                <a:tab pos="922655" algn="l"/>
              </a:tabLst>
            </a:pPr>
            <a:r>
              <a:rPr lang="en-US" sz="2400" spc="25" dirty="0">
                <a:cs typeface="Times New Roman"/>
              </a:rPr>
              <a:t>Core </a:t>
            </a:r>
            <a:r>
              <a:rPr lang="en-US" sz="2400" spc="30" dirty="0">
                <a:cs typeface="Times New Roman"/>
              </a:rPr>
              <a:t>point: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point reaches or </a:t>
            </a:r>
            <a:r>
              <a:rPr lang="en-US" sz="2400" spc="5" dirty="0">
                <a:cs typeface="Times New Roman"/>
              </a:rPr>
              <a:t>exceeds  some </a:t>
            </a:r>
            <a:r>
              <a:rPr lang="en-US" sz="2400" spc="35" dirty="0">
                <a:cs typeface="Times New Roman"/>
              </a:rPr>
              <a:t>threshold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50" dirty="0">
                <a:cs typeface="Times New Roman"/>
              </a:rPr>
              <a:t>thus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35" dirty="0">
                <a:cs typeface="Times New Roman"/>
              </a:rPr>
              <a:t>points are </a:t>
            </a:r>
            <a:r>
              <a:rPr lang="en-US" sz="2400" spc="20" dirty="0">
                <a:cs typeface="Times New Roman"/>
              </a:rPr>
              <a:t>dense</a:t>
            </a:r>
            <a:r>
              <a:rPr lang="en-US" sz="2400" spc="27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points.</a:t>
            </a:r>
            <a:endParaRPr lang="en-US" sz="2400" dirty="0">
              <a:cs typeface="Times New Roman"/>
            </a:endParaRPr>
          </a:p>
          <a:p>
            <a:pPr marL="922019" marR="6350" lvl="2" indent="-177165">
              <a:lnSpc>
                <a:spcPct val="102699"/>
              </a:lnSpc>
              <a:spcBef>
                <a:spcPts val="190"/>
              </a:spcBef>
              <a:buAutoNum type="arabicPeriod"/>
              <a:tabLst>
                <a:tab pos="922655" algn="l"/>
              </a:tabLst>
            </a:pPr>
            <a:r>
              <a:rPr lang="en-US" sz="2400" spc="30" dirty="0">
                <a:cs typeface="Times New Roman"/>
              </a:rPr>
              <a:t>Border point: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-10" dirty="0">
                <a:cs typeface="Times New Roman"/>
              </a:rPr>
              <a:t>lies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35" dirty="0">
                <a:cs typeface="Times New Roman"/>
              </a:rPr>
              <a:t>point, </a:t>
            </a:r>
            <a:r>
              <a:rPr lang="en-US" sz="2400" spc="75" dirty="0">
                <a:cs typeface="Times New Roman"/>
              </a:rPr>
              <a:t>but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not  </a:t>
            </a:r>
            <a:r>
              <a:rPr lang="en-US" sz="2400" spc="5" dirty="0">
                <a:cs typeface="Times New Roman"/>
              </a:rPr>
              <a:t>itself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core</a:t>
            </a:r>
            <a:r>
              <a:rPr lang="en-US" sz="2400" spc="21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point</a:t>
            </a:r>
            <a:endParaRPr lang="en-US" sz="2400" dirty="0">
              <a:cs typeface="Times New Roman"/>
            </a:endParaRPr>
          </a:p>
          <a:p>
            <a:pPr marL="922019" lvl="2" indent="-1771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2655" algn="l"/>
              </a:tabLst>
            </a:pPr>
            <a:r>
              <a:rPr lang="en-US" sz="2400" spc="-5" dirty="0">
                <a:cs typeface="Times New Roman"/>
              </a:rPr>
              <a:t>Noise </a:t>
            </a:r>
            <a:r>
              <a:rPr lang="en-US" sz="2400" spc="25" dirty="0">
                <a:cs typeface="Times New Roman"/>
              </a:rPr>
              <a:t>points: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5" dirty="0">
                <a:cs typeface="Times New Roman"/>
              </a:rPr>
              <a:t>neither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35" dirty="0">
                <a:cs typeface="Times New Roman"/>
              </a:rPr>
              <a:t>nor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40" dirty="0">
                <a:cs typeface="Times New Roman"/>
              </a:rPr>
              <a:t>border</a:t>
            </a:r>
            <a:r>
              <a:rPr lang="en-US" sz="2400" spc="3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point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6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0EF-6320-F140-943F-27E2761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Clustering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1D70-6DDA-8841-A3F8-9394D570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600" y="1066800"/>
            <a:ext cx="7772400" cy="7720640"/>
          </a:xfrm>
        </p:spPr>
        <p:txBody>
          <a:bodyPr/>
          <a:lstStyle/>
          <a:p>
            <a:pPr marL="514350" lvl="1">
              <a:lnSpc>
                <a:spcPct val="100000"/>
              </a:lnSpc>
              <a:spcBef>
                <a:spcPts val="434"/>
              </a:spcBef>
              <a:tabLst>
                <a:tab pos="663575" algn="l"/>
              </a:tabLst>
            </a:pPr>
            <a:r>
              <a:rPr lang="en-US" sz="2400" u="sng" spc="25" dirty="0">
                <a:cs typeface="Times New Roman"/>
              </a:rPr>
              <a:t>DBSCAN</a:t>
            </a:r>
            <a:r>
              <a:rPr lang="en-US" sz="2400" u="sng" spc="85" dirty="0">
                <a:cs typeface="Times New Roman"/>
              </a:rPr>
              <a:t> </a:t>
            </a:r>
            <a:r>
              <a:rPr lang="en-US" sz="2400" u="sng" spc="30" dirty="0">
                <a:cs typeface="Times New Roman"/>
              </a:rPr>
              <a:t>algorithm</a:t>
            </a:r>
            <a:endParaRPr lang="en-US" sz="2400" u="sng" dirty="0">
              <a:cs typeface="Times New Roman"/>
            </a:endParaRPr>
          </a:p>
          <a:p>
            <a:pPr marL="922019" lvl="2" indent="-177165" algn="just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22655" algn="l"/>
              </a:tabLst>
            </a:pPr>
            <a:r>
              <a:rPr lang="en-US" sz="2400" spc="20" dirty="0">
                <a:cs typeface="Times New Roman"/>
              </a:rPr>
              <a:t>Categorize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each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point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as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core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point,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border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point,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noise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point.</a:t>
            </a:r>
          </a:p>
          <a:p>
            <a:pPr marL="922019" lvl="2" indent="-177165" algn="just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922019" lvl="2" indent="-177165" algn="just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2655" algn="l"/>
              </a:tabLst>
            </a:pPr>
            <a:r>
              <a:rPr lang="en-US" sz="2400" spc="25" dirty="0">
                <a:cs typeface="Times New Roman"/>
              </a:rPr>
              <a:t>Discard </a:t>
            </a:r>
            <a:r>
              <a:rPr lang="en-US" sz="2400" spc="5" dirty="0">
                <a:cs typeface="Times New Roman"/>
              </a:rPr>
              <a:t>noise</a:t>
            </a:r>
            <a:r>
              <a:rPr lang="en-US" sz="2400" spc="16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points</a:t>
            </a:r>
          </a:p>
          <a:p>
            <a:pPr marL="922019" lvl="2" indent="-177165" algn="just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922019" marR="6985" lvl="2" indent="-177165" algn="just">
              <a:lnSpc>
                <a:spcPct val="102699"/>
              </a:lnSpc>
              <a:spcBef>
                <a:spcPts val="204"/>
              </a:spcBef>
              <a:buAutoNum type="arabicPeriod"/>
              <a:tabLst>
                <a:tab pos="922655" algn="l"/>
              </a:tabLst>
            </a:pPr>
            <a:r>
              <a:rPr lang="en-US" sz="2400" spc="100" dirty="0">
                <a:cs typeface="Times New Roman"/>
              </a:rPr>
              <a:t>Put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5" dirty="0">
                <a:cs typeface="Times New Roman"/>
              </a:rPr>
              <a:t>edge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35" dirty="0">
                <a:cs typeface="Times New Roman"/>
              </a:rPr>
              <a:t>pair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 </a:t>
            </a:r>
            <a:r>
              <a:rPr lang="en-US" sz="2400" spc="10" dirty="0">
                <a:cs typeface="Times New Roman"/>
              </a:rPr>
              <a:t>one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another.</a:t>
            </a:r>
          </a:p>
          <a:p>
            <a:pPr marL="922019" marR="6985" lvl="2" indent="-177165" algn="just">
              <a:lnSpc>
                <a:spcPct val="102699"/>
              </a:lnSpc>
              <a:spcBef>
                <a:spcPts val="204"/>
              </a:spcBef>
              <a:buAutoNum type="arabicPeriod"/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922019" marR="8255" lvl="2" indent="-177165" algn="just">
              <a:lnSpc>
                <a:spcPct val="102699"/>
              </a:lnSpc>
              <a:spcBef>
                <a:spcPts val="190"/>
              </a:spcBef>
              <a:buAutoNum type="arabicPeriod"/>
              <a:tabLst>
                <a:tab pos="922655" algn="l"/>
              </a:tabLst>
            </a:pPr>
            <a:r>
              <a:rPr lang="en-US" sz="2400" spc="25" dirty="0">
                <a:cs typeface="Times New Roman"/>
              </a:rPr>
              <a:t>Form clusters </a:t>
            </a:r>
            <a:r>
              <a:rPr lang="en-US" sz="2400" spc="15" dirty="0">
                <a:cs typeface="Times New Roman"/>
              </a:rPr>
              <a:t>consisting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connected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30" dirty="0">
                <a:cs typeface="Times New Roman"/>
              </a:rPr>
              <a:t>points. </a:t>
            </a:r>
            <a:r>
              <a:rPr lang="en-US" sz="2400" spc="50" dirty="0">
                <a:cs typeface="Times New Roman"/>
              </a:rPr>
              <a:t>Thus </a:t>
            </a:r>
            <a:r>
              <a:rPr lang="en-US" sz="2400" spc="20" dirty="0">
                <a:cs typeface="Times New Roman"/>
              </a:rPr>
              <a:t>dense </a:t>
            </a:r>
            <a:r>
              <a:rPr lang="en-US" sz="2400" spc="10" dirty="0">
                <a:cs typeface="Times New Roman"/>
              </a:rPr>
              <a:t>regions 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0" dirty="0">
                <a:cs typeface="Times New Roman"/>
              </a:rPr>
              <a:t>represent </a:t>
            </a:r>
            <a:r>
              <a:rPr lang="en-US" sz="2400" spc="20" dirty="0">
                <a:cs typeface="Times New Roman"/>
              </a:rPr>
              <a:t>contiguous densities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20" dirty="0">
                <a:cs typeface="Times New Roman"/>
              </a:rPr>
              <a:t>merged,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15" dirty="0">
                <a:cs typeface="Times New Roman"/>
              </a:rPr>
              <a:t>cause </a:t>
            </a:r>
            <a:r>
              <a:rPr lang="en-US" sz="2400" spc="40" dirty="0">
                <a:cs typeface="Times New Roman"/>
              </a:rPr>
              <a:t>other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enter 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</a:p>
          <a:p>
            <a:pPr marL="744854" marR="8255" lvl="2" algn="just">
              <a:lnSpc>
                <a:spcPct val="102699"/>
              </a:lnSpc>
              <a:spcBef>
                <a:spcPts val="190"/>
              </a:spcBef>
              <a:tabLst>
                <a:tab pos="922655" algn="l"/>
              </a:tabLst>
            </a:pPr>
            <a:endParaRPr lang="en-US" sz="2400" dirty="0">
              <a:cs typeface="Times New Roman"/>
            </a:endParaRPr>
          </a:p>
          <a:p>
            <a:pPr marL="1202054" marR="5080" lvl="2" indent="-457200" algn="just">
              <a:lnSpc>
                <a:spcPct val="102699"/>
              </a:lnSpc>
              <a:spcBef>
                <a:spcPts val="204"/>
              </a:spcBef>
              <a:buFont typeface="+mj-lt"/>
              <a:buAutoNum type="arabicPeriod" startAt="5"/>
              <a:tabLst>
                <a:tab pos="922655" algn="l"/>
              </a:tabLst>
            </a:pPr>
            <a:r>
              <a:rPr lang="en-US" sz="2400" spc="100" dirty="0">
                <a:cs typeface="Times New Roman"/>
              </a:rPr>
              <a:t>Put </a:t>
            </a:r>
            <a:r>
              <a:rPr lang="en-US" sz="2400" spc="40" dirty="0">
                <a:cs typeface="Times New Roman"/>
              </a:rPr>
              <a:t>border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10" dirty="0">
                <a:cs typeface="Times New Roman"/>
              </a:rPr>
              <a:t>one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clusters containing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core </a:t>
            </a:r>
            <a:r>
              <a:rPr lang="en-US" sz="2400" spc="40" dirty="0">
                <a:cs typeface="Times New Roman"/>
              </a:rPr>
              <a:t>point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border </a:t>
            </a:r>
            <a:r>
              <a:rPr lang="en-US" sz="2400" spc="35" dirty="0">
                <a:cs typeface="Times New Roman"/>
              </a:rPr>
              <a:t>point. </a:t>
            </a:r>
            <a:r>
              <a:rPr lang="en-US" sz="2400" spc="50" dirty="0">
                <a:cs typeface="Times New Roman"/>
              </a:rPr>
              <a:t>Thus </a:t>
            </a:r>
            <a:r>
              <a:rPr lang="en-US" sz="2400" spc="40" dirty="0">
                <a:cs typeface="Times New Roman"/>
              </a:rPr>
              <a:t>border </a:t>
            </a:r>
            <a:r>
              <a:rPr lang="en-US" sz="2400" spc="35" dirty="0">
                <a:cs typeface="Times New Roman"/>
              </a:rPr>
              <a:t>points are </a:t>
            </a:r>
            <a:r>
              <a:rPr lang="en-US" sz="2400" spc="40" dirty="0">
                <a:cs typeface="Times New Roman"/>
              </a:rPr>
              <a:t>added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cluster, </a:t>
            </a:r>
            <a:r>
              <a:rPr lang="en-US" sz="2400" spc="75" dirty="0">
                <a:cs typeface="Times New Roman"/>
              </a:rPr>
              <a:t>but  </a:t>
            </a:r>
            <a:r>
              <a:rPr lang="en-US" sz="2400" spc="45" dirty="0">
                <a:cs typeface="Times New Roman"/>
              </a:rPr>
              <a:t>they </a:t>
            </a:r>
            <a:r>
              <a:rPr lang="en-US" sz="2400" spc="25" dirty="0">
                <a:cs typeface="Times New Roman"/>
              </a:rPr>
              <a:t>do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15" dirty="0">
                <a:cs typeface="Times New Roman"/>
              </a:rPr>
              <a:t>cause </a:t>
            </a:r>
            <a:r>
              <a:rPr lang="en-US" sz="2400" spc="35" dirty="0">
                <a:cs typeface="Times New Roman"/>
              </a:rPr>
              <a:t>additional points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40" dirty="0">
                <a:cs typeface="Times New Roman"/>
              </a:rPr>
              <a:t>added.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0EF-6320-F140-943F-27E2761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Clustering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1D70-6DDA-8841-A3F8-9394D570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600" y="1066800"/>
            <a:ext cx="7772400" cy="7438639"/>
          </a:xfrm>
        </p:spPr>
        <p:txBody>
          <a:bodyPr/>
          <a:lstStyle/>
          <a:p>
            <a:pPr marL="514350" lvl="1">
              <a:lnSpc>
                <a:spcPct val="100000"/>
              </a:lnSpc>
              <a:spcBef>
                <a:spcPts val="434"/>
              </a:spcBef>
              <a:tabLst>
                <a:tab pos="663575" algn="l"/>
              </a:tabLst>
            </a:pPr>
            <a:r>
              <a:rPr lang="en-US" sz="2400" u="sng" spc="25" dirty="0">
                <a:cs typeface="Times New Roman"/>
              </a:rPr>
              <a:t>DBSCAN</a:t>
            </a:r>
            <a:r>
              <a:rPr lang="en-US" sz="2400" u="sng" spc="85" dirty="0">
                <a:cs typeface="Times New Roman"/>
              </a:rPr>
              <a:t> </a:t>
            </a:r>
            <a:r>
              <a:rPr lang="en-US" sz="2400" u="sng" spc="30" dirty="0">
                <a:cs typeface="Times New Roman"/>
              </a:rPr>
              <a:t>algorithm</a:t>
            </a:r>
            <a:endParaRPr lang="en-US" sz="2400" spc="30" dirty="0">
              <a:cs typeface="Times New Roman"/>
            </a:endParaRPr>
          </a:p>
          <a:p>
            <a:pPr marL="857250" lvl="1" indent="-34290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lang="en-US" sz="2400" spc="30" dirty="0">
                <a:cs typeface="Times New Roman"/>
              </a:rPr>
              <a:t>Selection of radius and threshold</a:t>
            </a:r>
          </a:p>
          <a:p>
            <a:pPr marL="1314450" lvl="2" indent="-342900">
              <a:spcBef>
                <a:spcPts val="434"/>
              </a:spcBef>
              <a:buFont typeface="Wingdings" pitchFamily="2" charset="2"/>
              <a:buChar char="v"/>
              <a:tabLst>
                <a:tab pos="663575" algn="l"/>
              </a:tabLst>
            </a:pPr>
            <a:r>
              <a:rPr lang="en-US" sz="2400" spc="30" dirty="0">
                <a:cs typeface="Times New Roman"/>
              </a:rPr>
              <a:t>Value of k is usually experimentally determined</a:t>
            </a:r>
          </a:p>
          <a:p>
            <a:pPr marL="1771650" lvl="3" indent="-342900">
              <a:spcBef>
                <a:spcPts val="434"/>
              </a:spcBef>
              <a:buFont typeface="Courier New" panose="02070309020205020404" pitchFamily="49" charset="0"/>
              <a:buChar char="o"/>
              <a:tabLst>
                <a:tab pos="663575" algn="l"/>
              </a:tabLst>
            </a:pPr>
            <a:r>
              <a:rPr lang="en-US" sz="2400" spc="30" dirty="0">
                <a:cs typeface="Times New Roman"/>
              </a:rPr>
              <a:t>k=4 has been found to be good for 2-dimensional data</a:t>
            </a:r>
          </a:p>
          <a:p>
            <a:pPr marL="1428750" lvl="3">
              <a:spcBef>
                <a:spcPts val="434"/>
              </a:spcBef>
              <a:tabLst>
                <a:tab pos="663575" algn="l"/>
              </a:tabLst>
            </a:pPr>
            <a:endParaRPr lang="en-US" sz="2400" spc="30" dirty="0">
              <a:cs typeface="Times New Roman"/>
            </a:endParaRPr>
          </a:p>
          <a:p>
            <a:pPr marL="1314450" lvl="2" indent="-342900">
              <a:spcBef>
                <a:spcPts val="434"/>
              </a:spcBef>
              <a:buFont typeface="Wingdings" pitchFamily="2" charset="2"/>
              <a:buChar char="v"/>
              <a:tabLst>
                <a:tab pos="663575" algn="l"/>
              </a:tabLst>
            </a:pPr>
            <a:r>
              <a:rPr lang="en-US" sz="2400" spc="30" dirty="0">
                <a:cs typeface="Times New Roman"/>
              </a:rPr>
              <a:t>Given k, hypothesize an appropriate radius</a:t>
            </a:r>
          </a:p>
          <a:p>
            <a:pPr marL="514350" lvl="1">
              <a:spcBef>
                <a:spcPts val="434"/>
              </a:spcBef>
              <a:tabLst>
                <a:tab pos="663575" algn="l"/>
              </a:tabLst>
            </a:pPr>
            <a:r>
              <a:rPr lang="en-US" sz="2400" dirty="0">
                <a:cs typeface="Times New Roman"/>
              </a:rPr>
              <a:t>     </a:t>
            </a:r>
            <a:r>
              <a:rPr lang="en-US" sz="2400" u="sng" spc="-28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45" dirty="0">
                <a:uFill>
                  <a:solidFill>
                    <a:srgbClr val="000000"/>
                  </a:solidFill>
                </a:uFill>
                <a:cs typeface="Times New Roman"/>
              </a:rPr>
              <a:t>Method</a:t>
            </a:r>
            <a:endParaRPr lang="en-US" sz="2400" dirty="0">
              <a:cs typeface="Times New Roman"/>
            </a:endParaRPr>
          </a:p>
          <a:p>
            <a:pPr marL="1102360" lvl="2" indent="-177165" algn="just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02995" algn="l"/>
              </a:tabLst>
            </a:pPr>
            <a:r>
              <a:rPr lang="en-US" sz="2400" spc="15" dirty="0">
                <a:cs typeface="Times New Roman"/>
              </a:rPr>
              <a:t>For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each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point,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compute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distance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its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neighbor.</a:t>
            </a:r>
            <a:endParaRPr lang="en-US" sz="2400" dirty="0">
              <a:cs typeface="Times New Roman"/>
            </a:endParaRPr>
          </a:p>
          <a:p>
            <a:pPr marL="1102360" marR="46355" lvl="2" indent="-177165" algn="just">
              <a:lnSpc>
                <a:spcPct val="102699"/>
              </a:lnSpc>
              <a:spcBef>
                <a:spcPts val="195"/>
              </a:spcBef>
              <a:buAutoNum type="arabicPeriod"/>
              <a:tabLst>
                <a:tab pos="1102995" algn="l"/>
              </a:tabLst>
            </a:pPr>
            <a:r>
              <a:rPr lang="en-US" sz="2400" spc="40" dirty="0">
                <a:cs typeface="Times New Roman"/>
              </a:rPr>
              <a:t>Sort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order </a:t>
            </a:r>
            <a:r>
              <a:rPr lang="en-US" sz="2400" spc="20" dirty="0">
                <a:cs typeface="Times New Roman"/>
              </a:rPr>
              <a:t>according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  </a:t>
            </a:r>
            <a:r>
              <a:rPr lang="en-US" sz="2400" spc="25" dirty="0">
                <a:cs typeface="Times New Roman"/>
              </a:rPr>
              <a:t>neighbor.</a:t>
            </a:r>
            <a:endParaRPr lang="en-US" sz="2400" dirty="0">
              <a:cs typeface="Times New Roman"/>
            </a:endParaRPr>
          </a:p>
          <a:p>
            <a:pPr marL="1102360" marR="45720" lvl="2" indent="-177165" algn="just">
              <a:lnSpc>
                <a:spcPct val="102699"/>
              </a:lnSpc>
              <a:spcBef>
                <a:spcPts val="204"/>
              </a:spcBef>
              <a:buAutoNum type="arabicPeriod"/>
              <a:tabLst>
                <a:tab pos="1102995" algn="l"/>
              </a:tabLst>
            </a:pPr>
            <a:r>
              <a:rPr lang="en-US" sz="2400" spc="55" dirty="0">
                <a:cs typeface="Times New Roman"/>
              </a:rPr>
              <a:t>Plot the </a:t>
            </a:r>
            <a:r>
              <a:rPr lang="en-US" sz="2400" spc="35" dirty="0">
                <a:cs typeface="Times New Roman"/>
              </a:rPr>
              <a:t>sorted </a:t>
            </a:r>
            <a:r>
              <a:rPr lang="en-US" sz="2400" spc="10" dirty="0">
                <a:cs typeface="Times New Roman"/>
              </a:rPr>
              <a:t>values,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y-axis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 </a:t>
            </a:r>
            <a:r>
              <a:rPr lang="en-US" sz="2400" spc="20" dirty="0">
                <a:cs typeface="Times New Roman"/>
              </a:rPr>
              <a:t>neighbor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10" dirty="0">
                <a:cs typeface="Times New Roman"/>
              </a:rPr>
              <a:t>x-axis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25" dirty="0">
                <a:cs typeface="Times New Roman"/>
              </a:rPr>
              <a:t>points</a:t>
            </a:r>
          </a:p>
          <a:p>
            <a:pPr marL="1102360" marR="45720" lvl="2" indent="-177165" algn="just">
              <a:lnSpc>
                <a:spcPct val="102699"/>
              </a:lnSpc>
              <a:spcBef>
                <a:spcPts val="204"/>
              </a:spcBef>
              <a:buAutoNum type="arabicPeriod"/>
              <a:tabLst>
                <a:tab pos="1102995" algn="l"/>
              </a:tabLst>
            </a:pPr>
            <a:r>
              <a:rPr lang="en-US" sz="2400" spc="45" dirty="0">
                <a:cs typeface="Times New Roman"/>
              </a:rPr>
              <a:t>There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45" dirty="0">
                <a:cs typeface="Times New Roman"/>
              </a:rPr>
              <a:t>sharp </a:t>
            </a:r>
            <a:r>
              <a:rPr lang="en-US" sz="2400" spc="10" dirty="0">
                <a:cs typeface="Times New Roman"/>
              </a:rPr>
              <a:t>rise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40" dirty="0">
                <a:cs typeface="Times New Roman"/>
              </a:rPr>
              <a:t>appropriate </a:t>
            </a:r>
            <a:r>
              <a:rPr lang="en-US" sz="2400" spc="10" dirty="0">
                <a:cs typeface="Times New Roman"/>
              </a:rPr>
              <a:t>value 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6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radius.</a:t>
            </a:r>
            <a:endParaRPr lang="en-US" sz="2400" dirty="0">
              <a:cs typeface="Times New Roman"/>
            </a:endParaRPr>
          </a:p>
          <a:p>
            <a:pPr marL="971550" lvl="2">
              <a:spcBef>
                <a:spcPts val="434"/>
              </a:spcBef>
              <a:tabLst>
                <a:tab pos="663575" algn="l"/>
              </a:tabLst>
            </a:pP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0EF-6320-F140-943F-27E2761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Clustering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7C1D70-6DDA-8841-A3F8-9394D57008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228600" y="1066800"/>
                <a:ext cx="7772400" cy="8356518"/>
              </a:xfrm>
            </p:spPr>
            <p:txBody>
              <a:bodyPr/>
              <a:lstStyle/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u="sng" spc="25" dirty="0">
                    <a:cs typeface="Times New Roman"/>
                  </a:rPr>
                  <a:t>Evaluation of Density-based Clusters</a:t>
                </a:r>
              </a:p>
              <a:p>
                <a:pPr marL="857250" lvl="1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Cohesion of the cluster</a:t>
                </a: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     Cohesion(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y</m:t>
                        </m:r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𝑑𝑖𝑠𝑡𝑎𝑛𝑐𝑒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e>
                    </m:nary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         smaller values of Cohesion are better</a:t>
                </a: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857250" lvl="1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Separation from other clusters</a:t>
                </a: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     Separation(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,</a:t>
                </a:r>
                <a:r>
                  <a:rPr lang="en-US" sz="2400" spc="25" dirty="0"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x</m:t>
                        </m:r>
                        <m:r>
                          <a:rPr lang="en-US" sz="2400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y</m:t>
                        </m:r>
                        <m:r>
                          <a:rPr lang="en-US" sz="2400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𝑑𝑖𝑠𝑡𝑎𝑛𝑐𝑒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e>
                    </m:nary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          larger values are better</a:t>
                </a: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857250" lvl="1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Validity(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i="1" spc="2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j</m:t>
                            </m:r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Separation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ea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spc="2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Cohesion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           larger values are better</a:t>
                </a: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857250" lvl="1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  <a:tabLst>
                    <a:tab pos="663575" algn="l"/>
                  </a:tabLst>
                </a:pPr>
                <a:r>
                  <a:rPr lang="en-US" sz="2400" spc="25" dirty="0">
                    <a:cs typeface="Times New Roman"/>
                  </a:rPr>
                  <a:t>Overall-validity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 </m:t>
                        </m:r>
                        <m:r>
                          <a:rPr lang="en-US" sz="2400" i="1" spc="2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Validity</m:t>
                        </m:r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2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25" dirty="0">
                            <a:cs typeface="Times New Roman"/>
                          </a:rPr>
                          <m:t>) </m:t>
                        </m:r>
                      </m:e>
                    </m:nary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857250" lvl="1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514350" lvl="1">
                  <a:lnSpc>
                    <a:spcPct val="100000"/>
                  </a:lnSpc>
                  <a:spcBef>
                    <a:spcPts val="434"/>
                  </a:spcBef>
                  <a:tabLst>
                    <a:tab pos="663575" algn="l"/>
                  </a:tabLst>
                </a:pPr>
                <a:endParaRPr lang="en-US" sz="2400" spc="30" dirty="0">
                  <a:cs typeface="Times New 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7C1D70-6DDA-8841-A3F8-9394D5700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228600" y="1066800"/>
                <a:ext cx="7772400" cy="8356518"/>
              </a:xfrm>
              <a:blipFill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5063-2E45-2442-B69B-7B8A321D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381000"/>
            <a:ext cx="699516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D0BF-5173-7647-816D-68B90638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24088" y="685800"/>
            <a:ext cx="8144087" cy="6586803"/>
          </a:xfrm>
        </p:spPr>
        <p:txBody>
          <a:bodyPr/>
          <a:lstStyle/>
          <a:p>
            <a:pPr marL="588645" marR="45720">
              <a:lnSpc>
                <a:spcPct val="102699"/>
              </a:lnSpc>
              <a:spcBef>
                <a:spcPts val="55"/>
              </a:spcBef>
              <a:tabLst>
                <a:tab pos="728345" algn="l"/>
              </a:tabLst>
            </a:pPr>
            <a:r>
              <a:rPr lang="en-US" sz="2400" u="sng" dirty="0">
                <a:cs typeface="Times New Roman"/>
              </a:rPr>
              <a:t>Selection of the radius and threshold</a:t>
            </a:r>
          </a:p>
          <a:p>
            <a:pPr marL="727710" marR="45720" indent="-139065">
              <a:lnSpc>
                <a:spcPct val="102699"/>
              </a:lnSpc>
              <a:spcBef>
                <a:spcPts val="55"/>
              </a:spcBef>
              <a:buFont typeface="Arial Unicode MS"/>
              <a:buChar char="·"/>
              <a:tabLst>
                <a:tab pos="728345" algn="l"/>
              </a:tabLst>
            </a:pPr>
            <a:r>
              <a:rPr lang="en-US" sz="2400" dirty="0">
                <a:cs typeface="Times New Roman"/>
              </a:rPr>
              <a:t>Value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0" dirty="0">
                <a:cs typeface="Times New Roman"/>
              </a:rPr>
              <a:t>k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5" dirty="0">
                <a:cs typeface="Times New Roman"/>
              </a:rPr>
              <a:t>usually experimentally </a:t>
            </a:r>
            <a:r>
              <a:rPr lang="en-US" sz="2400" spc="30" dirty="0">
                <a:cs typeface="Times New Roman"/>
              </a:rPr>
              <a:t>determined; </a:t>
            </a:r>
            <a:r>
              <a:rPr lang="en-US" sz="2400" spc="80" dirty="0">
                <a:cs typeface="Times New Roman"/>
              </a:rPr>
              <a:t>k=4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30" dirty="0">
                <a:cs typeface="Times New Roman"/>
              </a:rPr>
              <a:t>been </a:t>
            </a:r>
            <a:r>
              <a:rPr lang="en-US" sz="2400" spc="25" dirty="0">
                <a:cs typeface="Times New Roman"/>
              </a:rPr>
              <a:t>found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20" dirty="0">
                <a:cs typeface="Times New Roman"/>
              </a:rPr>
              <a:t>good </a:t>
            </a:r>
            <a:r>
              <a:rPr lang="en-US" sz="2400" dirty="0">
                <a:cs typeface="Times New Roman"/>
              </a:rPr>
              <a:t>for  </a:t>
            </a:r>
            <a:r>
              <a:rPr lang="en-US" sz="2400" spc="15" dirty="0">
                <a:cs typeface="Times New Roman"/>
              </a:rPr>
              <a:t>2 dimensional datasets </a:t>
            </a:r>
          </a:p>
          <a:p>
            <a:pPr marL="727710" marR="45720" indent="-139065">
              <a:lnSpc>
                <a:spcPct val="102699"/>
              </a:lnSpc>
              <a:spcBef>
                <a:spcPts val="55"/>
              </a:spcBef>
              <a:buFont typeface="Arial Unicode MS"/>
              <a:buChar char="·"/>
              <a:tabLst>
                <a:tab pos="728345" algn="l"/>
              </a:tabLst>
            </a:pPr>
            <a:endParaRPr lang="en-US" sz="2400" spc="15" dirty="0">
              <a:cs typeface="Times New Roman"/>
            </a:endParaRPr>
          </a:p>
          <a:p>
            <a:pPr marL="727710" marR="45720" indent="-139065">
              <a:lnSpc>
                <a:spcPct val="102699"/>
              </a:lnSpc>
              <a:spcBef>
                <a:spcPts val="55"/>
              </a:spcBef>
              <a:buFont typeface="Arial Unicode MS"/>
              <a:buChar char="·"/>
              <a:tabLst>
                <a:tab pos="728345" algn="l"/>
              </a:tabLst>
            </a:pPr>
            <a:r>
              <a:rPr lang="en-US" sz="2400" spc="15" dirty="0">
                <a:cs typeface="Times New Roman"/>
              </a:rPr>
              <a:t>Given </a:t>
            </a:r>
            <a:r>
              <a:rPr lang="en-US" sz="2400" spc="25" dirty="0">
                <a:cs typeface="Times New Roman"/>
              </a:rPr>
              <a:t>k, </a:t>
            </a:r>
            <a:r>
              <a:rPr lang="en-US" sz="2400" dirty="0">
                <a:cs typeface="Times New Roman"/>
              </a:rPr>
              <a:t>how </a:t>
            </a:r>
            <a:r>
              <a:rPr lang="en-US" sz="2400" spc="25" dirty="0">
                <a:cs typeface="Times New Roman"/>
              </a:rPr>
              <a:t>do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25" dirty="0">
                <a:cs typeface="Times New Roman"/>
              </a:rPr>
              <a:t>hypothesize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40" dirty="0">
                <a:cs typeface="Times New Roman"/>
              </a:rPr>
              <a:t>appropriate</a:t>
            </a:r>
            <a:r>
              <a:rPr lang="en-US" sz="2400" spc="35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radius?</a:t>
            </a:r>
            <a:endParaRPr lang="en-US" sz="2400" dirty="0">
              <a:cs typeface="Times New Roman"/>
            </a:endParaRPr>
          </a:p>
          <a:p>
            <a:pPr marL="855345" lvl="1">
              <a:lnSpc>
                <a:spcPct val="100000"/>
              </a:lnSpc>
              <a:spcBef>
                <a:spcPts val="225"/>
              </a:spcBef>
              <a:tabLst>
                <a:tab pos="964565" algn="l"/>
              </a:tabLst>
            </a:pPr>
            <a:r>
              <a:rPr lang="en-US" sz="2400" u="sng" spc="45" dirty="0">
                <a:uFill>
                  <a:solidFill>
                    <a:srgbClr val="000000"/>
                  </a:solidFill>
                </a:uFill>
                <a:cs typeface="Times New Roman"/>
              </a:rPr>
              <a:t>Method</a:t>
            </a:r>
            <a:endParaRPr lang="en-US" sz="2400" dirty="0">
              <a:cs typeface="Times New Roman"/>
            </a:endParaRPr>
          </a:p>
          <a:p>
            <a:pPr marL="1102360" lvl="2" indent="-177165" algn="just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02995" algn="l"/>
              </a:tabLst>
            </a:pPr>
            <a:r>
              <a:rPr lang="en-US" sz="2400" spc="15" dirty="0">
                <a:cs typeface="Times New Roman"/>
              </a:rPr>
              <a:t>For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each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point,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compute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distance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its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neighbor.</a:t>
            </a:r>
            <a:endParaRPr lang="en-US" sz="2400" dirty="0">
              <a:cs typeface="Times New Roman"/>
            </a:endParaRPr>
          </a:p>
          <a:p>
            <a:pPr marL="1102360" marR="46355" lvl="2" indent="-177165" algn="just">
              <a:lnSpc>
                <a:spcPct val="102699"/>
              </a:lnSpc>
              <a:spcBef>
                <a:spcPts val="195"/>
              </a:spcBef>
              <a:buAutoNum type="arabicPeriod"/>
              <a:tabLst>
                <a:tab pos="1102995" algn="l"/>
              </a:tabLst>
            </a:pPr>
            <a:r>
              <a:rPr lang="en-US" sz="2400" spc="40" dirty="0">
                <a:cs typeface="Times New Roman"/>
              </a:rPr>
              <a:t>Sort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order </a:t>
            </a:r>
            <a:r>
              <a:rPr lang="en-US" sz="2400" spc="20" dirty="0">
                <a:cs typeface="Times New Roman"/>
              </a:rPr>
              <a:t>according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  </a:t>
            </a:r>
            <a:r>
              <a:rPr lang="en-US" sz="2400" spc="25" dirty="0">
                <a:cs typeface="Times New Roman"/>
              </a:rPr>
              <a:t>neighbor.</a:t>
            </a:r>
            <a:endParaRPr lang="en-US" sz="2400" dirty="0">
              <a:cs typeface="Times New Roman"/>
            </a:endParaRPr>
          </a:p>
          <a:p>
            <a:pPr marL="1102360" marR="45720" lvl="2" indent="-177165" algn="just">
              <a:lnSpc>
                <a:spcPct val="102699"/>
              </a:lnSpc>
              <a:spcBef>
                <a:spcPts val="204"/>
              </a:spcBef>
              <a:buAutoNum type="arabicPeriod"/>
              <a:tabLst>
                <a:tab pos="1102995" algn="l"/>
              </a:tabLst>
            </a:pPr>
            <a:r>
              <a:rPr lang="en-US" sz="2400" spc="55" dirty="0">
                <a:cs typeface="Times New Roman"/>
              </a:rPr>
              <a:t>Plot the </a:t>
            </a:r>
            <a:r>
              <a:rPr lang="en-US" sz="2400" spc="35" dirty="0">
                <a:cs typeface="Times New Roman"/>
              </a:rPr>
              <a:t>sorted </a:t>
            </a:r>
            <a:r>
              <a:rPr lang="en-US" sz="2400" spc="10" dirty="0">
                <a:cs typeface="Times New Roman"/>
              </a:rPr>
              <a:t>values,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y-axis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 </a:t>
            </a:r>
            <a:r>
              <a:rPr lang="en-US" sz="2400" spc="20" dirty="0">
                <a:cs typeface="Times New Roman"/>
              </a:rPr>
              <a:t>neighbor 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10" dirty="0">
                <a:cs typeface="Times New Roman"/>
              </a:rPr>
              <a:t>x-axis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25" dirty="0">
                <a:cs typeface="Times New Roman"/>
              </a:rPr>
              <a:t>points; </a:t>
            </a:r>
            <a:r>
              <a:rPr lang="en-US" sz="2400" spc="50" dirty="0">
                <a:cs typeface="Times New Roman"/>
              </a:rPr>
              <a:t>thus </a:t>
            </a:r>
            <a:r>
              <a:rPr lang="en-US" sz="2400" spc="40" dirty="0">
                <a:cs typeface="Times New Roman"/>
              </a:rPr>
              <a:t>x=500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y=10 </a:t>
            </a:r>
            <a:r>
              <a:rPr lang="en-US" sz="2400" spc="10" dirty="0">
                <a:cs typeface="Times New Roman"/>
              </a:rPr>
              <a:t>would </a:t>
            </a:r>
            <a:r>
              <a:rPr lang="en-US" sz="2400" spc="35" dirty="0">
                <a:cs typeface="Times New Roman"/>
              </a:rPr>
              <a:t>mean </a:t>
            </a:r>
            <a:r>
              <a:rPr lang="en-US" sz="2400" spc="80" dirty="0">
                <a:cs typeface="Times New Roman"/>
              </a:rPr>
              <a:t>that  </a:t>
            </a:r>
            <a:r>
              <a:rPr lang="en-US" sz="2400" spc="-15" dirty="0">
                <a:cs typeface="Times New Roman"/>
              </a:rPr>
              <a:t>500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35" dirty="0">
                <a:cs typeface="Times New Roman"/>
              </a:rPr>
              <a:t>points </a:t>
            </a:r>
            <a:r>
              <a:rPr lang="en-US" sz="2400" spc="50" dirty="0">
                <a:cs typeface="Times New Roman"/>
              </a:rPr>
              <a:t>had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35" dirty="0">
                <a:cs typeface="Times New Roman"/>
              </a:rPr>
              <a:t>most </a:t>
            </a:r>
            <a:r>
              <a:rPr lang="en-US" sz="2400" spc="-10" dirty="0">
                <a:cs typeface="Times New Roman"/>
              </a:rPr>
              <a:t>10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0" dirty="0">
                <a:cs typeface="Times New Roman"/>
              </a:rPr>
              <a:t>their </a:t>
            </a:r>
            <a:r>
              <a:rPr lang="en-US" sz="2400" spc="45" dirty="0">
                <a:cs typeface="Times New Roman"/>
              </a:rPr>
              <a:t>k-</a:t>
            </a:r>
            <a:r>
              <a:rPr lang="en-US" sz="2400" spc="45" dirty="0" err="1">
                <a:cs typeface="Times New Roman"/>
              </a:rPr>
              <a:t>th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nearest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neighbor.</a:t>
            </a:r>
            <a:endParaRPr lang="en-US" sz="2400" dirty="0">
              <a:cs typeface="Times New Roman"/>
            </a:endParaRPr>
          </a:p>
          <a:p>
            <a:pPr marL="1102360" marR="45720" lvl="2" indent="-177165" algn="just">
              <a:lnSpc>
                <a:spcPct val="102699"/>
              </a:lnSpc>
              <a:spcBef>
                <a:spcPts val="190"/>
              </a:spcBef>
              <a:buAutoNum type="arabicPeriod"/>
              <a:tabLst>
                <a:tab pos="1102995" algn="l"/>
              </a:tabLst>
            </a:pPr>
            <a:r>
              <a:rPr lang="en-US" sz="2400" spc="45" dirty="0">
                <a:cs typeface="Times New Roman"/>
              </a:rPr>
              <a:t>There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45" dirty="0">
                <a:cs typeface="Times New Roman"/>
              </a:rPr>
              <a:t>sharp </a:t>
            </a:r>
            <a:r>
              <a:rPr lang="en-US" sz="2400" spc="10" dirty="0">
                <a:cs typeface="Times New Roman"/>
              </a:rPr>
              <a:t>rise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40" dirty="0">
                <a:cs typeface="Times New Roman"/>
              </a:rPr>
              <a:t>appropriate </a:t>
            </a:r>
            <a:r>
              <a:rPr lang="en-US" sz="2400" spc="10" dirty="0">
                <a:cs typeface="Times New Roman"/>
              </a:rPr>
              <a:t>value 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6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radius.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4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7BE0-3FE4-F044-AA95-6680989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557CF-95E4-2B44-AE77-79B0617F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13432"/>
            <a:ext cx="7383780" cy="4197688"/>
          </a:xfrm>
        </p:spPr>
        <p:txBody>
          <a:bodyPr/>
          <a:lstStyle/>
          <a:p>
            <a:pPr marL="320040" algn="just">
              <a:lnSpc>
                <a:spcPct val="100000"/>
              </a:lnSpc>
              <a:spcBef>
                <a:spcPts val="445"/>
              </a:spcBef>
              <a:tabLst>
                <a:tab pos="469265" algn="l"/>
              </a:tabLst>
            </a:pPr>
            <a:r>
              <a:rPr lang="en-US"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Advantages </a:t>
            </a:r>
            <a:r>
              <a:rPr lang="en-US" sz="2400" u="sng" spc="-25" dirty="0">
                <a:uFill>
                  <a:solidFill>
                    <a:srgbClr val="000000"/>
                  </a:solidFill>
                </a:uFill>
                <a:cs typeface="Times New Roman"/>
              </a:rPr>
              <a:t>of </a:t>
            </a:r>
            <a:r>
              <a:rPr lang="en-US"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density-based</a:t>
            </a:r>
            <a:r>
              <a:rPr lang="en-US" sz="2400" u="sng" spc="4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clustering</a:t>
            </a:r>
            <a:endParaRPr lang="en-US" sz="2400" dirty="0">
              <a:cs typeface="Times New Roman"/>
            </a:endParaRPr>
          </a:p>
          <a:p>
            <a:pPr marL="727710" marR="45720" lvl="1" indent="-177165" algn="just">
              <a:lnSpc>
                <a:spcPct val="102699"/>
              </a:lnSpc>
              <a:spcBef>
                <a:spcPts val="395"/>
              </a:spcBef>
              <a:buAutoNum type="arabicPeriod"/>
              <a:tabLst>
                <a:tab pos="728345" algn="l"/>
              </a:tabLst>
            </a:pPr>
            <a:r>
              <a:rPr lang="en-US" sz="2400" spc="25" dirty="0">
                <a:cs typeface="Times New Roman"/>
              </a:rPr>
              <a:t>Density-based clustering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35" dirty="0">
                <a:cs typeface="Times New Roman"/>
              </a:rPr>
              <a:t>handle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0" dirty="0">
                <a:cs typeface="Times New Roman"/>
              </a:rPr>
              <a:t>arbitrary </a:t>
            </a:r>
            <a:r>
              <a:rPr lang="en-US" sz="2400" spc="30" dirty="0">
                <a:cs typeface="Times New Roman"/>
              </a:rPr>
              <a:t>shapes, </a:t>
            </a:r>
            <a:r>
              <a:rPr lang="en-US" sz="2400" spc="50" dirty="0">
                <a:cs typeface="Times New Roman"/>
              </a:rPr>
              <a:t>not just </a:t>
            </a:r>
            <a:r>
              <a:rPr lang="en-US" sz="2400" spc="20" dirty="0">
                <a:cs typeface="Times New Roman"/>
              </a:rPr>
              <a:t>globular  </a:t>
            </a:r>
            <a:r>
              <a:rPr lang="en-US" sz="2400" spc="25" dirty="0">
                <a:cs typeface="Times New Roman"/>
              </a:rPr>
              <a:t>clusters.</a:t>
            </a:r>
            <a:endParaRPr lang="en-US" sz="2400" dirty="0">
              <a:cs typeface="Times New Roman"/>
            </a:endParaRPr>
          </a:p>
          <a:p>
            <a:pPr marL="727710" lvl="1" indent="-177165" algn="just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728345" algn="l"/>
              </a:tabLst>
            </a:pPr>
            <a:r>
              <a:rPr lang="en-US" sz="2400" spc="25" dirty="0">
                <a:cs typeface="Times New Roman"/>
              </a:rPr>
              <a:t>Density-based clustering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5" dirty="0">
                <a:cs typeface="Times New Roman"/>
              </a:rPr>
              <a:t>generally </a:t>
            </a:r>
            <a:r>
              <a:rPr lang="en-US" sz="2400" spc="65" dirty="0">
                <a:cs typeface="Times New Roman"/>
              </a:rPr>
              <a:t>unhurt </a:t>
            </a:r>
            <a:r>
              <a:rPr lang="en-US" sz="2400" spc="25" dirty="0">
                <a:cs typeface="Times New Roman"/>
              </a:rPr>
              <a:t>by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noise.</a:t>
            </a:r>
            <a:endParaRPr lang="en-US" sz="2400" dirty="0">
              <a:cs typeface="Times New Roman"/>
            </a:endParaRPr>
          </a:p>
          <a:p>
            <a:pPr marL="320040" algn="just">
              <a:lnSpc>
                <a:spcPct val="100000"/>
              </a:lnSpc>
              <a:spcBef>
                <a:spcPts val="430"/>
              </a:spcBef>
              <a:tabLst>
                <a:tab pos="469265" algn="l"/>
              </a:tabLst>
            </a:pPr>
            <a:r>
              <a:rPr lang="en-US" sz="2400" u="sng" spc="30" dirty="0">
                <a:uFill>
                  <a:solidFill>
                    <a:srgbClr val="000000"/>
                  </a:solidFill>
                </a:uFill>
                <a:cs typeface="Times New Roman"/>
              </a:rPr>
              <a:t>Problems </a:t>
            </a:r>
            <a:r>
              <a:rPr lang="en-US" sz="2400" u="sng" spc="35" dirty="0">
                <a:uFill>
                  <a:solidFill>
                    <a:srgbClr val="000000"/>
                  </a:solidFill>
                </a:uFill>
                <a:cs typeface="Times New Roman"/>
              </a:rPr>
              <a:t>with</a:t>
            </a:r>
            <a:r>
              <a:rPr lang="en-US" sz="2400" u="sng" spc="14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DBSCAN</a:t>
            </a:r>
            <a:endParaRPr lang="en-US" sz="2400" dirty="0">
              <a:cs typeface="Times New Roman"/>
            </a:endParaRPr>
          </a:p>
          <a:p>
            <a:pPr marL="727710" lvl="1" indent="-177165" algn="just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728345" algn="l"/>
              </a:tabLst>
            </a:pPr>
            <a:r>
              <a:rPr lang="en-US" sz="2400" spc="50" dirty="0">
                <a:cs typeface="Times New Roman"/>
              </a:rPr>
              <a:t>Can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have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difficulty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clusters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have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widely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varying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density.</a:t>
            </a:r>
            <a:endParaRPr lang="en-US" sz="2400" dirty="0">
              <a:cs typeface="Times New Roman"/>
            </a:endParaRPr>
          </a:p>
          <a:p>
            <a:pPr marL="727710" lvl="1" indent="-1771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728345" algn="l"/>
              </a:tabLst>
            </a:pPr>
            <a:r>
              <a:rPr lang="en-US" sz="2400" spc="20" dirty="0">
                <a:cs typeface="Times New Roman"/>
              </a:rPr>
              <a:t>Has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trouble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high-dimensional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since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more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difficult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define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density.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650</Words>
  <Application>Microsoft Macintosh PowerPoint</Application>
  <PresentationFormat>Custom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Other Clustering Methods</vt:lpstr>
      <vt:lpstr>Other Clustering Methods</vt:lpstr>
      <vt:lpstr>Other Clustering Methods</vt:lpstr>
      <vt:lpstr>Other Clustering Methods</vt:lpstr>
      <vt:lpstr>Other Clustering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Cluster-2.dvi</dc:title>
  <cp:lastModifiedBy>Microsoft Office User</cp:lastModifiedBy>
  <cp:revision>12</cp:revision>
  <dcterms:created xsi:type="dcterms:W3CDTF">2020-12-01T22:02:08Z</dcterms:created>
  <dcterms:modified xsi:type="dcterms:W3CDTF">2020-12-06T20:02:42Z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2015-11-30T00:00:00Z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2020-12-01T00:00:00Z</vt:filetime>
  </property>
</Properties>
</file>