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60" r:id="rId14"/>
    <p:sldId id="275" r:id="rId1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1"/>
  </p:normalViewPr>
  <p:slideViewPr>
    <p:cSldViewPr>
      <p:cViewPr varScale="1">
        <p:scale>
          <a:sx n="75" d="100"/>
          <a:sy n="75" d="100"/>
        </p:scale>
        <p:origin x="3008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3467" y="9406968"/>
            <a:ext cx="14605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861502"/>
            <a:ext cx="7796530" cy="5460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37714">
              <a:lnSpc>
                <a:spcPct val="100000"/>
              </a:lnSpc>
              <a:spcBef>
                <a:spcPts val="135"/>
              </a:spcBef>
            </a:pPr>
            <a:r>
              <a:rPr sz="2800" b="1" u="sng" spc="100" dirty="0">
                <a:latin typeface="Calibri Light" panose="020F0302020204030204" pitchFamily="34" charset="0"/>
                <a:cs typeface="Calibri Light" panose="020F0302020204030204" pitchFamily="34" charset="0"/>
              </a:rPr>
              <a:t>Statistical</a:t>
            </a:r>
            <a:r>
              <a:rPr sz="2800" b="1" u="sng" spc="18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800" b="1" u="sng" spc="100" dirty="0">
                <a:latin typeface="Calibri Light" panose="020F0302020204030204" pitchFamily="34" charset="0"/>
                <a:cs typeface="Calibri Light" panose="020F0302020204030204" pitchFamily="34" charset="0"/>
              </a:rPr>
              <a:t>Clustering</a:t>
            </a:r>
            <a:endParaRPr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</a:pPr>
            <a:endParaRPr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cs typeface="Times New Roman"/>
            </a:endParaRPr>
          </a:p>
          <a:p>
            <a:pPr marL="358775" indent="-139065">
              <a:lnSpc>
                <a:spcPct val="100000"/>
              </a:lnSpc>
              <a:spcBef>
                <a:spcPts val="5"/>
              </a:spcBef>
              <a:buFont typeface="Menlo"/>
              <a:buChar char="•"/>
              <a:tabLst>
                <a:tab pos="359410" algn="l"/>
              </a:tabLst>
            </a:pPr>
            <a:r>
              <a:rPr sz="2400" spc="30" dirty="0">
                <a:cs typeface="Times New Roman"/>
              </a:rPr>
              <a:t>Motivation</a:t>
            </a:r>
            <a:endParaRPr sz="2400" dirty="0">
              <a:cs typeface="Times New Roman"/>
            </a:endParaRPr>
          </a:p>
          <a:p>
            <a:pPr marL="663575" marR="930910" lvl="1" indent="-177165">
              <a:lnSpc>
                <a:spcPct val="102699"/>
              </a:lnSpc>
              <a:spcBef>
                <a:spcPts val="895"/>
              </a:spcBef>
              <a:buAutoNum type="arabicPeriod"/>
              <a:tabLst>
                <a:tab pos="664210" algn="l"/>
              </a:tabLst>
            </a:pPr>
            <a:r>
              <a:rPr sz="2400" spc="55" dirty="0">
                <a:cs typeface="Times New Roman"/>
              </a:rPr>
              <a:t>Rather </a:t>
            </a:r>
            <a:r>
              <a:rPr sz="2400" spc="70" dirty="0">
                <a:cs typeface="Times New Roman"/>
              </a:rPr>
              <a:t>than </a:t>
            </a:r>
            <a:r>
              <a:rPr sz="2400" spc="15" dirty="0">
                <a:cs typeface="Times New Roman"/>
              </a:rPr>
              <a:t>assigning </a:t>
            </a:r>
            <a:r>
              <a:rPr sz="2400" spc="55" dirty="0">
                <a:cs typeface="Times New Roman"/>
              </a:rPr>
              <a:t>an </a:t>
            </a:r>
            <a:r>
              <a:rPr sz="2400" spc="30" dirty="0">
                <a:cs typeface="Times New Roman"/>
              </a:rPr>
              <a:t>instance </a:t>
            </a:r>
            <a:r>
              <a:rPr sz="2400" spc="10" dirty="0">
                <a:cs typeface="Times New Roman"/>
              </a:rPr>
              <a:t>firmly </a:t>
            </a:r>
            <a:r>
              <a:rPr sz="2400" spc="55" dirty="0">
                <a:cs typeface="Times New Roman"/>
              </a:rPr>
              <a:t>to </a:t>
            </a:r>
            <a:r>
              <a:rPr sz="2400" spc="15" dirty="0">
                <a:cs typeface="Times New Roman"/>
              </a:rPr>
              <a:t>one </a:t>
            </a:r>
            <a:r>
              <a:rPr sz="2400" spc="30" dirty="0">
                <a:cs typeface="Times New Roman"/>
              </a:rPr>
              <a:t>cluster, </a:t>
            </a:r>
            <a:r>
              <a:rPr sz="2400" spc="10" dirty="0">
                <a:cs typeface="Times New Roman"/>
              </a:rPr>
              <a:t>develop </a:t>
            </a:r>
            <a:r>
              <a:rPr sz="2400" spc="55" dirty="0">
                <a:cs typeface="Times New Roman"/>
              </a:rPr>
              <a:t>a </a:t>
            </a:r>
            <a:r>
              <a:rPr sz="2400" spc="30" dirty="0">
                <a:cs typeface="Times New Roman"/>
              </a:rPr>
              <a:t>probability </a:t>
            </a:r>
            <a:r>
              <a:rPr sz="2400" spc="-20" dirty="0">
                <a:cs typeface="Times New Roman"/>
              </a:rPr>
              <a:t>of </a:t>
            </a:r>
            <a:r>
              <a:rPr sz="2400" spc="55" dirty="0">
                <a:cs typeface="Times New Roman"/>
              </a:rPr>
              <a:t>the  </a:t>
            </a:r>
            <a:r>
              <a:rPr sz="2400" spc="30" dirty="0">
                <a:cs typeface="Times New Roman"/>
              </a:rPr>
              <a:t>instance </a:t>
            </a:r>
            <a:r>
              <a:rPr sz="2400" spc="15" dirty="0">
                <a:cs typeface="Times New Roman"/>
              </a:rPr>
              <a:t>belonging </a:t>
            </a:r>
            <a:r>
              <a:rPr sz="2400" spc="55" dirty="0">
                <a:cs typeface="Times New Roman"/>
              </a:rPr>
              <a:t>to </a:t>
            </a:r>
            <a:r>
              <a:rPr sz="2400" spc="15" dirty="0">
                <a:cs typeface="Times New Roman"/>
              </a:rPr>
              <a:t>each</a:t>
            </a:r>
            <a:r>
              <a:rPr sz="2400" spc="240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cluster.</a:t>
            </a:r>
            <a:endParaRPr sz="2400" dirty="0">
              <a:cs typeface="Times New Roman"/>
            </a:endParaRPr>
          </a:p>
          <a:p>
            <a:pPr marL="922655" marR="929640" indent="-149225">
              <a:lnSpc>
                <a:spcPct val="102600"/>
              </a:lnSpc>
              <a:spcBef>
                <a:spcPts val="400"/>
              </a:spcBef>
            </a:pPr>
            <a:r>
              <a:rPr sz="2400" b="1" spc="75" dirty="0">
                <a:cs typeface="Times New Roman"/>
              </a:rPr>
              <a:t>– </a:t>
            </a:r>
            <a:r>
              <a:rPr sz="2400" spc="55" dirty="0">
                <a:cs typeface="Times New Roman"/>
              </a:rPr>
              <a:t>The </a:t>
            </a:r>
            <a:r>
              <a:rPr sz="2400" spc="30" dirty="0">
                <a:cs typeface="Times New Roman"/>
              </a:rPr>
              <a:t>probability </a:t>
            </a:r>
            <a:r>
              <a:rPr sz="2400" spc="35" dirty="0">
                <a:cs typeface="Times New Roman"/>
              </a:rPr>
              <a:t>distributions </a:t>
            </a:r>
            <a:r>
              <a:rPr sz="2400" spc="5" dirty="0">
                <a:cs typeface="Times New Roman"/>
              </a:rPr>
              <a:t>for </a:t>
            </a:r>
            <a:r>
              <a:rPr sz="2400" spc="30" dirty="0">
                <a:cs typeface="Times New Roman"/>
              </a:rPr>
              <a:t>cluster </a:t>
            </a:r>
            <a:r>
              <a:rPr sz="2400" spc="50" dirty="0">
                <a:cs typeface="Times New Roman"/>
              </a:rPr>
              <a:t>C </a:t>
            </a:r>
            <a:r>
              <a:rPr sz="2400" spc="-10" dirty="0">
                <a:cs typeface="Times New Roman"/>
              </a:rPr>
              <a:t>give </a:t>
            </a:r>
            <a:r>
              <a:rPr sz="2400" spc="55" dirty="0">
                <a:cs typeface="Times New Roman"/>
              </a:rPr>
              <a:t>the </a:t>
            </a:r>
            <a:r>
              <a:rPr sz="2400" spc="30" dirty="0">
                <a:cs typeface="Times New Roman"/>
              </a:rPr>
              <a:t>probability </a:t>
            </a:r>
            <a:r>
              <a:rPr sz="2400" spc="85" dirty="0">
                <a:cs typeface="Times New Roman"/>
              </a:rPr>
              <a:t>that </a:t>
            </a:r>
            <a:r>
              <a:rPr sz="2400" spc="55" dirty="0">
                <a:cs typeface="Times New Roman"/>
              </a:rPr>
              <a:t>an </a:t>
            </a:r>
            <a:r>
              <a:rPr sz="2400" spc="30" dirty="0">
                <a:cs typeface="Times New Roman"/>
              </a:rPr>
              <a:t>instance </a:t>
            </a:r>
            <a:r>
              <a:rPr sz="2400" spc="25" dirty="0">
                <a:cs typeface="Times New Roman"/>
              </a:rPr>
              <a:t>in  </a:t>
            </a:r>
            <a:r>
              <a:rPr sz="2400" spc="30" dirty="0">
                <a:cs typeface="Times New Roman"/>
              </a:rPr>
              <a:t>cluster </a:t>
            </a:r>
            <a:r>
              <a:rPr sz="2400" spc="50" dirty="0">
                <a:cs typeface="Times New Roman"/>
              </a:rPr>
              <a:t>C </a:t>
            </a:r>
            <a:r>
              <a:rPr sz="2400" spc="10" dirty="0">
                <a:cs typeface="Times New Roman"/>
              </a:rPr>
              <a:t>would </a:t>
            </a:r>
            <a:r>
              <a:rPr sz="2400" spc="15" dirty="0">
                <a:cs typeface="Times New Roman"/>
              </a:rPr>
              <a:t>have </a:t>
            </a:r>
            <a:r>
              <a:rPr sz="2400" spc="55" dirty="0">
                <a:cs typeface="Times New Roman"/>
              </a:rPr>
              <a:t>a </a:t>
            </a:r>
            <a:r>
              <a:rPr sz="2400" spc="45" dirty="0">
                <a:cs typeface="Times New Roman"/>
              </a:rPr>
              <a:t>particular </a:t>
            </a:r>
            <a:r>
              <a:rPr sz="2400" spc="35" dirty="0">
                <a:cs typeface="Times New Roman"/>
              </a:rPr>
              <a:t>set </a:t>
            </a:r>
            <a:r>
              <a:rPr sz="2400" spc="-20" dirty="0">
                <a:cs typeface="Times New Roman"/>
              </a:rPr>
              <a:t>of </a:t>
            </a:r>
            <a:r>
              <a:rPr sz="2400" spc="60" dirty="0">
                <a:cs typeface="Times New Roman"/>
              </a:rPr>
              <a:t>attribute</a:t>
            </a:r>
            <a:r>
              <a:rPr sz="2400" spc="290" dirty="0">
                <a:cs typeface="Times New Roman"/>
              </a:rPr>
              <a:t> </a:t>
            </a:r>
            <a:r>
              <a:rPr sz="2400" spc="10" dirty="0">
                <a:cs typeface="Times New Roman"/>
              </a:rPr>
              <a:t>values.</a:t>
            </a:r>
            <a:endParaRPr sz="2400" dirty="0">
              <a:cs typeface="Times New Roman"/>
            </a:endParaRPr>
          </a:p>
          <a:p>
            <a:pPr marL="663575" lvl="1" indent="-177800">
              <a:lnSpc>
                <a:spcPct val="100000"/>
              </a:lnSpc>
              <a:spcBef>
                <a:spcPts val="430"/>
              </a:spcBef>
              <a:buAutoNum type="arabicPeriod" startAt="2"/>
              <a:tabLst>
                <a:tab pos="664210" algn="l"/>
              </a:tabLst>
            </a:pPr>
            <a:r>
              <a:rPr sz="2400" spc="40" dirty="0">
                <a:cs typeface="Times New Roman"/>
              </a:rPr>
              <a:t>This </a:t>
            </a:r>
            <a:r>
              <a:rPr sz="2400" spc="5" dirty="0">
                <a:cs typeface="Times New Roman"/>
              </a:rPr>
              <a:t>removes </a:t>
            </a:r>
            <a:r>
              <a:rPr sz="2400" spc="55" dirty="0">
                <a:cs typeface="Times New Roman"/>
              </a:rPr>
              <a:t>the </a:t>
            </a:r>
            <a:r>
              <a:rPr sz="2400" spc="35" dirty="0">
                <a:cs typeface="Times New Roman"/>
              </a:rPr>
              <a:t>brittleness </a:t>
            </a:r>
            <a:r>
              <a:rPr sz="2400" spc="-20" dirty="0">
                <a:cs typeface="Times New Roman"/>
              </a:rPr>
              <a:t>of </a:t>
            </a:r>
            <a:r>
              <a:rPr sz="2400" spc="40" dirty="0">
                <a:cs typeface="Times New Roman"/>
              </a:rPr>
              <a:t>methods </a:t>
            </a:r>
            <a:r>
              <a:rPr sz="2400" spc="85" dirty="0">
                <a:cs typeface="Times New Roman"/>
              </a:rPr>
              <a:t>that </a:t>
            </a:r>
            <a:r>
              <a:rPr sz="2400" spc="20" dirty="0">
                <a:cs typeface="Times New Roman"/>
              </a:rPr>
              <a:t>make </a:t>
            </a:r>
            <a:r>
              <a:rPr sz="2400" spc="55" dirty="0">
                <a:cs typeface="Times New Roman"/>
              </a:rPr>
              <a:t>hard and </a:t>
            </a:r>
            <a:r>
              <a:rPr sz="2400" spc="35" dirty="0">
                <a:cs typeface="Times New Roman"/>
              </a:rPr>
              <a:t>fast</a:t>
            </a:r>
            <a:r>
              <a:rPr sz="2400" spc="330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judgements</a:t>
            </a:r>
            <a:endParaRPr sz="2400" dirty="0">
              <a:cs typeface="Times New Roman"/>
            </a:endParaRPr>
          </a:p>
          <a:p>
            <a:pPr marL="358775" indent="-139065">
              <a:lnSpc>
                <a:spcPct val="100000"/>
              </a:lnSpc>
              <a:spcBef>
                <a:spcPts val="935"/>
              </a:spcBef>
              <a:buFont typeface="Menlo"/>
              <a:buChar char="•"/>
              <a:tabLst>
                <a:tab pos="359410" algn="l"/>
              </a:tabLst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383" y="455890"/>
            <a:ext cx="6894830" cy="51744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58775" indent="-139065">
              <a:lnSpc>
                <a:spcPct val="100000"/>
              </a:lnSpc>
              <a:spcBef>
                <a:spcPts val="935"/>
              </a:spcBef>
              <a:buFont typeface="Menlo"/>
              <a:buChar char="•"/>
              <a:tabLst>
                <a:tab pos="359410" algn="l"/>
              </a:tabLst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25424" y="228600"/>
            <a:ext cx="7546975" cy="843115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165" algn="ctr">
              <a:lnSpc>
                <a:spcPct val="100000"/>
              </a:lnSpc>
              <a:spcBef>
                <a:spcPts val="935"/>
              </a:spcBef>
              <a:tabLst>
                <a:tab pos="189865" algn="l"/>
              </a:tabLst>
            </a:pPr>
            <a:r>
              <a:rPr lang="en-US" sz="2800" b="1" u="sng" spc="80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Expectation-Maximization </a:t>
            </a:r>
            <a:r>
              <a:rPr lang="en-US" sz="2800" b="1" u="sng" spc="120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(EM) </a:t>
            </a:r>
            <a:r>
              <a:rPr lang="en-US" sz="2800" b="1" u="sng" spc="70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Algorithm:</a:t>
            </a:r>
          </a:p>
          <a:p>
            <a:pPr marL="50165">
              <a:lnSpc>
                <a:spcPct val="100000"/>
              </a:lnSpc>
              <a:spcBef>
                <a:spcPts val="935"/>
              </a:spcBef>
              <a:tabLst>
                <a:tab pos="189865" algn="l"/>
              </a:tabLst>
            </a:pPr>
            <a:r>
              <a:rPr lang="en-US" sz="2400" u="sng" spc="75" dirty="0">
                <a:uFill>
                  <a:solidFill>
                    <a:srgbClr val="000000"/>
                  </a:solidFill>
                </a:uFill>
                <a:cs typeface="Times New Roman"/>
              </a:rPr>
              <a:t>1</a:t>
            </a:r>
            <a:r>
              <a:rPr lang="en-US" sz="2400" b="1" u="sng" spc="75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sz="2400" u="sng" spc="65" dirty="0">
                <a:uFill>
                  <a:solidFill>
                    <a:srgbClr val="000000"/>
                  </a:solidFill>
                </a:uFill>
                <a:cs typeface="Times New Roman"/>
              </a:rPr>
              <a:t>numeric</a:t>
            </a:r>
            <a:r>
              <a:rPr lang="en-US" sz="2400" u="sng" spc="175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sz="2400" u="sng" spc="80" dirty="0">
                <a:uFill>
                  <a:solidFill>
                    <a:srgbClr val="000000"/>
                  </a:solidFill>
                </a:uFill>
                <a:cs typeface="Times New Roman"/>
              </a:rPr>
              <a:t>attribute**</a:t>
            </a:r>
          </a:p>
          <a:p>
            <a:pPr marL="575945" marR="43180" lvl="1">
              <a:lnSpc>
                <a:spcPct val="102600"/>
              </a:lnSpc>
              <a:spcBef>
                <a:spcPts val="200"/>
              </a:spcBef>
              <a:tabLst>
                <a:tab pos="753110" algn="l"/>
              </a:tabLst>
            </a:pPr>
            <a:r>
              <a:rPr lang="en-US" sz="2400" b="1" u="sng" dirty="0">
                <a:cs typeface="Times New Roman"/>
              </a:rPr>
              <a:t>Expanding to k clusters:</a:t>
            </a:r>
          </a:p>
          <a:p>
            <a:pPr marL="1033145" marR="43180" lvl="1" indent="-457200">
              <a:lnSpc>
                <a:spcPct val="102600"/>
              </a:lnSpc>
              <a:spcBef>
                <a:spcPts val="200"/>
              </a:spcBef>
              <a:buFont typeface="+mj-lt"/>
              <a:buAutoNum type="arabicPeriod"/>
              <a:tabLst>
                <a:tab pos="753110" algn="l"/>
              </a:tabLst>
            </a:pPr>
            <a:r>
              <a:rPr lang="en-US" sz="2400" b="1" spc="30" dirty="0">
                <a:latin typeface="Times New Roman"/>
                <a:cs typeface="Times New Roman"/>
              </a:rPr>
              <a:t>Initialization</a:t>
            </a:r>
          </a:p>
          <a:p>
            <a:pPr marL="963295" indent="-457200">
              <a:spcBef>
                <a:spcPts val="335"/>
              </a:spcBef>
              <a:buFont typeface="+mj-lt"/>
              <a:buAutoNum type="alphaLcParenR"/>
              <a:tabLst>
                <a:tab pos="753745" algn="l"/>
              </a:tabLst>
            </a:pPr>
            <a:r>
              <a:rPr lang="en-US" sz="2400" spc="35" dirty="0">
                <a:cs typeface="Times New Roman"/>
              </a:rPr>
              <a:t>Randomly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assign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instances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in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dataset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to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k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clusters.</a:t>
            </a:r>
            <a:endParaRPr lang="en-US" sz="2400" dirty="0">
              <a:cs typeface="Times New Roman"/>
            </a:endParaRPr>
          </a:p>
          <a:p>
            <a:pPr marL="955675" indent="-457200">
              <a:spcBef>
                <a:spcPts val="235"/>
              </a:spcBef>
              <a:buFont typeface="+mj-lt"/>
              <a:buAutoNum type="alphaLcParenR"/>
              <a:tabLst>
                <a:tab pos="753745" algn="l"/>
              </a:tabLst>
            </a:pPr>
            <a:r>
              <a:rPr lang="en-US" sz="2400" spc="45" dirty="0">
                <a:cs typeface="Times New Roman"/>
              </a:rPr>
              <a:t>Compute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mean </a:t>
            </a:r>
            <a:r>
              <a:rPr lang="en-US" sz="2400" spc="55" dirty="0">
                <a:cs typeface="Times New Roman"/>
              </a:rPr>
              <a:t>and standard </a:t>
            </a:r>
            <a:r>
              <a:rPr lang="en-US" sz="2400" spc="30" dirty="0">
                <a:cs typeface="Times New Roman"/>
              </a:rPr>
              <a:t>deviation </a:t>
            </a:r>
            <a:r>
              <a:rPr lang="en-US" sz="2400" spc="-20" dirty="0">
                <a:cs typeface="Times New Roman"/>
              </a:rPr>
              <a:t>of 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5" dirty="0">
                <a:cs typeface="Times New Roman"/>
              </a:rPr>
              <a:t>single </a:t>
            </a:r>
            <a:r>
              <a:rPr lang="en-US" sz="2400" spc="60" dirty="0">
                <a:cs typeface="Times New Roman"/>
              </a:rPr>
              <a:t>attribute </a:t>
            </a:r>
            <a:r>
              <a:rPr lang="en-US" sz="2400" spc="5" dirty="0">
                <a:cs typeface="Times New Roman"/>
              </a:rPr>
              <a:t>for </a:t>
            </a:r>
            <a:r>
              <a:rPr lang="en-US" sz="2400" spc="15" dirty="0">
                <a:cs typeface="Times New Roman"/>
              </a:rPr>
              <a:t>each </a:t>
            </a:r>
            <a:r>
              <a:rPr lang="en-US" sz="2400" spc="15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cluster.</a:t>
            </a:r>
            <a:endParaRPr lang="en-US" sz="2400" dirty="0">
              <a:cs typeface="Times New Roman"/>
            </a:endParaRPr>
          </a:p>
          <a:p>
            <a:pPr marL="970915" indent="-457200">
              <a:spcBef>
                <a:spcPts val="234"/>
              </a:spcBef>
              <a:buFont typeface="+mj-lt"/>
              <a:buAutoNum type="alphaLcParenR"/>
              <a:tabLst>
                <a:tab pos="753745" algn="l"/>
              </a:tabLst>
            </a:pPr>
            <a:r>
              <a:rPr lang="en-US" sz="2400" spc="50" dirty="0">
                <a:cs typeface="Times New Roman"/>
              </a:rPr>
              <a:t>Estimate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probability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spc="-20" dirty="0">
                <a:cs typeface="Times New Roman"/>
              </a:rPr>
              <a:t>of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each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cluster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as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spc="40" dirty="0">
                <a:cs typeface="Times New Roman"/>
              </a:rPr>
              <a:t>proportion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spc="-20" dirty="0">
                <a:cs typeface="Times New Roman"/>
              </a:rPr>
              <a:t>of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instances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in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85" dirty="0">
                <a:cs typeface="Times New Roman"/>
              </a:rPr>
              <a:t>that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cluster.</a:t>
            </a:r>
            <a:endParaRPr lang="en-US" sz="2400" dirty="0">
              <a:cs typeface="Times New Roman"/>
            </a:endParaRPr>
          </a:p>
          <a:p>
            <a:pPr marL="494030" marR="17780" indent="-177165">
              <a:lnSpc>
                <a:spcPct val="102600"/>
              </a:lnSpc>
              <a:spcBef>
                <a:spcPts val="395"/>
              </a:spcBef>
              <a:buFont typeface="Times New Roman"/>
              <a:buAutoNum type="arabicPeriod" startAt="2"/>
              <a:tabLst>
                <a:tab pos="494665" algn="l"/>
              </a:tabLst>
            </a:pPr>
            <a:r>
              <a:rPr lang="en-US" sz="2400" b="1" spc="85" dirty="0">
                <a:cs typeface="Times New Roman"/>
              </a:rPr>
              <a:t>Expectation </a:t>
            </a:r>
            <a:r>
              <a:rPr lang="en-US" sz="2400" b="1" spc="70" dirty="0">
                <a:cs typeface="Times New Roman"/>
              </a:rPr>
              <a:t>Step: </a:t>
            </a:r>
            <a:r>
              <a:rPr lang="en-US" sz="2400" spc="20" dirty="0">
                <a:cs typeface="Times New Roman"/>
              </a:rPr>
              <a:t>For </a:t>
            </a:r>
            <a:r>
              <a:rPr lang="en-US" sz="2400" spc="15" dirty="0">
                <a:cs typeface="Times New Roman"/>
              </a:rPr>
              <a:t>each </a:t>
            </a:r>
            <a:r>
              <a:rPr lang="en-US" sz="2400" spc="30" dirty="0">
                <a:cs typeface="Times New Roman"/>
              </a:rPr>
              <a:t>instance, </a:t>
            </a:r>
            <a:r>
              <a:rPr lang="en-US" sz="2400" spc="35" dirty="0">
                <a:cs typeface="Times New Roman"/>
              </a:rPr>
              <a:t>compute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probability </a:t>
            </a:r>
            <a:r>
              <a:rPr lang="en-US" sz="2400" spc="85" dirty="0">
                <a:cs typeface="Times New Roman"/>
              </a:rPr>
              <a:t>that </a:t>
            </a:r>
            <a:r>
              <a:rPr lang="en-US" sz="2400" spc="55" dirty="0">
                <a:cs typeface="Times New Roman"/>
              </a:rPr>
              <a:t>it </a:t>
            </a:r>
            <a:r>
              <a:rPr lang="en-US" sz="2400" spc="15" dirty="0">
                <a:cs typeface="Times New Roman"/>
              </a:rPr>
              <a:t>belongs </a:t>
            </a:r>
            <a:r>
              <a:rPr lang="en-US" sz="2400" spc="55" dirty="0">
                <a:cs typeface="Times New Roman"/>
              </a:rPr>
              <a:t>to </a:t>
            </a:r>
            <a:r>
              <a:rPr lang="en-US" sz="2400" spc="15" dirty="0">
                <a:cs typeface="Times New Roman"/>
              </a:rPr>
              <a:t>each 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-6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clusters.</a:t>
            </a:r>
            <a:endParaRPr lang="en-US" sz="2400" dirty="0">
              <a:cs typeface="Times New Roman"/>
            </a:endParaRPr>
          </a:p>
          <a:p>
            <a:pPr marL="494030" indent="-177800">
              <a:spcBef>
                <a:spcPts val="434"/>
              </a:spcBef>
              <a:buFont typeface="Times New Roman"/>
              <a:buAutoNum type="arabicPeriod" startAt="2"/>
              <a:tabLst>
                <a:tab pos="494665" algn="l"/>
              </a:tabLst>
            </a:pPr>
            <a:r>
              <a:rPr lang="en-US" sz="2400" b="1" spc="80" dirty="0">
                <a:cs typeface="Times New Roman"/>
              </a:rPr>
              <a:t>Maximization</a:t>
            </a:r>
            <a:r>
              <a:rPr lang="en-US" sz="2400" b="1" spc="70" dirty="0">
                <a:cs typeface="Times New Roman"/>
              </a:rPr>
              <a:t> Step:</a:t>
            </a:r>
            <a:endParaRPr lang="en-US" sz="2400" dirty="0">
              <a:cs typeface="Times New Roman"/>
            </a:endParaRPr>
          </a:p>
          <a:p>
            <a:pPr marL="963931" marR="19050" lvl="1" indent="-457200">
              <a:lnSpc>
                <a:spcPct val="102600"/>
              </a:lnSpc>
              <a:spcBef>
                <a:spcPts val="400"/>
              </a:spcBef>
              <a:buFont typeface="+mj-lt"/>
              <a:buAutoNum type="alphaLcParenR"/>
              <a:tabLst>
                <a:tab pos="753745" algn="l"/>
              </a:tabLst>
            </a:pPr>
            <a:r>
              <a:rPr lang="en-US" sz="2400" spc="45" dirty="0">
                <a:cs typeface="Times New Roman"/>
              </a:rPr>
              <a:t>Compute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5" dirty="0">
                <a:cs typeface="Times New Roman"/>
              </a:rPr>
              <a:t>weighted </a:t>
            </a:r>
            <a:r>
              <a:rPr lang="en-US" sz="2400" spc="40" dirty="0">
                <a:cs typeface="Times New Roman"/>
              </a:rPr>
              <a:t>mean </a:t>
            </a:r>
            <a:r>
              <a:rPr lang="en-US" sz="2400" spc="55" dirty="0">
                <a:cs typeface="Times New Roman"/>
              </a:rPr>
              <a:t>and </a:t>
            </a:r>
            <a:r>
              <a:rPr lang="en-US" sz="2400" spc="15" dirty="0">
                <a:cs typeface="Times New Roman"/>
              </a:rPr>
              <a:t>weighted </a:t>
            </a:r>
            <a:r>
              <a:rPr lang="en-US" sz="2400" spc="55" dirty="0">
                <a:cs typeface="Times New Roman"/>
              </a:rPr>
              <a:t>standard </a:t>
            </a:r>
            <a:r>
              <a:rPr lang="en-US" sz="2400" spc="30" dirty="0">
                <a:cs typeface="Times New Roman"/>
              </a:rPr>
              <a:t>deviation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5" dirty="0">
                <a:cs typeface="Times New Roman"/>
              </a:rPr>
              <a:t>single</a:t>
            </a:r>
            <a:r>
              <a:rPr lang="en-US" sz="2400" spc="-135" dirty="0">
                <a:cs typeface="Times New Roman"/>
              </a:rPr>
              <a:t> </a:t>
            </a:r>
            <a:r>
              <a:rPr lang="en-US" sz="2400" spc="60" dirty="0">
                <a:cs typeface="Times New Roman"/>
              </a:rPr>
              <a:t>attribute  </a:t>
            </a:r>
            <a:r>
              <a:rPr lang="en-US" sz="2400" spc="5" dirty="0">
                <a:cs typeface="Times New Roman"/>
              </a:rPr>
              <a:t>for </a:t>
            </a:r>
            <a:r>
              <a:rPr lang="en-US" sz="2400" spc="15" dirty="0">
                <a:cs typeface="Times New Roman"/>
              </a:rPr>
              <a:t>each</a:t>
            </a:r>
            <a:r>
              <a:rPr lang="en-US" sz="2400" spc="16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cluster.</a:t>
            </a:r>
            <a:endParaRPr lang="en-US" sz="2400" dirty="0">
              <a:cs typeface="Times New Roman"/>
            </a:endParaRPr>
          </a:p>
          <a:p>
            <a:pPr marL="956310" marR="17780" lvl="1" indent="-457200">
              <a:lnSpc>
                <a:spcPct val="102600"/>
              </a:lnSpc>
              <a:spcBef>
                <a:spcPts val="200"/>
              </a:spcBef>
              <a:buFont typeface="+mj-lt"/>
              <a:buAutoNum type="alphaLcParenR"/>
              <a:tabLst>
                <a:tab pos="753745" algn="l"/>
              </a:tabLst>
            </a:pPr>
            <a:r>
              <a:rPr lang="en-US" sz="2400" spc="45" dirty="0">
                <a:cs typeface="Times New Roman"/>
              </a:rPr>
              <a:t>Compute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probability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15" dirty="0">
                <a:cs typeface="Times New Roman"/>
              </a:rPr>
              <a:t>each </a:t>
            </a:r>
            <a:r>
              <a:rPr lang="en-US" sz="2400" spc="30" dirty="0">
                <a:cs typeface="Times New Roman"/>
              </a:rPr>
              <a:t>cluster </a:t>
            </a:r>
            <a:r>
              <a:rPr lang="en-US" sz="2400" spc="25" dirty="0">
                <a:cs typeface="Times New Roman"/>
              </a:rPr>
              <a:t>as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5" dirty="0">
                <a:cs typeface="Times New Roman"/>
              </a:rPr>
              <a:t>average </a:t>
            </a:r>
            <a:r>
              <a:rPr lang="en-US" sz="2400" spc="30" dirty="0">
                <a:cs typeface="Times New Roman"/>
              </a:rPr>
              <a:t>probability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instances  </a:t>
            </a:r>
            <a:r>
              <a:rPr lang="en-US" sz="2400" spc="25" dirty="0">
                <a:cs typeface="Times New Roman"/>
              </a:rPr>
              <a:t>being in </a:t>
            </a:r>
            <a:r>
              <a:rPr lang="en-US" sz="2400" spc="85" dirty="0">
                <a:cs typeface="Times New Roman"/>
              </a:rPr>
              <a:t>that</a:t>
            </a:r>
            <a:r>
              <a:rPr lang="en-US" sz="2400" spc="204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cluster.</a:t>
            </a:r>
            <a:endParaRPr lang="en-US" sz="2400" dirty="0">
              <a:cs typeface="Times New Roman"/>
            </a:endParaRPr>
          </a:p>
          <a:p>
            <a:pPr marL="575945" marR="43180" lvl="1">
              <a:lnSpc>
                <a:spcPct val="102600"/>
              </a:lnSpc>
              <a:spcBef>
                <a:spcPts val="200"/>
              </a:spcBef>
              <a:tabLst>
                <a:tab pos="753110" algn="l"/>
              </a:tabLst>
            </a:pPr>
            <a:endParaRPr lang="en-US" sz="2400" b="1" u="sng" dirty="0">
              <a:cs typeface="Times New Roman"/>
            </a:endParaRPr>
          </a:p>
          <a:p>
            <a:pPr marL="575945" marR="43180" lvl="1">
              <a:lnSpc>
                <a:spcPct val="102600"/>
              </a:lnSpc>
              <a:spcBef>
                <a:spcPts val="200"/>
              </a:spcBef>
              <a:tabLst>
                <a:tab pos="753110" algn="l"/>
              </a:tabLst>
            </a:pPr>
            <a:endParaRPr sz="2400" b="1" u="sng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535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383" y="455890"/>
            <a:ext cx="6894830" cy="51744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58775" indent="-139065">
              <a:lnSpc>
                <a:spcPct val="100000"/>
              </a:lnSpc>
              <a:spcBef>
                <a:spcPts val="935"/>
              </a:spcBef>
              <a:buFont typeface="Menlo"/>
              <a:buChar char="•"/>
              <a:tabLst>
                <a:tab pos="359410" algn="l"/>
              </a:tabLst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15"/>
              <p:cNvSpPr txBox="1"/>
              <p:nvPr/>
            </p:nvSpPr>
            <p:spPr>
              <a:xfrm>
                <a:off x="225424" y="228600"/>
                <a:ext cx="7546975" cy="5998693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165" algn="ctr">
                  <a:lnSpc>
                    <a:spcPct val="100000"/>
                  </a:lnSpc>
                  <a:spcBef>
                    <a:spcPts val="935"/>
                  </a:spcBef>
                  <a:tabLst>
                    <a:tab pos="189865" algn="l"/>
                  </a:tabLst>
                </a:pPr>
                <a:r>
                  <a:rPr lang="en-US" sz="2800" b="1" u="sng" spc="80" dirty="0"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Expectation-Maximization </a:t>
                </a:r>
                <a:r>
                  <a:rPr lang="en-US" sz="2800" b="1" u="sng" spc="120" dirty="0"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(EM) </a:t>
                </a:r>
                <a:r>
                  <a:rPr lang="en-US" sz="2800" b="1" u="sng" spc="70" dirty="0"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Algorithm:</a:t>
                </a:r>
                <a:endParaRPr lang="en-US" sz="2400" b="1" u="sng" spc="70" dirty="0">
                  <a:uFill>
                    <a:solidFill>
                      <a:srgbClr val="000000"/>
                    </a:solidFill>
                  </a:uFill>
                  <a:latin typeface="Calibri Light" panose="020F0302020204030204" pitchFamily="34" charset="0"/>
                  <a:cs typeface="Times New Roman"/>
                </a:endParaRPr>
              </a:p>
              <a:p>
                <a:pPr marL="189230" indent="-139065">
                  <a:lnSpc>
                    <a:spcPct val="100000"/>
                  </a:lnSpc>
                  <a:spcBef>
                    <a:spcPts val="930"/>
                  </a:spcBef>
                  <a:buFont typeface="Menlo"/>
                  <a:buChar char="•"/>
                  <a:tabLst>
                    <a:tab pos="189865" algn="l"/>
                  </a:tabLst>
                </a:pPr>
                <a:r>
                  <a:rPr lang="en-US" sz="2400" b="1" spc="40" dirty="0">
                    <a:cs typeface="Times New Roman"/>
                  </a:rPr>
                  <a:t>Extending </a:t>
                </a:r>
                <a:r>
                  <a:rPr lang="en-US" sz="2400" b="1" spc="55" dirty="0">
                    <a:cs typeface="Times New Roman"/>
                  </a:rPr>
                  <a:t>to </a:t>
                </a:r>
                <a:r>
                  <a:rPr lang="en-US" sz="2400" b="1" spc="50" dirty="0">
                    <a:cs typeface="Times New Roman"/>
                  </a:rPr>
                  <a:t>m </a:t>
                </a:r>
                <a:r>
                  <a:rPr lang="en-US" sz="2400" b="1" spc="25" dirty="0">
                    <a:cs typeface="Times New Roman"/>
                  </a:rPr>
                  <a:t>numeric</a:t>
                </a:r>
                <a:r>
                  <a:rPr lang="en-US" sz="2400" b="1" spc="190" dirty="0">
                    <a:cs typeface="Times New Roman"/>
                  </a:rPr>
                  <a:t> </a:t>
                </a:r>
                <a:r>
                  <a:rPr lang="en-US" sz="2400" b="1" spc="55" dirty="0">
                    <a:cs typeface="Times New Roman"/>
                  </a:rPr>
                  <a:t>attributes</a:t>
                </a:r>
                <a:endParaRPr lang="en-US" sz="2400" b="1" dirty="0">
                  <a:cs typeface="Times New Roman"/>
                </a:endParaRPr>
              </a:p>
              <a:p>
                <a:pPr marL="494030" lvl="1" indent="-177165">
                  <a:lnSpc>
                    <a:spcPct val="100000"/>
                  </a:lnSpc>
                  <a:spcBef>
                    <a:spcPts val="935"/>
                  </a:spcBef>
                  <a:buAutoNum type="arabicPeriod"/>
                  <a:tabLst>
                    <a:tab pos="494030" algn="l"/>
                  </a:tabLst>
                </a:pPr>
                <a:r>
                  <a:rPr lang="en-US" sz="2400" spc="-10" dirty="0">
                    <a:cs typeface="Times New Roman"/>
                  </a:rPr>
                  <a:t>We </a:t>
                </a:r>
                <a:r>
                  <a:rPr lang="en-US" sz="2400" spc="15" dirty="0">
                    <a:cs typeface="Times New Roman"/>
                  </a:rPr>
                  <a:t>have </a:t>
                </a:r>
                <a:r>
                  <a:rPr lang="en-US" sz="2400" spc="55" dirty="0">
                    <a:cs typeface="Times New Roman"/>
                  </a:rPr>
                  <a:t>a </a:t>
                </a:r>
                <a:r>
                  <a:rPr lang="en-US" sz="2400" spc="40" dirty="0">
                    <a:cs typeface="Times New Roman"/>
                  </a:rPr>
                  <a:t>mean </a:t>
                </a:r>
                <a:r>
                  <a:rPr lang="en-US" sz="2400" spc="5" dirty="0">
                    <a:cs typeface="Times New Roman"/>
                  </a:rPr>
                  <a:t>for </a:t>
                </a:r>
                <a:r>
                  <a:rPr lang="en-US" sz="2400" spc="15" dirty="0">
                    <a:cs typeface="Times New Roman"/>
                  </a:rPr>
                  <a:t>each </a:t>
                </a:r>
                <a:r>
                  <a:rPr lang="en-US" sz="2400" spc="60" dirty="0">
                    <a:cs typeface="Times New Roman"/>
                  </a:rPr>
                  <a:t>attribute </a:t>
                </a:r>
                <a:r>
                  <a:rPr lang="en-US" sz="2400" i="1" spc="85" dirty="0">
                    <a:cs typeface="Arial"/>
                  </a:rPr>
                  <a:t>j </a:t>
                </a:r>
                <a:r>
                  <a:rPr lang="en-US" sz="2400" spc="55" dirty="0">
                    <a:cs typeface="Times New Roman"/>
                  </a:rPr>
                  <a:t>and </a:t>
                </a:r>
                <a:r>
                  <a:rPr lang="en-US" sz="2400" spc="30" dirty="0">
                    <a:cs typeface="Times New Roman"/>
                  </a:rPr>
                  <a:t>cluster</a:t>
                </a:r>
                <a:r>
                  <a:rPr lang="en-US" sz="2400" spc="245" dirty="0">
                    <a:cs typeface="Times New Roman"/>
                  </a:rPr>
                  <a:t> </a:t>
                </a:r>
                <a:r>
                  <a:rPr lang="en-US" sz="2400" i="1" spc="60" dirty="0">
                    <a:cs typeface="Times New Roman"/>
                  </a:rPr>
                  <a:t>C</a:t>
                </a:r>
                <a:r>
                  <a:rPr lang="en-US" sz="2400" i="1" spc="89" baseline="-13888" dirty="0">
                    <a:cs typeface="Arial"/>
                  </a:rPr>
                  <a:t>r</a:t>
                </a:r>
                <a:endParaRPr lang="en-US" sz="2400" baseline="-13888" dirty="0">
                  <a:cs typeface="Arial"/>
                </a:endParaRPr>
              </a:p>
              <a:p>
                <a:pPr marL="494030" lvl="1" indent="-177165">
                  <a:lnSpc>
                    <a:spcPct val="100000"/>
                  </a:lnSpc>
                  <a:spcBef>
                    <a:spcPts val="430"/>
                  </a:spcBef>
                  <a:buAutoNum type="arabicPeriod"/>
                  <a:tabLst>
                    <a:tab pos="494030" algn="l"/>
                  </a:tabLst>
                </a:pPr>
                <a:r>
                  <a:rPr lang="en-US" sz="2400" spc="-10" dirty="0">
                    <a:cs typeface="Times New Roman"/>
                  </a:rPr>
                  <a:t>We </a:t>
                </a:r>
                <a:r>
                  <a:rPr lang="en-US" sz="2400" spc="15" dirty="0">
                    <a:cs typeface="Times New Roman"/>
                  </a:rPr>
                  <a:t>have </a:t>
                </a:r>
                <a:r>
                  <a:rPr lang="en-US" sz="2400" spc="55" dirty="0">
                    <a:cs typeface="Times New Roman"/>
                  </a:rPr>
                  <a:t>a standard </a:t>
                </a:r>
                <a:r>
                  <a:rPr lang="en-US" sz="2400" spc="30" dirty="0">
                    <a:cs typeface="Times New Roman"/>
                  </a:rPr>
                  <a:t>deviation </a:t>
                </a:r>
                <a:r>
                  <a:rPr lang="en-US" sz="2400" spc="5" dirty="0">
                    <a:cs typeface="Times New Roman"/>
                  </a:rPr>
                  <a:t>for </a:t>
                </a:r>
                <a:r>
                  <a:rPr lang="en-US" sz="2400" spc="15" dirty="0">
                    <a:cs typeface="Times New Roman"/>
                  </a:rPr>
                  <a:t>each </a:t>
                </a:r>
                <a:r>
                  <a:rPr lang="en-US" sz="2400" spc="60" dirty="0">
                    <a:cs typeface="Times New Roman"/>
                  </a:rPr>
                  <a:t>attribute </a:t>
                </a:r>
                <a:r>
                  <a:rPr lang="en-US" sz="2400" i="1" spc="85" dirty="0">
                    <a:cs typeface="Arial"/>
                  </a:rPr>
                  <a:t>j </a:t>
                </a:r>
                <a:r>
                  <a:rPr lang="en-US" sz="2400" spc="55" dirty="0">
                    <a:cs typeface="Times New Roman"/>
                  </a:rPr>
                  <a:t>and </a:t>
                </a:r>
                <a:r>
                  <a:rPr lang="en-US" sz="2400" spc="30" dirty="0">
                    <a:cs typeface="Times New Roman"/>
                  </a:rPr>
                  <a:t>cluster</a:t>
                </a:r>
                <a:r>
                  <a:rPr lang="en-US" sz="2400" spc="300" dirty="0">
                    <a:cs typeface="Times New Roman"/>
                  </a:rPr>
                  <a:t> </a:t>
                </a:r>
                <a:r>
                  <a:rPr lang="en-US" sz="2400" i="1" spc="60" dirty="0">
                    <a:cs typeface="Times New Roman"/>
                  </a:rPr>
                  <a:t>C</a:t>
                </a:r>
                <a:r>
                  <a:rPr lang="en-US" sz="2400" i="1" spc="89" baseline="-13888" dirty="0">
                    <a:cs typeface="Arial"/>
                  </a:rPr>
                  <a:t>r</a:t>
                </a:r>
                <a:endParaRPr lang="en-US" sz="2400" baseline="-13888" dirty="0">
                  <a:cs typeface="Arial"/>
                </a:endParaRPr>
              </a:p>
              <a:p>
                <a:pPr marL="494030" lvl="1" indent="-177165">
                  <a:spcBef>
                    <a:spcPts val="434"/>
                  </a:spcBef>
                  <a:buAutoNum type="arabicPeriod"/>
                  <a:tabLst>
                    <a:tab pos="494030" algn="l"/>
                  </a:tabLst>
                </a:pPr>
                <a:r>
                  <a:rPr lang="en-US" sz="2400" spc="-10" dirty="0">
                    <a:cs typeface="Times New Roman"/>
                  </a:rPr>
                  <a:t>For each cluster </a:t>
                </a:r>
                <a:r>
                  <a:rPr lang="en-US" sz="2400" i="1" spc="60" dirty="0">
                    <a:cs typeface="Times New Roman"/>
                  </a:rPr>
                  <a:t>C</a:t>
                </a:r>
                <a:r>
                  <a:rPr lang="en-US" sz="2400" i="1" spc="89" baseline="-13888" dirty="0">
                    <a:cs typeface="Arial"/>
                  </a:rPr>
                  <a:t>r , </a:t>
                </a:r>
                <a:r>
                  <a:rPr lang="en-US" sz="2400" spc="-10" dirty="0">
                    <a:cs typeface="Times New Roman"/>
                  </a:rPr>
                  <a:t>we </a:t>
                </a:r>
                <a:r>
                  <a:rPr lang="en-US" sz="2400" spc="15" dirty="0">
                    <a:cs typeface="Times New Roman"/>
                  </a:rPr>
                  <a:t>have </a:t>
                </a:r>
                <a:r>
                  <a:rPr lang="en-US" sz="2400" spc="55" dirty="0">
                    <a:cs typeface="Times New Roman"/>
                  </a:rPr>
                  <a:t>a </a:t>
                </a:r>
                <a:r>
                  <a:rPr lang="en-US" sz="2400" spc="35" dirty="0">
                    <a:cs typeface="Times New Roman"/>
                  </a:rPr>
                  <a:t>normal </a:t>
                </a:r>
                <a:r>
                  <a:rPr lang="en-US" sz="2400" spc="40" dirty="0">
                    <a:cs typeface="Times New Roman"/>
                  </a:rPr>
                  <a:t>distribution </a:t>
                </a:r>
                <a:r>
                  <a:rPr lang="en-US" sz="2400" spc="5" dirty="0">
                    <a:cs typeface="Times New Roman"/>
                  </a:rPr>
                  <a:t>for </a:t>
                </a:r>
                <a:r>
                  <a:rPr lang="en-US" sz="2400" spc="15" dirty="0">
                    <a:cs typeface="Times New Roman"/>
                  </a:rPr>
                  <a:t>each </a:t>
                </a:r>
                <a:r>
                  <a:rPr lang="en-US" sz="2400" spc="-20" dirty="0">
                    <a:cs typeface="Times New Roman"/>
                  </a:rPr>
                  <a:t>of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50" dirty="0">
                    <a:cs typeface="Times New Roman"/>
                  </a:rPr>
                  <a:t>m </a:t>
                </a:r>
                <a:r>
                  <a:rPr lang="en-US" sz="2400" spc="55" dirty="0">
                    <a:cs typeface="Times New Roman"/>
                  </a:rPr>
                  <a:t>attributes.</a:t>
                </a:r>
                <a:endParaRPr lang="en-US" sz="2400" baseline="-13888" dirty="0">
                  <a:cs typeface="Arial"/>
                </a:endParaRPr>
              </a:p>
              <a:p>
                <a:pPr marL="316865"/>
                <a:r>
                  <a:rPr lang="en-US" sz="2400" spc="10" dirty="0">
                    <a:cs typeface="Times New Roman"/>
                  </a:rPr>
                  <a:t>4.</a:t>
                </a:r>
              </a:p>
              <a:p>
                <a:pPr marL="316865"/>
                <a:r>
                  <a:rPr lang="en-US" sz="2400" spc="10" dirty="0">
                    <a:cs typeface="Times New Roman"/>
                  </a:rPr>
                  <a:t>P(C</a:t>
                </a:r>
                <a:r>
                  <a:rPr lang="en-US" sz="2400" spc="10" baseline="-25000" dirty="0">
                    <a:cs typeface="Times New Roman"/>
                  </a:rPr>
                  <a:t>r</a:t>
                </a:r>
                <a:r>
                  <a:rPr lang="en-US" sz="2400" spc="10" dirty="0">
                    <a:cs typeface="Times New Roman"/>
                  </a:rPr>
                  <a:t> | x</a:t>
                </a:r>
                <a:r>
                  <a:rPr lang="en-US" sz="2400" spc="10" baseline="-25000" dirty="0">
                    <a:cs typeface="Times New Roman"/>
                  </a:rPr>
                  <a:t>i</a:t>
                </a:r>
                <a:r>
                  <a:rPr lang="en-US" sz="2400" spc="10" dirty="0">
                    <a:cs typeface="Times New Roman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pc="1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,1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|</m:t>
                        </m:r>
                        <m:sSub>
                          <m:sSubPr>
                            <m:ctrlPr>
                              <a:rPr lang="en-US" sz="2400" i="1" spc="10" dirty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 spc="10" dirty="0">
                                <a:latin typeface="Cambria Math" panose="02040503050406030204" pitchFamily="18" charset="0"/>
                                <a:cs typeface="Times New Roman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 spc="10" dirty="0">
                                <a:latin typeface="Cambria Math" panose="02040503050406030204" pitchFamily="18" charset="0"/>
                                <a:cs typeface="Times New Roman"/>
                              </a:rPr>
                              <m:t>𝑟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) </m:t>
                        </m:r>
                        <m:r>
                          <a:rPr lang="en-US" sz="2400" i="1" spc="1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,2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|</m:t>
                        </m:r>
                        <m:sSub>
                          <m:sSubPr>
                            <m:ctrlPr>
                              <a:rPr lang="en-US" sz="2400" i="1" spc="10" dirty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 spc="10" dirty="0">
                                <a:latin typeface="Cambria Math" panose="02040503050406030204" pitchFamily="18" charset="0"/>
                                <a:cs typeface="Times New Roman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 spc="10" dirty="0">
                                <a:latin typeface="Cambria Math" panose="02040503050406030204" pitchFamily="18" charset="0"/>
                                <a:cs typeface="Times New Roman"/>
                              </a:rPr>
                              <m:t>𝑟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) </m:t>
                        </m:r>
                        <m:r>
                          <a:rPr lang="en-US" sz="2400" i="1" spc="1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 … </m:t>
                        </m:r>
                        <m:r>
                          <a:rPr lang="en-US" sz="2400" i="1" spc="1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,</m:t>
                            </m:r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𝑚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| </m:t>
                        </m:r>
                        <m:sSub>
                          <m:sSubPr>
                            <m:ctrlPr>
                              <a:rPr lang="en-US" sz="2400" i="1" spc="10" dirty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 spc="10" dirty="0">
                                <a:latin typeface="Cambria Math" panose="02040503050406030204" pitchFamily="18" charset="0"/>
                                <a:cs typeface="Times New Roman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 spc="10" dirty="0">
                                <a:latin typeface="Cambria Math" panose="02040503050406030204" pitchFamily="18" charset="0"/>
                                <a:cs typeface="Times New Roman"/>
                              </a:rPr>
                              <m:t>𝑟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) </m:t>
                        </m:r>
                        <m:r>
                          <a:rPr lang="en-US" sz="2400" i="1" spc="1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pc="10" dirty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 spc="10" dirty="0">
                                <a:latin typeface="Cambria Math" panose="02040503050406030204" pitchFamily="18" charset="0"/>
                                <a:cs typeface="Times New Roman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 spc="10" dirty="0">
                                <a:latin typeface="Cambria Math" panose="02040503050406030204" pitchFamily="18" charset="0"/>
                                <a:cs typeface="Times New Roman"/>
                              </a:rPr>
                              <m:t>𝑟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)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,1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) </m:t>
                        </m:r>
                        <m:r>
                          <a:rPr lang="en-US" sz="2400" i="1" spc="1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× </m:t>
                        </m:r>
                        <m:r>
                          <a:rPr lang="en-US" sz="2400" i="1" spc="1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sz="2400" i="1" spc="1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,2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) </m:t>
                        </m:r>
                        <m:r>
                          <a:rPr lang="en-US" sz="2400" i="1" spc="1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 … </m:t>
                        </m:r>
                        <m:r>
                          <a:rPr lang="en-US" sz="2400" i="1" spc="1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,</m:t>
                            </m:r>
                            <m:r>
                              <a:rPr lang="en-US" sz="24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𝑚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spc="10" dirty="0">
                            <a:cs typeface="Times New Roman"/>
                          </a:rPr>
                          <m:t>) </m:t>
                        </m:r>
                      </m:den>
                    </m:f>
                  </m:oMath>
                </a14:m>
                <a:endParaRPr lang="en-US" sz="2400" spc="10" dirty="0">
                  <a:cs typeface="Times New Roman"/>
                </a:endParaRPr>
              </a:p>
              <a:p>
                <a:pPr marL="316865"/>
                <a:endParaRPr lang="en-US" sz="2400" spc="10" dirty="0">
                  <a:cs typeface="Times New Roman"/>
                </a:endParaRPr>
              </a:p>
              <a:p>
                <a:pPr marL="316865"/>
                <a:r>
                  <a:rPr lang="en-US" sz="2400" spc="10" dirty="0">
                    <a:cs typeface="Times New Roman"/>
                  </a:rPr>
                  <a:t>where </a:t>
                </a:r>
                <a:r>
                  <a:rPr lang="en-US" sz="2400" spc="10" dirty="0" err="1">
                    <a:cs typeface="Times New Roman"/>
                  </a:rPr>
                  <a:t>x</a:t>
                </a:r>
                <a:r>
                  <a:rPr lang="en-US" sz="2400" spc="10" baseline="-25000" dirty="0" err="1">
                    <a:cs typeface="Times New Roman"/>
                  </a:rPr>
                  <a:t>i,j</a:t>
                </a:r>
                <a:r>
                  <a:rPr lang="en-US" sz="2400" spc="10" dirty="0">
                    <a:cs typeface="Times New Roman"/>
                  </a:rPr>
                  <a:t> is the value of attribute j for instance </a:t>
                </a:r>
                <a:r>
                  <a:rPr lang="en-US" sz="2400" spc="10" dirty="0" err="1">
                    <a:cs typeface="Times New Roman"/>
                  </a:rPr>
                  <a:t>i</a:t>
                </a:r>
                <a:endParaRPr lang="en-US" sz="2400" spc="10" dirty="0">
                  <a:cs typeface="Times New Roman"/>
                </a:endParaRPr>
              </a:p>
              <a:p>
                <a:pPr marL="316865"/>
                <a:endParaRPr lang="en-US" sz="2400" spc="10" dirty="0">
                  <a:cs typeface="Times New Roman"/>
                </a:endParaRPr>
              </a:p>
              <a:p>
                <a:pPr marL="316865"/>
                <a:endParaRPr lang="en-US" sz="2400" spc="10" dirty="0">
                  <a:cs typeface="Times New Roman"/>
                </a:endParaRPr>
              </a:p>
              <a:p>
                <a:pPr marL="50165">
                  <a:lnSpc>
                    <a:spcPct val="100000"/>
                  </a:lnSpc>
                  <a:spcBef>
                    <a:spcPts val="935"/>
                  </a:spcBef>
                  <a:tabLst>
                    <a:tab pos="189865" algn="l"/>
                  </a:tabLst>
                </a:pPr>
                <a:endParaRPr lang="en-US" sz="2400" b="1" u="sng" dirty="0">
                  <a:cs typeface="Times New Roman"/>
                </a:endParaRPr>
              </a:p>
            </p:txBody>
          </p:sp>
        </mc:Choice>
        <mc:Fallback>
          <p:sp>
            <p:nvSpPr>
              <p:cNvPr id="1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24" y="228600"/>
                <a:ext cx="7546975" cy="5998693"/>
              </a:xfrm>
              <a:prstGeom prst="rect">
                <a:avLst/>
              </a:prstGeom>
              <a:blipFill>
                <a:blip r:embed="rId2"/>
                <a:stretch>
                  <a:fillRect l="-1681" t="-1691" r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67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383" y="455890"/>
            <a:ext cx="6894830" cy="51744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58775" indent="-139065">
              <a:lnSpc>
                <a:spcPct val="100000"/>
              </a:lnSpc>
              <a:spcBef>
                <a:spcPts val="935"/>
              </a:spcBef>
              <a:buFont typeface="Menlo"/>
              <a:buChar char="•"/>
              <a:tabLst>
                <a:tab pos="359410" algn="l"/>
              </a:tabLst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-10690" y="228600"/>
            <a:ext cx="7783090" cy="10186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165" algn="ctr">
              <a:lnSpc>
                <a:spcPct val="100000"/>
              </a:lnSpc>
              <a:spcBef>
                <a:spcPts val="935"/>
              </a:spcBef>
              <a:tabLst>
                <a:tab pos="189865" algn="l"/>
              </a:tabLst>
            </a:pPr>
            <a:r>
              <a:rPr lang="en-US" sz="2800" b="1" u="sng" spc="80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Expectation-Maximization </a:t>
            </a:r>
            <a:r>
              <a:rPr lang="en-US" sz="2800" b="1" u="sng" spc="120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(EM) </a:t>
            </a:r>
            <a:r>
              <a:rPr lang="en-US" sz="2800" b="1" u="sng" spc="70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Algorithm:</a:t>
            </a:r>
            <a:endParaRPr lang="en-US" sz="2400" b="1" u="sng" spc="70" dirty="0">
              <a:uFill>
                <a:solidFill>
                  <a:srgbClr val="000000"/>
                </a:solidFill>
              </a:uFill>
              <a:latin typeface="Calibri Light" panose="020F0302020204030204" pitchFamily="34" charset="0"/>
              <a:cs typeface="Times New Roman"/>
            </a:endParaRPr>
          </a:p>
          <a:p>
            <a:pPr marL="189230" indent="-139065">
              <a:lnSpc>
                <a:spcPct val="100000"/>
              </a:lnSpc>
              <a:spcBef>
                <a:spcPts val="930"/>
              </a:spcBef>
              <a:buFont typeface="Menlo"/>
              <a:buChar char="•"/>
              <a:tabLst>
                <a:tab pos="189865" algn="l"/>
              </a:tabLst>
            </a:pPr>
            <a:r>
              <a:rPr lang="en-US" sz="2400" b="1" spc="40" dirty="0">
                <a:cs typeface="Times New Roman"/>
              </a:rPr>
              <a:t>Extending </a:t>
            </a:r>
            <a:r>
              <a:rPr lang="en-US" sz="2400" b="1" spc="55" dirty="0">
                <a:cs typeface="Times New Roman"/>
              </a:rPr>
              <a:t>to nominal attributes</a:t>
            </a:r>
            <a:endParaRPr lang="en-US" sz="2400" spc="10" dirty="0">
              <a:cs typeface="Times New Roman"/>
            </a:endParaRPr>
          </a:p>
          <a:p>
            <a:pPr marL="494030" marR="43815" lvl="1" indent="-177165" algn="just">
              <a:lnSpc>
                <a:spcPct val="102600"/>
              </a:lnSpc>
              <a:spcBef>
                <a:spcPts val="900"/>
              </a:spcBef>
              <a:buAutoNum type="alphaLcParenR"/>
              <a:tabLst>
                <a:tab pos="494030" algn="l"/>
              </a:tabLst>
            </a:pPr>
            <a:r>
              <a:rPr lang="en-US" sz="2400" spc="-5" dirty="0">
                <a:cs typeface="Times New Roman"/>
              </a:rPr>
              <a:t>If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30" dirty="0">
                <a:cs typeface="Times New Roman"/>
              </a:rPr>
              <a:t>nominal </a:t>
            </a:r>
            <a:r>
              <a:rPr lang="en-US" sz="2400" spc="60" dirty="0">
                <a:cs typeface="Times New Roman"/>
              </a:rPr>
              <a:t>attribute </a:t>
            </a:r>
            <a:r>
              <a:rPr lang="en-US" sz="2400" spc="35" dirty="0">
                <a:cs typeface="Times New Roman"/>
              </a:rPr>
              <a:t>has </a:t>
            </a:r>
            <a:r>
              <a:rPr lang="en-US" sz="2400" spc="50" dirty="0">
                <a:cs typeface="Times New Roman"/>
              </a:rPr>
              <a:t>v </a:t>
            </a:r>
            <a:r>
              <a:rPr lang="en-US" sz="2400" spc="10" dirty="0">
                <a:cs typeface="Times New Roman"/>
              </a:rPr>
              <a:t>values, </a:t>
            </a:r>
            <a:r>
              <a:rPr lang="en-US" sz="2400" spc="55" dirty="0">
                <a:cs typeface="Times New Roman"/>
              </a:rPr>
              <a:t>then </a:t>
            </a:r>
            <a:r>
              <a:rPr lang="en-US" sz="2400" spc="40" dirty="0">
                <a:cs typeface="Times New Roman"/>
              </a:rPr>
              <a:t>instead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35" dirty="0">
                <a:cs typeface="Times New Roman"/>
              </a:rPr>
              <a:t>normal </a:t>
            </a:r>
            <a:r>
              <a:rPr lang="en-US" sz="2400" spc="40" dirty="0">
                <a:cs typeface="Times New Roman"/>
              </a:rPr>
              <a:t>distribution, </a:t>
            </a:r>
            <a:r>
              <a:rPr lang="en-US" sz="2400" spc="-25" dirty="0">
                <a:cs typeface="Times New Roman"/>
              </a:rPr>
              <a:t>we </a:t>
            </a:r>
            <a:r>
              <a:rPr lang="en-US" sz="2400" spc="15" dirty="0">
                <a:cs typeface="Times New Roman"/>
              </a:rPr>
              <a:t>have </a:t>
            </a:r>
            <a:r>
              <a:rPr lang="en-US" sz="2400" spc="50" dirty="0">
                <a:cs typeface="Times New Roman"/>
              </a:rPr>
              <a:t>v  </a:t>
            </a:r>
            <a:r>
              <a:rPr lang="en-US" sz="2400" spc="35" dirty="0">
                <a:cs typeface="Times New Roman"/>
              </a:rPr>
              <a:t>numbers </a:t>
            </a:r>
            <a:r>
              <a:rPr lang="en-US" sz="2400" spc="25" dirty="0">
                <a:cs typeface="Times New Roman"/>
              </a:rPr>
              <a:t>representing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probability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15" dirty="0">
                <a:cs typeface="Times New Roman"/>
              </a:rPr>
              <a:t>each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50" dirty="0">
                <a:cs typeface="Times New Roman"/>
              </a:rPr>
              <a:t>v </a:t>
            </a:r>
            <a:r>
              <a:rPr lang="en-US" sz="2400" spc="30" dirty="0">
                <a:cs typeface="Times New Roman"/>
              </a:rPr>
              <a:t>nominal </a:t>
            </a:r>
            <a:r>
              <a:rPr lang="en-US" sz="2400" spc="60" dirty="0">
                <a:cs typeface="Times New Roman"/>
              </a:rPr>
              <a:t>attribute </a:t>
            </a:r>
            <a:r>
              <a:rPr lang="en-US" sz="2400" spc="10" dirty="0">
                <a:cs typeface="Times New Roman"/>
              </a:rPr>
              <a:t>values. </a:t>
            </a:r>
            <a:r>
              <a:rPr lang="en-US" sz="2400" spc="25" dirty="0">
                <a:cs typeface="Times New Roman"/>
              </a:rPr>
              <a:t>(very  </a:t>
            </a:r>
            <a:r>
              <a:rPr lang="en-US" sz="2400" spc="20" dirty="0">
                <a:cs typeface="Times New Roman"/>
              </a:rPr>
              <a:t>similar </a:t>
            </a:r>
            <a:r>
              <a:rPr lang="en-US" sz="2400" spc="55" dirty="0">
                <a:cs typeface="Times New Roman"/>
              </a:rPr>
              <a:t>to </a:t>
            </a:r>
            <a:r>
              <a:rPr lang="en-US" sz="2400" spc="10" dirty="0">
                <a:cs typeface="Times New Roman"/>
              </a:rPr>
              <a:t>Naive</a:t>
            </a:r>
            <a:r>
              <a:rPr lang="en-US" sz="2400" spc="180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Bayes)</a:t>
            </a:r>
            <a:endParaRPr lang="en-US" sz="2400" dirty="0">
              <a:cs typeface="Times New Roman"/>
            </a:endParaRPr>
          </a:p>
          <a:p>
            <a:pPr marL="753110" marR="43815" lvl="2" indent="-246379" algn="just">
              <a:lnSpc>
                <a:spcPct val="102600"/>
              </a:lnSpc>
              <a:spcBef>
                <a:spcPts val="395"/>
              </a:spcBef>
              <a:buAutoNum type="alphaLcParenBoth"/>
              <a:tabLst>
                <a:tab pos="753745" algn="l"/>
              </a:tabLst>
            </a:pPr>
            <a:r>
              <a:rPr lang="en-US" sz="2400" spc="65" dirty="0">
                <a:cs typeface="Times New Roman"/>
              </a:rPr>
              <a:t>Start </a:t>
            </a:r>
            <a:r>
              <a:rPr lang="en-US" sz="2400" spc="25" dirty="0">
                <a:cs typeface="Times New Roman"/>
              </a:rPr>
              <a:t>by </a:t>
            </a:r>
            <a:r>
              <a:rPr lang="en-US" sz="2400" spc="35" dirty="0">
                <a:cs typeface="Times New Roman"/>
              </a:rPr>
              <a:t>randomly </a:t>
            </a:r>
            <a:r>
              <a:rPr lang="en-US" sz="2400" spc="20" dirty="0">
                <a:cs typeface="Times New Roman"/>
              </a:rPr>
              <a:t>dividing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instances </a:t>
            </a:r>
            <a:r>
              <a:rPr lang="en-US" sz="2400" spc="20" dirty="0">
                <a:cs typeface="Times New Roman"/>
              </a:rPr>
              <a:t>between </a:t>
            </a:r>
            <a:r>
              <a:rPr lang="en-US" sz="2400" spc="25" dirty="0">
                <a:cs typeface="Times New Roman"/>
              </a:rPr>
              <a:t>clusters </a:t>
            </a:r>
            <a:r>
              <a:rPr lang="en-US" sz="2400" spc="55" dirty="0">
                <a:cs typeface="Times New Roman"/>
              </a:rPr>
              <a:t>and </a:t>
            </a:r>
            <a:r>
              <a:rPr lang="en-US" sz="2400" spc="15" dirty="0">
                <a:cs typeface="Times New Roman"/>
              </a:rPr>
              <a:t>use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proportion 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20" dirty="0">
                <a:cs typeface="Times New Roman"/>
              </a:rPr>
              <a:t>occurrences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15" dirty="0">
                <a:cs typeface="Times New Roman"/>
              </a:rPr>
              <a:t>each </a:t>
            </a:r>
            <a:r>
              <a:rPr lang="en-US" sz="2400" spc="60" dirty="0">
                <a:cs typeface="Times New Roman"/>
              </a:rPr>
              <a:t>attribute </a:t>
            </a:r>
            <a:r>
              <a:rPr lang="en-US" sz="2400" spc="10" dirty="0">
                <a:cs typeface="Times New Roman"/>
              </a:rPr>
              <a:t>value </a:t>
            </a:r>
            <a:r>
              <a:rPr lang="en-US" sz="2400" spc="55" dirty="0">
                <a:cs typeface="Times New Roman"/>
              </a:rPr>
              <a:t>to </a:t>
            </a:r>
            <a:r>
              <a:rPr lang="en-US" sz="2400" spc="35" dirty="0">
                <a:cs typeface="Times New Roman"/>
              </a:rPr>
              <a:t>get </a:t>
            </a:r>
            <a:r>
              <a:rPr lang="en-US" sz="2400" spc="55" dirty="0">
                <a:cs typeface="Times New Roman"/>
              </a:rPr>
              <a:t>an </a:t>
            </a:r>
            <a:r>
              <a:rPr lang="en-US" sz="2400" spc="30" dirty="0">
                <a:cs typeface="Times New Roman"/>
              </a:rPr>
              <a:t>initial </a:t>
            </a:r>
            <a:r>
              <a:rPr lang="en-US" sz="2400" spc="40" dirty="0">
                <a:cs typeface="Times New Roman"/>
              </a:rPr>
              <a:t>estimate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probability </a:t>
            </a:r>
            <a:r>
              <a:rPr lang="en-US" sz="2400" spc="-20" dirty="0">
                <a:cs typeface="Times New Roman"/>
              </a:rPr>
              <a:t>of  </a:t>
            </a:r>
            <a:r>
              <a:rPr lang="en-US" sz="2400" spc="15" dirty="0">
                <a:cs typeface="Times New Roman"/>
              </a:rPr>
              <a:t>each </a:t>
            </a:r>
            <a:r>
              <a:rPr lang="en-US" sz="2400" spc="60" dirty="0">
                <a:cs typeface="Times New Roman"/>
              </a:rPr>
              <a:t>attribute </a:t>
            </a:r>
            <a:r>
              <a:rPr lang="en-US" sz="2400" spc="10" dirty="0">
                <a:cs typeface="Times New Roman"/>
              </a:rPr>
              <a:t>value </a:t>
            </a:r>
            <a:r>
              <a:rPr lang="en-US" sz="2400" spc="5" dirty="0">
                <a:cs typeface="Times New Roman"/>
              </a:rPr>
              <a:t>for </a:t>
            </a:r>
            <a:r>
              <a:rPr lang="en-US" sz="2400" spc="15" dirty="0">
                <a:cs typeface="Times New Roman"/>
              </a:rPr>
              <a:t>each</a:t>
            </a:r>
            <a:r>
              <a:rPr lang="en-US" sz="2400" spc="5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cluster.</a:t>
            </a:r>
            <a:endParaRPr lang="en-US" sz="2400" dirty="0">
              <a:cs typeface="Times New Roman"/>
            </a:endParaRPr>
          </a:p>
          <a:p>
            <a:pPr marL="753110" marR="43180" lvl="2" indent="-254000" algn="just">
              <a:lnSpc>
                <a:spcPct val="102600"/>
              </a:lnSpc>
              <a:spcBef>
                <a:spcPts val="200"/>
              </a:spcBef>
              <a:buAutoNum type="alphaLcParenBoth"/>
              <a:tabLst>
                <a:tab pos="753745" algn="l"/>
              </a:tabLst>
            </a:pPr>
            <a:r>
              <a:rPr lang="en-US" sz="2400" spc="45" dirty="0">
                <a:cs typeface="Times New Roman"/>
              </a:rPr>
              <a:t>Compute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probability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15" dirty="0">
                <a:cs typeface="Times New Roman"/>
              </a:rPr>
              <a:t>each </a:t>
            </a:r>
            <a:r>
              <a:rPr lang="en-US" sz="2400" spc="30" dirty="0">
                <a:cs typeface="Times New Roman"/>
              </a:rPr>
              <a:t>cluster </a:t>
            </a:r>
            <a:r>
              <a:rPr lang="en-US" sz="2400" spc="25" dirty="0">
                <a:cs typeface="Times New Roman"/>
              </a:rPr>
              <a:t>as </a:t>
            </a:r>
            <a:r>
              <a:rPr lang="en-US" sz="2400" spc="50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percentage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instances </a:t>
            </a:r>
            <a:r>
              <a:rPr lang="en-US" sz="2400" spc="25" dirty="0">
                <a:cs typeface="Times New Roman"/>
              </a:rPr>
              <a:t>initially  </a:t>
            </a:r>
            <a:r>
              <a:rPr lang="en-US" sz="2400" spc="20" dirty="0">
                <a:cs typeface="Times New Roman"/>
              </a:rPr>
              <a:t>assigned </a:t>
            </a:r>
            <a:r>
              <a:rPr lang="en-US" sz="2400" spc="55" dirty="0">
                <a:cs typeface="Times New Roman"/>
              </a:rPr>
              <a:t>to </a:t>
            </a:r>
            <a:r>
              <a:rPr lang="en-US" sz="2400" spc="85" dirty="0">
                <a:cs typeface="Times New Roman"/>
              </a:rPr>
              <a:t>that</a:t>
            </a:r>
            <a:r>
              <a:rPr lang="en-US" sz="2400" spc="18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cluster.</a:t>
            </a:r>
            <a:endParaRPr lang="en-US" sz="2400" dirty="0">
              <a:cs typeface="Times New Roman"/>
            </a:endParaRPr>
          </a:p>
          <a:p>
            <a:pPr marL="753110" lvl="2" indent="-239395">
              <a:spcBef>
                <a:spcPts val="235"/>
              </a:spcBef>
              <a:buAutoNum type="alphaLcParenBoth"/>
              <a:tabLst>
                <a:tab pos="753745" algn="l"/>
              </a:tabLst>
            </a:pPr>
            <a:r>
              <a:rPr lang="en-US" sz="2400" spc="45" dirty="0">
                <a:cs typeface="Times New Roman"/>
              </a:rPr>
              <a:t>Compute </a:t>
            </a:r>
            <a:r>
              <a:rPr lang="en-US" sz="2400" spc="75" dirty="0">
                <a:cs typeface="Times New Roman"/>
              </a:rPr>
              <a:t>P(C</a:t>
            </a:r>
            <a:r>
              <a:rPr lang="en-US" sz="2400" spc="112" baseline="-25000" dirty="0">
                <a:cs typeface="Arial"/>
              </a:rPr>
              <a:t>r</a:t>
            </a:r>
            <a:r>
              <a:rPr lang="en-US" sz="2400" spc="112" dirty="0">
                <a:cs typeface="Arial"/>
              </a:rPr>
              <a:t> | x</a:t>
            </a:r>
            <a:r>
              <a:rPr lang="en-US" sz="2400" spc="112" baseline="-25000" dirty="0">
                <a:cs typeface="Arial"/>
              </a:rPr>
              <a:t>i</a:t>
            </a:r>
            <a:r>
              <a:rPr lang="en-US" sz="2400" spc="112" dirty="0">
                <a:cs typeface="Arial"/>
              </a:rPr>
              <a:t>)</a:t>
            </a:r>
            <a:r>
              <a:rPr lang="en-US" sz="2400" spc="114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for </a:t>
            </a:r>
            <a:r>
              <a:rPr lang="en-US" sz="2400" spc="15" dirty="0">
                <a:cs typeface="Times New Roman"/>
              </a:rPr>
              <a:t>each </a:t>
            </a:r>
            <a:r>
              <a:rPr lang="en-US" sz="2400" spc="30" dirty="0">
                <a:cs typeface="Times New Roman"/>
              </a:rPr>
              <a:t>cluster </a:t>
            </a:r>
            <a:r>
              <a:rPr lang="en-US" sz="2400" spc="60" dirty="0">
                <a:cs typeface="Times New Roman"/>
              </a:rPr>
              <a:t>C</a:t>
            </a:r>
            <a:r>
              <a:rPr lang="en-US" sz="2400" spc="89" baseline="-13888" dirty="0">
                <a:cs typeface="Arial"/>
              </a:rPr>
              <a:t>r</a:t>
            </a:r>
            <a:r>
              <a:rPr lang="en-US" sz="2400" i="1" spc="89" baseline="-13888" dirty="0">
                <a:cs typeface="Arial"/>
              </a:rPr>
              <a:t> </a:t>
            </a:r>
            <a:r>
              <a:rPr lang="en-US" sz="2400" spc="55" dirty="0">
                <a:cs typeface="Times New Roman"/>
              </a:rPr>
              <a:t>and </a:t>
            </a:r>
            <a:r>
              <a:rPr lang="en-US" sz="2400" spc="30" dirty="0">
                <a:cs typeface="Times New Roman"/>
              </a:rPr>
              <a:t>instance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105" dirty="0">
                <a:cs typeface="Times New Roman"/>
              </a:rPr>
              <a:t>x</a:t>
            </a:r>
            <a:r>
              <a:rPr lang="en-US" sz="2400" spc="105" baseline="-25000" dirty="0">
                <a:cs typeface="Times New Roman"/>
              </a:rPr>
              <a:t>i</a:t>
            </a:r>
          </a:p>
          <a:p>
            <a:pPr marL="753110" lvl="2" indent="-239395">
              <a:spcBef>
                <a:spcPts val="235"/>
              </a:spcBef>
              <a:buAutoNum type="alphaLcParenBoth"/>
              <a:tabLst>
                <a:tab pos="753745" algn="l"/>
              </a:tabLst>
            </a:pPr>
            <a:r>
              <a:rPr lang="en-US" sz="2400" spc="105" dirty="0">
                <a:cs typeface="Times New Roman"/>
              </a:rPr>
              <a:t>Now when iterating, we will need to recompute P(</a:t>
            </a:r>
            <a:r>
              <a:rPr lang="en-US" sz="2400" spc="105" dirty="0" err="1">
                <a:cs typeface="Times New Roman"/>
              </a:rPr>
              <a:t>x</a:t>
            </a:r>
            <a:r>
              <a:rPr lang="en-US" sz="2400" spc="105" baseline="-25000" dirty="0" err="1">
                <a:cs typeface="Times New Roman"/>
              </a:rPr>
              <a:t>i,j</a:t>
            </a:r>
            <a:r>
              <a:rPr lang="en-US" sz="2400" spc="105" dirty="0">
                <a:cs typeface="Times New Roman"/>
              </a:rPr>
              <a:t> | C</a:t>
            </a:r>
            <a:r>
              <a:rPr lang="en-US" sz="2400" spc="105" baseline="-25000" dirty="0">
                <a:cs typeface="Times New Roman"/>
              </a:rPr>
              <a:t>r</a:t>
            </a:r>
            <a:r>
              <a:rPr lang="en-US" sz="2400" spc="105" dirty="0">
                <a:cs typeface="Times New Roman"/>
              </a:rPr>
              <a:t>)</a:t>
            </a:r>
          </a:p>
          <a:p>
            <a:pPr marL="1364615" marR="43180" lvl="2" indent="-514350" algn="just">
              <a:lnSpc>
                <a:spcPct val="102600"/>
              </a:lnSpc>
              <a:spcBef>
                <a:spcPts val="200"/>
              </a:spcBef>
              <a:buFont typeface="+mj-lt"/>
              <a:buAutoNum type="romanLcPeriod"/>
              <a:tabLst>
                <a:tab pos="540385" algn="l"/>
              </a:tabLst>
            </a:pPr>
            <a:r>
              <a:rPr lang="en-US" sz="2400" spc="20" dirty="0">
                <a:cs typeface="Times New Roman"/>
              </a:rPr>
              <a:t>For </a:t>
            </a:r>
            <a:r>
              <a:rPr lang="en-US" sz="2400" spc="15" dirty="0">
                <a:cs typeface="Times New Roman"/>
              </a:rPr>
              <a:t>each possible </a:t>
            </a:r>
            <a:r>
              <a:rPr lang="en-US" sz="2400" spc="10" dirty="0">
                <a:cs typeface="Times New Roman"/>
              </a:rPr>
              <a:t>value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60" dirty="0">
                <a:cs typeface="Times New Roman"/>
              </a:rPr>
              <a:t>attribute </a:t>
            </a:r>
            <a:r>
              <a:rPr lang="en-US" sz="2400" spc="55" dirty="0">
                <a:cs typeface="Arial"/>
              </a:rPr>
              <a:t>j</a:t>
            </a:r>
            <a:r>
              <a:rPr lang="en-US" sz="2400" spc="55" dirty="0">
                <a:cs typeface="Times New Roman"/>
              </a:rPr>
              <a:t>, </a:t>
            </a:r>
            <a:r>
              <a:rPr lang="en-US" sz="2400" spc="35" dirty="0">
                <a:cs typeface="Times New Roman"/>
              </a:rPr>
              <a:t>sum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probabilities </a:t>
            </a:r>
            <a:r>
              <a:rPr lang="en-US" sz="2400" spc="5" dirty="0">
                <a:cs typeface="Times New Roman"/>
              </a:rPr>
              <a:t>for </a:t>
            </a:r>
            <a:r>
              <a:rPr lang="en-US" sz="2400" spc="15" dirty="0">
                <a:cs typeface="Times New Roman"/>
              </a:rPr>
              <a:t>belonging </a:t>
            </a:r>
            <a:r>
              <a:rPr lang="en-US" sz="2400" spc="55" dirty="0">
                <a:cs typeface="Times New Roman"/>
              </a:rPr>
              <a:t>to  </a:t>
            </a:r>
            <a:r>
              <a:rPr lang="en-US" sz="2400" spc="30" dirty="0">
                <a:cs typeface="Times New Roman"/>
              </a:rPr>
              <a:t>cluster </a:t>
            </a:r>
            <a:r>
              <a:rPr lang="en-US" sz="2400" i="1" spc="60" dirty="0">
                <a:cs typeface="Times New Roman"/>
              </a:rPr>
              <a:t>C</a:t>
            </a:r>
            <a:r>
              <a:rPr lang="en-US" sz="2400" i="1" spc="89" baseline="-13888" dirty="0">
                <a:cs typeface="Arial"/>
              </a:rPr>
              <a:t>r </a:t>
            </a:r>
            <a:r>
              <a:rPr lang="en-US" sz="2400" spc="5" dirty="0">
                <a:cs typeface="Times New Roman"/>
              </a:rPr>
              <a:t>for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instances </a:t>
            </a:r>
            <a:r>
              <a:rPr lang="en-US" sz="2400" spc="25" dirty="0">
                <a:cs typeface="Times New Roman"/>
              </a:rPr>
              <a:t>in </a:t>
            </a:r>
            <a:r>
              <a:rPr lang="en-US" sz="2400" spc="55" dirty="0">
                <a:cs typeface="Times New Roman"/>
              </a:rPr>
              <a:t>the dataset </a:t>
            </a:r>
            <a:r>
              <a:rPr lang="en-US" sz="2400" spc="85" dirty="0">
                <a:cs typeface="Times New Roman"/>
              </a:rPr>
              <a:t>that </a:t>
            </a:r>
            <a:r>
              <a:rPr lang="en-US" sz="2400" spc="15" dirty="0">
                <a:cs typeface="Times New Roman"/>
              </a:rPr>
              <a:t>have </a:t>
            </a:r>
            <a:r>
              <a:rPr lang="en-US" sz="2400" spc="85" dirty="0">
                <a:cs typeface="Times New Roman"/>
              </a:rPr>
              <a:t>that </a:t>
            </a:r>
            <a:r>
              <a:rPr lang="en-US" sz="2400" spc="10" dirty="0">
                <a:cs typeface="Times New Roman"/>
              </a:rPr>
              <a:t>value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60" dirty="0">
                <a:cs typeface="Times New Roman"/>
              </a:rPr>
              <a:t>attribute</a:t>
            </a:r>
            <a:r>
              <a:rPr lang="en-US" sz="2400" spc="330" dirty="0">
                <a:cs typeface="Times New Roman"/>
              </a:rPr>
              <a:t> </a:t>
            </a:r>
            <a:r>
              <a:rPr lang="en-US" sz="2400" spc="55" dirty="0">
                <a:cs typeface="Arial"/>
              </a:rPr>
              <a:t>j</a:t>
            </a:r>
            <a:r>
              <a:rPr lang="en-US" sz="2400" spc="55" dirty="0">
                <a:cs typeface="Times New Roman"/>
              </a:rPr>
              <a:t>.</a:t>
            </a:r>
            <a:endParaRPr lang="en-US" sz="2400" dirty="0">
              <a:cs typeface="Times New Roman"/>
            </a:endParaRPr>
          </a:p>
          <a:p>
            <a:pPr marL="1326515" lvl="2" indent="-514350" algn="just">
              <a:spcBef>
                <a:spcPts val="235"/>
              </a:spcBef>
              <a:buFont typeface="+mj-lt"/>
              <a:buAutoNum type="romanLcPeriod"/>
              <a:tabLst>
                <a:tab pos="540385" algn="l"/>
              </a:tabLst>
            </a:pPr>
            <a:r>
              <a:rPr lang="en-US" sz="2400" spc="15" dirty="0">
                <a:cs typeface="Times New Roman"/>
              </a:rPr>
              <a:t>Divide</a:t>
            </a:r>
            <a:r>
              <a:rPr lang="en-US" sz="2400" spc="12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120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above</a:t>
            </a:r>
            <a:r>
              <a:rPr lang="en-US" sz="2400" spc="114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value</a:t>
            </a:r>
            <a:r>
              <a:rPr lang="en-US" sz="2400" spc="120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by</a:t>
            </a:r>
            <a:r>
              <a:rPr lang="en-US" sz="2400" spc="12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12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sum</a:t>
            </a:r>
            <a:r>
              <a:rPr lang="en-US" sz="2400" spc="125" dirty="0">
                <a:cs typeface="Times New Roman"/>
              </a:rPr>
              <a:t> </a:t>
            </a:r>
            <a:r>
              <a:rPr lang="en-US" sz="2400" spc="-20" dirty="0">
                <a:cs typeface="Times New Roman"/>
              </a:rPr>
              <a:t>of</a:t>
            </a:r>
            <a:r>
              <a:rPr lang="en-US" sz="2400" spc="114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120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probabilities</a:t>
            </a:r>
            <a:r>
              <a:rPr lang="en-US" sz="2400" spc="125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for</a:t>
            </a:r>
            <a:r>
              <a:rPr lang="en-US" sz="2400" spc="120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belonging</a:t>
            </a:r>
            <a:r>
              <a:rPr lang="en-US" sz="2400" spc="114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to</a:t>
            </a:r>
            <a:r>
              <a:rPr lang="en-US" sz="2400" spc="12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cluster</a:t>
            </a:r>
            <a:r>
              <a:rPr lang="en-US" sz="2400" dirty="0">
                <a:cs typeface="Times New Roman"/>
              </a:rPr>
              <a:t> </a:t>
            </a:r>
            <a:r>
              <a:rPr lang="en-US" sz="2400" i="1" spc="60" dirty="0">
                <a:cs typeface="Times New Roman"/>
              </a:rPr>
              <a:t>C</a:t>
            </a:r>
            <a:r>
              <a:rPr lang="en-US" sz="2400" i="1" spc="89" baseline="-13888" dirty="0">
                <a:cs typeface="Arial"/>
              </a:rPr>
              <a:t>r </a:t>
            </a:r>
            <a:r>
              <a:rPr lang="en-US" sz="2400" spc="5" dirty="0">
                <a:cs typeface="Times New Roman"/>
              </a:rPr>
              <a:t>for </a:t>
            </a:r>
            <a:r>
              <a:rPr lang="en-US" sz="2400" spc="15" dirty="0">
                <a:cs typeface="Times New Roman"/>
              </a:rPr>
              <a:t>all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instances </a:t>
            </a:r>
            <a:r>
              <a:rPr lang="en-US" sz="2400" spc="25" dirty="0">
                <a:cs typeface="Times New Roman"/>
              </a:rPr>
              <a:t>in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dataset</a:t>
            </a:r>
            <a:endParaRPr lang="en-US" sz="2400" dirty="0">
              <a:cs typeface="Times New Roman"/>
            </a:endParaRPr>
          </a:p>
          <a:p>
            <a:pPr marL="513715" lvl="2">
              <a:spcBef>
                <a:spcPts val="235"/>
              </a:spcBef>
              <a:tabLst>
                <a:tab pos="753745" algn="l"/>
              </a:tabLst>
            </a:pPr>
            <a:endParaRPr lang="en-US" sz="2400" spc="105" dirty="0">
              <a:cs typeface="Times New Roman"/>
            </a:endParaRPr>
          </a:p>
          <a:p>
            <a:pPr marL="753110" lvl="2" indent="-239395">
              <a:lnSpc>
                <a:spcPct val="100000"/>
              </a:lnSpc>
              <a:spcBef>
                <a:spcPts val="235"/>
              </a:spcBef>
              <a:buAutoNum type="alphaLcParenBoth"/>
              <a:tabLst>
                <a:tab pos="753745" algn="l"/>
              </a:tabLst>
            </a:pPr>
            <a:endParaRPr lang="en-US" sz="2400" spc="105" baseline="-25000" dirty="0">
              <a:cs typeface="Times New Roman"/>
            </a:endParaRPr>
          </a:p>
          <a:p>
            <a:pPr marL="508000" marR="43180" lvl="1" algn="just">
              <a:lnSpc>
                <a:spcPct val="102600"/>
              </a:lnSpc>
              <a:spcBef>
                <a:spcPts val="55"/>
              </a:spcBef>
              <a:tabLst>
                <a:tab pos="305435" algn="l"/>
              </a:tabLst>
            </a:pPr>
            <a:r>
              <a:rPr lang="en-US" sz="2400" spc="157" baseline="-10416" dirty="0">
                <a:cs typeface="Arial"/>
              </a:rPr>
              <a:t> </a:t>
            </a:r>
            <a:endParaRPr lang="en-US" sz="2400" b="1" u="sng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133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-685800" y="1009705"/>
            <a:ext cx="8305800" cy="33038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0594">
              <a:lnSpc>
                <a:spcPct val="100000"/>
              </a:lnSpc>
              <a:spcBef>
                <a:spcPts val="90"/>
              </a:spcBef>
            </a:pPr>
            <a:r>
              <a:rPr sz="2400" spc="-90" dirty="0">
                <a:cs typeface="Monaco"/>
              </a:rPr>
              <a:t>Example:</a:t>
            </a:r>
            <a:endParaRPr lang="en-US" sz="2400" spc="-90" dirty="0">
              <a:cs typeface="Monaco"/>
            </a:endParaRPr>
          </a:p>
          <a:p>
            <a:pPr marL="950594">
              <a:lnSpc>
                <a:spcPct val="100000"/>
              </a:lnSpc>
              <a:spcBef>
                <a:spcPts val="90"/>
              </a:spcBef>
            </a:pPr>
            <a:r>
              <a:rPr lang="en-US" sz="2400" spc="-90" dirty="0">
                <a:cs typeface="Monaco"/>
              </a:rPr>
              <a:t>   2 clusters: C1 and C2</a:t>
            </a:r>
          </a:p>
          <a:p>
            <a:pPr marL="950594">
              <a:lnSpc>
                <a:spcPct val="100000"/>
              </a:lnSpc>
              <a:spcBef>
                <a:spcPts val="90"/>
              </a:spcBef>
            </a:pPr>
            <a:r>
              <a:rPr lang="en-US" sz="2400" spc="-90" dirty="0">
                <a:cs typeface="Monaco"/>
              </a:rPr>
              <a:t>  </a:t>
            </a:r>
            <a:r>
              <a:rPr sz="2400" spc="-90" dirty="0">
                <a:cs typeface="Monaco"/>
              </a:rPr>
              <a:t> just 2 values for </a:t>
            </a:r>
            <a:r>
              <a:rPr lang="en-US" sz="2400" spc="-90" dirty="0">
                <a:cs typeface="Monaco"/>
              </a:rPr>
              <a:t>the nominal</a:t>
            </a:r>
            <a:r>
              <a:rPr sz="2400" spc="-90" dirty="0">
                <a:cs typeface="Monaco"/>
              </a:rPr>
              <a:t> attribute, </a:t>
            </a:r>
            <a:r>
              <a:rPr lang="en-US" sz="2400" spc="-90" dirty="0">
                <a:cs typeface="Monaco"/>
              </a:rPr>
              <a:t> tall</a:t>
            </a:r>
            <a:r>
              <a:rPr sz="2400" spc="-90" dirty="0">
                <a:cs typeface="Monaco"/>
              </a:rPr>
              <a:t> and </a:t>
            </a:r>
            <a:r>
              <a:rPr lang="en-US" sz="2400" spc="-90" dirty="0">
                <a:cs typeface="Monaco"/>
              </a:rPr>
              <a:t>short</a:t>
            </a:r>
            <a:endParaRPr sz="2400" dirty="0">
              <a:cs typeface="Monaco"/>
            </a:endParaRPr>
          </a:p>
          <a:p>
            <a:pPr marL="1096010" marR="5080">
              <a:lnSpc>
                <a:spcPct val="102600"/>
              </a:lnSpc>
            </a:pPr>
            <a:r>
              <a:rPr sz="2400" spc="-90" dirty="0">
                <a:cs typeface="Monaco"/>
              </a:rPr>
              <a:t>Atrribute value </a:t>
            </a:r>
            <a:r>
              <a:rPr lang="en-US" sz="2400" spc="-90" dirty="0">
                <a:cs typeface="Monaco"/>
              </a:rPr>
              <a:t>tall</a:t>
            </a:r>
            <a:r>
              <a:rPr sz="2400" spc="-90" dirty="0">
                <a:cs typeface="Monaco"/>
              </a:rPr>
              <a:t>: .4, .3, .2 for probability of being in cluster C1  Attribute value </a:t>
            </a:r>
            <a:r>
              <a:rPr lang="en-US" sz="2400" spc="-90" dirty="0">
                <a:cs typeface="Monaco"/>
              </a:rPr>
              <a:t>short</a:t>
            </a:r>
            <a:r>
              <a:rPr sz="2400" spc="-90" dirty="0">
                <a:cs typeface="Monaco"/>
              </a:rPr>
              <a:t>: .8, .7 for probability of being in cluster</a:t>
            </a:r>
            <a:r>
              <a:rPr sz="2400" spc="-60" dirty="0">
                <a:cs typeface="Monaco"/>
              </a:rPr>
              <a:t> </a:t>
            </a:r>
            <a:r>
              <a:rPr sz="2400" spc="-90" dirty="0">
                <a:cs typeface="Monaco"/>
              </a:rPr>
              <a:t>C1</a:t>
            </a:r>
            <a:endParaRPr sz="2400" dirty="0">
              <a:cs typeface="Monac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cs typeface="Monaco"/>
            </a:endParaRPr>
          </a:p>
          <a:p>
            <a:pPr marL="1096010">
              <a:lnSpc>
                <a:spcPct val="100000"/>
              </a:lnSpc>
            </a:pPr>
            <a:endParaRPr lang="en-US" sz="1100" spc="-90" dirty="0">
              <a:latin typeface="Monaco"/>
              <a:cs typeface="Monaco"/>
            </a:endParaRPr>
          </a:p>
          <a:p>
            <a:pPr marL="1096010">
              <a:lnSpc>
                <a:spcPct val="100000"/>
              </a:lnSpc>
            </a:pPr>
            <a:endParaRPr lang="en-US" sz="1100" spc="-90" dirty="0">
              <a:latin typeface="Monaco"/>
              <a:cs typeface="Monaco"/>
            </a:endParaRPr>
          </a:p>
          <a:p>
            <a:pPr marL="1096010">
              <a:lnSpc>
                <a:spcPct val="100000"/>
              </a:lnSpc>
            </a:pPr>
            <a:endParaRPr lang="en-US" sz="1100" spc="-90" dirty="0">
              <a:latin typeface="Monaco"/>
              <a:cs typeface="Monaco"/>
            </a:endParaRPr>
          </a:p>
          <a:p>
            <a:pPr marL="1096010">
              <a:lnSpc>
                <a:spcPct val="100000"/>
              </a:lnSpc>
            </a:pPr>
            <a:endParaRPr lang="en-US" sz="1100" spc="-90" dirty="0">
              <a:latin typeface="Monaco"/>
              <a:cs typeface="Monaco"/>
            </a:endParaRPr>
          </a:p>
          <a:p>
            <a:pPr marL="1096010">
              <a:lnSpc>
                <a:spcPct val="100000"/>
              </a:lnSpc>
            </a:pPr>
            <a:endParaRPr sz="1100" dirty="0">
              <a:latin typeface="Monaco"/>
              <a:cs typeface="Monaco"/>
            </a:endParaRPr>
          </a:p>
          <a:p>
            <a:pPr>
              <a:lnSpc>
                <a:spcPct val="100000"/>
              </a:lnSpc>
            </a:pPr>
            <a:endParaRPr sz="1100" dirty="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861502"/>
            <a:ext cx="7796530" cy="672241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37714">
              <a:lnSpc>
                <a:spcPct val="100000"/>
              </a:lnSpc>
              <a:spcBef>
                <a:spcPts val="135"/>
              </a:spcBef>
            </a:pPr>
            <a:r>
              <a:rPr sz="2800" b="1" u="sng" spc="100" dirty="0">
                <a:latin typeface="Calibri Light" panose="020F0302020204030204" pitchFamily="34" charset="0"/>
                <a:cs typeface="Calibri Light" panose="020F0302020204030204" pitchFamily="34" charset="0"/>
              </a:rPr>
              <a:t>Statistical</a:t>
            </a:r>
            <a:r>
              <a:rPr sz="2800" b="1" u="sng" spc="18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800" b="1" u="sng" spc="100" dirty="0">
                <a:latin typeface="Calibri Light" panose="020F0302020204030204" pitchFamily="34" charset="0"/>
                <a:cs typeface="Calibri Light" panose="020F0302020204030204" pitchFamily="34" charset="0"/>
              </a:rPr>
              <a:t>Clustering</a:t>
            </a:r>
            <a:endParaRPr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</a:pPr>
            <a:endParaRPr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n-US" sz="2400" dirty="0">
                <a:cs typeface="Times New Roman"/>
              </a:rPr>
              <a:t>    </a:t>
            </a:r>
            <a:r>
              <a:rPr lang="en-US" sz="2400" u="sng" dirty="0">
                <a:cs typeface="Times New Roman"/>
              </a:rPr>
              <a:t>Summary</a:t>
            </a:r>
            <a:endParaRPr sz="2400" u="sng" dirty="0">
              <a:cs typeface="Times New Roman"/>
            </a:endParaRPr>
          </a:p>
          <a:p>
            <a:pPr marL="663575" marR="930910" lvl="1" indent="-177165">
              <a:lnSpc>
                <a:spcPct val="102699"/>
              </a:lnSpc>
              <a:spcBef>
                <a:spcPts val="895"/>
              </a:spcBef>
              <a:buAutoNum type="arabicPeriod"/>
              <a:tabLst>
                <a:tab pos="664210" algn="l"/>
              </a:tabLst>
            </a:pPr>
            <a:r>
              <a:rPr sz="2400" spc="55" dirty="0">
                <a:cs typeface="Times New Roman"/>
              </a:rPr>
              <a:t>Rather </a:t>
            </a:r>
            <a:r>
              <a:rPr sz="2400" spc="70" dirty="0">
                <a:cs typeface="Times New Roman"/>
              </a:rPr>
              <a:t>than </a:t>
            </a:r>
            <a:r>
              <a:rPr sz="2400" spc="15" dirty="0">
                <a:cs typeface="Times New Roman"/>
              </a:rPr>
              <a:t>assigning </a:t>
            </a:r>
            <a:r>
              <a:rPr sz="2400" spc="55" dirty="0">
                <a:cs typeface="Times New Roman"/>
              </a:rPr>
              <a:t>an </a:t>
            </a:r>
            <a:r>
              <a:rPr sz="2400" spc="30" dirty="0">
                <a:cs typeface="Times New Roman"/>
              </a:rPr>
              <a:t>instance </a:t>
            </a:r>
            <a:r>
              <a:rPr sz="2400" spc="10" dirty="0">
                <a:cs typeface="Times New Roman"/>
              </a:rPr>
              <a:t>firmly </a:t>
            </a:r>
            <a:r>
              <a:rPr sz="2400" spc="55" dirty="0">
                <a:cs typeface="Times New Roman"/>
              </a:rPr>
              <a:t>to </a:t>
            </a:r>
            <a:r>
              <a:rPr sz="2400" spc="15" dirty="0">
                <a:cs typeface="Times New Roman"/>
              </a:rPr>
              <a:t>one </a:t>
            </a:r>
            <a:r>
              <a:rPr sz="2400" spc="30" dirty="0">
                <a:cs typeface="Times New Roman"/>
              </a:rPr>
              <a:t>cluster, </a:t>
            </a:r>
            <a:r>
              <a:rPr sz="2400" spc="10" dirty="0">
                <a:cs typeface="Times New Roman"/>
              </a:rPr>
              <a:t>develop </a:t>
            </a:r>
            <a:r>
              <a:rPr sz="2400" spc="55" dirty="0">
                <a:cs typeface="Times New Roman"/>
              </a:rPr>
              <a:t>a </a:t>
            </a:r>
            <a:r>
              <a:rPr sz="2400" spc="30" dirty="0">
                <a:cs typeface="Times New Roman"/>
              </a:rPr>
              <a:t>probability </a:t>
            </a:r>
            <a:r>
              <a:rPr sz="2400" spc="-20" dirty="0">
                <a:cs typeface="Times New Roman"/>
              </a:rPr>
              <a:t>of </a:t>
            </a:r>
            <a:r>
              <a:rPr sz="2400" spc="55" dirty="0">
                <a:cs typeface="Times New Roman"/>
              </a:rPr>
              <a:t>the  </a:t>
            </a:r>
            <a:r>
              <a:rPr sz="2400" spc="30" dirty="0">
                <a:cs typeface="Times New Roman"/>
              </a:rPr>
              <a:t>instance </a:t>
            </a:r>
            <a:r>
              <a:rPr sz="2400" spc="15" dirty="0">
                <a:cs typeface="Times New Roman"/>
              </a:rPr>
              <a:t>belonging </a:t>
            </a:r>
            <a:r>
              <a:rPr sz="2400" spc="55" dirty="0">
                <a:cs typeface="Times New Roman"/>
              </a:rPr>
              <a:t>to </a:t>
            </a:r>
            <a:r>
              <a:rPr sz="2400" spc="15" dirty="0">
                <a:cs typeface="Times New Roman"/>
              </a:rPr>
              <a:t>each</a:t>
            </a:r>
            <a:r>
              <a:rPr sz="2400" spc="240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cluster.</a:t>
            </a:r>
            <a:endParaRPr sz="2400" dirty="0">
              <a:cs typeface="Times New Roman"/>
            </a:endParaRPr>
          </a:p>
          <a:p>
            <a:pPr marL="922655" marR="929640" indent="-149225">
              <a:lnSpc>
                <a:spcPct val="102600"/>
              </a:lnSpc>
              <a:spcBef>
                <a:spcPts val="400"/>
              </a:spcBef>
            </a:pPr>
            <a:r>
              <a:rPr sz="2400" b="1" spc="75" dirty="0">
                <a:cs typeface="Times New Roman"/>
              </a:rPr>
              <a:t>– </a:t>
            </a:r>
            <a:r>
              <a:rPr sz="2400" spc="55" dirty="0">
                <a:cs typeface="Times New Roman"/>
              </a:rPr>
              <a:t>The </a:t>
            </a:r>
            <a:r>
              <a:rPr sz="2400" spc="30" dirty="0">
                <a:cs typeface="Times New Roman"/>
              </a:rPr>
              <a:t>probability </a:t>
            </a:r>
            <a:r>
              <a:rPr sz="2400" spc="35" dirty="0">
                <a:cs typeface="Times New Roman"/>
              </a:rPr>
              <a:t>distributions </a:t>
            </a:r>
            <a:r>
              <a:rPr sz="2400" spc="5" dirty="0">
                <a:cs typeface="Times New Roman"/>
              </a:rPr>
              <a:t>for </a:t>
            </a:r>
            <a:r>
              <a:rPr sz="2400" spc="30" dirty="0">
                <a:cs typeface="Times New Roman"/>
              </a:rPr>
              <a:t>cluster </a:t>
            </a:r>
            <a:r>
              <a:rPr sz="2400" spc="50" dirty="0">
                <a:cs typeface="Times New Roman"/>
              </a:rPr>
              <a:t>C </a:t>
            </a:r>
            <a:r>
              <a:rPr sz="2400" spc="-10" dirty="0">
                <a:cs typeface="Times New Roman"/>
              </a:rPr>
              <a:t>give </a:t>
            </a:r>
            <a:r>
              <a:rPr sz="2400" spc="55" dirty="0">
                <a:cs typeface="Times New Roman"/>
              </a:rPr>
              <a:t>the </a:t>
            </a:r>
            <a:r>
              <a:rPr sz="2400" spc="30" dirty="0">
                <a:cs typeface="Times New Roman"/>
              </a:rPr>
              <a:t>probability </a:t>
            </a:r>
            <a:r>
              <a:rPr sz="2400" spc="85" dirty="0">
                <a:cs typeface="Times New Roman"/>
              </a:rPr>
              <a:t>that </a:t>
            </a:r>
            <a:r>
              <a:rPr sz="2400" spc="55" dirty="0">
                <a:cs typeface="Times New Roman"/>
              </a:rPr>
              <a:t>an </a:t>
            </a:r>
            <a:r>
              <a:rPr sz="2400" spc="30" dirty="0">
                <a:cs typeface="Times New Roman"/>
              </a:rPr>
              <a:t>instance </a:t>
            </a:r>
            <a:r>
              <a:rPr sz="2400" spc="25" dirty="0">
                <a:cs typeface="Times New Roman"/>
              </a:rPr>
              <a:t>in  </a:t>
            </a:r>
            <a:r>
              <a:rPr sz="2400" spc="30" dirty="0">
                <a:cs typeface="Times New Roman"/>
              </a:rPr>
              <a:t>cluster </a:t>
            </a:r>
            <a:r>
              <a:rPr sz="2400" spc="50" dirty="0">
                <a:cs typeface="Times New Roman"/>
              </a:rPr>
              <a:t>C </a:t>
            </a:r>
            <a:r>
              <a:rPr sz="2400" spc="10" dirty="0">
                <a:cs typeface="Times New Roman"/>
              </a:rPr>
              <a:t>would </a:t>
            </a:r>
            <a:r>
              <a:rPr sz="2400" spc="15" dirty="0">
                <a:cs typeface="Times New Roman"/>
              </a:rPr>
              <a:t>have </a:t>
            </a:r>
            <a:r>
              <a:rPr sz="2400" spc="55" dirty="0">
                <a:cs typeface="Times New Roman"/>
              </a:rPr>
              <a:t>a </a:t>
            </a:r>
            <a:r>
              <a:rPr sz="2400" spc="45" dirty="0">
                <a:cs typeface="Times New Roman"/>
              </a:rPr>
              <a:t>particular </a:t>
            </a:r>
            <a:r>
              <a:rPr sz="2400" spc="35" dirty="0">
                <a:cs typeface="Times New Roman"/>
              </a:rPr>
              <a:t>set </a:t>
            </a:r>
            <a:r>
              <a:rPr sz="2400" spc="-20" dirty="0">
                <a:cs typeface="Times New Roman"/>
              </a:rPr>
              <a:t>of </a:t>
            </a:r>
            <a:r>
              <a:rPr sz="2400" spc="60" dirty="0">
                <a:cs typeface="Times New Roman"/>
              </a:rPr>
              <a:t>attribute</a:t>
            </a:r>
            <a:r>
              <a:rPr sz="2400" spc="290" dirty="0">
                <a:cs typeface="Times New Roman"/>
              </a:rPr>
              <a:t> </a:t>
            </a:r>
            <a:r>
              <a:rPr sz="2400" spc="10" dirty="0">
                <a:cs typeface="Times New Roman"/>
              </a:rPr>
              <a:t>values.</a:t>
            </a:r>
            <a:endParaRPr sz="2400" dirty="0">
              <a:cs typeface="Times New Roman"/>
            </a:endParaRPr>
          </a:p>
          <a:p>
            <a:pPr marL="663575" lvl="1" indent="-177800">
              <a:lnSpc>
                <a:spcPct val="100000"/>
              </a:lnSpc>
              <a:spcBef>
                <a:spcPts val="430"/>
              </a:spcBef>
              <a:buAutoNum type="arabicPeriod" startAt="2"/>
              <a:tabLst>
                <a:tab pos="664210" algn="l"/>
              </a:tabLst>
            </a:pPr>
            <a:r>
              <a:rPr sz="2400" spc="40" dirty="0">
                <a:cs typeface="Times New Roman"/>
              </a:rPr>
              <a:t>This </a:t>
            </a:r>
            <a:r>
              <a:rPr sz="2400" spc="5" dirty="0">
                <a:cs typeface="Times New Roman"/>
              </a:rPr>
              <a:t>removes </a:t>
            </a:r>
            <a:r>
              <a:rPr sz="2400" spc="55" dirty="0">
                <a:cs typeface="Times New Roman"/>
              </a:rPr>
              <a:t>the </a:t>
            </a:r>
            <a:r>
              <a:rPr sz="2400" spc="35" dirty="0">
                <a:cs typeface="Times New Roman"/>
              </a:rPr>
              <a:t>brittleness </a:t>
            </a:r>
            <a:r>
              <a:rPr sz="2400" spc="-20" dirty="0">
                <a:cs typeface="Times New Roman"/>
              </a:rPr>
              <a:t>of </a:t>
            </a:r>
            <a:r>
              <a:rPr sz="2400" spc="40" dirty="0">
                <a:cs typeface="Times New Roman"/>
              </a:rPr>
              <a:t>methods </a:t>
            </a:r>
            <a:r>
              <a:rPr sz="2400" spc="85" dirty="0">
                <a:cs typeface="Times New Roman"/>
              </a:rPr>
              <a:t>that </a:t>
            </a:r>
            <a:r>
              <a:rPr sz="2400" spc="20" dirty="0">
                <a:cs typeface="Times New Roman"/>
              </a:rPr>
              <a:t>make </a:t>
            </a:r>
            <a:r>
              <a:rPr sz="2400" spc="55" dirty="0">
                <a:cs typeface="Times New Roman"/>
              </a:rPr>
              <a:t>hard and </a:t>
            </a:r>
            <a:r>
              <a:rPr sz="2400" spc="35" dirty="0">
                <a:cs typeface="Times New Roman"/>
              </a:rPr>
              <a:t>fast</a:t>
            </a:r>
            <a:r>
              <a:rPr sz="2400" spc="330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judgements</a:t>
            </a:r>
            <a:endParaRPr lang="en-US" sz="2400" spc="30" dirty="0">
              <a:cs typeface="Times New Roman"/>
            </a:endParaRPr>
          </a:p>
          <a:p>
            <a:pPr marL="663575" lvl="1" indent="-177800">
              <a:lnSpc>
                <a:spcPct val="100000"/>
              </a:lnSpc>
              <a:spcBef>
                <a:spcPts val="430"/>
              </a:spcBef>
              <a:buAutoNum type="arabicPeriod" startAt="2"/>
              <a:tabLst>
                <a:tab pos="664210" algn="l"/>
              </a:tabLst>
            </a:pPr>
            <a:r>
              <a:rPr lang="en-US" sz="2400" spc="30" dirty="0">
                <a:cs typeface="Times New Roman"/>
              </a:rPr>
              <a:t>Uses Expectation-Maximization</a:t>
            </a:r>
          </a:p>
          <a:p>
            <a:pPr marL="663575" lvl="1" indent="-177800">
              <a:lnSpc>
                <a:spcPct val="100000"/>
              </a:lnSpc>
              <a:spcBef>
                <a:spcPts val="430"/>
              </a:spcBef>
              <a:buAutoNum type="arabicPeriod" startAt="2"/>
              <a:tabLst>
                <a:tab pos="664210" algn="l"/>
              </a:tabLst>
            </a:pPr>
            <a:r>
              <a:rPr lang="en-US" sz="2400" spc="30" dirty="0">
                <a:cs typeface="Times New Roman"/>
              </a:rPr>
              <a:t>Can be adapted to other distributions besides a normal distribution</a:t>
            </a:r>
          </a:p>
          <a:p>
            <a:pPr marL="663575" lvl="1" indent="-177800">
              <a:lnSpc>
                <a:spcPct val="100000"/>
              </a:lnSpc>
              <a:spcBef>
                <a:spcPts val="430"/>
              </a:spcBef>
              <a:buAutoNum type="arabicPeriod" startAt="2"/>
              <a:tabLst>
                <a:tab pos="664210" algn="l"/>
              </a:tabLst>
            </a:pPr>
            <a:r>
              <a:rPr lang="en-US" sz="2400" spc="30" dirty="0">
                <a:cs typeface="Times New Roman"/>
              </a:rPr>
              <a:t>Other such clustering </a:t>
            </a:r>
            <a:r>
              <a:rPr lang="en-US" sz="2400" spc="30">
                <a:cs typeface="Times New Roman"/>
              </a:rPr>
              <a:t>methods exist</a:t>
            </a:r>
            <a:endParaRPr sz="2400" dirty="0">
              <a:cs typeface="Times New Roman"/>
            </a:endParaRPr>
          </a:p>
          <a:p>
            <a:pPr marL="358775" indent="-139065">
              <a:lnSpc>
                <a:spcPct val="100000"/>
              </a:lnSpc>
              <a:spcBef>
                <a:spcPts val="935"/>
              </a:spcBef>
              <a:buFont typeface="Menlo"/>
              <a:buChar char="•"/>
              <a:tabLst>
                <a:tab pos="359410" algn="l"/>
              </a:tabLst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52752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F7A5-F5DE-4643-94BF-309A11AD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" y="397179"/>
            <a:ext cx="6995160" cy="707886"/>
          </a:xfrm>
        </p:spPr>
        <p:txBody>
          <a:bodyPr/>
          <a:lstStyle/>
          <a:p>
            <a:pPr algn="ctr"/>
            <a:r>
              <a:rPr lang="en-US" sz="2800" b="1" u="sng" spc="100" dirty="0">
                <a:latin typeface="Calibri Light" panose="020F0302020204030204" pitchFamily="34" charset="0"/>
                <a:cs typeface="Calibri Light" panose="020F0302020204030204" pitchFamily="34" charset="0"/>
              </a:rPr>
              <a:t>Statistical</a:t>
            </a:r>
            <a:r>
              <a:rPr lang="en-US" sz="2800" b="1" u="sng" spc="18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b="1" u="sng" spc="100" dirty="0">
                <a:latin typeface="Calibri Light" panose="020F0302020204030204" pitchFamily="34" charset="0"/>
                <a:cs typeface="Calibri Light" panose="020F0302020204030204" pitchFamily="34" charset="0"/>
              </a:rPr>
              <a:t>Clustering</a:t>
            </a:r>
            <a:br>
              <a:rPr lang="en-US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4CE91A0-58C5-3D45-8E5C-2ABCC101DE7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-152400" y="990600"/>
                <a:ext cx="8077200" cy="8759257"/>
              </a:xfrm>
            </p:spPr>
            <p:txBody>
              <a:bodyPr/>
              <a:lstStyle/>
              <a:p>
                <a:pPr marL="358775" indent="-139065">
                  <a:lnSpc>
                    <a:spcPct val="100000"/>
                  </a:lnSpc>
                  <a:spcBef>
                    <a:spcPts val="935"/>
                  </a:spcBef>
                  <a:buFont typeface="Menlo"/>
                  <a:buChar char="•"/>
                  <a:tabLst>
                    <a:tab pos="359410" algn="l"/>
                  </a:tabLst>
                </a:pPr>
                <a:r>
                  <a:rPr lang="en-US" sz="2400" spc="20" dirty="0">
                    <a:cs typeface="Times New Roman"/>
                  </a:rPr>
                  <a:t>Overall</a:t>
                </a:r>
                <a:r>
                  <a:rPr lang="en-US" sz="2400" spc="80" dirty="0">
                    <a:cs typeface="Times New Roman"/>
                  </a:rPr>
                  <a:t> </a:t>
                </a:r>
                <a:r>
                  <a:rPr lang="en-US" sz="2400" spc="30" dirty="0">
                    <a:cs typeface="Times New Roman"/>
                  </a:rPr>
                  <a:t>Approach</a:t>
                </a:r>
                <a:endParaRPr lang="en-US" sz="2400" dirty="0">
                  <a:cs typeface="Times New Roman"/>
                </a:endParaRPr>
              </a:p>
              <a:p>
                <a:pPr marL="663575" indent="-149860">
                  <a:lnSpc>
                    <a:spcPct val="100000"/>
                  </a:lnSpc>
                  <a:spcBef>
                    <a:spcPts val="930"/>
                  </a:spcBef>
                  <a:buFont typeface="Times New Roman"/>
                  <a:buChar char="–"/>
                  <a:tabLst>
                    <a:tab pos="664210" algn="l"/>
                  </a:tabLst>
                </a:pP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70" dirty="0">
                    <a:cs typeface="Times New Roman"/>
                  </a:rPr>
                  <a:t>data </a:t>
                </a:r>
                <a:r>
                  <a:rPr lang="en-US" sz="2400" spc="-5" dirty="0">
                    <a:cs typeface="Times New Roman"/>
                  </a:rPr>
                  <a:t>is </a:t>
                </a:r>
                <a:r>
                  <a:rPr lang="en-US" sz="2400" spc="25" dirty="0">
                    <a:cs typeface="Times New Roman"/>
                  </a:rPr>
                  <a:t>modeled </a:t>
                </a:r>
                <a:r>
                  <a:rPr lang="en-US" sz="2400" spc="20" dirty="0">
                    <a:cs typeface="Times New Roman"/>
                  </a:rPr>
                  <a:t>using </a:t>
                </a:r>
                <a:r>
                  <a:rPr lang="en-US" sz="2400" spc="55" dirty="0">
                    <a:cs typeface="Times New Roman"/>
                  </a:rPr>
                  <a:t>a </a:t>
                </a:r>
                <a:r>
                  <a:rPr lang="en-US" sz="2400" spc="40" dirty="0">
                    <a:cs typeface="Times New Roman"/>
                  </a:rPr>
                  <a:t>number </a:t>
                </a:r>
                <a:r>
                  <a:rPr lang="en-US" sz="2400" spc="-20" dirty="0">
                    <a:cs typeface="Times New Roman"/>
                  </a:rPr>
                  <a:t>of </a:t>
                </a:r>
                <a:r>
                  <a:rPr lang="en-US" sz="2400" spc="40" dirty="0">
                    <a:cs typeface="Times New Roman"/>
                  </a:rPr>
                  <a:t>statistical</a:t>
                </a:r>
                <a:r>
                  <a:rPr lang="en-US" sz="2400" spc="270" dirty="0">
                    <a:cs typeface="Times New Roman"/>
                  </a:rPr>
                  <a:t> </a:t>
                </a:r>
                <a:r>
                  <a:rPr lang="en-US" sz="2400" spc="35" dirty="0">
                    <a:cs typeface="Times New Roman"/>
                  </a:rPr>
                  <a:t>distributions.</a:t>
                </a:r>
                <a:endParaRPr lang="en-US" sz="2400" dirty="0">
                  <a:cs typeface="Times New Roman"/>
                </a:endParaRPr>
              </a:p>
              <a:p>
                <a:pPr marL="663575" indent="-149860">
                  <a:lnSpc>
                    <a:spcPct val="100000"/>
                  </a:lnSpc>
                  <a:spcBef>
                    <a:spcPts val="434"/>
                  </a:spcBef>
                  <a:buFont typeface="Times New Roman"/>
                  <a:buChar char="–"/>
                  <a:tabLst>
                    <a:tab pos="664210" algn="l"/>
                  </a:tabLst>
                </a:pPr>
                <a:r>
                  <a:rPr lang="en-US" sz="2400" spc="35" dirty="0">
                    <a:cs typeface="Times New Roman"/>
                  </a:rPr>
                  <a:t>Each </a:t>
                </a:r>
                <a:r>
                  <a:rPr lang="en-US" sz="2400" spc="40" dirty="0">
                    <a:cs typeface="Times New Roman"/>
                  </a:rPr>
                  <a:t>distribution </a:t>
                </a:r>
                <a:r>
                  <a:rPr lang="en-US" sz="2400" spc="25" dirty="0">
                    <a:cs typeface="Times New Roman"/>
                  </a:rPr>
                  <a:t>corresponds </a:t>
                </a:r>
                <a:r>
                  <a:rPr lang="en-US" sz="2400" spc="55" dirty="0">
                    <a:cs typeface="Times New Roman"/>
                  </a:rPr>
                  <a:t>to a</a:t>
                </a:r>
                <a:r>
                  <a:rPr lang="en-US" sz="2400" spc="270" dirty="0">
                    <a:cs typeface="Times New Roman"/>
                  </a:rPr>
                  <a:t> </a:t>
                </a:r>
                <a:r>
                  <a:rPr lang="en-US" sz="2400" spc="30" dirty="0">
                    <a:cs typeface="Times New Roman"/>
                  </a:rPr>
                  <a:t>cluster.</a:t>
                </a:r>
                <a:endParaRPr lang="en-US" sz="2400" dirty="0">
                  <a:cs typeface="Times New Roman"/>
                </a:endParaRPr>
              </a:p>
              <a:p>
                <a:pPr marL="663575" indent="-149860">
                  <a:lnSpc>
                    <a:spcPct val="100000"/>
                  </a:lnSpc>
                  <a:spcBef>
                    <a:spcPts val="430"/>
                  </a:spcBef>
                  <a:buFont typeface="Times New Roman"/>
                  <a:buChar char="–"/>
                  <a:tabLst>
                    <a:tab pos="664210" algn="l"/>
                  </a:tabLst>
                </a:pP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30" dirty="0">
                    <a:cs typeface="Times New Roman"/>
                  </a:rPr>
                  <a:t>cluster </a:t>
                </a:r>
                <a:r>
                  <a:rPr lang="en-US" sz="2400" spc="-5" dirty="0">
                    <a:cs typeface="Times New Roman"/>
                  </a:rPr>
                  <a:t>is </a:t>
                </a:r>
                <a:r>
                  <a:rPr lang="en-US" sz="2400" spc="25" dirty="0">
                    <a:cs typeface="Times New Roman"/>
                  </a:rPr>
                  <a:t>described by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45" dirty="0">
                    <a:cs typeface="Times New Roman"/>
                  </a:rPr>
                  <a:t>parameters </a:t>
                </a:r>
                <a:r>
                  <a:rPr lang="en-US" sz="2400" spc="-20" dirty="0">
                    <a:cs typeface="Times New Roman"/>
                  </a:rPr>
                  <a:t>of </a:t>
                </a:r>
                <a:r>
                  <a:rPr lang="en-US" sz="2400" spc="35" dirty="0">
                    <a:cs typeface="Times New Roman"/>
                  </a:rPr>
                  <a:t>its</a:t>
                </a:r>
                <a:r>
                  <a:rPr lang="en-US" sz="2400" spc="300" dirty="0">
                    <a:cs typeface="Times New Roman"/>
                  </a:rPr>
                  <a:t> </a:t>
                </a:r>
                <a:r>
                  <a:rPr lang="en-US" sz="2400" spc="40" dirty="0">
                    <a:cs typeface="Times New Roman"/>
                  </a:rPr>
                  <a:t>distribution.</a:t>
                </a:r>
                <a:endParaRPr lang="en-US" sz="2400" dirty="0">
                  <a:cs typeface="Times New Roman"/>
                </a:endParaRPr>
              </a:p>
              <a:p>
                <a:pPr marL="1265555" marR="1188720" indent="-342900">
                  <a:lnSpc>
                    <a:spcPct val="102600"/>
                  </a:lnSpc>
                  <a:spcBef>
                    <a:spcPts val="400"/>
                  </a:spcBef>
                  <a:buFont typeface="Wingdings" pitchFamily="2" charset="2"/>
                  <a:buChar char="v"/>
                </a:pPr>
                <a:r>
                  <a:rPr lang="en-US" sz="2400" spc="-10" dirty="0">
                    <a:cs typeface="Times New Roman"/>
                  </a:rPr>
                  <a:t>So </a:t>
                </a:r>
                <a:r>
                  <a:rPr lang="en-US" sz="2400" spc="-20" dirty="0">
                    <a:cs typeface="Times New Roman"/>
                  </a:rPr>
                  <a:t>if </a:t>
                </a:r>
                <a:r>
                  <a:rPr lang="en-US" sz="2400" spc="55" dirty="0">
                    <a:cs typeface="Times New Roman"/>
                  </a:rPr>
                  <a:t>a </a:t>
                </a:r>
                <a:r>
                  <a:rPr lang="en-US" sz="2400" spc="35" dirty="0">
                    <a:cs typeface="Times New Roman"/>
                  </a:rPr>
                  <a:t>normal </a:t>
                </a:r>
                <a:r>
                  <a:rPr lang="en-US" sz="2400" spc="40" dirty="0">
                    <a:cs typeface="Times New Roman"/>
                  </a:rPr>
                  <a:t>distribution,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30" dirty="0">
                    <a:cs typeface="Times New Roman"/>
                  </a:rPr>
                  <a:t>cluster </a:t>
                </a:r>
                <a:r>
                  <a:rPr lang="en-US" sz="2400" spc="-5" dirty="0">
                    <a:cs typeface="Times New Roman"/>
                  </a:rPr>
                  <a:t>is </a:t>
                </a:r>
                <a:r>
                  <a:rPr lang="en-US" sz="2400" spc="25" dirty="0">
                    <a:cs typeface="Times New Roman"/>
                  </a:rPr>
                  <a:t>described in </a:t>
                </a:r>
                <a:r>
                  <a:rPr lang="en-US" sz="2400" spc="45" dirty="0">
                    <a:cs typeface="Times New Roman"/>
                  </a:rPr>
                  <a:t>terms </a:t>
                </a:r>
                <a:r>
                  <a:rPr lang="en-US" sz="2400" spc="-20" dirty="0">
                    <a:cs typeface="Times New Roman"/>
                  </a:rPr>
                  <a:t>of </a:t>
                </a:r>
                <a:r>
                  <a:rPr lang="en-US" sz="2400" spc="35" dirty="0">
                    <a:cs typeface="Times New Roman"/>
                  </a:rPr>
                  <a:t>its </a:t>
                </a:r>
                <a:r>
                  <a:rPr lang="en-US" sz="2400" spc="40" dirty="0">
                    <a:cs typeface="Times New Roman"/>
                  </a:rPr>
                  <a:t>mean </a:t>
                </a:r>
                <a:r>
                  <a:rPr lang="en-US" sz="2400" spc="55" dirty="0">
                    <a:cs typeface="Times New Roman"/>
                  </a:rPr>
                  <a:t>and </a:t>
                </a:r>
                <a:r>
                  <a:rPr lang="en-US" sz="2400" spc="385" dirty="0">
                    <a:cs typeface="Times New Roman"/>
                  </a:rPr>
                  <a:t> </a:t>
                </a:r>
                <a:r>
                  <a:rPr lang="en-US" sz="2400" spc="55" dirty="0">
                    <a:cs typeface="Times New Roman"/>
                  </a:rPr>
                  <a:t>standard</a:t>
                </a:r>
                <a:r>
                  <a:rPr lang="en-US" sz="2400" spc="80" dirty="0">
                    <a:cs typeface="Times New Roman"/>
                  </a:rPr>
                  <a:t> </a:t>
                </a:r>
                <a:r>
                  <a:rPr lang="en-US" sz="2400" spc="30" dirty="0">
                    <a:cs typeface="Times New Roman"/>
                  </a:rPr>
                  <a:t>deviation.</a:t>
                </a:r>
                <a:endParaRPr lang="en-US" sz="2400" dirty="0">
                  <a:cs typeface="Times New Roman"/>
                </a:endParaRPr>
              </a:p>
              <a:p>
                <a:pPr marL="663575" indent="-149860">
                  <a:lnSpc>
                    <a:spcPct val="100000"/>
                  </a:lnSpc>
                  <a:spcBef>
                    <a:spcPts val="434"/>
                  </a:spcBef>
                  <a:buFont typeface="Times New Roman"/>
                  <a:buChar char="–"/>
                  <a:tabLst>
                    <a:tab pos="664210" algn="l"/>
                  </a:tabLst>
                </a:pP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30" dirty="0">
                    <a:cs typeface="Times New Roman"/>
                  </a:rPr>
                  <a:t>problem </a:t>
                </a:r>
                <a:r>
                  <a:rPr lang="en-US" sz="2400" spc="-5" dirty="0">
                    <a:cs typeface="Times New Roman"/>
                  </a:rPr>
                  <a:t>is</a:t>
                </a:r>
                <a:r>
                  <a:rPr lang="en-US" sz="2400" spc="165" dirty="0">
                    <a:cs typeface="Times New Roman"/>
                  </a:rPr>
                  <a:t> </a:t>
                </a:r>
                <a:r>
                  <a:rPr lang="en-US" sz="2400" spc="55" dirty="0">
                    <a:cs typeface="Times New Roman"/>
                  </a:rPr>
                  <a:t>to </a:t>
                </a:r>
                <a:r>
                  <a:rPr lang="en-US" sz="2400" spc="35" dirty="0">
                    <a:cs typeface="Times New Roman"/>
                  </a:rPr>
                  <a:t>compute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10" dirty="0">
                    <a:cs typeface="Times New Roman"/>
                  </a:rPr>
                  <a:t>values </a:t>
                </a:r>
                <a:r>
                  <a:rPr lang="en-US" sz="2400" spc="-20" dirty="0">
                    <a:cs typeface="Times New Roman"/>
                  </a:rPr>
                  <a:t>of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45" dirty="0">
                    <a:cs typeface="Times New Roman"/>
                  </a:rPr>
                  <a:t>parameters </a:t>
                </a:r>
                <a:r>
                  <a:rPr lang="en-US" sz="2400" spc="5" dirty="0">
                    <a:cs typeface="Times New Roman"/>
                  </a:rPr>
                  <a:t>for </a:t>
                </a:r>
                <a:r>
                  <a:rPr lang="en-US" sz="2400" spc="15" dirty="0">
                    <a:cs typeface="Times New Roman"/>
                  </a:rPr>
                  <a:t>each </a:t>
                </a:r>
                <a:r>
                  <a:rPr lang="en-US" sz="2400" spc="30" dirty="0">
                    <a:cs typeface="Times New Roman"/>
                  </a:rPr>
                  <a:t>cluster.</a:t>
                </a:r>
                <a:endParaRPr lang="en-US" sz="2400" dirty="0">
                  <a:cs typeface="Times New Roman"/>
                </a:endParaRPr>
              </a:p>
              <a:p>
                <a:pPr marL="663575" indent="-149860">
                  <a:lnSpc>
                    <a:spcPct val="100000"/>
                  </a:lnSpc>
                  <a:spcBef>
                    <a:spcPts val="430"/>
                  </a:spcBef>
                  <a:buFont typeface="Times New Roman"/>
                  <a:buChar char="–"/>
                  <a:tabLst>
                    <a:tab pos="664210" algn="l"/>
                  </a:tabLst>
                </a:pPr>
                <a:r>
                  <a:rPr lang="en-US" sz="2400" spc="-5" dirty="0">
                    <a:cs typeface="Times New Roman"/>
                  </a:rPr>
                  <a:t>If</a:t>
                </a:r>
                <a:r>
                  <a:rPr lang="en-US" sz="2400" spc="-35" dirty="0">
                    <a:cs typeface="Times New Roman"/>
                  </a:rPr>
                  <a:t> </a:t>
                </a:r>
                <a:r>
                  <a:rPr lang="en-US" sz="2400" spc="-25" dirty="0">
                    <a:cs typeface="Times New Roman"/>
                  </a:rPr>
                  <a:t>we</a:t>
                </a:r>
                <a:r>
                  <a:rPr lang="en-US" sz="2400" spc="-30" dirty="0">
                    <a:cs typeface="Times New Roman"/>
                  </a:rPr>
                  <a:t> </a:t>
                </a:r>
                <a:r>
                  <a:rPr lang="en-US" sz="2400" spc="15" dirty="0">
                    <a:cs typeface="Times New Roman"/>
                  </a:rPr>
                  <a:t>knew</a:t>
                </a:r>
                <a:r>
                  <a:rPr lang="en-US" sz="2400" spc="-30" dirty="0">
                    <a:cs typeface="Times New Roman"/>
                  </a:rPr>
                  <a:t> </a:t>
                </a:r>
                <a:r>
                  <a:rPr lang="en-US" sz="2400" spc="10" dirty="0">
                    <a:cs typeface="Times New Roman"/>
                  </a:rPr>
                  <a:t>which</a:t>
                </a:r>
                <a:r>
                  <a:rPr lang="en-US" sz="2400" spc="-30" dirty="0">
                    <a:cs typeface="Times New Roman"/>
                  </a:rPr>
                  <a:t> </a:t>
                </a:r>
                <a:r>
                  <a:rPr lang="en-US" sz="2400" spc="70" dirty="0">
                    <a:cs typeface="Times New Roman"/>
                  </a:rPr>
                  <a:t>data</a:t>
                </a:r>
                <a:r>
                  <a:rPr lang="en-US" sz="2400" spc="-30" dirty="0">
                    <a:cs typeface="Times New Roman"/>
                  </a:rPr>
                  <a:t> </a:t>
                </a:r>
                <a:r>
                  <a:rPr lang="en-US" sz="2400" spc="35" dirty="0">
                    <a:cs typeface="Times New Roman"/>
                  </a:rPr>
                  <a:t>points</a:t>
                </a:r>
                <a:r>
                  <a:rPr lang="en-US" sz="2400" spc="-30" dirty="0">
                    <a:cs typeface="Times New Roman"/>
                  </a:rPr>
                  <a:t> </a:t>
                </a:r>
                <a:r>
                  <a:rPr lang="en-US" sz="2400" spc="20" dirty="0">
                    <a:cs typeface="Times New Roman"/>
                  </a:rPr>
                  <a:t>belonged</a:t>
                </a:r>
                <a:r>
                  <a:rPr lang="en-US" sz="2400" spc="-30" dirty="0">
                    <a:cs typeface="Times New Roman"/>
                  </a:rPr>
                  <a:t> </a:t>
                </a:r>
                <a:r>
                  <a:rPr lang="en-US" sz="2400" spc="55" dirty="0">
                    <a:cs typeface="Times New Roman"/>
                  </a:rPr>
                  <a:t>to</a:t>
                </a:r>
                <a:r>
                  <a:rPr lang="en-US" sz="2400" spc="-30" dirty="0">
                    <a:cs typeface="Times New Roman"/>
                  </a:rPr>
                  <a:t> </a:t>
                </a:r>
                <a:r>
                  <a:rPr lang="en-US" sz="2400" spc="10" dirty="0">
                    <a:cs typeface="Times New Roman"/>
                  </a:rPr>
                  <a:t>which</a:t>
                </a:r>
                <a:r>
                  <a:rPr lang="en-US" sz="2400" spc="-30" dirty="0">
                    <a:cs typeface="Times New Roman"/>
                  </a:rPr>
                  <a:t> </a:t>
                </a:r>
                <a:r>
                  <a:rPr lang="en-US" sz="2400" spc="25" dirty="0">
                    <a:cs typeface="Times New Roman"/>
                  </a:rPr>
                  <a:t>clusters,</a:t>
                </a:r>
                <a:r>
                  <a:rPr lang="en-US" sz="2400" spc="-5" dirty="0">
                    <a:cs typeface="Times New Roman"/>
                  </a:rPr>
                  <a:t> </a:t>
                </a:r>
                <a:r>
                  <a:rPr lang="en-US" sz="2400" spc="-25" dirty="0">
                    <a:cs typeface="Times New Roman"/>
                  </a:rPr>
                  <a:t>we</a:t>
                </a:r>
                <a:r>
                  <a:rPr lang="en-US" sz="2400" spc="-30" dirty="0">
                    <a:cs typeface="Times New Roman"/>
                  </a:rPr>
                  <a:t> </a:t>
                </a:r>
                <a:r>
                  <a:rPr lang="en-US" sz="2400" spc="15" dirty="0">
                    <a:cs typeface="Times New Roman"/>
                  </a:rPr>
                  <a:t>could</a:t>
                </a:r>
                <a:r>
                  <a:rPr lang="en-US" sz="2400" spc="-30" dirty="0">
                    <a:cs typeface="Times New Roman"/>
                  </a:rPr>
                  <a:t> </a:t>
                </a:r>
                <a:r>
                  <a:rPr lang="en-US" sz="2400" spc="15" dirty="0">
                    <a:cs typeface="Times New Roman"/>
                  </a:rPr>
                  <a:t>use</a:t>
                </a:r>
                <a:r>
                  <a:rPr lang="en-US" sz="2400" spc="-25" dirty="0">
                    <a:cs typeface="Times New Roman"/>
                  </a:rPr>
                  <a:t> </a:t>
                </a:r>
                <a:r>
                  <a:rPr lang="en-US" sz="2400" b="1" u="sng" spc="95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Maximum</a:t>
                </a:r>
                <a:r>
                  <a:rPr lang="en-US" sz="2400" b="1" u="sng" spc="150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 </a:t>
                </a:r>
                <a:r>
                  <a:rPr lang="en-US" sz="2400" b="1" u="sng" spc="60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Likelihood</a:t>
                </a:r>
                <a:r>
                  <a:rPr lang="en-US" sz="2400" b="1" u="sng" spc="145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 </a:t>
                </a:r>
                <a:r>
                  <a:rPr lang="en-US" sz="2400" b="1" u="sng" spc="90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Estimation</a:t>
                </a:r>
                <a:endParaRPr lang="en-US" sz="2400" dirty="0">
                  <a:cs typeface="Times New Roman"/>
                </a:endParaRPr>
              </a:p>
              <a:p>
                <a:pPr marL="663575" marR="930275">
                  <a:lnSpc>
                    <a:spcPct val="102600"/>
                  </a:lnSpc>
                </a:pPr>
                <a:r>
                  <a:rPr lang="en-US" sz="2400" spc="55" dirty="0">
                    <a:cs typeface="Times New Roman"/>
                  </a:rPr>
                  <a:t>to </a:t>
                </a:r>
                <a:r>
                  <a:rPr lang="en-US" sz="2400" spc="35" dirty="0">
                    <a:cs typeface="Times New Roman"/>
                  </a:rPr>
                  <a:t>compute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50" dirty="0">
                    <a:cs typeface="Times New Roman"/>
                  </a:rPr>
                  <a:t>parameter </a:t>
                </a:r>
                <a:r>
                  <a:rPr lang="en-US" sz="2400" spc="10" dirty="0">
                    <a:cs typeface="Times New Roman"/>
                  </a:rPr>
                  <a:t>values </a:t>
                </a:r>
                <a:r>
                  <a:rPr lang="en-US" sz="2400" spc="85" dirty="0">
                    <a:cs typeface="Times New Roman"/>
                  </a:rPr>
                  <a:t>that </a:t>
                </a:r>
                <a:r>
                  <a:rPr lang="en-US" sz="2400" spc="20" dirty="0">
                    <a:cs typeface="Times New Roman"/>
                  </a:rPr>
                  <a:t>maximize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10" dirty="0">
                    <a:cs typeface="Times New Roman"/>
                  </a:rPr>
                  <a:t>likelihood </a:t>
                </a:r>
                <a:r>
                  <a:rPr lang="en-US" sz="2400" spc="-20" dirty="0">
                    <a:cs typeface="Times New Roman"/>
                  </a:rPr>
                  <a:t>of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70" dirty="0">
                    <a:cs typeface="Times New Roman"/>
                  </a:rPr>
                  <a:t>data </a:t>
                </a:r>
                <a:r>
                  <a:rPr lang="en-US" sz="2400" spc="35" dirty="0">
                    <a:cs typeface="Times New Roman"/>
                  </a:rPr>
                  <a:t>points </a:t>
                </a:r>
                <a:r>
                  <a:rPr lang="en-US" sz="2400" spc="25" dirty="0">
                    <a:cs typeface="Times New Roman"/>
                  </a:rPr>
                  <a:t>being  in </a:t>
                </a:r>
                <a:r>
                  <a:rPr lang="en-US" sz="2400" spc="55" dirty="0">
                    <a:cs typeface="Times New Roman"/>
                  </a:rPr>
                  <a:t>the</a:t>
                </a:r>
                <a:r>
                  <a:rPr lang="en-US" sz="2400" spc="145" dirty="0">
                    <a:cs typeface="Times New Roman"/>
                  </a:rPr>
                  <a:t> </a:t>
                </a:r>
                <a:r>
                  <a:rPr lang="en-US" sz="2400" spc="25" dirty="0">
                    <a:cs typeface="Times New Roman"/>
                  </a:rPr>
                  <a:t>clusters.</a:t>
                </a:r>
                <a:endParaRPr lang="en-US" sz="2400" dirty="0">
                  <a:cs typeface="Times New Roman"/>
                </a:endParaRPr>
              </a:p>
              <a:p>
                <a:pPr marL="922655" lvl="1" indent="-139065">
                  <a:lnSpc>
                    <a:spcPct val="100000"/>
                  </a:lnSpc>
                  <a:spcBef>
                    <a:spcPts val="434"/>
                  </a:spcBef>
                  <a:buFont typeface="Menlo"/>
                  <a:buChar char="·"/>
                  <a:tabLst>
                    <a:tab pos="923290" algn="l"/>
                  </a:tabLst>
                </a:pPr>
                <a:r>
                  <a:rPr lang="en-US" sz="2400" spc="-5" dirty="0">
                    <a:cs typeface="Times New Roman"/>
                  </a:rPr>
                  <a:t>If </a:t>
                </a:r>
                <a:r>
                  <a:rPr lang="en-US" sz="2400" spc="-25" dirty="0">
                    <a:cs typeface="Times New Roman"/>
                  </a:rPr>
                  <a:t>we </a:t>
                </a:r>
                <a:r>
                  <a:rPr lang="en-US" sz="2400" spc="25" dirty="0">
                    <a:cs typeface="Times New Roman"/>
                  </a:rPr>
                  <a:t>assume </a:t>
                </a:r>
                <a:r>
                  <a:rPr lang="en-US" sz="2400" spc="35" dirty="0">
                    <a:cs typeface="Times New Roman"/>
                  </a:rPr>
                  <a:t>normal distributions,</a:t>
                </a:r>
                <a:r>
                  <a:rPr lang="en-US" sz="2400" spc="150" dirty="0">
                    <a:cs typeface="Times New Roman"/>
                  </a:rPr>
                  <a:t> </a:t>
                </a:r>
                <a:r>
                  <a:rPr lang="en-US" sz="2400" spc="55" dirty="0">
                    <a:cs typeface="Times New Roman"/>
                  </a:rPr>
                  <a:t>then</a:t>
                </a:r>
              </a:p>
              <a:p>
                <a:pPr marL="783590" lvl="1">
                  <a:lnSpc>
                    <a:spcPct val="100000"/>
                  </a:lnSpc>
                  <a:spcBef>
                    <a:spcPts val="434"/>
                  </a:spcBef>
                  <a:tabLst>
                    <a:tab pos="923290" algn="l"/>
                  </a:tabLst>
                </a:pPr>
                <a:r>
                  <a:rPr lang="en-US" sz="2400" spc="55" dirty="0">
                    <a:cs typeface="Times New Roman"/>
                  </a:rPr>
                  <a:t>likelihood(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pc="5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Θ</m:t>
                    </m:r>
                    <m:r>
                      <a:rPr lang="en-US" sz="2400" b="0" i="1" spc="5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2400" b="0" i="1" spc="5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sz="2400" b="0" i="1" spc="5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US" sz="2400" b="0" i="1" spc="5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𝑋</m:t>
                        </m:r>
                      </m:e>
                    </m:d>
                    <m:r>
                      <a:rPr lang="en-US" sz="2400" b="0" i="1" spc="5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i="1" spc="5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pc="5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  <m:r>
                          <a:rPr lang="en-US" sz="2400" b="0" i="1" spc="55" smtClean="0">
                            <a:latin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400" b="0" i="1" spc="55" smtClean="0">
                            <a:latin typeface="Cambria Math" panose="02040503050406030204" pitchFamily="18" charset="0"/>
                            <a:cs typeface="Times New Roman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spc="55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 spc="55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  <m:r>
                                  <a:rPr lang="en-US" sz="2400" i="1" spc="55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𝜋</m:t>
                                </m:r>
                                <m:r>
                                  <m:rPr>
                                    <m:nor/>
                                  </m:rPr>
                                  <a:rPr lang="en-US" sz="2400" spc="55" dirty="0">
                                    <a:cs typeface="Times New Roman"/>
                                  </a:rPr>
                                  <m:t> </m:t>
                                </m:r>
                              </m:e>
                            </m:rad>
                            <m:r>
                              <m:rPr>
                                <m:nor/>
                              </m:rPr>
                              <a:rPr lang="en-US" sz="2400" spc="55" dirty="0">
                                <a:cs typeface="Times New Roman"/>
                              </a:rPr>
                              <m:t> </m:t>
                            </m:r>
                            <m:r>
                              <a:rPr lang="en-US" sz="2400" i="1" spc="55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𝜎</m:t>
                            </m:r>
                            <m:r>
                              <m:rPr>
                                <m:nor/>
                              </m:rPr>
                              <a:rPr lang="en-US" sz="2400" spc="55" dirty="0">
                                <a:cs typeface="Times New Roman"/>
                              </a:rPr>
                              <m:t> 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spc="55" dirty="0">
                            <a:cs typeface="Times New Roman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 spc="55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 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 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) 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2400" spc="55" dirty="0">
                                <a:cs typeface="Times New Roman"/>
                              </a:rPr>
                              <m:t> 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spc="55" dirty="0">
                            <a:cs typeface="Times New Roman"/>
                          </a:rPr>
                          <m:t> </m:t>
                        </m:r>
                      </m:e>
                    </m:nary>
                  </m:oMath>
                </a14:m>
                <a:endParaRPr lang="en-US" sz="2400" spc="55" dirty="0">
                  <a:cs typeface="Times New Roman"/>
                </a:endParaRPr>
              </a:p>
              <a:p>
                <a:pPr marL="783590" lvl="1">
                  <a:lnSpc>
                    <a:spcPct val="100000"/>
                  </a:lnSpc>
                  <a:spcBef>
                    <a:spcPts val="434"/>
                  </a:spcBef>
                  <a:tabLst>
                    <a:tab pos="923290" algn="l"/>
                  </a:tabLst>
                </a:pPr>
                <a:r>
                  <a:rPr lang="en-US" sz="2400" spc="55" dirty="0">
                    <a:cs typeface="Times New Roman"/>
                  </a:rPr>
                  <a:t>where X is the set of instances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pc="5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Θ</m:t>
                    </m:r>
                    <m:r>
                      <a:rPr lang="en-US" sz="2400" b="0" i="1" spc="5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sz="2400" spc="55" dirty="0">
                    <a:cs typeface="Times New Roman"/>
                  </a:rPr>
                  <a:t>is the set of parameters for the cluster; we want parameter values that maximum the likelihood.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4CE91A0-58C5-3D45-8E5C-2ABCC101D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152400" y="990600"/>
                <a:ext cx="8077200" cy="8759257"/>
              </a:xfrm>
              <a:blipFill>
                <a:blip r:embed="rId2"/>
                <a:stretch>
                  <a:fillRect t="-1013" r="-943" b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31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383" y="455890"/>
            <a:ext cx="6894830" cy="9483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37714">
              <a:lnSpc>
                <a:spcPct val="100000"/>
              </a:lnSpc>
              <a:spcBef>
                <a:spcPts val="135"/>
              </a:spcBef>
            </a:pPr>
            <a:r>
              <a:rPr sz="2800" b="1" u="sng" spc="100" dirty="0">
                <a:latin typeface="Calibri Light" panose="020F0302020204030204" pitchFamily="34" charset="0"/>
                <a:cs typeface="Calibri Light" panose="020F0302020204030204" pitchFamily="34" charset="0"/>
              </a:rPr>
              <a:t>Statistical</a:t>
            </a:r>
            <a:r>
              <a:rPr sz="2800" b="1" u="sng" spc="18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800" b="1" u="sng" spc="100" dirty="0">
                <a:latin typeface="Calibri Light" panose="020F0302020204030204" pitchFamily="34" charset="0"/>
                <a:cs typeface="Calibri Light" panose="020F0302020204030204" pitchFamily="34" charset="0"/>
              </a:rPr>
              <a:t>Clustering</a:t>
            </a:r>
            <a:endParaRPr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58775" indent="-139065">
              <a:lnSpc>
                <a:spcPct val="100000"/>
              </a:lnSpc>
              <a:spcBef>
                <a:spcPts val="935"/>
              </a:spcBef>
              <a:buFont typeface="Menlo"/>
              <a:buChar char="•"/>
              <a:tabLst>
                <a:tab pos="359410" algn="l"/>
              </a:tabLst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25425" y="1404227"/>
            <a:ext cx="7321550" cy="241194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indent="-139065">
              <a:lnSpc>
                <a:spcPct val="100000"/>
              </a:lnSpc>
              <a:spcBef>
                <a:spcPts val="930"/>
              </a:spcBef>
              <a:buFont typeface="Menlo"/>
              <a:buChar char="•"/>
              <a:tabLst>
                <a:tab pos="189865" algn="l"/>
              </a:tabLst>
            </a:pPr>
            <a:r>
              <a:rPr sz="2400" spc="20" dirty="0">
                <a:cs typeface="Times New Roman"/>
              </a:rPr>
              <a:t>Overall Methodology: </a:t>
            </a:r>
            <a:r>
              <a:rPr sz="2400" spc="35" dirty="0">
                <a:cs typeface="Times New Roman"/>
              </a:rPr>
              <a:t>Expectation-Maximization </a:t>
            </a:r>
            <a:r>
              <a:rPr sz="2400" spc="50" dirty="0">
                <a:cs typeface="Times New Roman"/>
              </a:rPr>
              <a:t>(EM)</a:t>
            </a:r>
            <a:r>
              <a:rPr sz="2400" spc="100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Algorithm</a:t>
            </a:r>
            <a:endParaRPr sz="2400" dirty="0">
              <a:cs typeface="Times New Roman"/>
            </a:endParaRPr>
          </a:p>
          <a:p>
            <a:pPr marL="494030" marR="41910" lvl="1" indent="-177165" algn="just">
              <a:lnSpc>
                <a:spcPct val="102600"/>
              </a:lnSpc>
              <a:spcBef>
                <a:spcPts val="900"/>
              </a:spcBef>
              <a:buAutoNum type="arabicPeriod"/>
              <a:tabLst>
                <a:tab pos="494030" algn="l"/>
              </a:tabLst>
            </a:pPr>
            <a:r>
              <a:rPr sz="2400" spc="45" dirty="0">
                <a:cs typeface="Times New Roman"/>
              </a:rPr>
              <a:t>Expectation </a:t>
            </a:r>
            <a:r>
              <a:rPr sz="2400" spc="30" dirty="0">
                <a:cs typeface="Times New Roman"/>
              </a:rPr>
              <a:t>Step: </a:t>
            </a:r>
            <a:r>
              <a:rPr sz="2400" spc="20" dirty="0">
                <a:cs typeface="Times New Roman"/>
              </a:rPr>
              <a:t>For </a:t>
            </a:r>
            <a:r>
              <a:rPr sz="2400" spc="15" dirty="0">
                <a:cs typeface="Times New Roman"/>
              </a:rPr>
              <a:t>each </a:t>
            </a:r>
            <a:r>
              <a:rPr sz="2400" spc="30" dirty="0">
                <a:cs typeface="Times New Roman"/>
              </a:rPr>
              <a:t>instance, </a:t>
            </a:r>
            <a:r>
              <a:rPr sz="2400" spc="35" dirty="0">
                <a:cs typeface="Times New Roman"/>
              </a:rPr>
              <a:t>compute </a:t>
            </a:r>
            <a:r>
              <a:rPr sz="2400" spc="55" dirty="0">
                <a:cs typeface="Times New Roman"/>
              </a:rPr>
              <a:t>the </a:t>
            </a:r>
            <a:r>
              <a:rPr sz="2400" spc="30" dirty="0">
                <a:cs typeface="Times New Roman"/>
              </a:rPr>
              <a:t>probability </a:t>
            </a:r>
            <a:r>
              <a:rPr sz="2400" spc="85" dirty="0">
                <a:cs typeface="Times New Roman"/>
              </a:rPr>
              <a:t>that </a:t>
            </a:r>
            <a:r>
              <a:rPr sz="2400" spc="55" dirty="0">
                <a:cs typeface="Times New Roman"/>
              </a:rPr>
              <a:t>the </a:t>
            </a:r>
            <a:r>
              <a:rPr sz="2400" spc="30" dirty="0">
                <a:cs typeface="Times New Roman"/>
              </a:rPr>
              <a:t>instance </a:t>
            </a:r>
            <a:r>
              <a:rPr sz="2400" spc="-5" dirty="0">
                <a:cs typeface="Times New Roman"/>
              </a:rPr>
              <a:t>is </a:t>
            </a:r>
            <a:r>
              <a:rPr sz="2400" spc="25" dirty="0">
                <a:cs typeface="Times New Roman"/>
              </a:rPr>
              <a:t>in  </a:t>
            </a:r>
            <a:r>
              <a:rPr sz="2400" spc="15" dirty="0">
                <a:cs typeface="Times New Roman"/>
              </a:rPr>
              <a:t>each</a:t>
            </a:r>
            <a:r>
              <a:rPr sz="2400" spc="85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cluster.</a:t>
            </a:r>
            <a:endParaRPr sz="2400" dirty="0">
              <a:cs typeface="Times New Roman"/>
            </a:endParaRPr>
          </a:p>
          <a:p>
            <a:pPr marL="494030" lvl="1" indent="-17716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94030" algn="l"/>
              </a:tabLst>
            </a:pPr>
            <a:r>
              <a:rPr sz="2400" spc="30" dirty="0">
                <a:cs typeface="Times New Roman"/>
              </a:rPr>
              <a:t>Maximization Step: </a:t>
            </a:r>
            <a:r>
              <a:rPr sz="2400" spc="45" dirty="0">
                <a:cs typeface="Times New Roman"/>
              </a:rPr>
              <a:t>Compute </a:t>
            </a:r>
            <a:r>
              <a:rPr sz="2400" spc="55" dirty="0">
                <a:cs typeface="Times New Roman"/>
              </a:rPr>
              <a:t>the </a:t>
            </a:r>
            <a:r>
              <a:rPr sz="2400" spc="45" dirty="0">
                <a:cs typeface="Times New Roman"/>
              </a:rPr>
              <a:t>parameters </a:t>
            </a:r>
            <a:r>
              <a:rPr sz="2400" spc="85" dirty="0">
                <a:cs typeface="Times New Roman"/>
              </a:rPr>
              <a:t>that </a:t>
            </a:r>
            <a:r>
              <a:rPr sz="2400" spc="20" dirty="0">
                <a:cs typeface="Times New Roman"/>
              </a:rPr>
              <a:t>maximize </a:t>
            </a:r>
            <a:r>
              <a:rPr sz="2400" spc="40" dirty="0">
                <a:cs typeface="Times New Roman"/>
              </a:rPr>
              <a:t>this</a:t>
            </a:r>
            <a:r>
              <a:rPr sz="2400" spc="200" dirty="0">
                <a:cs typeface="Times New Roman"/>
              </a:rPr>
              <a:t> </a:t>
            </a:r>
            <a:r>
              <a:rPr sz="2400" spc="10" dirty="0">
                <a:cs typeface="Times New Roman"/>
              </a:rPr>
              <a:t>likelihood</a:t>
            </a:r>
            <a:endParaRPr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79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383" y="455890"/>
            <a:ext cx="6894830" cy="51744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58775" indent="-139065">
              <a:lnSpc>
                <a:spcPct val="100000"/>
              </a:lnSpc>
              <a:spcBef>
                <a:spcPts val="935"/>
              </a:spcBef>
              <a:buFont typeface="Menlo"/>
              <a:buChar char="•"/>
              <a:tabLst>
                <a:tab pos="359410" algn="l"/>
              </a:tabLst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25425" y="228600"/>
            <a:ext cx="7321550" cy="608692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165" algn="ctr">
              <a:lnSpc>
                <a:spcPct val="100000"/>
              </a:lnSpc>
              <a:spcBef>
                <a:spcPts val="935"/>
              </a:spcBef>
              <a:tabLst>
                <a:tab pos="189865" algn="l"/>
              </a:tabLst>
            </a:pPr>
            <a:r>
              <a:rPr sz="2800" b="1" u="sng" spc="80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Expectation-Maximization </a:t>
            </a:r>
            <a:r>
              <a:rPr sz="2800" b="1" u="sng" spc="120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(EM) </a:t>
            </a:r>
            <a:r>
              <a:rPr sz="2800" b="1" u="sng" spc="70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Algorithm:</a:t>
            </a:r>
            <a:endParaRPr lang="en-US" sz="2800" b="1" u="sng" spc="70" dirty="0">
              <a:uFill>
                <a:solidFill>
                  <a:srgbClr val="00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0165">
              <a:lnSpc>
                <a:spcPct val="100000"/>
              </a:lnSpc>
              <a:spcBef>
                <a:spcPts val="935"/>
              </a:spcBef>
              <a:tabLst>
                <a:tab pos="189865" algn="l"/>
              </a:tabLst>
            </a:pPr>
            <a:r>
              <a:rPr lang="en-US" sz="2400" u="sng" spc="75" dirty="0">
                <a:uFill>
                  <a:solidFill>
                    <a:srgbClr val="000000"/>
                  </a:solidFill>
                </a:uFill>
                <a:cs typeface="Times New Roman"/>
              </a:rPr>
              <a:t>1</a:t>
            </a:r>
            <a:r>
              <a:rPr lang="en-US" sz="2400" b="1" u="sng" spc="75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sz="2400" u="sng" spc="65" dirty="0">
                <a:uFill>
                  <a:solidFill>
                    <a:srgbClr val="000000"/>
                  </a:solidFill>
                </a:uFill>
                <a:cs typeface="Times New Roman"/>
              </a:rPr>
              <a:t>numeric</a:t>
            </a:r>
            <a:r>
              <a:rPr sz="2400" u="sng" spc="175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sz="2400" u="sng" spc="80" dirty="0">
                <a:uFill>
                  <a:solidFill>
                    <a:srgbClr val="000000"/>
                  </a:solidFill>
                </a:uFill>
                <a:cs typeface="Times New Roman"/>
              </a:rPr>
              <a:t>attribute**</a:t>
            </a:r>
            <a:endParaRPr sz="2400" u="sng" dirty="0">
              <a:cs typeface="Times New Roman"/>
            </a:endParaRPr>
          </a:p>
          <a:p>
            <a:pPr marL="494030" indent="-149860">
              <a:lnSpc>
                <a:spcPct val="100000"/>
              </a:lnSpc>
              <a:spcBef>
                <a:spcPts val="930"/>
              </a:spcBef>
              <a:buChar char="–"/>
              <a:tabLst>
                <a:tab pos="494665" algn="l"/>
              </a:tabLst>
            </a:pPr>
            <a:r>
              <a:rPr sz="2400" b="1" u="sng" spc="70" dirty="0">
                <a:uFill>
                  <a:solidFill>
                    <a:srgbClr val="000000"/>
                  </a:solidFill>
                </a:uFill>
                <a:cs typeface="Times New Roman"/>
              </a:rPr>
              <a:t>Preliminaries</a:t>
            </a:r>
            <a:endParaRPr sz="2400" dirty="0">
              <a:cs typeface="Times New Roman"/>
            </a:endParaRPr>
          </a:p>
          <a:p>
            <a:pPr marL="753110" marR="43815" lvl="1" indent="-177165">
              <a:lnSpc>
                <a:spcPct val="102600"/>
              </a:lnSpc>
              <a:spcBef>
                <a:spcPts val="400"/>
              </a:spcBef>
              <a:buAutoNum type="arabicPeriod"/>
              <a:tabLst>
                <a:tab pos="753110" algn="l"/>
              </a:tabLst>
            </a:pPr>
            <a:r>
              <a:rPr sz="2400" spc="35" dirty="0">
                <a:cs typeface="Times New Roman"/>
              </a:rPr>
              <a:t>Each </a:t>
            </a:r>
            <a:r>
              <a:rPr sz="2400" spc="30" dirty="0">
                <a:cs typeface="Times New Roman"/>
              </a:rPr>
              <a:t>cluster </a:t>
            </a:r>
            <a:r>
              <a:rPr sz="2400" spc="35" dirty="0">
                <a:cs typeface="Times New Roman"/>
              </a:rPr>
              <a:t>has </a:t>
            </a:r>
            <a:r>
              <a:rPr sz="2400" spc="55" dirty="0">
                <a:cs typeface="Times New Roman"/>
              </a:rPr>
              <a:t>a </a:t>
            </a:r>
            <a:r>
              <a:rPr sz="2400" spc="30" dirty="0">
                <a:cs typeface="Times New Roman"/>
              </a:rPr>
              <a:t>probability </a:t>
            </a:r>
            <a:r>
              <a:rPr sz="2400" spc="40" dirty="0">
                <a:cs typeface="Times New Roman"/>
              </a:rPr>
              <a:t>distribution </a:t>
            </a:r>
            <a:r>
              <a:rPr sz="2400" spc="5" dirty="0">
                <a:cs typeface="Times New Roman"/>
              </a:rPr>
              <a:t>for </a:t>
            </a:r>
            <a:r>
              <a:rPr sz="2400" spc="35" dirty="0">
                <a:cs typeface="Times New Roman"/>
              </a:rPr>
              <a:t>its </a:t>
            </a:r>
            <a:r>
              <a:rPr sz="2400" spc="60" dirty="0">
                <a:cs typeface="Times New Roman"/>
              </a:rPr>
              <a:t>attribute </a:t>
            </a:r>
            <a:r>
              <a:rPr sz="2400" spc="-10" dirty="0">
                <a:cs typeface="Times New Roman"/>
              </a:rPr>
              <a:t>— </a:t>
            </a:r>
            <a:r>
              <a:rPr sz="2400" spc="-25" dirty="0">
                <a:cs typeface="Times New Roman"/>
              </a:rPr>
              <a:t>we’ll </a:t>
            </a:r>
            <a:r>
              <a:rPr sz="2400" spc="25" dirty="0">
                <a:cs typeface="Times New Roman"/>
              </a:rPr>
              <a:t>assume </a:t>
            </a:r>
            <a:r>
              <a:rPr sz="2400" spc="55" dirty="0">
                <a:cs typeface="Times New Roman"/>
              </a:rPr>
              <a:t>a </a:t>
            </a:r>
            <a:r>
              <a:rPr sz="2400" spc="35" dirty="0">
                <a:cs typeface="Times New Roman"/>
              </a:rPr>
              <a:t>normal  </a:t>
            </a:r>
            <a:r>
              <a:rPr sz="2400" spc="40" dirty="0">
                <a:cs typeface="Times New Roman"/>
              </a:rPr>
              <a:t>distribution with </a:t>
            </a:r>
            <a:r>
              <a:rPr sz="2400" spc="55" dirty="0">
                <a:cs typeface="Times New Roman"/>
              </a:rPr>
              <a:t>a </a:t>
            </a:r>
            <a:r>
              <a:rPr sz="2400" spc="40" dirty="0">
                <a:cs typeface="Times New Roman"/>
              </a:rPr>
              <a:t>mean </a:t>
            </a:r>
            <a:r>
              <a:rPr sz="2400" spc="55" dirty="0">
                <a:cs typeface="Times New Roman"/>
              </a:rPr>
              <a:t>and standard </a:t>
            </a:r>
            <a:r>
              <a:rPr sz="2400" spc="30" dirty="0">
                <a:cs typeface="Times New Roman"/>
              </a:rPr>
              <a:t>deviation </a:t>
            </a:r>
            <a:r>
              <a:rPr sz="2400" spc="25" dirty="0">
                <a:cs typeface="Times New Roman"/>
              </a:rPr>
              <a:t>as </a:t>
            </a:r>
            <a:r>
              <a:rPr sz="2400" spc="35" dirty="0">
                <a:cs typeface="Times New Roman"/>
              </a:rPr>
              <a:t>its</a:t>
            </a:r>
            <a:r>
              <a:rPr sz="2400" spc="125" dirty="0">
                <a:cs typeface="Times New Roman"/>
              </a:rPr>
              <a:t> </a:t>
            </a:r>
            <a:r>
              <a:rPr sz="2400" spc="40" dirty="0">
                <a:cs typeface="Times New Roman"/>
              </a:rPr>
              <a:t>parameters.</a:t>
            </a:r>
            <a:endParaRPr sz="2400" dirty="0">
              <a:cs typeface="Times New Roman"/>
            </a:endParaRPr>
          </a:p>
          <a:p>
            <a:pPr marL="753110" marR="43180" lvl="1" indent="-177165">
              <a:lnSpc>
                <a:spcPct val="102600"/>
              </a:lnSpc>
              <a:spcBef>
                <a:spcPts val="200"/>
              </a:spcBef>
              <a:buAutoNum type="arabicPeriod"/>
              <a:tabLst>
                <a:tab pos="753110" algn="l"/>
              </a:tabLst>
            </a:pPr>
            <a:r>
              <a:rPr sz="2400" spc="55" dirty="0">
                <a:cs typeface="Times New Roman"/>
              </a:rPr>
              <a:t>The </a:t>
            </a:r>
            <a:r>
              <a:rPr sz="2400" spc="30" dirty="0">
                <a:cs typeface="Times New Roman"/>
              </a:rPr>
              <a:t>probability </a:t>
            </a:r>
            <a:r>
              <a:rPr sz="2400" spc="40" dirty="0">
                <a:cs typeface="Times New Roman"/>
              </a:rPr>
              <a:t>distribution </a:t>
            </a:r>
            <a:r>
              <a:rPr sz="2400" spc="-20" dirty="0">
                <a:cs typeface="Times New Roman"/>
              </a:rPr>
              <a:t>of </a:t>
            </a:r>
            <a:r>
              <a:rPr sz="2400" spc="30" dirty="0">
                <a:cs typeface="Times New Roman"/>
              </a:rPr>
              <a:t>instances </a:t>
            </a:r>
            <a:r>
              <a:rPr sz="2400" spc="25" dirty="0">
                <a:cs typeface="Times New Roman"/>
              </a:rPr>
              <a:t>in </a:t>
            </a:r>
            <a:r>
              <a:rPr sz="2400" spc="30" dirty="0">
                <a:cs typeface="Times New Roman"/>
              </a:rPr>
              <a:t>cluster </a:t>
            </a:r>
            <a:r>
              <a:rPr sz="2400" i="1" spc="100" dirty="0">
                <a:cs typeface="Times New Roman"/>
              </a:rPr>
              <a:t>C</a:t>
            </a:r>
            <a:r>
              <a:rPr sz="2400" i="1" spc="150" baseline="-10416" dirty="0">
                <a:cs typeface="Arial"/>
              </a:rPr>
              <a:t>j </a:t>
            </a:r>
            <a:r>
              <a:rPr sz="2400" spc="-5" dirty="0">
                <a:cs typeface="Times New Roman"/>
              </a:rPr>
              <a:t>gives </a:t>
            </a:r>
            <a:r>
              <a:rPr sz="2400" spc="55" dirty="0">
                <a:cs typeface="Times New Roman"/>
              </a:rPr>
              <a:t>the </a:t>
            </a:r>
            <a:r>
              <a:rPr sz="2400" spc="30" dirty="0">
                <a:cs typeface="Times New Roman"/>
              </a:rPr>
              <a:t>probability </a:t>
            </a:r>
            <a:r>
              <a:rPr sz="2400" spc="85" dirty="0">
                <a:cs typeface="Times New Roman"/>
              </a:rPr>
              <a:t>that </a:t>
            </a:r>
            <a:r>
              <a:rPr sz="2400" spc="55" dirty="0">
                <a:cs typeface="Times New Roman"/>
              </a:rPr>
              <a:t>an  </a:t>
            </a:r>
            <a:r>
              <a:rPr sz="2400" spc="30" dirty="0">
                <a:cs typeface="Times New Roman"/>
              </a:rPr>
              <a:t>instance </a:t>
            </a:r>
            <a:r>
              <a:rPr sz="2400" i="1" spc="120" dirty="0">
                <a:cs typeface="Times New Roman"/>
              </a:rPr>
              <a:t>x</a:t>
            </a:r>
            <a:r>
              <a:rPr sz="2400" i="1" spc="179" baseline="-10416" dirty="0">
                <a:cs typeface="Arial"/>
              </a:rPr>
              <a:t>i </a:t>
            </a:r>
            <a:r>
              <a:rPr sz="2400" spc="40" dirty="0">
                <a:cs typeface="Times New Roman"/>
              </a:rPr>
              <a:t>with </a:t>
            </a:r>
            <a:r>
              <a:rPr sz="2400" spc="55" dirty="0">
                <a:cs typeface="Times New Roman"/>
              </a:rPr>
              <a:t>a </a:t>
            </a:r>
            <a:r>
              <a:rPr sz="2400" spc="40" dirty="0">
                <a:cs typeface="Times New Roman"/>
              </a:rPr>
              <a:t>particular </a:t>
            </a:r>
            <a:r>
              <a:rPr sz="2400" spc="60" dirty="0">
                <a:cs typeface="Times New Roman"/>
              </a:rPr>
              <a:t>attribute </a:t>
            </a:r>
            <a:r>
              <a:rPr sz="2400" spc="10" dirty="0">
                <a:cs typeface="Times New Roman"/>
              </a:rPr>
              <a:t>value would </a:t>
            </a:r>
            <a:r>
              <a:rPr sz="2400" spc="40" dirty="0">
                <a:cs typeface="Times New Roman"/>
              </a:rPr>
              <a:t>be </a:t>
            </a:r>
            <a:r>
              <a:rPr sz="2400" spc="25" dirty="0">
                <a:cs typeface="Times New Roman"/>
              </a:rPr>
              <a:t>in </a:t>
            </a:r>
            <a:r>
              <a:rPr sz="2400" spc="30" dirty="0">
                <a:cs typeface="Times New Roman"/>
              </a:rPr>
              <a:t>cluster </a:t>
            </a:r>
            <a:r>
              <a:rPr sz="2400" i="1" spc="100" dirty="0">
                <a:cs typeface="Times New Roman"/>
              </a:rPr>
              <a:t>C</a:t>
            </a:r>
            <a:r>
              <a:rPr sz="2400" i="1" spc="150" baseline="-10416" dirty="0">
                <a:cs typeface="Arial"/>
              </a:rPr>
              <a:t>j </a:t>
            </a:r>
            <a:r>
              <a:rPr sz="2400" spc="-5" dirty="0">
                <a:cs typeface="Times New Roman"/>
              </a:rPr>
              <a:t>:</a:t>
            </a:r>
            <a:r>
              <a:rPr sz="2400" spc="195" dirty="0">
                <a:cs typeface="Times New Roman"/>
              </a:rPr>
              <a:t> </a:t>
            </a:r>
            <a:r>
              <a:rPr sz="2400" spc="45" dirty="0">
                <a:cs typeface="Times New Roman"/>
              </a:rPr>
              <a:t>P(</a:t>
            </a:r>
            <a:r>
              <a:rPr sz="2400" i="1" spc="45" dirty="0" err="1">
                <a:cs typeface="Times New Roman"/>
              </a:rPr>
              <a:t>C</a:t>
            </a:r>
            <a:r>
              <a:rPr sz="2400" i="1" spc="67" baseline="-10416" dirty="0" err="1">
                <a:cs typeface="Arial"/>
              </a:rPr>
              <a:t>j</a:t>
            </a:r>
            <a:r>
              <a:rPr sz="2400" i="1" spc="67" baseline="-10416" dirty="0">
                <a:cs typeface="Arial"/>
              </a:rPr>
              <a:t> </a:t>
            </a:r>
            <a:r>
              <a:rPr lang="en-US" sz="2400" i="1" spc="67" baseline="-10416" dirty="0">
                <a:cs typeface="Arial"/>
              </a:rPr>
              <a:t> </a:t>
            </a:r>
            <a:r>
              <a:rPr lang="en-US" sz="2400" spc="67" dirty="0">
                <a:cs typeface="Arial"/>
              </a:rPr>
              <a:t>| x</a:t>
            </a:r>
            <a:r>
              <a:rPr lang="en-US" sz="2400" spc="67" baseline="-25000" dirty="0">
                <a:cs typeface="Arial"/>
              </a:rPr>
              <a:t>i</a:t>
            </a:r>
            <a:r>
              <a:rPr sz="2400" spc="55" dirty="0">
                <a:cs typeface="Times New Roman"/>
              </a:rPr>
              <a:t>)</a:t>
            </a:r>
            <a:endParaRPr lang="en-US" sz="2400" spc="55" dirty="0">
              <a:cs typeface="Times New Roman"/>
            </a:endParaRPr>
          </a:p>
          <a:p>
            <a:pPr marL="753110" marR="43180" lvl="1" indent="-177165">
              <a:lnSpc>
                <a:spcPct val="102600"/>
              </a:lnSpc>
              <a:spcBef>
                <a:spcPts val="200"/>
              </a:spcBef>
              <a:buFontTx/>
              <a:buAutoNum type="arabicPeriod"/>
              <a:tabLst>
                <a:tab pos="753110" algn="l"/>
              </a:tabLst>
            </a:pPr>
            <a:r>
              <a:rPr lang="en-US" sz="2400" spc="40" dirty="0">
                <a:latin typeface="Times New Roman"/>
                <a:cs typeface="Times New Roman"/>
              </a:rPr>
              <a:t>There </a:t>
            </a:r>
            <a:r>
              <a:rPr lang="en-US" sz="2400" spc="-5" dirty="0">
                <a:latin typeface="Times New Roman"/>
                <a:cs typeface="Times New Roman"/>
              </a:rPr>
              <a:t>is </a:t>
            </a:r>
            <a:r>
              <a:rPr lang="en-US" sz="2400" spc="10" dirty="0">
                <a:latin typeface="Times New Roman"/>
                <a:cs typeface="Times New Roman"/>
              </a:rPr>
              <a:t>also </a:t>
            </a:r>
            <a:r>
              <a:rPr lang="en-US" sz="2400" spc="55" dirty="0">
                <a:latin typeface="Times New Roman"/>
                <a:cs typeface="Times New Roman"/>
              </a:rPr>
              <a:t>a </a:t>
            </a:r>
            <a:r>
              <a:rPr lang="en-US" sz="2400" spc="30" dirty="0">
                <a:latin typeface="Times New Roman"/>
                <a:cs typeface="Times New Roman"/>
              </a:rPr>
              <a:t>cluster probability </a:t>
            </a:r>
            <a:r>
              <a:rPr lang="en-US" sz="2400" spc="40" dirty="0">
                <a:latin typeface="Times New Roman"/>
                <a:cs typeface="Times New Roman"/>
              </a:rPr>
              <a:t>distribution </a:t>
            </a:r>
            <a:r>
              <a:rPr lang="en-US" sz="2400" spc="10" dirty="0">
                <a:latin typeface="Times New Roman"/>
                <a:cs typeface="Times New Roman"/>
              </a:rPr>
              <a:t>reflecting </a:t>
            </a:r>
            <a:r>
              <a:rPr lang="en-US" sz="2400" spc="55" dirty="0">
                <a:latin typeface="Times New Roman"/>
                <a:cs typeface="Times New Roman"/>
              </a:rPr>
              <a:t>the </a:t>
            </a:r>
            <a:r>
              <a:rPr lang="en-US" sz="2400" spc="30" dirty="0">
                <a:latin typeface="Times New Roman"/>
                <a:cs typeface="Times New Roman"/>
              </a:rPr>
              <a:t>fact </a:t>
            </a:r>
            <a:r>
              <a:rPr lang="en-US" sz="2400" spc="85" dirty="0">
                <a:latin typeface="Times New Roman"/>
                <a:cs typeface="Times New Roman"/>
              </a:rPr>
              <a:t>that </a:t>
            </a:r>
            <a:r>
              <a:rPr lang="en-US" sz="2400" spc="10" dirty="0">
                <a:latin typeface="Times New Roman"/>
                <a:cs typeface="Times New Roman"/>
              </a:rPr>
              <a:t>some </a:t>
            </a:r>
            <a:r>
              <a:rPr lang="en-US" sz="2400" spc="25" dirty="0">
                <a:latin typeface="Times New Roman"/>
                <a:cs typeface="Times New Roman"/>
              </a:rPr>
              <a:t>clusters  </a:t>
            </a:r>
            <a:r>
              <a:rPr lang="en-US" sz="2400" spc="35" dirty="0">
                <a:latin typeface="Times New Roman"/>
                <a:cs typeface="Times New Roman"/>
              </a:rPr>
              <a:t>are </a:t>
            </a:r>
            <a:r>
              <a:rPr lang="en-US" sz="2400" spc="25" dirty="0">
                <a:latin typeface="Times New Roman"/>
                <a:cs typeface="Times New Roman"/>
              </a:rPr>
              <a:t>more </a:t>
            </a:r>
            <a:r>
              <a:rPr lang="en-US" sz="2400" dirty="0">
                <a:latin typeface="Times New Roman"/>
                <a:cs typeface="Times New Roman"/>
              </a:rPr>
              <a:t>likely </a:t>
            </a:r>
            <a:r>
              <a:rPr lang="en-US" sz="2400" spc="70" dirty="0">
                <a:latin typeface="Times New Roman"/>
                <a:cs typeface="Times New Roman"/>
              </a:rPr>
              <a:t>than</a:t>
            </a:r>
            <a:r>
              <a:rPr lang="en-US" sz="2400" spc="275" dirty="0">
                <a:latin typeface="Times New Roman"/>
                <a:cs typeface="Times New Roman"/>
              </a:rPr>
              <a:t> </a:t>
            </a:r>
            <a:r>
              <a:rPr lang="en-US" sz="2400" spc="35" dirty="0">
                <a:latin typeface="Times New Roman"/>
                <a:cs typeface="Times New Roman"/>
              </a:rPr>
              <a:t>others</a:t>
            </a:r>
            <a:endParaRPr lang="en-US" sz="2400" dirty="0">
              <a:latin typeface="Times New Roman"/>
              <a:cs typeface="Times New Roman"/>
            </a:endParaRPr>
          </a:p>
          <a:p>
            <a:pPr marL="575945" marR="43180" lvl="1">
              <a:lnSpc>
                <a:spcPct val="102600"/>
              </a:lnSpc>
              <a:spcBef>
                <a:spcPts val="200"/>
              </a:spcBef>
              <a:tabLst>
                <a:tab pos="753110" algn="l"/>
              </a:tabLst>
            </a:pPr>
            <a:endParaRPr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353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383" y="455890"/>
            <a:ext cx="6894830" cy="51744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58775" indent="-139065">
              <a:lnSpc>
                <a:spcPct val="100000"/>
              </a:lnSpc>
              <a:spcBef>
                <a:spcPts val="935"/>
              </a:spcBef>
              <a:buFont typeface="Menlo"/>
              <a:buChar char="•"/>
              <a:tabLst>
                <a:tab pos="359410" algn="l"/>
              </a:tabLst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5"/>
              <p:cNvSpPr txBox="1"/>
              <p:nvPr/>
            </p:nvSpPr>
            <p:spPr>
              <a:xfrm>
                <a:off x="225425" y="228600"/>
                <a:ext cx="7321550" cy="11823686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165" algn="ctr">
                  <a:lnSpc>
                    <a:spcPct val="100000"/>
                  </a:lnSpc>
                  <a:spcBef>
                    <a:spcPts val="935"/>
                  </a:spcBef>
                  <a:tabLst>
                    <a:tab pos="189865" algn="l"/>
                  </a:tabLst>
                </a:pPr>
                <a:r>
                  <a:rPr lang="en-US" sz="2800" b="1" u="sng" spc="80" dirty="0"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Expectation-Maximization </a:t>
                </a:r>
                <a:r>
                  <a:rPr lang="en-US" sz="2800" b="1" u="sng" spc="120" dirty="0"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(EM) </a:t>
                </a:r>
                <a:r>
                  <a:rPr lang="en-US" sz="2800" b="1" u="sng" spc="70" dirty="0"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Algorithm:</a:t>
                </a:r>
              </a:p>
              <a:p>
                <a:pPr marL="50165">
                  <a:lnSpc>
                    <a:spcPct val="100000"/>
                  </a:lnSpc>
                  <a:spcBef>
                    <a:spcPts val="935"/>
                  </a:spcBef>
                  <a:tabLst>
                    <a:tab pos="189865" algn="l"/>
                  </a:tabLst>
                </a:pPr>
                <a:r>
                  <a:rPr lang="en-US" sz="2400" u="sng" spc="75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1</a:t>
                </a:r>
                <a:r>
                  <a:rPr lang="en-US" sz="2400" b="1" u="sng" spc="75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 </a:t>
                </a:r>
                <a:r>
                  <a:rPr lang="en-US" sz="2400" u="sng" spc="65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numeric</a:t>
                </a:r>
                <a:r>
                  <a:rPr lang="en-US" sz="2400" u="sng" spc="175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 </a:t>
                </a:r>
                <a:r>
                  <a:rPr lang="en-US" sz="2400" u="sng" spc="80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attribute**</a:t>
                </a:r>
              </a:p>
              <a:p>
                <a:pPr marL="161290" indent="-149225" algn="just">
                  <a:lnSpc>
                    <a:spcPct val="100000"/>
                  </a:lnSpc>
                  <a:spcBef>
                    <a:spcPts val="345"/>
                  </a:spcBef>
                  <a:buChar char="–"/>
                  <a:tabLst>
                    <a:tab pos="161925" algn="l"/>
                  </a:tabLst>
                </a:pPr>
                <a:r>
                  <a:rPr lang="en-US" sz="2400" b="1" u="sng" spc="75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Assumptions:</a:t>
                </a:r>
                <a:endParaRPr lang="en-US" sz="2400" dirty="0">
                  <a:cs typeface="Times New Roman"/>
                </a:endParaRPr>
              </a:p>
              <a:p>
                <a:pPr marL="420370" marR="5715" lvl="1" indent="-177165" algn="just">
                  <a:lnSpc>
                    <a:spcPct val="102600"/>
                  </a:lnSpc>
                  <a:spcBef>
                    <a:spcPts val="305"/>
                  </a:spcBef>
                  <a:buAutoNum type="arabicPeriod"/>
                  <a:tabLst>
                    <a:tab pos="421005" algn="l"/>
                  </a:tabLst>
                </a:pPr>
                <a:r>
                  <a:rPr lang="en-US" sz="2400" spc="20" dirty="0">
                    <a:cs typeface="Times New Roman"/>
                  </a:rPr>
                  <a:t>Assume </a:t>
                </a:r>
                <a:r>
                  <a:rPr lang="en-US" sz="2400" spc="85" dirty="0">
                    <a:cs typeface="Times New Roman"/>
                  </a:rPr>
                  <a:t>that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60" dirty="0">
                    <a:cs typeface="Times New Roman"/>
                  </a:rPr>
                  <a:t>attribute </a:t>
                </a:r>
                <a:r>
                  <a:rPr lang="en-US" sz="2400" spc="35" dirty="0">
                    <a:cs typeface="Times New Roman"/>
                  </a:rPr>
                  <a:t>has </a:t>
                </a:r>
                <a:r>
                  <a:rPr lang="en-US" sz="2400" spc="55" dirty="0">
                    <a:cs typeface="Times New Roman"/>
                  </a:rPr>
                  <a:t>a </a:t>
                </a:r>
                <a:r>
                  <a:rPr lang="en-US" sz="2400" spc="35" dirty="0">
                    <a:cs typeface="Times New Roman"/>
                  </a:rPr>
                  <a:t>normal </a:t>
                </a:r>
                <a:r>
                  <a:rPr lang="en-US" sz="2400" spc="40" dirty="0">
                    <a:cs typeface="Times New Roman"/>
                  </a:rPr>
                  <a:t>distribution </a:t>
                </a:r>
                <a:r>
                  <a:rPr lang="en-US" sz="2400" spc="5" dirty="0">
                    <a:cs typeface="Times New Roman"/>
                  </a:rPr>
                  <a:t>for </a:t>
                </a:r>
                <a:r>
                  <a:rPr lang="en-US" sz="2400" spc="15" dirty="0">
                    <a:cs typeface="Times New Roman"/>
                  </a:rPr>
                  <a:t>each </a:t>
                </a:r>
                <a:r>
                  <a:rPr lang="en-US" sz="2400" spc="30" dirty="0">
                    <a:cs typeface="Times New Roman"/>
                  </a:rPr>
                  <a:t>cluster, </a:t>
                </a:r>
                <a:r>
                  <a:rPr lang="en-US" sz="2400" spc="75" dirty="0">
                    <a:cs typeface="Times New Roman"/>
                  </a:rPr>
                  <a:t>but </a:t>
                </a:r>
                <a:r>
                  <a:rPr lang="en-US" sz="2400" spc="40" dirty="0">
                    <a:cs typeface="Times New Roman"/>
                  </a:rPr>
                  <a:t>with  </a:t>
                </a:r>
                <a:r>
                  <a:rPr lang="en-US" sz="2400" spc="15" dirty="0">
                    <a:cs typeface="Times New Roman"/>
                  </a:rPr>
                  <a:t>different </a:t>
                </a:r>
                <a:r>
                  <a:rPr lang="en-US" sz="2400" spc="30" dirty="0">
                    <a:cs typeface="Times New Roman"/>
                  </a:rPr>
                  <a:t>means </a:t>
                </a:r>
                <a:r>
                  <a:rPr lang="en-US" sz="2400" spc="55" dirty="0">
                    <a:cs typeface="Times New Roman"/>
                  </a:rPr>
                  <a:t>and standard</a:t>
                </a:r>
                <a:r>
                  <a:rPr lang="en-US" sz="2400" spc="245" dirty="0">
                    <a:cs typeface="Times New Roman"/>
                  </a:rPr>
                  <a:t> </a:t>
                </a:r>
                <a:r>
                  <a:rPr lang="en-US" sz="2400" spc="25" dirty="0">
                    <a:cs typeface="Times New Roman"/>
                  </a:rPr>
                  <a:t>deviations.</a:t>
                </a:r>
                <a:endParaRPr lang="en-US" sz="2400" dirty="0">
                  <a:cs typeface="Times New Roman"/>
                </a:endParaRPr>
              </a:p>
              <a:p>
                <a:pPr marL="420370" marR="5080" lvl="1" indent="-177165" algn="just">
                  <a:lnSpc>
                    <a:spcPct val="102600"/>
                  </a:lnSpc>
                  <a:spcBef>
                    <a:spcPts val="155"/>
                  </a:spcBef>
                  <a:buAutoNum type="arabicPeriod"/>
                  <a:tabLst>
                    <a:tab pos="421005" algn="l"/>
                  </a:tabLst>
                </a:pPr>
                <a:r>
                  <a:rPr lang="en-US" sz="2400" spc="20" dirty="0">
                    <a:cs typeface="Times New Roman"/>
                  </a:rPr>
                  <a:t>Given k </a:t>
                </a:r>
                <a:r>
                  <a:rPr lang="en-US" sz="2400" spc="55" dirty="0">
                    <a:cs typeface="Times New Roman"/>
                  </a:rPr>
                  <a:t>(the </a:t>
                </a:r>
                <a:r>
                  <a:rPr lang="en-US" sz="2400" spc="40" dirty="0">
                    <a:cs typeface="Times New Roman"/>
                  </a:rPr>
                  <a:t>number </a:t>
                </a:r>
                <a:r>
                  <a:rPr lang="en-US" sz="2400" spc="-20" dirty="0">
                    <a:cs typeface="Times New Roman"/>
                  </a:rPr>
                  <a:t>of </a:t>
                </a:r>
                <a:r>
                  <a:rPr lang="en-US" sz="2400" spc="30" dirty="0">
                    <a:cs typeface="Times New Roman"/>
                  </a:rPr>
                  <a:t>clusters) </a:t>
                </a:r>
                <a:r>
                  <a:rPr lang="en-US" sz="2400" spc="55" dirty="0">
                    <a:cs typeface="Times New Roman"/>
                  </a:rPr>
                  <a:t>and a dataset </a:t>
                </a:r>
                <a:r>
                  <a:rPr lang="en-US" sz="2400" spc="-20" dirty="0">
                    <a:cs typeface="Times New Roman"/>
                  </a:rPr>
                  <a:t>of </a:t>
                </a:r>
                <a:r>
                  <a:rPr lang="en-US" sz="2400" spc="30" dirty="0">
                    <a:cs typeface="Times New Roman"/>
                  </a:rPr>
                  <a:t>instances</a:t>
                </a:r>
                <a:r>
                  <a:rPr lang="en-US" sz="2400" spc="55" dirty="0">
                    <a:cs typeface="Times New Roman"/>
                  </a:rPr>
                  <a:t>, </a:t>
                </a:r>
                <a:r>
                  <a:rPr lang="en-US" sz="2400" spc="-25" dirty="0">
                    <a:cs typeface="Times New Roman"/>
                  </a:rPr>
                  <a:t>we </a:t>
                </a:r>
                <a:r>
                  <a:rPr lang="en-US" sz="2400" spc="45" dirty="0">
                    <a:cs typeface="Times New Roman"/>
                  </a:rPr>
                  <a:t>must </a:t>
                </a:r>
                <a:r>
                  <a:rPr lang="en-US" sz="2400" spc="35" dirty="0">
                    <a:cs typeface="Times New Roman"/>
                  </a:rPr>
                  <a:t>determine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30" dirty="0">
                    <a:cs typeface="Times New Roman"/>
                  </a:rPr>
                  <a:t>probability </a:t>
                </a:r>
                <a:r>
                  <a:rPr lang="en-US" sz="2400" spc="-20" dirty="0">
                    <a:cs typeface="Times New Roman"/>
                  </a:rPr>
                  <a:t>of  </a:t>
                </a:r>
                <a:r>
                  <a:rPr lang="en-US" sz="2400" spc="15" dirty="0">
                    <a:cs typeface="Times New Roman"/>
                  </a:rPr>
                  <a:t>each </a:t>
                </a:r>
                <a:r>
                  <a:rPr lang="en-US" sz="2400" spc="30" dirty="0">
                    <a:cs typeface="Times New Roman"/>
                  </a:rPr>
                  <a:t>cluster </a:t>
                </a:r>
                <a:r>
                  <a:rPr lang="en-US" sz="2400" spc="5" dirty="0">
                    <a:cs typeface="Times New Roman"/>
                  </a:rPr>
                  <a:t>given </a:t>
                </a:r>
                <a:r>
                  <a:rPr lang="en-US" sz="2400" spc="55" dirty="0">
                    <a:cs typeface="Times New Roman"/>
                  </a:rPr>
                  <a:t>an</a:t>
                </a:r>
                <a:r>
                  <a:rPr lang="en-US" sz="2400" spc="290" dirty="0">
                    <a:cs typeface="Times New Roman"/>
                  </a:rPr>
                  <a:t> </a:t>
                </a:r>
                <a:r>
                  <a:rPr lang="en-US" sz="2400" spc="30" dirty="0">
                    <a:cs typeface="Times New Roman"/>
                  </a:rPr>
                  <a:t>instance.</a:t>
                </a:r>
                <a:endParaRPr lang="en-US" sz="2400" dirty="0">
                  <a:cs typeface="Times New Roman"/>
                </a:endParaRPr>
              </a:p>
              <a:p>
                <a:pPr marL="420370" marR="5080" lvl="1" indent="-177165" algn="just">
                  <a:lnSpc>
                    <a:spcPct val="102600"/>
                  </a:lnSpc>
                  <a:spcBef>
                    <a:spcPts val="155"/>
                  </a:spcBef>
                  <a:buAutoNum type="arabicPeriod"/>
                  <a:tabLst>
                    <a:tab pos="421005" algn="l"/>
                  </a:tabLst>
                </a:pPr>
                <a:r>
                  <a:rPr lang="en-US" sz="2400" spc="5" dirty="0">
                    <a:cs typeface="Times New Roman"/>
                  </a:rPr>
                  <a:t>To </a:t>
                </a:r>
                <a:r>
                  <a:rPr lang="en-US" sz="2400" spc="25" dirty="0">
                    <a:cs typeface="Times New Roman"/>
                  </a:rPr>
                  <a:t>do </a:t>
                </a:r>
                <a:r>
                  <a:rPr lang="en-US" sz="2400" spc="35" dirty="0">
                    <a:cs typeface="Times New Roman"/>
                  </a:rPr>
                  <a:t>this, </a:t>
                </a:r>
                <a:r>
                  <a:rPr lang="en-US" sz="2400" spc="-25" dirty="0">
                    <a:cs typeface="Times New Roman"/>
                  </a:rPr>
                  <a:t>we </a:t>
                </a:r>
                <a:r>
                  <a:rPr lang="en-US" sz="2400" spc="-5" dirty="0">
                    <a:cs typeface="Times New Roman"/>
                  </a:rPr>
                  <a:t>will </a:t>
                </a:r>
                <a:r>
                  <a:rPr lang="en-US" sz="2400" spc="35" dirty="0">
                    <a:cs typeface="Times New Roman"/>
                  </a:rPr>
                  <a:t>compute </a:t>
                </a:r>
                <a:r>
                  <a:rPr lang="en-US" sz="2400" spc="55" dirty="0">
                    <a:cs typeface="Times New Roman"/>
                  </a:rPr>
                  <a:t>a </a:t>
                </a:r>
                <a:r>
                  <a:rPr lang="en-US" sz="2400" spc="35" dirty="0">
                    <a:cs typeface="Times New Roman"/>
                  </a:rPr>
                  <a:t>set </a:t>
                </a:r>
                <a:r>
                  <a:rPr lang="en-US" sz="2400" spc="-20" dirty="0">
                    <a:cs typeface="Times New Roman"/>
                  </a:rPr>
                  <a:t>of </a:t>
                </a:r>
                <a:r>
                  <a:rPr lang="en-US" sz="2400" spc="40" dirty="0">
                    <a:cs typeface="Times New Roman"/>
                  </a:rPr>
                  <a:t>parameters, </a:t>
                </a:r>
                <a:r>
                  <a:rPr lang="en-US" sz="2400" spc="20" dirty="0">
                    <a:cs typeface="Times New Roman"/>
                  </a:rPr>
                  <a:t>including </a:t>
                </a:r>
                <a:r>
                  <a:rPr lang="en-US" sz="2400" spc="15" dirty="0">
                    <a:cs typeface="Times New Roman"/>
                  </a:rPr>
                  <a:t>each cluster’s </a:t>
                </a:r>
                <a:r>
                  <a:rPr lang="en-US" sz="2400" spc="30" dirty="0">
                    <a:cs typeface="Times New Roman"/>
                  </a:rPr>
                  <a:t>probability </a:t>
                </a:r>
                <a:r>
                  <a:rPr lang="en-US" sz="2400" spc="40" dirty="0">
                    <a:cs typeface="Times New Roman"/>
                  </a:rPr>
                  <a:t>distribution </a:t>
                </a:r>
                <a:r>
                  <a:rPr lang="en-US" sz="2400" spc="5" dirty="0">
                    <a:cs typeface="Times New Roman"/>
                  </a:rPr>
                  <a:t>for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60" dirty="0">
                    <a:cs typeface="Times New Roman"/>
                  </a:rPr>
                  <a:t>attribute </a:t>
                </a:r>
                <a:r>
                  <a:rPr lang="en-US" sz="2400" spc="50" dirty="0">
                    <a:cs typeface="Times New Roman"/>
                  </a:rPr>
                  <a:t>and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30" dirty="0">
                    <a:cs typeface="Times New Roman"/>
                  </a:rPr>
                  <a:t>probability </a:t>
                </a:r>
                <a:r>
                  <a:rPr lang="en-US" sz="2400" spc="40" dirty="0">
                    <a:cs typeface="Times New Roman"/>
                  </a:rPr>
                  <a:t>distribution </a:t>
                </a:r>
                <a:r>
                  <a:rPr lang="en-US" sz="2400" spc="5" dirty="0">
                    <a:cs typeface="Times New Roman"/>
                  </a:rPr>
                  <a:t>for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15" dirty="0">
                    <a:cs typeface="Times New Roman"/>
                  </a:rPr>
                  <a:t>occurrence </a:t>
                </a:r>
                <a:r>
                  <a:rPr lang="en-US" sz="2400" spc="-20" dirty="0">
                    <a:cs typeface="Times New Roman"/>
                  </a:rPr>
                  <a:t>of  </a:t>
                </a:r>
                <a:r>
                  <a:rPr lang="en-US" sz="2400" spc="25" dirty="0">
                    <a:cs typeface="Times New Roman"/>
                  </a:rPr>
                  <a:t>clusters.</a:t>
                </a:r>
                <a:endParaRPr lang="en-US" sz="2400" dirty="0">
                  <a:cs typeface="Times New Roman"/>
                </a:endParaRPr>
              </a:p>
              <a:p>
                <a:pPr marL="655955" marR="5080" lvl="2" indent="-139065" algn="just">
                  <a:lnSpc>
                    <a:spcPct val="102600"/>
                  </a:lnSpc>
                  <a:spcBef>
                    <a:spcPts val="155"/>
                  </a:spcBef>
                  <a:buFont typeface="Menlo"/>
                  <a:buChar char="·"/>
                  <a:tabLst>
                    <a:tab pos="656590" algn="l"/>
                  </a:tabLst>
                </a:pP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20" dirty="0">
                    <a:cs typeface="Times New Roman"/>
                  </a:rPr>
                  <a:t>former </a:t>
                </a:r>
                <a:r>
                  <a:rPr lang="en-US" sz="2400" spc="-5" dirty="0">
                    <a:cs typeface="Times New Roman"/>
                  </a:rPr>
                  <a:t>is </a:t>
                </a:r>
                <a:r>
                  <a:rPr lang="en-US" sz="2400" spc="40" dirty="0">
                    <a:cs typeface="Times New Roman"/>
                  </a:rPr>
                  <a:t>equated </a:t>
                </a:r>
                <a:r>
                  <a:rPr lang="en-US" sz="2400" spc="35" dirty="0">
                    <a:cs typeface="Times New Roman"/>
                  </a:rPr>
                  <a:t>with </a:t>
                </a:r>
                <a:r>
                  <a:rPr lang="en-US" sz="2400" spc="10" dirty="0">
                    <a:cs typeface="Times New Roman"/>
                  </a:rPr>
                  <a:t>finding, </a:t>
                </a:r>
                <a:r>
                  <a:rPr lang="en-US" sz="2400" spc="5" dirty="0">
                    <a:cs typeface="Times New Roman"/>
                  </a:rPr>
                  <a:t>for </a:t>
                </a:r>
                <a:r>
                  <a:rPr lang="en-US" sz="2400" spc="15" dirty="0">
                    <a:cs typeface="Times New Roman"/>
                  </a:rPr>
                  <a:t>each </a:t>
                </a:r>
                <a:r>
                  <a:rPr lang="en-US" sz="2400" spc="30" dirty="0">
                    <a:cs typeface="Times New Roman"/>
                  </a:rPr>
                  <a:t>cluster,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40" dirty="0">
                    <a:cs typeface="Times New Roman"/>
                  </a:rPr>
                  <a:t>mean </a:t>
                </a:r>
                <a:r>
                  <a:rPr lang="en-US" sz="2400" spc="55" dirty="0">
                    <a:cs typeface="Times New Roman"/>
                  </a:rPr>
                  <a:t>and standard  </a:t>
                </a:r>
                <a:r>
                  <a:rPr lang="en-US" sz="2400" spc="30" dirty="0">
                    <a:cs typeface="Times New Roman"/>
                  </a:rPr>
                  <a:t>deviation </a:t>
                </a:r>
                <a:r>
                  <a:rPr lang="en-US" sz="2400" spc="-20" dirty="0">
                    <a:cs typeface="Times New Roman"/>
                  </a:rPr>
                  <a:t>of </a:t>
                </a:r>
                <a:r>
                  <a:rPr lang="en-US" sz="2400" spc="50" dirty="0">
                    <a:cs typeface="Times New Roman"/>
                  </a:rPr>
                  <a:t>the </a:t>
                </a:r>
                <a:r>
                  <a:rPr lang="en-US" sz="2400" spc="35" dirty="0">
                    <a:cs typeface="Times New Roman"/>
                  </a:rPr>
                  <a:t>normal </a:t>
                </a:r>
                <a:r>
                  <a:rPr lang="en-US" sz="2400" spc="40" dirty="0">
                    <a:cs typeface="Times New Roman"/>
                  </a:rPr>
                  <a:t>distribution </a:t>
                </a:r>
                <a:r>
                  <a:rPr lang="en-US" sz="2400" spc="-20" dirty="0">
                    <a:cs typeface="Times New Roman"/>
                  </a:rPr>
                  <a:t>of </a:t>
                </a:r>
                <a:r>
                  <a:rPr lang="en-US" sz="2400" spc="60" dirty="0">
                    <a:cs typeface="Times New Roman"/>
                  </a:rPr>
                  <a:t>attribute </a:t>
                </a:r>
                <a:r>
                  <a:rPr lang="en-US" sz="2400" spc="10" dirty="0">
                    <a:cs typeface="Times New Roman"/>
                  </a:rPr>
                  <a:t>values </a:t>
                </a:r>
                <a:r>
                  <a:rPr lang="en-US" sz="2400" spc="5" dirty="0">
                    <a:cs typeface="Times New Roman"/>
                  </a:rPr>
                  <a:t>for </a:t>
                </a:r>
                <a:r>
                  <a:rPr lang="en-US" sz="2400" spc="85" dirty="0">
                    <a:cs typeface="Times New Roman"/>
                  </a:rPr>
                  <a:t>that</a:t>
                </a:r>
                <a:r>
                  <a:rPr lang="en-US" sz="2400" spc="175" dirty="0">
                    <a:cs typeface="Times New Roman"/>
                  </a:rPr>
                  <a:t> </a:t>
                </a:r>
                <a:r>
                  <a:rPr lang="en-US" sz="2400" spc="30" dirty="0">
                    <a:cs typeface="Times New Roman"/>
                  </a:rPr>
                  <a:t>cluster.</a:t>
                </a:r>
                <a:endParaRPr lang="en-US" sz="2400" dirty="0">
                  <a:cs typeface="Times New Roman"/>
                </a:endParaRPr>
              </a:p>
              <a:p>
                <a:pPr marL="655955" marR="5080" lvl="2" indent="-139065" algn="just">
                  <a:lnSpc>
                    <a:spcPct val="102600"/>
                  </a:lnSpc>
                  <a:spcBef>
                    <a:spcPts val="155"/>
                  </a:spcBef>
                  <a:buFont typeface="Menlo"/>
                  <a:buChar char="·"/>
                  <a:tabLst>
                    <a:tab pos="656590" algn="l"/>
                  </a:tabLst>
                </a:pPr>
                <a:r>
                  <a:rPr lang="en-US" sz="2400" spc="25" dirty="0">
                    <a:cs typeface="Times New Roman"/>
                  </a:rPr>
                  <a:t>Once </a:t>
                </a:r>
                <a:r>
                  <a:rPr lang="en-US" sz="2400" spc="-25" dirty="0">
                    <a:cs typeface="Times New Roman"/>
                  </a:rPr>
                  <a:t>we </a:t>
                </a:r>
                <a:r>
                  <a:rPr lang="en-US" sz="2400" spc="15" dirty="0">
                    <a:cs typeface="Times New Roman"/>
                  </a:rPr>
                  <a:t>have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40" dirty="0">
                    <a:cs typeface="Times New Roman"/>
                  </a:rPr>
                  <a:t>mean </a:t>
                </a:r>
                <a:r>
                  <a:rPr lang="en-US" sz="2400" spc="55" dirty="0">
                    <a:cs typeface="Times New Roman"/>
                  </a:rPr>
                  <a:t>and standard </a:t>
                </a:r>
                <a:r>
                  <a:rPr lang="en-US" sz="2400" spc="30" dirty="0">
                    <a:cs typeface="Times New Roman"/>
                  </a:rPr>
                  <a:t>deviation </a:t>
                </a:r>
                <a:r>
                  <a:rPr lang="en-US" sz="2400" spc="5" dirty="0">
                    <a:cs typeface="Times New Roman"/>
                  </a:rPr>
                  <a:t>for </a:t>
                </a:r>
                <a:r>
                  <a:rPr lang="en-US" sz="2400" spc="15" dirty="0">
                    <a:cs typeface="Times New Roman"/>
                  </a:rPr>
                  <a:t>each </a:t>
                </a:r>
                <a:r>
                  <a:rPr lang="en-US" sz="2400" spc="60" dirty="0">
                    <a:cs typeface="Times New Roman"/>
                  </a:rPr>
                  <a:t>attribute </a:t>
                </a:r>
                <a:r>
                  <a:rPr lang="en-US" sz="2400" spc="5" dirty="0">
                    <a:cs typeface="Times New Roman"/>
                  </a:rPr>
                  <a:t>given </a:t>
                </a:r>
                <a:r>
                  <a:rPr lang="en-US" sz="2400" spc="55" dirty="0">
                    <a:cs typeface="Times New Roman"/>
                  </a:rPr>
                  <a:t>the  </a:t>
                </a:r>
                <a:r>
                  <a:rPr lang="en-US" sz="2400" spc="30" dirty="0">
                    <a:cs typeface="Times New Roman"/>
                  </a:rPr>
                  <a:t>cluster,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30" dirty="0">
                    <a:cs typeface="Times New Roman"/>
                  </a:rPr>
                  <a:t>probability </a:t>
                </a:r>
                <a:r>
                  <a:rPr lang="en-US" sz="2400" spc="-20" dirty="0">
                    <a:cs typeface="Times New Roman"/>
                  </a:rPr>
                  <a:t>of </a:t>
                </a:r>
                <a:r>
                  <a:rPr lang="en-US" sz="2400" spc="55" dirty="0">
                    <a:cs typeface="Times New Roman"/>
                  </a:rPr>
                  <a:t>an </a:t>
                </a:r>
                <a:r>
                  <a:rPr lang="en-US" sz="2400" spc="30" dirty="0">
                    <a:cs typeface="Times New Roman"/>
                  </a:rPr>
                  <a:t>instance </a:t>
                </a:r>
                <a:r>
                  <a:rPr lang="en-US" sz="2400" spc="5" dirty="0">
                    <a:cs typeface="Times New Roman"/>
                  </a:rPr>
                  <a:t>given </a:t>
                </a:r>
                <a:r>
                  <a:rPr lang="en-US" sz="2400" spc="55" dirty="0">
                    <a:cs typeface="Times New Roman"/>
                  </a:rPr>
                  <a:t>a </a:t>
                </a:r>
                <a:r>
                  <a:rPr lang="en-US" sz="2400" spc="30" dirty="0">
                    <a:cs typeface="Times New Roman"/>
                  </a:rPr>
                  <a:t>cluster is</a:t>
                </a:r>
                <a:endParaRPr lang="en-US" sz="2400" spc="40" dirty="0">
                  <a:cs typeface="Times New Roman"/>
                </a:endParaRPr>
              </a:p>
              <a:p>
                <a:pPr marL="516890" marR="5080" lvl="2" algn="just">
                  <a:lnSpc>
                    <a:spcPct val="102600"/>
                  </a:lnSpc>
                  <a:spcBef>
                    <a:spcPts val="155"/>
                  </a:spcBef>
                  <a:tabLst>
                    <a:tab pos="656590" algn="l"/>
                  </a:tabLst>
                </a:pPr>
                <a:r>
                  <a:rPr lang="en-US" sz="2400" spc="40" dirty="0">
                    <a:cs typeface="Times New Roman"/>
                  </a:rPr>
                  <a:t>             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pc="4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400" i="1" spc="4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sz="2400" i="1" spc="4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pc="40" dirty="0">
                    <a:cs typeface="Times New Roman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pc="55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spc="55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  <m:r>
                              <a:rPr lang="en-US" sz="2400" i="1" spc="55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n-US" sz="2400" spc="55" dirty="0">
                                <a:cs typeface="Times New Roman"/>
                              </a:rPr>
                              <m:t> 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2400" spc="55" dirty="0">
                            <a:cs typeface="Times New Roman"/>
                          </a:rPr>
                          <m:t> </m:t>
                        </m:r>
                        <m:r>
                          <a:rPr lang="en-US" sz="2400" i="1" spc="55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𝜎</m:t>
                        </m:r>
                        <m:r>
                          <m:rPr>
                            <m:nor/>
                          </m:rPr>
                          <a:rPr lang="en-US" sz="2400" spc="55" dirty="0">
                            <a:cs typeface="Times New Roman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spc="55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spc="55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) 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/>
                              <m:t>2</m:t>
                            </m:r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US" sz="2400" spc="55" dirty="0">
                            <a:cs typeface="Times New Roman"/>
                          </a:rPr>
                          <m:t> </m:t>
                        </m:r>
                      </m:sup>
                    </m:sSup>
                  </m:oMath>
                </a14:m>
                <a:endParaRPr lang="en-US" sz="2400" spc="40" dirty="0">
                  <a:cs typeface="Times New Roman"/>
                </a:endParaRPr>
              </a:p>
              <a:p>
                <a:pPr marL="655955" marR="5080" lvl="2" indent="-139065" algn="just">
                  <a:lnSpc>
                    <a:spcPct val="102600"/>
                  </a:lnSpc>
                  <a:spcBef>
                    <a:spcPts val="155"/>
                  </a:spcBef>
                  <a:buFont typeface="Menlo"/>
                  <a:buChar char="·"/>
                  <a:tabLst>
                    <a:tab pos="656590" algn="l"/>
                  </a:tabLst>
                </a:pPr>
                <a:r>
                  <a:rPr lang="en-US" sz="2400" spc="40" dirty="0">
                    <a:cs typeface="Times New Roman"/>
                  </a:rPr>
                  <a:t>Then we can find the probability of a cluster given an instance using Bayes Rule</a:t>
                </a:r>
              </a:p>
              <a:p>
                <a:pPr marL="516890" marR="5080" lvl="2" algn="just">
                  <a:lnSpc>
                    <a:spcPct val="102600"/>
                  </a:lnSpc>
                  <a:spcBef>
                    <a:spcPts val="155"/>
                  </a:spcBef>
                  <a:tabLst>
                    <a:tab pos="656590" algn="l"/>
                  </a:tabLst>
                </a:pPr>
                <a:r>
                  <a:rPr lang="en-US" sz="2400" spc="40" dirty="0">
                    <a:cs typeface="Times New Roman"/>
                  </a:rPr>
                  <a:t>              P(A|</a:t>
                </a:r>
                <a:r>
                  <a:rPr lang="ar-AE" sz="2400" spc="4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pc="4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400" b="0" i="1" spc="40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sz="2400" b="0" i="1" spc="40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pc="40" dirty="0">
                    <a:cs typeface="Times New Roman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pc="4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spc="40" dirty="0" smtClean="0">
                            <a:cs typeface="Times New Roman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spc="40" dirty="0" smtClean="0"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ar-AE" sz="2400" i="1" spc="4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ar-AE" sz="2400" b="0" i="1" spc="4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pc="4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spc="40" dirty="0">
                            <a:cs typeface="Times New Roman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en-US" sz="2400" spc="40" dirty="0">
                            <a:cs typeface="Times New Roman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spc="40" dirty="0">
                            <a:cs typeface="Times New Roman"/>
                          </a:rPr>
                          <m:t>) </m:t>
                        </m:r>
                        <m:r>
                          <a:rPr lang="en-US" sz="2400" i="0" spc="4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×</m:t>
                        </m:r>
                        <m:r>
                          <a:rPr lang="en-US" sz="2400" b="0" i="0" spc="4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pc="4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spc="4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pc="4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A</m:t>
                            </m:r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US" sz="2400" spc="40" dirty="0" smtClean="0">
                            <a:cs typeface="Times New Roman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spc="40" dirty="0" smtClean="0"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ar-AE" sz="2400" i="1" spc="4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ar-AE" sz="2400" b="0" i="1" spc="4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pc="4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spc="40" dirty="0">
                            <a:cs typeface="Times New Roman"/>
                          </a:rPr>
                          <m:t>)</m:t>
                        </m:r>
                      </m:den>
                    </m:f>
                  </m:oMath>
                </a14:m>
                <a:endParaRPr lang="en-US" sz="2400" spc="40" dirty="0">
                  <a:cs typeface="Times New Roman"/>
                </a:endParaRPr>
              </a:p>
              <a:p>
                <a:pPr marL="516890" marR="5080" lvl="2" algn="just">
                  <a:lnSpc>
                    <a:spcPct val="102600"/>
                  </a:lnSpc>
                  <a:spcBef>
                    <a:spcPts val="155"/>
                  </a:spcBef>
                  <a:tabLst>
                    <a:tab pos="656590" algn="l"/>
                  </a:tabLst>
                </a:pPr>
                <a:endParaRPr lang="ar-AE" sz="2400" spc="40" dirty="0">
                  <a:cs typeface="Times New Roman"/>
                </a:endParaRPr>
              </a:p>
              <a:p>
                <a:pPr marL="516890" marR="5080" lvl="2" algn="just">
                  <a:lnSpc>
                    <a:spcPct val="102600"/>
                  </a:lnSpc>
                  <a:spcBef>
                    <a:spcPts val="155"/>
                  </a:spcBef>
                  <a:tabLst>
                    <a:tab pos="656590" algn="l"/>
                  </a:tabLst>
                </a:pPr>
                <a:endParaRPr lang="ar-AE" sz="2400" dirty="0">
                  <a:cs typeface="Times New Roman"/>
                </a:endParaRPr>
              </a:p>
              <a:p>
                <a:pPr marL="50165">
                  <a:lnSpc>
                    <a:spcPct val="100000"/>
                  </a:lnSpc>
                  <a:spcBef>
                    <a:spcPts val="935"/>
                  </a:spcBef>
                  <a:tabLst>
                    <a:tab pos="189865" algn="l"/>
                  </a:tabLst>
                </a:pPr>
                <a:endParaRPr lang="ar-AE" sz="2400" dirty="0">
                  <a:cs typeface="Times New Roman"/>
                </a:endParaRPr>
              </a:p>
              <a:p>
                <a:pPr marL="575945" marR="43180" lvl="1">
                  <a:lnSpc>
                    <a:spcPct val="102600"/>
                  </a:lnSpc>
                  <a:spcBef>
                    <a:spcPts val="200"/>
                  </a:spcBef>
                  <a:tabLst>
                    <a:tab pos="753110" algn="l"/>
                  </a:tabLst>
                </a:pPr>
                <a:endParaRPr sz="24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1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25" y="228600"/>
                <a:ext cx="7321550" cy="11823686"/>
              </a:xfrm>
              <a:prstGeom prst="rect">
                <a:avLst/>
              </a:prstGeom>
              <a:blipFill>
                <a:blip r:embed="rId2"/>
                <a:stretch>
                  <a:fillRect l="-2426" t="-858" r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30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383" y="455890"/>
            <a:ext cx="6894830" cy="51744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58775" indent="-139065">
              <a:lnSpc>
                <a:spcPct val="100000"/>
              </a:lnSpc>
              <a:spcBef>
                <a:spcPts val="935"/>
              </a:spcBef>
              <a:buFont typeface="Menlo"/>
              <a:buChar char="•"/>
              <a:tabLst>
                <a:tab pos="359410" algn="l"/>
              </a:tabLst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25425" y="228600"/>
            <a:ext cx="7321550" cy="811901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165" algn="ctr">
              <a:lnSpc>
                <a:spcPct val="100000"/>
              </a:lnSpc>
              <a:spcBef>
                <a:spcPts val="935"/>
              </a:spcBef>
              <a:tabLst>
                <a:tab pos="189865" algn="l"/>
              </a:tabLst>
            </a:pPr>
            <a:r>
              <a:rPr lang="en-US" sz="2800" b="1" u="sng" spc="80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Expectation-Maximization </a:t>
            </a:r>
            <a:r>
              <a:rPr lang="en-US" sz="2800" b="1" u="sng" spc="120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(EM) </a:t>
            </a:r>
            <a:r>
              <a:rPr lang="en-US" sz="2800" b="1" u="sng" spc="70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Algorithm:</a:t>
            </a:r>
          </a:p>
          <a:p>
            <a:pPr marL="50165">
              <a:lnSpc>
                <a:spcPct val="100000"/>
              </a:lnSpc>
              <a:spcBef>
                <a:spcPts val="935"/>
              </a:spcBef>
              <a:tabLst>
                <a:tab pos="189865" algn="l"/>
              </a:tabLst>
            </a:pPr>
            <a:r>
              <a:rPr lang="en-US" sz="2400" u="sng" spc="75" dirty="0">
                <a:uFill>
                  <a:solidFill>
                    <a:srgbClr val="000000"/>
                  </a:solidFill>
                </a:uFill>
                <a:cs typeface="Times New Roman"/>
              </a:rPr>
              <a:t>1</a:t>
            </a:r>
            <a:r>
              <a:rPr lang="en-US" sz="2400" b="1" u="sng" spc="75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sz="2400" u="sng" spc="65" dirty="0">
                <a:uFill>
                  <a:solidFill>
                    <a:srgbClr val="000000"/>
                  </a:solidFill>
                </a:uFill>
                <a:cs typeface="Times New Roman"/>
              </a:rPr>
              <a:t>numeric</a:t>
            </a:r>
            <a:r>
              <a:rPr lang="en-US" sz="2400" u="sng" spc="175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sz="2400" u="sng" spc="80" dirty="0">
                <a:uFill>
                  <a:solidFill>
                    <a:srgbClr val="000000"/>
                  </a:solidFill>
                </a:uFill>
                <a:cs typeface="Times New Roman"/>
              </a:rPr>
              <a:t>attribute**</a:t>
            </a:r>
          </a:p>
          <a:p>
            <a:pPr marL="199390" indent="-149860" algn="just">
              <a:lnSpc>
                <a:spcPct val="100000"/>
              </a:lnSpc>
              <a:spcBef>
                <a:spcPts val="445"/>
              </a:spcBef>
              <a:buChar char="–"/>
              <a:tabLst>
                <a:tab pos="200025" algn="l"/>
              </a:tabLst>
            </a:pPr>
            <a:r>
              <a:rPr lang="en-US" sz="2400" b="1" u="sng" spc="65" dirty="0">
                <a:uFill>
                  <a:solidFill>
                    <a:srgbClr val="000000"/>
                  </a:solidFill>
                </a:uFill>
                <a:cs typeface="Times New Roman"/>
              </a:rPr>
              <a:t>Initialization</a:t>
            </a:r>
            <a:endParaRPr lang="en-US" sz="2400" dirty="0">
              <a:cs typeface="Times New Roman"/>
            </a:endParaRPr>
          </a:p>
          <a:p>
            <a:pPr marL="458470" marR="55880" lvl="1" indent="-177165" algn="just">
              <a:lnSpc>
                <a:spcPct val="102600"/>
              </a:lnSpc>
              <a:spcBef>
                <a:spcPts val="305"/>
              </a:spcBef>
              <a:buAutoNum type="arabicPeriod"/>
              <a:tabLst>
                <a:tab pos="459105" algn="l"/>
              </a:tabLst>
            </a:pPr>
            <a:r>
              <a:rPr lang="en-US" sz="2400" spc="25" dirty="0">
                <a:cs typeface="Times New Roman"/>
              </a:rPr>
              <a:t>Suppose </a:t>
            </a:r>
            <a:r>
              <a:rPr lang="en-US" sz="2400" spc="85" dirty="0">
                <a:cs typeface="Times New Roman"/>
              </a:rPr>
              <a:t>that </a:t>
            </a:r>
            <a:r>
              <a:rPr lang="en-US" sz="2400" spc="-25" dirty="0">
                <a:cs typeface="Times New Roman"/>
              </a:rPr>
              <a:t>we </a:t>
            </a:r>
            <a:r>
              <a:rPr lang="en-US" sz="2400" spc="15" dirty="0">
                <a:cs typeface="Times New Roman"/>
              </a:rPr>
              <a:t>have two </a:t>
            </a:r>
            <a:r>
              <a:rPr lang="en-US" sz="2400" spc="25" dirty="0">
                <a:cs typeface="Times New Roman"/>
              </a:rPr>
              <a:t>clusters </a:t>
            </a:r>
            <a:r>
              <a:rPr lang="en-US" sz="2400" spc="20" dirty="0">
                <a:cs typeface="Times New Roman"/>
              </a:rPr>
              <a:t>(</a:t>
            </a:r>
            <a:r>
              <a:rPr lang="en-US" sz="2400" spc="20" dirty="0" err="1">
                <a:cs typeface="Times New Roman"/>
              </a:rPr>
              <a:t>ie</a:t>
            </a:r>
            <a:r>
              <a:rPr lang="en-US" sz="2400" spc="20" dirty="0">
                <a:cs typeface="Times New Roman"/>
              </a:rPr>
              <a:t>., </a:t>
            </a:r>
            <a:r>
              <a:rPr lang="en-US" sz="2400" spc="65" dirty="0">
                <a:cs typeface="Times New Roman"/>
              </a:rPr>
              <a:t>k=2), </a:t>
            </a:r>
            <a:r>
              <a:rPr lang="en-US" sz="2400" spc="20" dirty="0">
                <a:cs typeface="Times New Roman"/>
              </a:rPr>
              <a:t>referred </a:t>
            </a:r>
            <a:r>
              <a:rPr lang="en-US" sz="2400" spc="55" dirty="0">
                <a:cs typeface="Times New Roman"/>
              </a:rPr>
              <a:t>to </a:t>
            </a:r>
            <a:r>
              <a:rPr lang="en-US" sz="2400" spc="25" dirty="0">
                <a:cs typeface="Times New Roman"/>
              </a:rPr>
              <a:t>as </a:t>
            </a:r>
            <a:r>
              <a:rPr lang="en-US" sz="2400" spc="20" dirty="0">
                <a:cs typeface="Times New Roman"/>
              </a:rPr>
              <a:t>A </a:t>
            </a:r>
            <a:r>
              <a:rPr lang="en-US" sz="2400" spc="55" dirty="0">
                <a:cs typeface="Times New Roman"/>
              </a:rPr>
              <a:t>and </a:t>
            </a:r>
            <a:r>
              <a:rPr lang="en-US" sz="2400" spc="30" dirty="0">
                <a:cs typeface="Times New Roman"/>
              </a:rPr>
              <a:t>B. </a:t>
            </a:r>
            <a:r>
              <a:rPr lang="en-US" sz="2400" spc="35" dirty="0">
                <a:cs typeface="Times New Roman"/>
              </a:rPr>
              <a:t>Randomly  </a:t>
            </a:r>
            <a:r>
              <a:rPr lang="en-US" sz="2400" spc="45" dirty="0">
                <a:cs typeface="Times New Roman"/>
              </a:rPr>
              <a:t>distribute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instances </a:t>
            </a:r>
            <a:r>
              <a:rPr lang="en-US" sz="2400" spc="25" dirty="0">
                <a:cs typeface="Times New Roman"/>
              </a:rPr>
              <a:t>in </a:t>
            </a:r>
            <a:r>
              <a:rPr lang="en-US" sz="2400" spc="55" dirty="0">
                <a:cs typeface="Times New Roman"/>
              </a:rPr>
              <a:t>the dataset </a:t>
            </a:r>
            <a:r>
              <a:rPr lang="en-US" sz="2400" spc="30" dirty="0">
                <a:cs typeface="Times New Roman"/>
              </a:rPr>
              <a:t>into </a:t>
            </a:r>
            <a:r>
              <a:rPr lang="en-US" sz="2400" spc="20" dirty="0">
                <a:cs typeface="Times New Roman"/>
              </a:rPr>
              <a:t>A</a:t>
            </a:r>
            <a:r>
              <a:rPr lang="en-US" sz="2400" spc="114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and </a:t>
            </a:r>
            <a:r>
              <a:rPr lang="en-US" sz="2400" spc="30" dirty="0">
                <a:cs typeface="Times New Roman"/>
              </a:rPr>
              <a:t>B.</a:t>
            </a:r>
            <a:endParaRPr lang="en-US" sz="2400" dirty="0">
              <a:cs typeface="Times New Roman"/>
            </a:endParaRPr>
          </a:p>
          <a:p>
            <a:pPr marL="624205" marR="55880" lvl="1" indent="-342900" algn="just">
              <a:lnSpc>
                <a:spcPct val="102600"/>
              </a:lnSpc>
              <a:spcBef>
                <a:spcPts val="155"/>
              </a:spcBef>
              <a:buFont typeface="Wingdings" pitchFamily="2" charset="2"/>
              <a:buChar char="v"/>
              <a:tabLst>
                <a:tab pos="459105" algn="l"/>
              </a:tabLst>
            </a:pPr>
            <a:r>
              <a:rPr lang="en-US" sz="2400" spc="85" dirty="0">
                <a:cs typeface="Times New Roman"/>
              </a:rPr>
              <a:t>That </a:t>
            </a:r>
            <a:r>
              <a:rPr lang="en-US" sz="2400" spc="5" dirty="0">
                <a:cs typeface="Times New Roman"/>
              </a:rPr>
              <a:t>is, </a:t>
            </a:r>
            <a:r>
              <a:rPr lang="en-US" sz="2400" spc="40" dirty="0">
                <a:cs typeface="Times New Roman"/>
              </a:rPr>
              <a:t>Let </a:t>
            </a:r>
            <a:r>
              <a:rPr lang="en-US" sz="2400" spc="15" dirty="0">
                <a:cs typeface="Times New Roman"/>
              </a:rPr>
              <a:t>p(</a:t>
            </a:r>
            <a:r>
              <a:rPr lang="en-US" sz="2400" i="1" spc="15" dirty="0">
                <a:cs typeface="Times New Roman"/>
              </a:rPr>
              <a:t>x</a:t>
            </a:r>
            <a:r>
              <a:rPr lang="en-US" sz="2400" i="1" spc="22" baseline="-10416" dirty="0">
                <a:cs typeface="Arial"/>
              </a:rPr>
              <a:t>i</a:t>
            </a:r>
            <a:r>
              <a:rPr lang="en-US" sz="2400" i="1" spc="15" baseline="-10416" dirty="0">
                <a:cs typeface="Menlo"/>
              </a:rPr>
              <a:t>  </a:t>
            </a:r>
            <a:r>
              <a:rPr lang="en-US" sz="2400" spc="15" dirty="0">
                <a:cs typeface="Times New Roman"/>
              </a:rPr>
              <a:t>|A) </a:t>
            </a:r>
            <a:r>
              <a:rPr lang="en-US" sz="2400" spc="225" dirty="0">
                <a:cs typeface="Times New Roman"/>
              </a:rPr>
              <a:t>= </a:t>
            </a:r>
            <a:r>
              <a:rPr lang="en-US" sz="2400" spc="-5" dirty="0">
                <a:cs typeface="Times New Roman"/>
              </a:rPr>
              <a:t>1 </a:t>
            </a:r>
            <a:r>
              <a:rPr lang="en-US" sz="2400" spc="-20" dirty="0">
                <a:cs typeface="Times New Roman"/>
              </a:rPr>
              <a:t>if </a:t>
            </a:r>
            <a:r>
              <a:rPr lang="en-US" sz="2400" i="1" spc="120" dirty="0">
                <a:cs typeface="Times New Roman"/>
              </a:rPr>
              <a:t>x</a:t>
            </a:r>
            <a:r>
              <a:rPr lang="en-US" sz="2400" i="1" spc="179" baseline="-10416" dirty="0">
                <a:cs typeface="Arial"/>
              </a:rPr>
              <a:t>i </a:t>
            </a:r>
            <a:r>
              <a:rPr lang="en-US" sz="2400" spc="5" dirty="0">
                <a:cs typeface="Times New Roman"/>
              </a:rPr>
              <a:t>was </a:t>
            </a:r>
            <a:r>
              <a:rPr lang="en-US" sz="2400" spc="35" dirty="0">
                <a:cs typeface="Times New Roman"/>
              </a:rPr>
              <a:t>randomly  </a:t>
            </a:r>
            <a:r>
              <a:rPr lang="en-US" sz="2400" spc="20" dirty="0">
                <a:cs typeface="Times New Roman"/>
              </a:rPr>
              <a:t>assigned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to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cluster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A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and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-5" dirty="0">
                <a:cs typeface="Times New Roman"/>
              </a:rPr>
              <a:t>0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otherwise.</a:t>
            </a:r>
            <a:r>
              <a:rPr lang="en-US" sz="2400" spc="204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Do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same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for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cluster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B.</a:t>
            </a:r>
            <a:endParaRPr lang="en-US" sz="2400" dirty="0">
              <a:cs typeface="Times New Roman"/>
            </a:endParaRPr>
          </a:p>
          <a:p>
            <a:pPr marL="458470" marR="55880" lvl="1" indent="-177165" algn="just">
              <a:lnSpc>
                <a:spcPct val="102600"/>
              </a:lnSpc>
              <a:spcBef>
                <a:spcPts val="155"/>
              </a:spcBef>
              <a:buAutoNum type="arabicPeriod"/>
              <a:tabLst>
                <a:tab pos="459105" algn="l"/>
              </a:tabLst>
            </a:pPr>
            <a:r>
              <a:rPr lang="en-US" sz="2400" spc="55" dirty="0">
                <a:cs typeface="Times New Roman"/>
              </a:rPr>
              <a:t>Then </a:t>
            </a:r>
            <a:r>
              <a:rPr lang="en-US" sz="2400" spc="10" dirty="0">
                <a:cs typeface="Times New Roman"/>
              </a:rPr>
              <a:t>guess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mean </a:t>
            </a:r>
            <a:r>
              <a:rPr lang="en-US" sz="2400" spc="55" dirty="0">
                <a:cs typeface="Times New Roman"/>
              </a:rPr>
              <a:t>and standard </a:t>
            </a:r>
            <a:r>
              <a:rPr lang="en-US" sz="2400" spc="30" dirty="0">
                <a:cs typeface="Times New Roman"/>
              </a:rPr>
              <a:t>deviation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15" dirty="0">
                <a:cs typeface="Times New Roman"/>
              </a:rPr>
              <a:t>each </a:t>
            </a:r>
            <a:r>
              <a:rPr lang="en-US" sz="2400" spc="30" dirty="0">
                <a:cs typeface="Times New Roman"/>
              </a:rPr>
              <a:t>cluster </a:t>
            </a:r>
            <a:r>
              <a:rPr lang="en-US" sz="2400" spc="25" dirty="0">
                <a:cs typeface="Times New Roman"/>
              </a:rPr>
              <a:t>by </a:t>
            </a:r>
            <a:r>
              <a:rPr lang="en-US" sz="2400" spc="35" dirty="0">
                <a:cs typeface="Times New Roman"/>
              </a:rPr>
              <a:t>computing </a:t>
            </a:r>
            <a:r>
              <a:rPr lang="en-US" sz="2400" i="1" spc="65" dirty="0">
                <a:cs typeface="Times New Roman"/>
              </a:rPr>
              <a:t>µ</a:t>
            </a:r>
            <a:r>
              <a:rPr lang="en-US" sz="2400" i="1" spc="97" baseline="-10416" dirty="0">
                <a:cs typeface="Arial"/>
              </a:rPr>
              <a:t>A</a:t>
            </a:r>
            <a:r>
              <a:rPr lang="en-US" sz="2400" spc="65" dirty="0">
                <a:cs typeface="Times New Roman"/>
              </a:rPr>
              <a:t>, </a:t>
            </a:r>
            <a:r>
              <a:rPr lang="el-GR" sz="2400" i="1" spc="85" dirty="0">
                <a:cs typeface="Times New Roman"/>
              </a:rPr>
              <a:t>σ</a:t>
            </a:r>
            <a:r>
              <a:rPr lang="en-US" sz="2400" i="1" spc="127" baseline="-10416" dirty="0">
                <a:cs typeface="Arial"/>
              </a:rPr>
              <a:t>A</a:t>
            </a:r>
            <a:r>
              <a:rPr lang="en-US" sz="2400" spc="85" dirty="0">
                <a:cs typeface="Times New Roman"/>
              </a:rPr>
              <a:t>,  </a:t>
            </a:r>
            <a:r>
              <a:rPr lang="en-US" sz="2400" i="1" spc="60" dirty="0">
                <a:cs typeface="Times New Roman"/>
              </a:rPr>
              <a:t>µ</a:t>
            </a:r>
            <a:r>
              <a:rPr lang="en-US" sz="2400" i="1" spc="89" baseline="-10416" dirty="0">
                <a:cs typeface="Arial"/>
              </a:rPr>
              <a:t>B </a:t>
            </a:r>
            <a:r>
              <a:rPr lang="en-US" sz="2400" spc="25" dirty="0">
                <a:cs typeface="Times New Roman"/>
              </a:rPr>
              <a:t>, </a:t>
            </a:r>
            <a:r>
              <a:rPr lang="el-GR" sz="2400" i="1" spc="90" dirty="0">
                <a:cs typeface="Times New Roman"/>
              </a:rPr>
              <a:t>σ</a:t>
            </a:r>
            <a:r>
              <a:rPr lang="en-US" sz="2400" i="1" spc="135" baseline="-10416" dirty="0">
                <a:cs typeface="Arial"/>
              </a:rPr>
              <a:t>B </a:t>
            </a:r>
            <a:r>
              <a:rPr lang="en-US" sz="2400" spc="5" dirty="0">
                <a:cs typeface="Times New Roman"/>
              </a:rPr>
              <a:t>for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instances </a:t>
            </a:r>
            <a:r>
              <a:rPr lang="en-US" sz="2400" spc="20" dirty="0">
                <a:cs typeface="Times New Roman"/>
              </a:rPr>
              <a:t>assigned </a:t>
            </a:r>
            <a:r>
              <a:rPr lang="en-US" sz="2400" spc="55" dirty="0">
                <a:cs typeface="Times New Roman"/>
              </a:rPr>
              <a:t>to </a:t>
            </a:r>
            <a:r>
              <a:rPr lang="en-US" sz="2400" spc="15" dirty="0">
                <a:cs typeface="Times New Roman"/>
              </a:rPr>
              <a:t>each</a:t>
            </a:r>
            <a:r>
              <a:rPr lang="en-US" sz="2400" spc="3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cluster.</a:t>
            </a:r>
            <a:endParaRPr lang="en-US" sz="2400" dirty="0">
              <a:cs typeface="Times New Roman"/>
            </a:endParaRPr>
          </a:p>
          <a:p>
            <a:pPr marL="458470" marR="56515" lvl="1" indent="-177165" algn="just">
              <a:lnSpc>
                <a:spcPct val="102699"/>
              </a:lnSpc>
              <a:spcBef>
                <a:spcPts val="155"/>
              </a:spcBef>
              <a:buAutoNum type="arabicPeriod"/>
              <a:tabLst>
                <a:tab pos="459105" algn="l"/>
              </a:tabLst>
            </a:pPr>
            <a:r>
              <a:rPr lang="en-US" sz="2400" spc="10" dirty="0">
                <a:cs typeface="Times New Roman"/>
              </a:rPr>
              <a:t> Also </a:t>
            </a:r>
            <a:r>
              <a:rPr lang="en-US" sz="2400" spc="5" dirty="0">
                <a:cs typeface="Times New Roman"/>
              </a:rPr>
              <a:t>guess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probability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15" dirty="0">
                <a:cs typeface="Times New Roman"/>
              </a:rPr>
              <a:t>each </a:t>
            </a:r>
            <a:r>
              <a:rPr lang="en-US" sz="2400" spc="30" dirty="0">
                <a:cs typeface="Times New Roman"/>
              </a:rPr>
              <a:t>cluster </a:t>
            </a:r>
            <a:r>
              <a:rPr lang="en-US" sz="2400" spc="25" dirty="0">
                <a:cs typeface="Times New Roman"/>
              </a:rPr>
              <a:t>by </a:t>
            </a:r>
            <a:r>
              <a:rPr lang="en-US" sz="2400" spc="35" dirty="0">
                <a:cs typeface="Times New Roman"/>
              </a:rPr>
              <a:t>computing </a:t>
            </a:r>
            <a:r>
              <a:rPr lang="en-US" sz="2400" spc="55" dirty="0">
                <a:cs typeface="Times New Roman"/>
              </a:rPr>
              <a:t>it </a:t>
            </a:r>
            <a:r>
              <a:rPr lang="en-US" sz="2400" spc="25" dirty="0">
                <a:cs typeface="Times New Roman"/>
              </a:rPr>
              <a:t>as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proportion </a:t>
            </a:r>
            <a:r>
              <a:rPr lang="en-US" sz="2400" spc="-20" dirty="0">
                <a:cs typeface="Times New Roman"/>
              </a:rPr>
              <a:t>of  </a:t>
            </a:r>
            <a:r>
              <a:rPr lang="en-US" sz="2400" spc="30" dirty="0">
                <a:cs typeface="Times New Roman"/>
              </a:rPr>
              <a:t>instances </a:t>
            </a:r>
            <a:r>
              <a:rPr lang="en-US" sz="2400" spc="25" dirty="0">
                <a:cs typeface="Times New Roman"/>
              </a:rPr>
              <a:t>in </a:t>
            </a:r>
            <a:r>
              <a:rPr lang="en-US" sz="2400" spc="85" dirty="0">
                <a:cs typeface="Times New Roman"/>
              </a:rPr>
              <a:t>that</a:t>
            </a:r>
            <a:r>
              <a:rPr lang="en-US" sz="2400" spc="20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cluster.</a:t>
            </a:r>
            <a:endParaRPr lang="en-US" sz="2400" dirty="0">
              <a:cs typeface="Times New Roman"/>
            </a:endParaRPr>
          </a:p>
          <a:p>
            <a:pPr marL="655955" marR="5080" lvl="2" indent="-139065" algn="just">
              <a:lnSpc>
                <a:spcPct val="102600"/>
              </a:lnSpc>
              <a:spcBef>
                <a:spcPts val="155"/>
              </a:spcBef>
              <a:buFont typeface="Menlo"/>
              <a:buChar char="·"/>
              <a:tabLst>
                <a:tab pos="656590" algn="l"/>
              </a:tabLst>
            </a:pPr>
            <a:endParaRPr lang="en-US" sz="2400" spc="40" dirty="0">
              <a:cs typeface="Times New Roman"/>
            </a:endParaRPr>
          </a:p>
          <a:p>
            <a:pPr marL="516890" marR="5080" lvl="2" algn="just">
              <a:lnSpc>
                <a:spcPct val="102600"/>
              </a:lnSpc>
              <a:spcBef>
                <a:spcPts val="155"/>
              </a:spcBef>
              <a:tabLst>
                <a:tab pos="656590" algn="l"/>
              </a:tabLst>
            </a:pPr>
            <a:endParaRPr lang="ar-AE" sz="2400" spc="40" dirty="0">
              <a:cs typeface="Times New Roman"/>
            </a:endParaRPr>
          </a:p>
          <a:p>
            <a:pPr marL="516890" marR="5080" lvl="2" algn="just">
              <a:lnSpc>
                <a:spcPct val="102600"/>
              </a:lnSpc>
              <a:spcBef>
                <a:spcPts val="155"/>
              </a:spcBef>
              <a:tabLst>
                <a:tab pos="656590" algn="l"/>
              </a:tabLst>
            </a:pPr>
            <a:endParaRPr lang="ar-AE" sz="2400" dirty="0"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935"/>
              </a:spcBef>
              <a:tabLst>
                <a:tab pos="189865" algn="l"/>
              </a:tabLst>
            </a:pPr>
            <a:endParaRPr lang="ar-AE" sz="2400" dirty="0">
              <a:cs typeface="Times New Roman"/>
            </a:endParaRPr>
          </a:p>
          <a:p>
            <a:pPr marL="575945" marR="43180" lvl="1">
              <a:lnSpc>
                <a:spcPct val="102600"/>
              </a:lnSpc>
              <a:spcBef>
                <a:spcPts val="200"/>
              </a:spcBef>
              <a:tabLst>
                <a:tab pos="753110" algn="l"/>
              </a:tabLst>
            </a:pPr>
            <a:endParaRPr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589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383" y="455890"/>
            <a:ext cx="6894830" cy="51744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58775" indent="-139065">
              <a:lnSpc>
                <a:spcPct val="100000"/>
              </a:lnSpc>
              <a:spcBef>
                <a:spcPts val="935"/>
              </a:spcBef>
              <a:buFont typeface="Menlo"/>
              <a:buChar char="•"/>
              <a:tabLst>
                <a:tab pos="359410" algn="l"/>
              </a:tabLst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25425" y="228600"/>
            <a:ext cx="7321550" cy="11966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165" algn="ctr">
              <a:lnSpc>
                <a:spcPct val="100000"/>
              </a:lnSpc>
              <a:spcBef>
                <a:spcPts val="935"/>
              </a:spcBef>
              <a:tabLst>
                <a:tab pos="189865" algn="l"/>
              </a:tabLst>
            </a:pPr>
            <a:r>
              <a:rPr lang="en-US" sz="2800" b="1" u="sng" spc="80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Expectation-Maximization </a:t>
            </a:r>
            <a:r>
              <a:rPr lang="en-US" sz="2800" b="1" u="sng" spc="120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(EM) </a:t>
            </a:r>
            <a:r>
              <a:rPr lang="en-US" sz="2800" b="1" u="sng" spc="70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Algorithm:</a:t>
            </a:r>
          </a:p>
          <a:p>
            <a:pPr marL="50165">
              <a:lnSpc>
                <a:spcPct val="100000"/>
              </a:lnSpc>
              <a:spcBef>
                <a:spcPts val="935"/>
              </a:spcBef>
              <a:tabLst>
                <a:tab pos="189865" algn="l"/>
              </a:tabLst>
            </a:pPr>
            <a:r>
              <a:rPr lang="en-US" sz="2400" u="sng" spc="75" dirty="0">
                <a:uFill>
                  <a:solidFill>
                    <a:srgbClr val="000000"/>
                  </a:solidFill>
                </a:uFill>
                <a:cs typeface="Times New Roman"/>
              </a:rPr>
              <a:t>1</a:t>
            </a:r>
            <a:r>
              <a:rPr lang="en-US" sz="2400" b="1" u="sng" spc="75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sz="2400" u="sng" spc="65" dirty="0">
                <a:uFill>
                  <a:solidFill>
                    <a:srgbClr val="000000"/>
                  </a:solidFill>
                </a:uFill>
                <a:cs typeface="Times New Roman"/>
              </a:rPr>
              <a:t>numeric</a:t>
            </a:r>
            <a:r>
              <a:rPr lang="en-US" sz="2400" u="sng" spc="175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sz="2400" u="sng" spc="80" dirty="0">
                <a:uFill>
                  <a:solidFill>
                    <a:srgbClr val="000000"/>
                  </a:solidFill>
                </a:uFill>
                <a:cs typeface="Times New Roman"/>
              </a:rPr>
              <a:t>attribute**</a:t>
            </a:r>
          </a:p>
          <a:p>
            <a:pPr marL="199390" marR="54610" indent="-149225" algn="just">
              <a:lnSpc>
                <a:spcPct val="102600"/>
              </a:lnSpc>
              <a:spcBef>
                <a:spcPts val="309"/>
              </a:spcBef>
              <a:buChar char="–"/>
              <a:tabLst>
                <a:tab pos="200025" algn="l"/>
              </a:tabLst>
            </a:pPr>
            <a:r>
              <a:rPr lang="en-US" sz="2400" b="1" u="sng" spc="85" dirty="0">
                <a:uFill>
                  <a:solidFill>
                    <a:srgbClr val="000000"/>
                  </a:solidFill>
                </a:uFill>
                <a:cs typeface="Times New Roman"/>
              </a:rPr>
              <a:t>Expectation </a:t>
            </a:r>
            <a:r>
              <a:rPr lang="en-US" sz="2400" b="1" u="sng" spc="70" dirty="0">
                <a:uFill>
                  <a:solidFill>
                    <a:srgbClr val="000000"/>
                  </a:solidFill>
                </a:uFill>
                <a:cs typeface="Times New Roman"/>
              </a:rPr>
              <a:t>Step:</a:t>
            </a:r>
            <a:r>
              <a:rPr lang="en-US" sz="2400" b="1" spc="70" dirty="0">
                <a:cs typeface="Times New Roman"/>
              </a:rPr>
              <a:t> </a:t>
            </a:r>
            <a:r>
              <a:rPr lang="en-US" sz="2400" spc="-10" dirty="0">
                <a:cs typeface="Times New Roman"/>
              </a:rPr>
              <a:t>Now </a:t>
            </a:r>
            <a:r>
              <a:rPr lang="en-US" sz="2400" spc="5" dirty="0">
                <a:cs typeface="Times New Roman"/>
              </a:rPr>
              <a:t>for </a:t>
            </a:r>
            <a:r>
              <a:rPr lang="en-US" sz="2400" spc="15" dirty="0">
                <a:cs typeface="Times New Roman"/>
              </a:rPr>
              <a:t>each </a:t>
            </a:r>
            <a:r>
              <a:rPr lang="en-US" sz="2400" spc="30" dirty="0">
                <a:cs typeface="Times New Roman"/>
              </a:rPr>
              <a:t>instance, </a:t>
            </a:r>
            <a:r>
              <a:rPr lang="en-US" sz="2400" spc="35" dirty="0">
                <a:cs typeface="Times New Roman"/>
              </a:rPr>
              <a:t>recompute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probability </a:t>
            </a:r>
            <a:r>
              <a:rPr lang="en-US" sz="2400" spc="85" dirty="0">
                <a:cs typeface="Times New Roman"/>
              </a:rPr>
              <a:t>that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instance  </a:t>
            </a:r>
            <a:r>
              <a:rPr lang="en-US" sz="2400" spc="-5" dirty="0">
                <a:cs typeface="Times New Roman"/>
              </a:rPr>
              <a:t>is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in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each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cluster,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given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40" dirty="0">
                <a:cs typeface="Times New Roman"/>
              </a:rPr>
              <a:t>current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estimates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for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40" dirty="0">
                <a:cs typeface="Times New Roman"/>
              </a:rPr>
              <a:t>parameters.</a:t>
            </a:r>
            <a:endParaRPr lang="en-US" sz="2400" dirty="0">
              <a:cs typeface="Times New Roman"/>
            </a:endParaRPr>
          </a:p>
          <a:p>
            <a:pPr marL="458470" lvl="1" indent="-177800" algn="just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459105" algn="l"/>
              </a:tabLst>
            </a:pPr>
            <a:r>
              <a:rPr lang="en-US" sz="2400" spc="45" dirty="0">
                <a:cs typeface="Times New Roman"/>
              </a:rPr>
              <a:t>Compute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probability </a:t>
            </a:r>
            <a:r>
              <a:rPr lang="en-US" sz="2400" spc="85" dirty="0">
                <a:cs typeface="Times New Roman"/>
              </a:rPr>
              <a:t>that </a:t>
            </a:r>
            <a:r>
              <a:rPr lang="en-US" sz="2400" spc="15" dirty="0">
                <a:cs typeface="Times New Roman"/>
              </a:rPr>
              <a:t>each </a:t>
            </a:r>
            <a:r>
              <a:rPr lang="en-US" sz="2400" spc="30" dirty="0">
                <a:cs typeface="Times New Roman"/>
              </a:rPr>
              <a:t>instance </a:t>
            </a:r>
            <a:r>
              <a:rPr lang="en-US" sz="2400" spc="15" dirty="0">
                <a:cs typeface="Times New Roman"/>
              </a:rPr>
              <a:t>belongs</a:t>
            </a:r>
            <a:r>
              <a:rPr lang="en-US" sz="2400" spc="15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to </a:t>
            </a:r>
            <a:r>
              <a:rPr lang="en-US" sz="2400" spc="30" dirty="0">
                <a:cs typeface="Times New Roman"/>
              </a:rPr>
              <a:t>cluster </a:t>
            </a:r>
            <a:r>
              <a:rPr lang="en-US" sz="2400" spc="25" dirty="0">
                <a:cs typeface="Times New Roman"/>
              </a:rPr>
              <a:t>A (P(A | </a:t>
            </a:r>
            <a:r>
              <a:rPr lang="en-US" sz="2400" i="1" spc="114" dirty="0">
                <a:cs typeface="Times New Roman"/>
              </a:rPr>
              <a:t>x</a:t>
            </a:r>
            <a:r>
              <a:rPr lang="en-US" sz="2400" i="1" spc="172" baseline="-10416" dirty="0">
                <a:cs typeface="Arial"/>
              </a:rPr>
              <a:t>i</a:t>
            </a:r>
            <a:r>
              <a:rPr lang="en-US" sz="2400" spc="172" dirty="0">
                <a:cs typeface="Arial"/>
              </a:rPr>
              <a:t>)</a:t>
            </a:r>
            <a:endParaRPr lang="en-US" sz="2400" spc="25" dirty="0">
              <a:cs typeface="Times New Roman"/>
            </a:endParaRPr>
          </a:p>
          <a:p>
            <a:pPr marL="445770" indent="-177800" algn="just">
              <a:lnSpc>
                <a:spcPct val="100000"/>
              </a:lnSpc>
              <a:spcBef>
                <a:spcPts val="335"/>
              </a:spcBef>
              <a:buAutoNum type="arabicPeriod" startAt="2"/>
              <a:tabLst>
                <a:tab pos="446405" algn="l"/>
              </a:tabLst>
            </a:pPr>
            <a:r>
              <a:rPr lang="en-US" sz="2400" spc="15" dirty="0">
                <a:cs typeface="Times New Roman"/>
              </a:rPr>
              <a:t>Do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same </a:t>
            </a:r>
            <a:r>
              <a:rPr lang="en-US" sz="2400" spc="5" dirty="0">
                <a:cs typeface="Times New Roman"/>
              </a:rPr>
              <a:t>for </a:t>
            </a:r>
            <a:r>
              <a:rPr lang="en-US" sz="2400" spc="75" dirty="0">
                <a:cs typeface="Times New Roman"/>
              </a:rPr>
              <a:t>P(B </a:t>
            </a:r>
            <a:r>
              <a:rPr lang="en-US" sz="2400" spc="-365" dirty="0">
                <a:cs typeface="Menlo"/>
              </a:rPr>
              <a:t>| </a:t>
            </a:r>
            <a:r>
              <a:rPr lang="en-US" sz="2400" i="1" spc="-350" dirty="0">
                <a:cs typeface="Menlo"/>
              </a:rPr>
              <a:t> </a:t>
            </a:r>
            <a:r>
              <a:rPr lang="en-US" sz="2400" i="1" spc="114" dirty="0">
                <a:cs typeface="Times New Roman"/>
              </a:rPr>
              <a:t>x</a:t>
            </a:r>
            <a:r>
              <a:rPr lang="en-US" sz="2400" i="1" spc="172" baseline="-10416" dirty="0">
                <a:cs typeface="Arial"/>
              </a:rPr>
              <a:t>i</a:t>
            </a:r>
            <a:r>
              <a:rPr lang="en-US" sz="2400" spc="114" dirty="0">
                <a:cs typeface="Times New Roman"/>
              </a:rPr>
              <a:t>)</a:t>
            </a:r>
            <a:endParaRPr lang="en-US" sz="2400" dirty="0">
              <a:cs typeface="Times New Roman"/>
            </a:endParaRPr>
          </a:p>
          <a:p>
            <a:pPr marL="445770" indent="-177800" algn="just">
              <a:spcBef>
                <a:spcPts val="235"/>
              </a:spcBef>
              <a:buFontTx/>
              <a:buAutoNum type="arabicPeriod" startAt="2"/>
              <a:tabLst>
                <a:tab pos="446405" algn="l"/>
              </a:tabLst>
            </a:pPr>
            <a:r>
              <a:rPr lang="en-US" sz="2400" spc="15" dirty="0">
                <a:cs typeface="Times New Roman"/>
              </a:rPr>
              <a:t>Do </a:t>
            </a:r>
            <a:r>
              <a:rPr lang="en-US" sz="2400" spc="55" dirty="0">
                <a:cs typeface="Times New Roman"/>
              </a:rPr>
              <a:t>not </a:t>
            </a:r>
            <a:r>
              <a:rPr lang="en-US" sz="2400" spc="25" dirty="0">
                <a:cs typeface="Times New Roman"/>
              </a:rPr>
              <a:t>need </a:t>
            </a:r>
            <a:r>
              <a:rPr lang="en-US" sz="2400" spc="55" dirty="0">
                <a:cs typeface="Times New Roman"/>
              </a:rPr>
              <a:t>to </a:t>
            </a:r>
            <a:r>
              <a:rPr lang="en-US" sz="2400" spc="35" dirty="0">
                <a:cs typeface="Times New Roman"/>
              </a:rPr>
              <a:t>compute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5" dirty="0">
                <a:cs typeface="Times New Roman"/>
              </a:rPr>
              <a:t>denominator</a:t>
            </a:r>
            <a:r>
              <a:rPr lang="en-US" sz="2400" spc="210" dirty="0">
                <a:cs typeface="Times New Roman"/>
              </a:rPr>
              <a:t> </a:t>
            </a:r>
            <a:r>
              <a:rPr lang="en-US" sz="2400" i="1" spc="25" dirty="0">
                <a:cs typeface="Times New Roman"/>
              </a:rPr>
              <a:t>P</a:t>
            </a:r>
            <a:r>
              <a:rPr lang="en-US" sz="2400" spc="100" dirty="0">
                <a:cs typeface="Times New Roman"/>
              </a:rPr>
              <a:t>(</a:t>
            </a:r>
            <a:r>
              <a:rPr lang="en-US" sz="2400" i="1" spc="100" dirty="0">
                <a:cs typeface="Times New Roman"/>
              </a:rPr>
              <a:t>x</a:t>
            </a:r>
            <a:r>
              <a:rPr lang="en-US" sz="2400" i="1" spc="150" baseline="-10416" dirty="0">
                <a:cs typeface="Arial"/>
              </a:rPr>
              <a:t>i</a:t>
            </a:r>
            <a:r>
              <a:rPr lang="en-US" sz="2400" spc="100" dirty="0">
                <a:cs typeface="Times New Roman"/>
              </a:rPr>
              <a:t>)</a:t>
            </a:r>
            <a:r>
              <a:rPr lang="en-US" sz="2400" dirty="0">
                <a:cs typeface="Times New Roman"/>
              </a:rPr>
              <a:t>.  </a:t>
            </a:r>
            <a:r>
              <a:rPr lang="en-US" sz="2400" spc="75" dirty="0">
                <a:cs typeface="Times New Roman"/>
              </a:rPr>
              <a:t>Just </a:t>
            </a:r>
            <a:r>
              <a:rPr lang="en-US" sz="2400" spc="35" dirty="0">
                <a:cs typeface="Times New Roman"/>
              </a:rPr>
              <a:t>compute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numerators </a:t>
            </a:r>
            <a:r>
              <a:rPr lang="en-US" sz="2400" spc="5" dirty="0">
                <a:cs typeface="Times New Roman"/>
              </a:rPr>
              <a:t>for </a:t>
            </a:r>
            <a:r>
              <a:rPr lang="en-US" sz="2400" spc="60" dirty="0">
                <a:cs typeface="Times New Roman"/>
              </a:rPr>
              <a:t>both </a:t>
            </a:r>
            <a:r>
              <a:rPr lang="en-US" sz="2400" spc="25" dirty="0">
                <a:cs typeface="Times New Roman"/>
              </a:rPr>
              <a:t>clusters </a:t>
            </a:r>
            <a:r>
              <a:rPr lang="en-US" sz="2400" spc="20" dirty="0">
                <a:cs typeface="Times New Roman"/>
              </a:rPr>
              <a:t>A </a:t>
            </a:r>
            <a:r>
              <a:rPr lang="en-US" sz="2400" spc="55" dirty="0">
                <a:cs typeface="Times New Roman"/>
              </a:rPr>
              <a:t>and </a:t>
            </a:r>
            <a:r>
              <a:rPr lang="en-US" sz="2400" spc="30" dirty="0">
                <a:cs typeface="Times New Roman"/>
              </a:rPr>
              <a:t>B, </a:t>
            </a:r>
            <a:r>
              <a:rPr lang="en-US" sz="2400" spc="55" dirty="0">
                <a:cs typeface="Times New Roman"/>
              </a:rPr>
              <a:t>and then </a:t>
            </a:r>
            <a:r>
              <a:rPr lang="en-US" sz="2400" spc="20" dirty="0">
                <a:cs typeface="Times New Roman"/>
              </a:rPr>
              <a:t>normalize </a:t>
            </a:r>
            <a:r>
              <a:rPr lang="en-US" sz="2400" spc="25" dirty="0">
                <a:cs typeface="Times New Roman"/>
              </a:rPr>
              <a:t>by  </a:t>
            </a:r>
            <a:r>
              <a:rPr lang="en-US" sz="2400" spc="20" dirty="0">
                <a:cs typeface="Times New Roman"/>
              </a:rPr>
              <a:t>dividing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by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45" dirty="0">
                <a:cs typeface="Times New Roman"/>
              </a:rPr>
              <a:t>the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sum</a:t>
            </a:r>
            <a:r>
              <a:rPr lang="en-US" sz="2400" spc="85" dirty="0">
                <a:cs typeface="Times New Roman"/>
              </a:rPr>
              <a:t> of their numerators.  (Recall that the sum of </a:t>
            </a:r>
            <a:r>
              <a:rPr lang="en-US" sz="2400" spc="25" dirty="0">
                <a:cs typeface="Times New Roman"/>
              </a:rPr>
              <a:t>(P(A | </a:t>
            </a:r>
            <a:r>
              <a:rPr lang="en-US" sz="2400" i="1" spc="114" dirty="0">
                <a:cs typeface="Times New Roman"/>
              </a:rPr>
              <a:t>x</a:t>
            </a:r>
            <a:r>
              <a:rPr lang="en-US" sz="2400" i="1" spc="172" baseline="-10416" dirty="0">
                <a:cs typeface="Arial"/>
              </a:rPr>
              <a:t>i</a:t>
            </a:r>
            <a:r>
              <a:rPr lang="en-US" sz="2400" spc="172" dirty="0">
                <a:cs typeface="Arial"/>
              </a:rPr>
              <a:t>) and </a:t>
            </a:r>
            <a:r>
              <a:rPr lang="en-US" sz="2400" spc="75" dirty="0">
                <a:cs typeface="Times New Roman"/>
              </a:rPr>
              <a:t>P(B </a:t>
            </a:r>
            <a:r>
              <a:rPr lang="en-US" sz="2400" spc="-365" dirty="0">
                <a:cs typeface="Menlo"/>
              </a:rPr>
              <a:t>| </a:t>
            </a:r>
            <a:r>
              <a:rPr lang="en-US" sz="2400" i="1" spc="-350" dirty="0">
                <a:cs typeface="Menlo"/>
              </a:rPr>
              <a:t> </a:t>
            </a:r>
            <a:r>
              <a:rPr lang="en-US" sz="2400" i="1" spc="114" dirty="0">
                <a:cs typeface="Times New Roman"/>
              </a:rPr>
              <a:t>x</a:t>
            </a:r>
            <a:r>
              <a:rPr lang="en-US" sz="2400" i="1" spc="172" baseline="-10416" dirty="0">
                <a:cs typeface="Arial"/>
              </a:rPr>
              <a:t>i</a:t>
            </a:r>
            <a:r>
              <a:rPr lang="en-US" sz="2400" spc="114" dirty="0">
                <a:cs typeface="Times New Roman"/>
              </a:rPr>
              <a:t>) must equal 1.)</a:t>
            </a:r>
            <a:endParaRPr lang="en-US" sz="2400" spc="10" dirty="0">
              <a:cs typeface="Times New Roman"/>
            </a:endParaRPr>
          </a:p>
          <a:p>
            <a:pPr marL="610870" indent="-342900" algn="just">
              <a:lnSpc>
                <a:spcPct val="100000"/>
              </a:lnSpc>
              <a:spcBef>
                <a:spcPts val="235"/>
              </a:spcBef>
              <a:buFont typeface="Wingdings" pitchFamily="2" charset="2"/>
              <a:buChar char="v"/>
              <a:tabLst>
                <a:tab pos="446405" algn="l"/>
              </a:tabLst>
            </a:pPr>
            <a:r>
              <a:rPr lang="en-US" sz="2400" spc="35" dirty="0">
                <a:cs typeface="Times New Roman"/>
              </a:rPr>
              <a:t>(Note </a:t>
            </a:r>
            <a:r>
              <a:rPr lang="en-US" sz="2400" spc="85" dirty="0">
                <a:cs typeface="Times New Roman"/>
              </a:rPr>
              <a:t>that </a:t>
            </a:r>
            <a:r>
              <a:rPr lang="en-US" sz="2400" spc="15" dirty="0">
                <a:cs typeface="Times New Roman"/>
              </a:rPr>
              <a:t>you </a:t>
            </a:r>
            <a:r>
              <a:rPr lang="en-US" sz="2400" spc="25" dirty="0">
                <a:cs typeface="Times New Roman"/>
              </a:rPr>
              <a:t>do </a:t>
            </a:r>
            <a:r>
              <a:rPr lang="en-US" sz="2400" spc="40" dirty="0">
                <a:cs typeface="Times New Roman"/>
              </a:rPr>
              <a:t>this </a:t>
            </a:r>
            <a:r>
              <a:rPr lang="en-US" sz="2400" spc="5" dirty="0">
                <a:cs typeface="Times New Roman"/>
              </a:rPr>
              <a:t>for </a:t>
            </a:r>
            <a:r>
              <a:rPr lang="en-US" sz="2400" b="1" u="sng" spc="75" dirty="0">
                <a:uFill>
                  <a:solidFill>
                    <a:srgbClr val="000000"/>
                  </a:solidFill>
                </a:uFill>
                <a:cs typeface="Times New Roman"/>
              </a:rPr>
              <a:t>every</a:t>
            </a:r>
            <a:r>
              <a:rPr lang="en-US" sz="2400" b="1" spc="7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instance, </a:t>
            </a:r>
            <a:r>
              <a:rPr lang="en-US" sz="2400" spc="5" dirty="0">
                <a:cs typeface="Times New Roman"/>
              </a:rPr>
              <a:t>since </a:t>
            </a:r>
            <a:r>
              <a:rPr lang="en-US" sz="2400" spc="15" dirty="0">
                <a:cs typeface="Times New Roman"/>
              </a:rPr>
              <a:t>each </a:t>
            </a:r>
            <a:r>
              <a:rPr lang="en-US" sz="2400" spc="30" dirty="0">
                <a:cs typeface="Times New Roman"/>
              </a:rPr>
              <a:t>instance </a:t>
            </a:r>
            <a:r>
              <a:rPr lang="en-US" sz="2400" dirty="0">
                <a:cs typeface="Times New Roman"/>
              </a:rPr>
              <a:t>now </a:t>
            </a:r>
            <a:r>
              <a:rPr lang="en-US" sz="2400" spc="35" dirty="0">
                <a:cs typeface="Times New Roman"/>
              </a:rPr>
              <a:t>has  </a:t>
            </a:r>
            <a:r>
              <a:rPr lang="en-US" sz="2400" spc="85" dirty="0">
                <a:cs typeface="Times New Roman"/>
              </a:rPr>
              <a:t>at </a:t>
            </a:r>
            <a:r>
              <a:rPr lang="en-US" sz="2400" spc="30" dirty="0">
                <a:cs typeface="Times New Roman"/>
              </a:rPr>
              <a:t>least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20" dirty="0">
                <a:cs typeface="Times New Roman"/>
              </a:rPr>
              <a:t>small </a:t>
            </a:r>
            <a:r>
              <a:rPr lang="en-US" sz="2400" spc="30" dirty="0">
                <a:cs typeface="Times New Roman"/>
              </a:rPr>
              <a:t>probability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25" dirty="0">
                <a:cs typeface="Times New Roman"/>
              </a:rPr>
              <a:t>being in </a:t>
            </a:r>
            <a:r>
              <a:rPr lang="en-US" sz="2400" spc="15" dirty="0">
                <a:cs typeface="Times New Roman"/>
              </a:rPr>
              <a:t>each</a:t>
            </a:r>
            <a:r>
              <a:rPr lang="en-US" sz="2400" spc="27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cluster.)</a:t>
            </a:r>
            <a:endParaRPr lang="en-US" sz="2400" dirty="0">
              <a:cs typeface="Times New Roman"/>
            </a:endParaRPr>
          </a:p>
          <a:p>
            <a:pPr marL="186690" marR="30480" indent="-149225" algn="just">
              <a:lnSpc>
                <a:spcPct val="102600"/>
              </a:lnSpc>
              <a:spcBef>
                <a:spcPts val="400"/>
              </a:spcBef>
              <a:buChar char="–"/>
              <a:tabLst>
                <a:tab pos="187325" algn="l"/>
              </a:tabLst>
            </a:pPr>
            <a:r>
              <a:rPr lang="en-US" sz="2400" b="1" u="sng" spc="80" dirty="0">
                <a:uFill>
                  <a:solidFill>
                    <a:srgbClr val="000000"/>
                  </a:solidFill>
                </a:uFill>
                <a:cs typeface="Times New Roman"/>
              </a:rPr>
              <a:t>Maximization </a:t>
            </a:r>
            <a:r>
              <a:rPr lang="en-US" sz="2400" b="1" u="sng" spc="70" dirty="0">
                <a:uFill>
                  <a:solidFill>
                    <a:srgbClr val="000000"/>
                  </a:solidFill>
                </a:uFill>
                <a:cs typeface="Times New Roman"/>
              </a:rPr>
              <a:t>Step:</a:t>
            </a:r>
            <a:r>
              <a:rPr lang="en-US" sz="2400" b="1" spc="70" dirty="0">
                <a:cs typeface="Times New Roman"/>
              </a:rPr>
              <a:t> </a:t>
            </a:r>
          </a:p>
          <a:p>
            <a:pPr marL="494665" marR="30480" indent="-457200" algn="just">
              <a:lnSpc>
                <a:spcPct val="102600"/>
              </a:lnSpc>
              <a:spcBef>
                <a:spcPts val="400"/>
              </a:spcBef>
              <a:buFont typeface="+mj-lt"/>
              <a:buAutoNum type="arabicPeriod"/>
              <a:tabLst>
                <a:tab pos="187325" algn="l"/>
              </a:tabLst>
            </a:pPr>
            <a:r>
              <a:rPr lang="en-US" sz="2400" spc="35" dirty="0">
                <a:cs typeface="Times New Roman"/>
              </a:rPr>
              <a:t>Recompute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5" dirty="0">
                <a:cs typeface="Times New Roman"/>
              </a:rPr>
              <a:t>estimates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5" dirty="0">
                <a:cs typeface="Times New Roman"/>
              </a:rPr>
              <a:t>parameters </a:t>
            </a:r>
            <a:r>
              <a:rPr lang="en-US" sz="2400" spc="35" dirty="0">
                <a:cs typeface="Times New Roman"/>
              </a:rPr>
              <a:t>(means </a:t>
            </a:r>
            <a:r>
              <a:rPr lang="en-US" sz="2400" spc="55" dirty="0">
                <a:cs typeface="Times New Roman"/>
              </a:rPr>
              <a:t>and</a:t>
            </a:r>
            <a:r>
              <a:rPr lang="en-US" sz="2400" spc="-14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standard  </a:t>
            </a:r>
            <a:r>
              <a:rPr lang="en-US" sz="2400" spc="30" dirty="0">
                <a:cs typeface="Times New Roman"/>
              </a:rPr>
              <a:t>deviations)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-5" dirty="0">
                <a:cs typeface="Times New Roman"/>
              </a:rPr>
              <a:t>so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85" dirty="0">
                <a:cs typeface="Times New Roman"/>
              </a:rPr>
              <a:t>that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45" dirty="0">
                <a:cs typeface="Times New Roman"/>
              </a:rPr>
              <a:t>they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maximize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likelihood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-20" dirty="0">
                <a:cs typeface="Times New Roman"/>
              </a:rPr>
              <a:t>of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distributions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given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60" dirty="0">
                <a:cs typeface="Times New Roman"/>
              </a:rPr>
              <a:t>data.</a:t>
            </a:r>
            <a:r>
              <a:rPr lang="en-US" sz="2400" spc="185" dirty="0">
                <a:cs typeface="Times New Roman"/>
              </a:rPr>
              <a:t> </a:t>
            </a:r>
            <a:r>
              <a:rPr lang="en-US" sz="2400" spc="85" dirty="0">
                <a:cs typeface="Times New Roman"/>
              </a:rPr>
              <a:t>That  </a:t>
            </a:r>
            <a:r>
              <a:rPr lang="en-US" sz="2400" spc="5" dirty="0">
                <a:cs typeface="Times New Roman"/>
              </a:rPr>
              <a:t>is, </a:t>
            </a:r>
            <a:r>
              <a:rPr lang="en-US" sz="2400" spc="15" dirty="0">
                <a:cs typeface="Times New Roman"/>
              </a:rPr>
              <a:t>use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probabilities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15" dirty="0">
                <a:cs typeface="Times New Roman"/>
              </a:rPr>
              <a:t>each </a:t>
            </a:r>
            <a:r>
              <a:rPr lang="en-US" sz="2400" spc="30" dirty="0">
                <a:cs typeface="Times New Roman"/>
              </a:rPr>
              <a:t>instance </a:t>
            </a:r>
            <a:r>
              <a:rPr lang="en-US" sz="2400" spc="25" dirty="0">
                <a:cs typeface="Times New Roman"/>
              </a:rPr>
              <a:t>being in </a:t>
            </a:r>
            <a:r>
              <a:rPr lang="en-US" sz="2400" spc="15" dirty="0">
                <a:cs typeface="Times New Roman"/>
              </a:rPr>
              <a:t>each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clusters </a:t>
            </a:r>
            <a:r>
              <a:rPr lang="en-US" sz="2400" spc="55" dirty="0">
                <a:cs typeface="Times New Roman"/>
              </a:rPr>
              <a:t>to </a:t>
            </a:r>
            <a:r>
              <a:rPr lang="en-US" sz="2400" spc="35" dirty="0">
                <a:cs typeface="Times New Roman"/>
              </a:rPr>
              <a:t>compute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8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means</a:t>
            </a:r>
            <a:r>
              <a:rPr lang="en-US" sz="2400" spc="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and</a:t>
            </a:r>
            <a:r>
              <a:rPr lang="en-US" sz="2400" spc="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standard</a:t>
            </a:r>
            <a:r>
              <a:rPr lang="en-US" sz="2400" spc="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deviations</a:t>
            </a:r>
            <a:r>
              <a:rPr lang="en-US" sz="2400" spc="10" dirty="0">
                <a:cs typeface="Times New Roman"/>
              </a:rPr>
              <a:t> </a:t>
            </a:r>
            <a:r>
              <a:rPr lang="en-US" sz="2400" spc="-20" dirty="0">
                <a:cs typeface="Times New Roman"/>
              </a:rPr>
              <a:t>of</a:t>
            </a:r>
            <a:r>
              <a:rPr lang="en-US" sz="2400" spc="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10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single </a:t>
            </a:r>
            <a:r>
              <a:rPr lang="en-US" sz="2400" spc="60" dirty="0">
                <a:cs typeface="Times New Roman"/>
              </a:rPr>
              <a:t>attribute</a:t>
            </a:r>
            <a:r>
              <a:rPr lang="en-US" sz="2400" spc="5" dirty="0">
                <a:cs typeface="Times New Roman"/>
              </a:rPr>
              <a:t> for </a:t>
            </a:r>
            <a:r>
              <a:rPr lang="en-US" sz="2400" spc="15" dirty="0">
                <a:cs typeface="Times New Roman"/>
              </a:rPr>
              <a:t>each</a:t>
            </a:r>
            <a:r>
              <a:rPr lang="en-US" sz="2400" spc="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cluster</a:t>
            </a:r>
            <a:r>
              <a:rPr lang="en-US" sz="2400" spc="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and</a:t>
            </a:r>
            <a:r>
              <a:rPr lang="en-US" sz="2400" spc="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probability 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15" dirty="0">
                <a:cs typeface="Times New Roman"/>
              </a:rPr>
              <a:t>each </a:t>
            </a:r>
            <a:r>
              <a:rPr lang="en-US" sz="2400" spc="30" dirty="0">
                <a:cs typeface="Times New Roman"/>
              </a:rPr>
              <a:t>cluster. </a:t>
            </a:r>
          </a:p>
          <a:p>
            <a:pPr marL="494665" marR="30480" indent="-457200" algn="just">
              <a:lnSpc>
                <a:spcPct val="102600"/>
              </a:lnSpc>
              <a:spcBef>
                <a:spcPts val="400"/>
              </a:spcBef>
              <a:buFont typeface="+mj-lt"/>
              <a:buAutoNum type="arabicPeriod"/>
              <a:tabLst>
                <a:tab pos="187325" algn="l"/>
              </a:tabLst>
            </a:pPr>
            <a:r>
              <a:rPr lang="en-US" sz="2400" spc="30" dirty="0">
                <a:cs typeface="Times New Roman"/>
              </a:rPr>
              <a:t>Recompute the probability of each cluster</a:t>
            </a:r>
            <a:endParaRPr lang="en-US" sz="2400" dirty="0">
              <a:cs typeface="Times New Roman"/>
            </a:endParaRPr>
          </a:p>
          <a:p>
            <a:pPr marL="655955" marR="5080" lvl="2" indent="-139065" algn="just">
              <a:lnSpc>
                <a:spcPct val="102600"/>
              </a:lnSpc>
              <a:spcBef>
                <a:spcPts val="155"/>
              </a:spcBef>
              <a:buFont typeface="Menlo"/>
              <a:buChar char="·"/>
              <a:tabLst>
                <a:tab pos="656590" algn="l"/>
              </a:tabLst>
            </a:pPr>
            <a:endParaRPr lang="en-US" sz="2400" spc="40" dirty="0">
              <a:cs typeface="Times New Roman"/>
            </a:endParaRPr>
          </a:p>
          <a:p>
            <a:pPr marL="516890" marR="5080" lvl="2" algn="just">
              <a:lnSpc>
                <a:spcPct val="102600"/>
              </a:lnSpc>
              <a:spcBef>
                <a:spcPts val="155"/>
              </a:spcBef>
              <a:tabLst>
                <a:tab pos="656590" algn="l"/>
              </a:tabLst>
            </a:pPr>
            <a:endParaRPr lang="ar-AE" sz="2400" spc="40" dirty="0">
              <a:cs typeface="Times New Roman"/>
            </a:endParaRPr>
          </a:p>
          <a:p>
            <a:pPr marL="516890" marR="5080" lvl="2" algn="just">
              <a:lnSpc>
                <a:spcPct val="102600"/>
              </a:lnSpc>
              <a:spcBef>
                <a:spcPts val="155"/>
              </a:spcBef>
              <a:tabLst>
                <a:tab pos="656590" algn="l"/>
              </a:tabLst>
            </a:pPr>
            <a:endParaRPr lang="ar-AE" sz="2400" dirty="0"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935"/>
              </a:spcBef>
              <a:tabLst>
                <a:tab pos="189865" algn="l"/>
              </a:tabLst>
            </a:pPr>
            <a:endParaRPr lang="ar-AE" sz="2400" dirty="0">
              <a:cs typeface="Times New Roman"/>
            </a:endParaRPr>
          </a:p>
          <a:p>
            <a:pPr marL="575945" marR="43180" lvl="1">
              <a:lnSpc>
                <a:spcPct val="102600"/>
              </a:lnSpc>
              <a:spcBef>
                <a:spcPts val="200"/>
              </a:spcBef>
              <a:tabLst>
                <a:tab pos="753110" algn="l"/>
              </a:tabLst>
            </a:pPr>
            <a:endParaRPr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958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383" y="455890"/>
            <a:ext cx="6894830" cy="51744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58775" indent="-139065">
              <a:lnSpc>
                <a:spcPct val="100000"/>
              </a:lnSpc>
              <a:spcBef>
                <a:spcPts val="935"/>
              </a:spcBef>
              <a:buFont typeface="Menlo"/>
              <a:buChar char="•"/>
              <a:tabLst>
                <a:tab pos="359410" algn="l"/>
              </a:tabLst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15"/>
              <p:cNvSpPr txBox="1"/>
              <p:nvPr/>
            </p:nvSpPr>
            <p:spPr>
              <a:xfrm>
                <a:off x="225425" y="228600"/>
                <a:ext cx="7321550" cy="10599825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165" algn="ctr">
                  <a:lnSpc>
                    <a:spcPct val="100000"/>
                  </a:lnSpc>
                  <a:spcBef>
                    <a:spcPts val="935"/>
                  </a:spcBef>
                  <a:tabLst>
                    <a:tab pos="189865" algn="l"/>
                  </a:tabLst>
                </a:pPr>
                <a:r>
                  <a:rPr lang="en-US" sz="2800" b="1" u="sng" spc="80" dirty="0"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Expectation-Maximization </a:t>
                </a:r>
                <a:r>
                  <a:rPr lang="en-US" sz="2800" b="1" u="sng" spc="120" dirty="0"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(EM) </a:t>
                </a:r>
                <a:r>
                  <a:rPr lang="en-US" sz="2800" b="1" u="sng" spc="70" dirty="0"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Algorithm:</a:t>
                </a:r>
              </a:p>
              <a:p>
                <a:pPr marL="50165">
                  <a:lnSpc>
                    <a:spcPct val="100000"/>
                  </a:lnSpc>
                  <a:spcBef>
                    <a:spcPts val="935"/>
                  </a:spcBef>
                  <a:tabLst>
                    <a:tab pos="189865" algn="l"/>
                  </a:tabLst>
                </a:pPr>
                <a:r>
                  <a:rPr lang="en-US" sz="2400" u="sng" spc="75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1</a:t>
                </a:r>
                <a:r>
                  <a:rPr lang="en-US" sz="2400" b="1" u="sng" spc="75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 </a:t>
                </a:r>
                <a:r>
                  <a:rPr lang="en-US" sz="2400" u="sng" spc="65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numeric</a:t>
                </a:r>
                <a:r>
                  <a:rPr lang="en-US" sz="2400" u="sng" spc="175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 </a:t>
                </a:r>
                <a:r>
                  <a:rPr lang="en-US" sz="2400" u="sng" spc="80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attribute**</a:t>
                </a:r>
              </a:p>
              <a:p>
                <a:pPr marL="199390" marR="54610" indent="-149225" algn="just">
                  <a:lnSpc>
                    <a:spcPct val="102600"/>
                  </a:lnSpc>
                  <a:spcBef>
                    <a:spcPts val="309"/>
                  </a:spcBef>
                  <a:buChar char="–"/>
                  <a:tabLst>
                    <a:tab pos="200025" algn="l"/>
                  </a:tabLst>
                </a:pPr>
                <a:r>
                  <a:rPr lang="en-US" sz="2400" b="1" u="sng" spc="85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Expectation </a:t>
                </a:r>
                <a:r>
                  <a:rPr lang="en-US" sz="2400" b="1" u="sng" spc="70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Step:</a:t>
                </a:r>
                <a:r>
                  <a:rPr lang="en-US" sz="2400" b="1" spc="70" dirty="0">
                    <a:cs typeface="Times New Roman"/>
                  </a:rPr>
                  <a:t> </a:t>
                </a:r>
                <a:r>
                  <a:rPr lang="en-US" sz="2400" spc="-10" dirty="0">
                    <a:cs typeface="Times New Roman"/>
                  </a:rPr>
                  <a:t>Now </a:t>
                </a:r>
                <a:r>
                  <a:rPr lang="en-US" sz="2400" spc="5" dirty="0">
                    <a:cs typeface="Times New Roman"/>
                  </a:rPr>
                  <a:t>for </a:t>
                </a:r>
                <a:r>
                  <a:rPr lang="en-US" sz="2400" spc="15" dirty="0">
                    <a:cs typeface="Times New Roman"/>
                  </a:rPr>
                  <a:t>each </a:t>
                </a:r>
                <a:r>
                  <a:rPr lang="en-US" sz="2400" spc="30" dirty="0">
                    <a:cs typeface="Times New Roman"/>
                  </a:rPr>
                  <a:t>instance, </a:t>
                </a:r>
                <a:r>
                  <a:rPr lang="en-US" sz="2400" spc="35" dirty="0">
                    <a:cs typeface="Times New Roman"/>
                  </a:rPr>
                  <a:t>recompute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30" dirty="0">
                    <a:cs typeface="Times New Roman"/>
                  </a:rPr>
                  <a:t>probability </a:t>
                </a:r>
                <a:r>
                  <a:rPr lang="en-US" sz="2400" spc="85" dirty="0">
                    <a:cs typeface="Times New Roman"/>
                  </a:rPr>
                  <a:t>that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30" dirty="0">
                    <a:cs typeface="Times New Roman"/>
                  </a:rPr>
                  <a:t>instance  </a:t>
                </a:r>
                <a:r>
                  <a:rPr lang="en-US" sz="2400" spc="-5" dirty="0">
                    <a:cs typeface="Times New Roman"/>
                  </a:rPr>
                  <a:t>is</a:t>
                </a:r>
                <a:r>
                  <a:rPr lang="en-US" sz="2400" spc="85" dirty="0">
                    <a:cs typeface="Times New Roman"/>
                  </a:rPr>
                  <a:t> </a:t>
                </a:r>
                <a:r>
                  <a:rPr lang="en-US" sz="2400" spc="25" dirty="0">
                    <a:cs typeface="Times New Roman"/>
                  </a:rPr>
                  <a:t>in</a:t>
                </a:r>
                <a:r>
                  <a:rPr lang="en-US" sz="2400" spc="90" dirty="0">
                    <a:cs typeface="Times New Roman"/>
                  </a:rPr>
                  <a:t> </a:t>
                </a:r>
                <a:r>
                  <a:rPr lang="en-US" sz="2400" spc="15" dirty="0">
                    <a:cs typeface="Times New Roman"/>
                  </a:rPr>
                  <a:t>each</a:t>
                </a:r>
                <a:r>
                  <a:rPr lang="en-US" sz="2400" spc="85" dirty="0">
                    <a:cs typeface="Times New Roman"/>
                  </a:rPr>
                  <a:t> </a:t>
                </a:r>
                <a:r>
                  <a:rPr lang="en-US" sz="2400" spc="30" dirty="0">
                    <a:cs typeface="Times New Roman"/>
                  </a:rPr>
                  <a:t>cluster,</a:t>
                </a:r>
                <a:r>
                  <a:rPr lang="en-US" sz="2400" spc="90" dirty="0">
                    <a:cs typeface="Times New Roman"/>
                  </a:rPr>
                  <a:t> </a:t>
                </a:r>
                <a:r>
                  <a:rPr lang="en-US" sz="2400" spc="5" dirty="0">
                    <a:cs typeface="Times New Roman"/>
                  </a:rPr>
                  <a:t>given</a:t>
                </a:r>
                <a:r>
                  <a:rPr lang="en-US" sz="2400" spc="85" dirty="0">
                    <a:cs typeface="Times New Roman"/>
                  </a:rPr>
                  <a:t> </a:t>
                </a:r>
                <a:r>
                  <a:rPr lang="en-US" sz="2400" spc="55" dirty="0">
                    <a:cs typeface="Times New Roman"/>
                  </a:rPr>
                  <a:t>the</a:t>
                </a:r>
                <a:r>
                  <a:rPr lang="en-US" sz="2400" spc="85" dirty="0">
                    <a:cs typeface="Times New Roman"/>
                  </a:rPr>
                  <a:t> </a:t>
                </a:r>
                <a:r>
                  <a:rPr lang="en-US" sz="2400" spc="40" dirty="0">
                    <a:cs typeface="Times New Roman"/>
                  </a:rPr>
                  <a:t>current</a:t>
                </a:r>
                <a:r>
                  <a:rPr lang="en-US" sz="2400" spc="85" dirty="0">
                    <a:cs typeface="Times New Roman"/>
                  </a:rPr>
                  <a:t> </a:t>
                </a:r>
                <a:r>
                  <a:rPr lang="en-US" sz="2400" spc="35" dirty="0">
                    <a:cs typeface="Times New Roman"/>
                  </a:rPr>
                  <a:t>estimates</a:t>
                </a:r>
                <a:r>
                  <a:rPr lang="en-US" sz="2400" spc="90" dirty="0">
                    <a:cs typeface="Times New Roman"/>
                  </a:rPr>
                  <a:t> </a:t>
                </a:r>
                <a:r>
                  <a:rPr lang="en-US" sz="2400" spc="5" dirty="0">
                    <a:cs typeface="Times New Roman"/>
                  </a:rPr>
                  <a:t>for</a:t>
                </a:r>
                <a:r>
                  <a:rPr lang="en-US" sz="2400" spc="90" dirty="0">
                    <a:cs typeface="Times New Roman"/>
                  </a:rPr>
                  <a:t> </a:t>
                </a:r>
                <a:r>
                  <a:rPr lang="en-US" sz="2400" spc="55" dirty="0">
                    <a:cs typeface="Times New Roman"/>
                  </a:rPr>
                  <a:t>the</a:t>
                </a:r>
                <a:r>
                  <a:rPr lang="en-US" sz="2400" spc="85" dirty="0">
                    <a:cs typeface="Times New Roman"/>
                  </a:rPr>
                  <a:t> </a:t>
                </a:r>
                <a:r>
                  <a:rPr lang="en-US" sz="2400" spc="40" dirty="0">
                    <a:cs typeface="Times New Roman"/>
                  </a:rPr>
                  <a:t>parameters.</a:t>
                </a:r>
                <a:endParaRPr lang="en-US" sz="2400" dirty="0">
                  <a:cs typeface="Times New Roman"/>
                </a:endParaRPr>
              </a:p>
              <a:p>
                <a:pPr marL="458470" lvl="1" indent="-177800" algn="just">
                  <a:lnSpc>
                    <a:spcPct val="100000"/>
                  </a:lnSpc>
                  <a:spcBef>
                    <a:spcPts val="340"/>
                  </a:spcBef>
                  <a:buAutoNum type="arabicPeriod"/>
                  <a:tabLst>
                    <a:tab pos="459105" algn="l"/>
                  </a:tabLst>
                </a:pPr>
                <a:r>
                  <a:rPr lang="en-US" sz="2400" spc="45" dirty="0">
                    <a:cs typeface="Times New Roman"/>
                  </a:rPr>
                  <a:t>Compute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30" dirty="0">
                    <a:cs typeface="Times New Roman"/>
                  </a:rPr>
                  <a:t>probability </a:t>
                </a:r>
                <a:r>
                  <a:rPr lang="en-US" sz="2400" spc="85" dirty="0">
                    <a:cs typeface="Times New Roman"/>
                  </a:rPr>
                  <a:t>that </a:t>
                </a:r>
                <a:r>
                  <a:rPr lang="en-US" sz="2400" spc="15" dirty="0">
                    <a:cs typeface="Times New Roman"/>
                  </a:rPr>
                  <a:t>each </a:t>
                </a:r>
                <a:r>
                  <a:rPr lang="en-US" sz="2400" spc="30" dirty="0">
                    <a:cs typeface="Times New Roman"/>
                  </a:rPr>
                  <a:t>instance </a:t>
                </a:r>
                <a:r>
                  <a:rPr lang="en-US" sz="2400" spc="15" dirty="0">
                    <a:cs typeface="Times New Roman"/>
                  </a:rPr>
                  <a:t>belongs</a:t>
                </a:r>
                <a:r>
                  <a:rPr lang="en-US" sz="2400" spc="155" dirty="0">
                    <a:cs typeface="Times New Roman"/>
                  </a:rPr>
                  <a:t> </a:t>
                </a:r>
                <a:r>
                  <a:rPr lang="en-US" sz="2400" spc="55" dirty="0">
                    <a:cs typeface="Times New Roman"/>
                  </a:rPr>
                  <a:t>to </a:t>
                </a:r>
                <a:r>
                  <a:rPr lang="en-US" sz="2400" spc="30" dirty="0">
                    <a:cs typeface="Times New Roman"/>
                  </a:rPr>
                  <a:t>cluster </a:t>
                </a:r>
                <a:r>
                  <a:rPr lang="en-US" sz="2400" spc="25" dirty="0">
                    <a:cs typeface="Times New Roman"/>
                  </a:rPr>
                  <a:t>A (P(A | </a:t>
                </a:r>
                <a:r>
                  <a:rPr lang="en-US" sz="2400" i="1" spc="114" dirty="0">
                    <a:cs typeface="Times New Roman"/>
                  </a:rPr>
                  <a:t>x</a:t>
                </a:r>
                <a:r>
                  <a:rPr lang="en-US" sz="2400" i="1" spc="172" baseline="-10416" dirty="0">
                    <a:cs typeface="Arial"/>
                  </a:rPr>
                  <a:t>i</a:t>
                </a:r>
                <a:r>
                  <a:rPr lang="en-US" sz="2400" spc="172" dirty="0">
                    <a:cs typeface="Arial"/>
                  </a:rPr>
                  <a:t>)</a:t>
                </a:r>
              </a:p>
              <a:p>
                <a:pPr marL="280670" lvl="1" algn="just">
                  <a:lnSpc>
                    <a:spcPct val="100000"/>
                  </a:lnSpc>
                  <a:spcBef>
                    <a:spcPts val="340"/>
                  </a:spcBef>
                  <a:tabLst>
                    <a:tab pos="459105" algn="l"/>
                  </a:tabLst>
                </a:pPr>
                <a:r>
                  <a:rPr lang="en-US" sz="2400" spc="40" dirty="0">
                    <a:cs typeface="Times New Roman"/>
                  </a:rPr>
                  <a:t>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pc="4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400" i="1" spc="4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sz="2400" i="1" spc="4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pc="40" dirty="0">
                    <a:cs typeface="Times New Roman"/>
                  </a:rPr>
                  <a:t> | 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pc="55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spc="55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  <m:r>
                              <a:rPr lang="en-US" sz="2400" i="1" spc="55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n-US" sz="2400" spc="55" dirty="0">
                                <a:cs typeface="Times New Roman"/>
                              </a:rPr>
                              <m:t> 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2400" spc="55" dirty="0">
                            <a:cs typeface="Times New Roman"/>
                          </a:rPr>
                          <m:t> </m:t>
                        </m:r>
                        <m:r>
                          <a:rPr lang="en-US" sz="2400" i="1" spc="55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𝜎</m:t>
                        </m:r>
                        <m:r>
                          <m:rPr>
                            <m:nor/>
                          </m:rPr>
                          <a:rPr lang="en-US" sz="2400" spc="55" dirty="0">
                            <a:cs typeface="Times New Roman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spc="55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spc="55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) 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/>
                              <m:t>2</m:t>
                            </m:r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US" sz="2400" spc="55" dirty="0">
                            <a:cs typeface="Times New Roman"/>
                          </a:rPr>
                          <m:t> </m:t>
                        </m:r>
                      </m:sup>
                    </m:sSup>
                  </m:oMath>
                </a14:m>
                <a:endParaRPr lang="en-US" sz="2400" spc="25" dirty="0">
                  <a:cs typeface="Times New Roman"/>
                </a:endParaRPr>
              </a:p>
              <a:p>
                <a:pPr marL="280670" lvl="1" algn="just">
                  <a:lnSpc>
                    <a:spcPct val="100000"/>
                  </a:lnSpc>
                  <a:spcBef>
                    <a:spcPts val="340"/>
                  </a:spcBef>
                  <a:tabLst>
                    <a:tab pos="45910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280670" lvl="1" algn="just">
                  <a:lnSpc>
                    <a:spcPct val="100000"/>
                  </a:lnSpc>
                  <a:spcBef>
                    <a:spcPts val="340"/>
                  </a:spcBef>
                  <a:tabLst>
                    <a:tab pos="459105" algn="l"/>
                  </a:tabLst>
                </a:pPr>
                <a:r>
                  <a:rPr lang="en-US" sz="2400" spc="40" dirty="0">
                    <a:cs typeface="Times New Roman"/>
                  </a:rPr>
                  <a:t> P(A|</a:t>
                </a:r>
                <a:r>
                  <a:rPr lang="ar-AE" sz="2400" spc="4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pc="4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400" i="1" spc="4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sz="2400" i="1" spc="4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pc="40" dirty="0">
                    <a:cs typeface="Times New Roman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pc="4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spc="40" dirty="0">
                            <a:cs typeface="Times New Roman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spc="40" dirty="0"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ar-AE" sz="2400" i="1" spc="4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ar-AE" sz="2400" i="1" spc="4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spc="4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spc="40" dirty="0">
                            <a:cs typeface="Times New Roman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en-US" sz="2400" spc="40" dirty="0">
                            <a:cs typeface="Times New Roman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spc="40" dirty="0">
                            <a:cs typeface="Times New Roman"/>
                          </a:rPr>
                          <m:t>) </m:t>
                        </m:r>
                        <m:r>
                          <a:rPr lang="en-US" sz="2400" spc="4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× </m:t>
                        </m:r>
                        <m:r>
                          <m:rPr>
                            <m:sty m:val="p"/>
                          </m:rPr>
                          <a:rPr lang="en-US" sz="2400" spc="4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P</m:t>
                        </m:r>
                        <m:d>
                          <m:dPr>
                            <m:ctrlPr>
                              <a:rPr lang="en-US" sz="2400" i="1" spc="4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spc="4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A</m:t>
                            </m:r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US" sz="2400" spc="40" dirty="0">
                            <a:cs typeface="Times New Roman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spc="40" dirty="0"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ar-AE" sz="2400" i="1" spc="4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ar-AE" sz="2400" i="1" spc="4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spc="4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spc="40" dirty="0">
                            <a:cs typeface="Times New Roman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spc="25" dirty="0">
                    <a:cs typeface="Times New Roman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pc="4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pc="40" smtClean="0">
                            <a:latin typeface="Cambria Math" panose="02040503050406030204" pitchFamily="18" charset="0"/>
                            <a:cs typeface="Times New Roman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spc="40" dirty="0"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ar-AE" sz="2400" i="1" spc="4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ar-AE" sz="2400" i="1" spc="4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spc="4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spc="40" dirty="0">
                            <a:cs typeface="Times New Roman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en-US" sz="2400" spc="40" dirty="0">
                            <a:cs typeface="Times New Roman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spc="40" dirty="0">
                            <a:cs typeface="Times New Roman"/>
                          </a:rPr>
                          <m:t>) </m:t>
                        </m:r>
                        <m:r>
                          <a:rPr lang="en-US" sz="2400" spc="4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× </m:t>
                        </m:r>
                        <m:r>
                          <m:rPr>
                            <m:sty m:val="p"/>
                          </m:rPr>
                          <a:rPr lang="en-US" sz="2400" spc="4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P</m:t>
                        </m:r>
                        <m:d>
                          <m:dPr>
                            <m:ctrlPr>
                              <a:rPr lang="en-US" sz="2400" i="1" spc="4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spc="4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A</m:t>
                            </m:r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US" sz="2400" spc="40" dirty="0">
                            <a:cs typeface="Times New Roman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spc="40" dirty="0"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ar-AE" sz="2400" i="1" spc="4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ar-AE" sz="2400" i="1" spc="4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spc="4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spc="40" dirty="0">
                            <a:cs typeface="Times New Roman"/>
                          </a:rPr>
                          <m:t>)</m:t>
                        </m:r>
                      </m:den>
                    </m:f>
                  </m:oMath>
                </a14:m>
                <a:endParaRPr lang="en-US" sz="2400" spc="25" dirty="0">
                  <a:cs typeface="Times New Roman"/>
                </a:endParaRPr>
              </a:p>
              <a:p>
                <a:pPr marL="280670" lvl="1" algn="just">
                  <a:lnSpc>
                    <a:spcPct val="100000"/>
                  </a:lnSpc>
                  <a:spcBef>
                    <a:spcPts val="340"/>
                  </a:spcBef>
                  <a:tabLst>
                    <a:tab pos="45910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445770" indent="-177800" algn="just">
                  <a:lnSpc>
                    <a:spcPct val="100000"/>
                  </a:lnSpc>
                  <a:spcBef>
                    <a:spcPts val="335"/>
                  </a:spcBef>
                  <a:buAutoNum type="arabicPeriod" startAt="2"/>
                  <a:tabLst>
                    <a:tab pos="446405" algn="l"/>
                  </a:tabLst>
                </a:pPr>
                <a:r>
                  <a:rPr lang="en-US" sz="2400" spc="15" dirty="0">
                    <a:cs typeface="Times New Roman"/>
                  </a:rPr>
                  <a:t>Do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25" dirty="0">
                    <a:cs typeface="Times New Roman"/>
                  </a:rPr>
                  <a:t>same </a:t>
                </a:r>
                <a:r>
                  <a:rPr lang="en-US" sz="2400" spc="5" dirty="0">
                    <a:cs typeface="Times New Roman"/>
                  </a:rPr>
                  <a:t>for </a:t>
                </a:r>
                <a:r>
                  <a:rPr lang="en-US" sz="2400" spc="75" dirty="0">
                    <a:cs typeface="Times New Roman"/>
                  </a:rPr>
                  <a:t>P(B </a:t>
                </a:r>
                <a:r>
                  <a:rPr lang="en-US" sz="2400" spc="-365" dirty="0">
                    <a:cs typeface="Menlo"/>
                  </a:rPr>
                  <a:t>| </a:t>
                </a:r>
                <a:r>
                  <a:rPr lang="en-US" sz="2400" i="1" spc="-350" dirty="0">
                    <a:cs typeface="Menlo"/>
                  </a:rPr>
                  <a:t> </a:t>
                </a:r>
                <a:r>
                  <a:rPr lang="en-US" sz="2400" i="1" spc="114" dirty="0">
                    <a:cs typeface="Times New Roman"/>
                  </a:rPr>
                  <a:t>x</a:t>
                </a:r>
                <a:r>
                  <a:rPr lang="en-US" sz="2400" i="1" spc="172" baseline="-10416" dirty="0">
                    <a:cs typeface="Arial"/>
                  </a:rPr>
                  <a:t>i</a:t>
                </a:r>
                <a:r>
                  <a:rPr lang="en-US" sz="2400" spc="114" dirty="0">
                    <a:cs typeface="Times New Roman"/>
                  </a:rPr>
                  <a:t>)</a:t>
                </a:r>
                <a:endParaRPr lang="en-US" sz="2400" dirty="0">
                  <a:cs typeface="Times New Roman"/>
                </a:endParaRPr>
              </a:p>
              <a:p>
                <a:pPr marL="445770" indent="-177800" algn="just">
                  <a:lnSpc>
                    <a:spcPct val="100000"/>
                  </a:lnSpc>
                  <a:spcBef>
                    <a:spcPts val="235"/>
                  </a:spcBef>
                  <a:buAutoNum type="arabicPeriod" startAt="2"/>
                  <a:tabLst>
                    <a:tab pos="446405" algn="l"/>
                  </a:tabLst>
                </a:pPr>
                <a:r>
                  <a:rPr lang="en-US" sz="2400" spc="15" dirty="0">
                    <a:cs typeface="Times New Roman"/>
                  </a:rPr>
                  <a:t>Do </a:t>
                </a:r>
                <a:r>
                  <a:rPr lang="en-US" sz="2400" spc="55" dirty="0">
                    <a:cs typeface="Times New Roman"/>
                  </a:rPr>
                  <a:t>not </a:t>
                </a:r>
                <a:r>
                  <a:rPr lang="en-US" sz="2400" spc="25" dirty="0">
                    <a:cs typeface="Times New Roman"/>
                  </a:rPr>
                  <a:t>need </a:t>
                </a:r>
                <a:r>
                  <a:rPr lang="en-US" sz="2400" spc="55" dirty="0">
                    <a:cs typeface="Times New Roman"/>
                  </a:rPr>
                  <a:t>to </a:t>
                </a:r>
                <a:r>
                  <a:rPr lang="en-US" sz="2400" spc="35" dirty="0">
                    <a:cs typeface="Times New Roman"/>
                  </a:rPr>
                  <a:t>compute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35" dirty="0">
                    <a:cs typeface="Times New Roman"/>
                  </a:rPr>
                  <a:t>denominator</a:t>
                </a:r>
                <a:r>
                  <a:rPr lang="en-US" sz="2400" spc="210" dirty="0">
                    <a:cs typeface="Times New Roman"/>
                  </a:rPr>
                  <a:t> </a:t>
                </a:r>
                <a:r>
                  <a:rPr lang="en-US" sz="2400" i="1" spc="25" dirty="0">
                    <a:cs typeface="Times New Roman"/>
                  </a:rPr>
                  <a:t>P</a:t>
                </a:r>
                <a:r>
                  <a:rPr lang="en-US" sz="2400" spc="100" dirty="0">
                    <a:cs typeface="Times New Roman"/>
                  </a:rPr>
                  <a:t>(</a:t>
                </a:r>
                <a:r>
                  <a:rPr lang="en-US" sz="2400" i="1" spc="100" dirty="0">
                    <a:cs typeface="Times New Roman"/>
                  </a:rPr>
                  <a:t>x</a:t>
                </a:r>
                <a:r>
                  <a:rPr lang="en-US" sz="2400" i="1" spc="150" baseline="-10416" dirty="0">
                    <a:cs typeface="Arial"/>
                  </a:rPr>
                  <a:t>i</a:t>
                </a:r>
                <a:r>
                  <a:rPr lang="en-US" sz="2400" spc="100" dirty="0">
                    <a:cs typeface="Times New Roman"/>
                  </a:rPr>
                  <a:t>)</a:t>
                </a:r>
                <a:r>
                  <a:rPr lang="en-US" sz="2400" dirty="0">
                    <a:cs typeface="Times New Roman"/>
                  </a:rPr>
                  <a:t>.  </a:t>
                </a:r>
                <a:r>
                  <a:rPr lang="en-US" sz="2400" spc="75" dirty="0">
                    <a:cs typeface="Times New Roman"/>
                  </a:rPr>
                  <a:t>Just </a:t>
                </a:r>
                <a:r>
                  <a:rPr lang="en-US" sz="2400" spc="35" dirty="0">
                    <a:cs typeface="Times New Roman"/>
                  </a:rPr>
                  <a:t>compute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40" dirty="0">
                    <a:cs typeface="Times New Roman"/>
                  </a:rPr>
                  <a:t>numerators </a:t>
                </a:r>
                <a:r>
                  <a:rPr lang="en-US" sz="2400" spc="5" dirty="0">
                    <a:cs typeface="Times New Roman"/>
                  </a:rPr>
                  <a:t>for </a:t>
                </a:r>
                <a:r>
                  <a:rPr lang="en-US" sz="2400" spc="60" dirty="0">
                    <a:cs typeface="Times New Roman"/>
                  </a:rPr>
                  <a:t>both </a:t>
                </a:r>
                <a:r>
                  <a:rPr lang="en-US" sz="2400" spc="25" dirty="0">
                    <a:cs typeface="Times New Roman"/>
                  </a:rPr>
                  <a:t>clusters </a:t>
                </a:r>
                <a:r>
                  <a:rPr lang="en-US" sz="2400" spc="20" dirty="0">
                    <a:cs typeface="Times New Roman"/>
                  </a:rPr>
                  <a:t>A </a:t>
                </a:r>
                <a:r>
                  <a:rPr lang="en-US" sz="2400" spc="55" dirty="0">
                    <a:cs typeface="Times New Roman"/>
                  </a:rPr>
                  <a:t>and </a:t>
                </a:r>
                <a:r>
                  <a:rPr lang="en-US" sz="2400" spc="30" dirty="0">
                    <a:cs typeface="Times New Roman"/>
                  </a:rPr>
                  <a:t>B, </a:t>
                </a:r>
                <a:r>
                  <a:rPr lang="en-US" sz="2400" spc="55" dirty="0">
                    <a:cs typeface="Times New Roman"/>
                  </a:rPr>
                  <a:t>and then </a:t>
                </a:r>
                <a:r>
                  <a:rPr lang="en-US" sz="2400" spc="20" dirty="0">
                    <a:cs typeface="Times New Roman"/>
                  </a:rPr>
                  <a:t>normalize </a:t>
                </a:r>
                <a:r>
                  <a:rPr lang="en-US" sz="2400" spc="25" dirty="0">
                    <a:cs typeface="Times New Roman"/>
                  </a:rPr>
                  <a:t>by  </a:t>
                </a:r>
                <a:r>
                  <a:rPr lang="en-US" sz="2400" spc="20" dirty="0">
                    <a:cs typeface="Times New Roman"/>
                  </a:rPr>
                  <a:t>dividing</a:t>
                </a:r>
                <a:r>
                  <a:rPr lang="en-US" sz="2400" spc="80" dirty="0">
                    <a:cs typeface="Times New Roman"/>
                  </a:rPr>
                  <a:t> </a:t>
                </a:r>
                <a:r>
                  <a:rPr lang="en-US" sz="2400" spc="25" dirty="0">
                    <a:cs typeface="Times New Roman"/>
                  </a:rPr>
                  <a:t>by</a:t>
                </a:r>
                <a:r>
                  <a:rPr lang="en-US" sz="2400" spc="90" dirty="0">
                    <a:cs typeface="Times New Roman"/>
                  </a:rPr>
                  <a:t> </a:t>
                </a:r>
                <a:r>
                  <a:rPr lang="en-US" sz="2400" spc="45" dirty="0">
                    <a:cs typeface="Times New Roman"/>
                  </a:rPr>
                  <a:t>the</a:t>
                </a:r>
                <a:r>
                  <a:rPr lang="en-US" sz="2400" spc="85" dirty="0">
                    <a:cs typeface="Times New Roman"/>
                  </a:rPr>
                  <a:t> </a:t>
                </a:r>
                <a:r>
                  <a:rPr lang="en-US" sz="2400" spc="35" dirty="0">
                    <a:cs typeface="Times New Roman"/>
                  </a:rPr>
                  <a:t>sum</a:t>
                </a:r>
                <a:r>
                  <a:rPr lang="en-US" sz="2400" spc="85" dirty="0">
                    <a:cs typeface="Times New Roman"/>
                  </a:rPr>
                  <a:t> of the numerators </a:t>
                </a:r>
                <a:r>
                  <a:rPr lang="en-US" sz="2400" spc="5" dirty="0">
                    <a:cs typeface="Times New Roman"/>
                  </a:rPr>
                  <a:t>since</a:t>
                </a:r>
                <a:r>
                  <a:rPr lang="en-US" sz="2400" spc="85" dirty="0">
                    <a:cs typeface="Times New Roman"/>
                  </a:rPr>
                  <a:t> </a:t>
                </a:r>
                <a:r>
                  <a:rPr lang="en-US" sz="2400" spc="40" dirty="0">
                    <a:cs typeface="Times New Roman"/>
                  </a:rPr>
                  <a:t>P(A|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pc="4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400" i="1" spc="4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sz="2400" i="1" spc="4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pc="40" dirty="0">
                    <a:cs typeface="Times New Roman"/>
                  </a:rPr>
                  <a:t>)  and P(B|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pc="4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400" i="1" spc="4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sz="2400" i="1" spc="4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pc="40" dirty="0">
                    <a:cs typeface="Times New Roman"/>
                  </a:rPr>
                  <a:t>) </a:t>
                </a:r>
                <a:r>
                  <a:rPr lang="en-US" sz="2400" spc="45" dirty="0">
                    <a:cs typeface="Times New Roman"/>
                  </a:rPr>
                  <a:t>must</a:t>
                </a:r>
                <a:r>
                  <a:rPr lang="en-US" sz="2400" spc="90" dirty="0">
                    <a:cs typeface="Times New Roman"/>
                  </a:rPr>
                  <a:t> </a:t>
                </a:r>
                <a:r>
                  <a:rPr lang="en-US" sz="2400" spc="35" dirty="0">
                    <a:cs typeface="Times New Roman"/>
                  </a:rPr>
                  <a:t>sum</a:t>
                </a:r>
                <a:r>
                  <a:rPr lang="en-US" sz="2400" spc="85" dirty="0">
                    <a:cs typeface="Times New Roman"/>
                  </a:rPr>
                  <a:t> </a:t>
                </a:r>
                <a:r>
                  <a:rPr lang="en-US" sz="2400" spc="55" dirty="0">
                    <a:cs typeface="Times New Roman"/>
                  </a:rPr>
                  <a:t>to</a:t>
                </a:r>
                <a:r>
                  <a:rPr lang="en-US" sz="2400" spc="85" dirty="0">
                    <a:cs typeface="Times New Roman"/>
                  </a:rPr>
                  <a:t> </a:t>
                </a:r>
                <a:r>
                  <a:rPr lang="en-US" sz="2400" spc="10" dirty="0">
                    <a:cs typeface="Times New Roman"/>
                  </a:rPr>
                  <a:t>1.  (Recall that we did this for Naïve Bayes.)</a:t>
                </a:r>
              </a:p>
              <a:p>
                <a:pPr marL="610870" indent="-342900" algn="just">
                  <a:lnSpc>
                    <a:spcPct val="100000"/>
                  </a:lnSpc>
                  <a:spcBef>
                    <a:spcPts val="235"/>
                  </a:spcBef>
                  <a:buFont typeface="Wingdings" pitchFamily="2" charset="2"/>
                  <a:buChar char="v"/>
                  <a:tabLst>
                    <a:tab pos="446405" algn="l"/>
                  </a:tabLst>
                </a:pPr>
                <a:r>
                  <a:rPr lang="en-US" sz="2400" spc="35" dirty="0">
                    <a:cs typeface="Times New Roman"/>
                  </a:rPr>
                  <a:t>(Note </a:t>
                </a:r>
                <a:r>
                  <a:rPr lang="en-US" sz="2400" spc="85" dirty="0">
                    <a:cs typeface="Times New Roman"/>
                  </a:rPr>
                  <a:t>that </a:t>
                </a:r>
                <a:r>
                  <a:rPr lang="en-US" sz="2400" spc="15" dirty="0">
                    <a:cs typeface="Times New Roman"/>
                  </a:rPr>
                  <a:t>you </a:t>
                </a:r>
                <a:r>
                  <a:rPr lang="en-US" sz="2400" spc="25" dirty="0">
                    <a:cs typeface="Times New Roman"/>
                  </a:rPr>
                  <a:t>do </a:t>
                </a:r>
                <a:r>
                  <a:rPr lang="en-US" sz="2400" spc="40" dirty="0">
                    <a:cs typeface="Times New Roman"/>
                  </a:rPr>
                  <a:t>this </a:t>
                </a:r>
                <a:r>
                  <a:rPr lang="en-US" sz="2400" spc="5" dirty="0">
                    <a:cs typeface="Times New Roman"/>
                  </a:rPr>
                  <a:t>for </a:t>
                </a:r>
                <a:r>
                  <a:rPr lang="en-US" sz="2400" b="1" u="sng" spc="75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every</a:t>
                </a:r>
                <a:r>
                  <a:rPr lang="en-US" sz="2400" b="1" spc="75" dirty="0">
                    <a:cs typeface="Times New Roman"/>
                  </a:rPr>
                  <a:t> </a:t>
                </a:r>
                <a:r>
                  <a:rPr lang="en-US" sz="2400" spc="30" dirty="0">
                    <a:cs typeface="Times New Roman"/>
                  </a:rPr>
                  <a:t>instance, </a:t>
                </a:r>
                <a:r>
                  <a:rPr lang="en-US" sz="2400" spc="5" dirty="0">
                    <a:cs typeface="Times New Roman"/>
                  </a:rPr>
                  <a:t>since </a:t>
                </a:r>
                <a:r>
                  <a:rPr lang="en-US" sz="2400" spc="15" dirty="0">
                    <a:cs typeface="Times New Roman"/>
                  </a:rPr>
                  <a:t>each </a:t>
                </a:r>
                <a:r>
                  <a:rPr lang="en-US" sz="2400" spc="30" dirty="0">
                    <a:cs typeface="Times New Roman"/>
                  </a:rPr>
                  <a:t>instance </a:t>
                </a:r>
                <a:r>
                  <a:rPr lang="en-US" sz="2400" dirty="0">
                    <a:cs typeface="Times New Roman"/>
                  </a:rPr>
                  <a:t>now </a:t>
                </a:r>
                <a:r>
                  <a:rPr lang="en-US" sz="2400" spc="35" dirty="0">
                    <a:cs typeface="Times New Roman"/>
                  </a:rPr>
                  <a:t>has  </a:t>
                </a:r>
                <a:r>
                  <a:rPr lang="en-US" sz="2400" spc="85" dirty="0">
                    <a:cs typeface="Times New Roman"/>
                  </a:rPr>
                  <a:t>at </a:t>
                </a:r>
                <a:r>
                  <a:rPr lang="en-US" sz="2400" spc="30" dirty="0">
                    <a:cs typeface="Times New Roman"/>
                  </a:rPr>
                  <a:t>least </a:t>
                </a:r>
                <a:r>
                  <a:rPr lang="en-US" sz="2400" spc="55" dirty="0">
                    <a:cs typeface="Times New Roman"/>
                  </a:rPr>
                  <a:t>a </a:t>
                </a:r>
                <a:r>
                  <a:rPr lang="en-US" sz="2400" spc="20" dirty="0">
                    <a:cs typeface="Times New Roman"/>
                  </a:rPr>
                  <a:t>small </a:t>
                </a:r>
                <a:r>
                  <a:rPr lang="en-US" sz="2400" spc="30" dirty="0">
                    <a:cs typeface="Times New Roman"/>
                  </a:rPr>
                  <a:t>probability </a:t>
                </a:r>
                <a:r>
                  <a:rPr lang="en-US" sz="2400" spc="-20" dirty="0">
                    <a:cs typeface="Times New Roman"/>
                  </a:rPr>
                  <a:t>of </a:t>
                </a:r>
                <a:r>
                  <a:rPr lang="en-US" sz="2400" spc="25" dirty="0">
                    <a:cs typeface="Times New Roman"/>
                  </a:rPr>
                  <a:t>being in </a:t>
                </a:r>
                <a:r>
                  <a:rPr lang="en-US" sz="2400" spc="15" dirty="0">
                    <a:cs typeface="Times New Roman"/>
                  </a:rPr>
                  <a:t>each</a:t>
                </a:r>
                <a:r>
                  <a:rPr lang="en-US" sz="2400" spc="275" dirty="0">
                    <a:cs typeface="Times New Roman"/>
                  </a:rPr>
                  <a:t> </a:t>
                </a:r>
                <a:r>
                  <a:rPr lang="en-US" sz="2400" spc="30" dirty="0">
                    <a:cs typeface="Times New Roman"/>
                  </a:rPr>
                  <a:t>cluster.)</a:t>
                </a:r>
                <a:endParaRPr lang="en-US" sz="2400" dirty="0">
                  <a:cs typeface="Times New Roman"/>
                </a:endParaRPr>
              </a:p>
              <a:p>
                <a:pPr marL="655955" marR="5080" lvl="2" indent="-139065" algn="just">
                  <a:lnSpc>
                    <a:spcPct val="102600"/>
                  </a:lnSpc>
                  <a:spcBef>
                    <a:spcPts val="155"/>
                  </a:spcBef>
                  <a:buFont typeface="Menlo"/>
                  <a:buChar char="·"/>
                  <a:tabLst>
                    <a:tab pos="656590" algn="l"/>
                  </a:tabLst>
                </a:pPr>
                <a:endParaRPr lang="en-US" sz="2400" spc="40" dirty="0">
                  <a:cs typeface="Times New Roman"/>
                </a:endParaRPr>
              </a:p>
              <a:p>
                <a:pPr marL="516890" marR="5080" lvl="2" algn="just">
                  <a:lnSpc>
                    <a:spcPct val="102600"/>
                  </a:lnSpc>
                  <a:spcBef>
                    <a:spcPts val="155"/>
                  </a:spcBef>
                  <a:tabLst>
                    <a:tab pos="656590" algn="l"/>
                  </a:tabLst>
                </a:pPr>
                <a:endParaRPr lang="ar-AE" sz="2400" spc="40" dirty="0">
                  <a:cs typeface="Times New Roman"/>
                </a:endParaRPr>
              </a:p>
              <a:p>
                <a:pPr marL="516890" marR="5080" lvl="2" algn="just">
                  <a:lnSpc>
                    <a:spcPct val="102600"/>
                  </a:lnSpc>
                  <a:spcBef>
                    <a:spcPts val="155"/>
                  </a:spcBef>
                  <a:tabLst>
                    <a:tab pos="656590" algn="l"/>
                  </a:tabLst>
                </a:pPr>
                <a:endParaRPr lang="ar-AE" sz="2400" dirty="0">
                  <a:cs typeface="Times New Roman"/>
                </a:endParaRPr>
              </a:p>
              <a:p>
                <a:pPr marL="50165">
                  <a:lnSpc>
                    <a:spcPct val="100000"/>
                  </a:lnSpc>
                  <a:spcBef>
                    <a:spcPts val="935"/>
                  </a:spcBef>
                  <a:tabLst>
                    <a:tab pos="189865" algn="l"/>
                  </a:tabLst>
                </a:pPr>
                <a:endParaRPr lang="ar-AE" sz="2400" dirty="0">
                  <a:cs typeface="Times New Roman"/>
                </a:endParaRPr>
              </a:p>
              <a:p>
                <a:pPr marL="575945" marR="43180" lvl="1">
                  <a:lnSpc>
                    <a:spcPct val="102600"/>
                  </a:lnSpc>
                  <a:spcBef>
                    <a:spcPts val="200"/>
                  </a:spcBef>
                  <a:tabLst>
                    <a:tab pos="753110" algn="l"/>
                  </a:tabLst>
                </a:pPr>
                <a:endParaRPr sz="2400" dirty="0">
                  <a:cs typeface="Times New Roman"/>
                </a:endParaRPr>
              </a:p>
            </p:txBody>
          </p:sp>
        </mc:Choice>
        <mc:Fallback>
          <p:sp>
            <p:nvSpPr>
              <p:cNvPr id="1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25" y="228600"/>
                <a:ext cx="7321550" cy="10599825"/>
              </a:xfrm>
              <a:prstGeom prst="rect">
                <a:avLst/>
              </a:prstGeom>
              <a:blipFill>
                <a:blip r:embed="rId2"/>
                <a:stretch>
                  <a:fillRect l="-1733" t="-957" r="-2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32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383" y="455890"/>
            <a:ext cx="6894830" cy="51744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58775" indent="-139065">
              <a:lnSpc>
                <a:spcPct val="100000"/>
              </a:lnSpc>
              <a:spcBef>
                <a:spcPts val="935"/>
              </a:spcBef>
              <a:buFont typeface="Menlo"/>
              <a:buChar char="•"/>
              <a:tabLst>
                <a:tab pos="359410" algn="l"/>
              </a:tabLst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15"/>
              <p:cNvSpPr txBox="1"/>
              <p:nvPr/>
            </p:nvSpPr>
            <p:spPr>
              <a:xfrm>
                <a:off x="0" y="228600"/>
                <a:ext cx="7772399" cy="9841092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165" algn="ctr">
                  <a:lnSpc>
                    <a:spcPct val="100000"/>
                  </a:lnSpc>
                  <a:spcBef>
                    <a:spcPts val="935"/>
                  </a:spcBef>
                  <a:tabLst>
                    <a:tab pos="189865" algn="l"/>
                  </a:tabLst>
                </a:pPr>
                <a:r>
                  <a:rPr lang="en-US" sz="2800" b="1" u="sng" spc="80" dirty="0"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Expectation-Maximization </a:t>
                </a:r>
                <a:r>
                  <a:rPr lang="en-US" sz="2800" b="1" u="sng" spc="120" dirty="0"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(EM) </a:t>
                </a:r>
                <a:r>
                  <a:rPr lang="en-US" sz="2800" b="1" u="sng" spc="70" dirty="0"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Algorithm:</a:t>
                </a:r>
              </a:p>
              <a:p>
                <a:pPr marL="50165">
                  <a:lnSpc>
                    <a:spcPct val="100000"/>
                  </a:lnSpc>
                  <a:spcBef>
                    <a:spcPts val="935"/>
                  </a:spcBef>
                  <a:tabLst>
                    <a:tab pos="189865" algn="l"/>
                  </a:tabLst>
                </a:pPr>
                <a:r>
                  <a:rPr lang="en-US" sz="2400" u="sng" spc="75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1</a:t>
                </a:r>
                <a:r>
                  <a:rPr lang="en-US" sz="2400" b="1" u="sng" spc="75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 </a:t>
                </a:r>
                <a:r>
                  <a:rPr lang="en-US" sz="2400" u="sng" spc="65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numeric</a:t>
                </a:r>
                <a:r>
                  <a:rPr lang="en-US" sz="2400" u="sng" spc="175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 </a:t>
                </a:r>
                <a:r>
                  <a:rPr lang="en-US" sz="2400" u="sng" spc="80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attribute**</a:t>
                </a:r>
              </a:p>
              <a:p>
                <a:pPr marL="186690" marR="30480" indent="-149225" algn="just">
                  <a:lnSpc>
                    <a:spcPct val="102600"/>
                  </a:lnSpc>
                  <a:spcBef>
                    <a:spcPts val="400"/>
                  </a:spcBef>
                  <a:buChar char="–"/>
                  <a:tabLst>
                    <a:tab pos="187325" algn="l"/>
                  </a:tabLst>
                </a:pPr>
                <a:r>
                  <a:rPr lang="en-US" sz="2400" b="1" u="sng" spc="80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Maximization </a:t>
                </a:r>
                <a:r>
                  <a:rPr lang="en-US" sz="2400" b="1" u="sng" spc="70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Step:</a:t>
                </a:r>
                <a:r>
                  <a:rPr lang="en-US" sz="2400" b="1" spc="70" dirty="0">
                    <a:cs typeface="Times New Roman"/>
                  </a:rPr>
                  <a:t> </a:t>
                </a:r>
              </a:p>
              <a:p>
                <a:pPr marL="494665" marR="30480" indent="-457200" algn="just">
                  <a:lnSpc>
                    <a:spcPct val="102600"/>
                  </a:lnSpc>
                  <a:spcBef>
                    <a:spcPts val="400"/>
                  </a:spcBef>
                  <a:buFont typeface="+mj-lt"/>
                  <a:buAutoNum type="arabicPeriod"/>
                  <a:tabLst>
                    <a:tab pos="187325" algn="l"/>
                  </a:tabLst>
                </a:pPr>
                <a:r>
                  <a:rPr lang="en-US" sz="2400" spc="35" dirty="0">
                    <a:cs typeface="Times New Roman"/>
                  </a:rPr>
                  <a:t>Recompute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35" dirty="0">
                    <a:cs typeface="Times New Roman"/>
                  </a:rPr>
                  <a:t>estimates </a:t>
                </a:r>
                <a:r>
                  <a:rPr lang="en-US" sz="2400" spc="-20" dirty="0">
                    <a:cs typeface="Times New Roman"/>
                  </a:rPr>
                  <a:t>of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45" dirty="0">
                    <a:cs typeface="Times New Roman"/>
                  </a:rPr>
                  <a:t>parameters </a:t>
                </a:r>
                <a:r>
                  <a:rPr lang="en-US" sz="2400" spc="35" dirty="0">
                    <a:cs typeface="Times New Roman"/>
                  </a:rPr>
                  <a:t>(means </a:t>
                </a:r>
                <a:r>
                  <a:rPr lang="en-US" sz="2400" spc="55" dirty="0">
                    <a:cs typeface="Times New Roman"/>
                  </a:rPr>
                  <a:t>and</a:t>
                </a:r>
                <a:r>
                  <a:rPr lang="en-US" sz="2400" spc="-140" dirty="0">
                    <a:cs typeface="Times New Roman"/>
                  </a:rPr>
                  <a:t> </a:t>
                </a:r>
                <a:r>
                  <a:rPr lang="en-US" sz="2400" spc="55" dirty="0">
                    <a:cs typeface="Times New Roman"/>
                  </a:rPr>
                  <a:t>standard  </a:t>
                </a:r>
                <a:r>
                  <a:rPr lang="en-US" sz="2400" spc="30" dirty="0">
                    <a:cs typeface="Times New Roman"/>
                  </a:rPr>
                  <a:t>deviations)</a:t>
                </a:r>
                <a:r>
                  <a:rPr lang="en-US" sz="2400" spc="-15" dirty="0">
                    <a:cs typeface="Times New Roman"/>
                  </a:rPr>
                  <a:t> </a:t>
                </a:r>
                <a:r>
                  <a:rPr lang="en-US" sz="2400" spc="-5" dirty="0">
                    <a:cs typeface="Times New Roman"/>
                  </a:rPr>
                  <a:t>so</a:t>
                </a:r>
                <a:r>
                  <a:rPr lang="en-US" sz="2400" spc="-15" dirty="0">
                    <a:cs typeface="Times New Roman"/>
                  </a:rPr>
                  <a:t> </a:t>
                </a:r>
                <a:r>
                  <a:rPr lang="en-US" sz="2400" spc="85" dirty="0">
                    <a:cs typeface="Times New Roman"/>
                  </a:rPr>
                  <a:t>that</a:t>
                </a:r>
                <a:r>
                  <a:rPr lang="en-US" sz="2400" spc="-15" dirty="0">
                    <a:cs typeface="Times New Roman"/>
                  </a:rPr>
                  <a:t> </a:t>
                </a:r>
                <a:r>
                  <a:rPr lang="en-US" sz="2400" spc="45" dirty="0">
                    <a:cs typeface="Times New Roman"/>
                  </a:rPr>
                  <a:t>they</a:t>
                </a:r>
                <a:r>
                  <a:rPr lang="en-US" sz="2400" spc="-15" dirty="0">
                    <a:cs typeface="Times New Roman"/>
                  </a:rPr>
                  <a:t> </a:t>
                </a:r>
                <a:r>
                  <a:rPr lang="en-US" sz="2400" spc="20" dirty="0">
                    <a:cs typeface="Times New Roman"/>
                  </a:rPr>
                  <a:t>maximize</a:t>
                </a:r>
                <a:r>
                  <a:rPr lang="en-US" sz="2400" spc="-10" dirty="0">
                    <a:cs typeface="Times New Roman"/>
                  </a:rPr>
                  <a:t> </a:t>
                </a:r>
                <a:r>
                  <a:rPr lang="en-US" sz="2400" spc="55" dirty="0">
                    <a:cs typeface="Times New Roman"/>
                  </a:rPr>
                  <a:t>the</a:t>
                </a:r>
                <a:r>
                  <a:rPr lang="en-US" sz="2400" spc="-15" dirty="0">
                    <a:cs typeface="Times New Roman"/>
                  </a:rPr>
                  <a:t> </a:t>
                </a:r>
                <a:r>
                  <a:rPr lang="en-US" sz="2400" spc="10" dirty="0">
                    <a:cs typeface="Times New Roman"/>
                  </a:rPr>
                  <a:t>likelihood</a:t>
                </a:r>
                <a:r>
                  <a:rPr lang="en-US" sz="2400" spc="-15" dirty="0">
                    <a:cs typeface="Times New Roman"/>
                  </a:rPr>
                  <a:t> </a:t>
                </a:r>
                <a:r>
                  <a:rPr lang="en-US" sz="2400" spc="-20" dirty="0">
                    <a:cs typeface="Times New Roman"/>
                  </a:rPr>
                  <a:t>of</a:t>
                </a:r>
                <a:r>
                  <a:rPr lang="en-US" sz="2400" spc="-15" dirty="0">
                    <a:cs typeface="Times New Roman"/>
                  </a:rPr>
                  <a:t> </a:t>
                </a:r>
                <a:r>
                  <a:rPr lang="en-US" sz="2400" spc="55" dirty="0">
                    <a:cs typeface="Times New Roman"/>
                  </a:rPr>
                  <a:t>the</a:t>
                </a:r>
                <a:r>
                  <a:rPr lang="en-US" sz="2400" spc="-15" dirty="0">
                    <a:cs typeface="Times New Roman"/>
                  </a:rPr>
                  <a:t> </a:t>
                </a:r>
                <a:r>
                  <a:rPr lang="en-US" sz="2400" spc="35" dirty="0">
                    <a:cs typeface="Times New Roman"/>
                  </a:rPr>
                  <a:t>distributions</a:t>
                </a:r>
                <a:r>
                  <a:rPr lang="en-US" sz="2400" spc="-10" dirty="0">
                    <a:cs typeface="Times New Roman"/>
                  </a:rPr>
                  <a:t> </a:t>
                </a:r>
                <a:r>
                  <a:rPr lang="en-US" sz="2400" spc="5" dirty="0">
                    <a:cs typeface="Times New Roman"/>
                  </a:rPr>
                  <a:t>given</a:t>
                </a:r>
                <a:r>
                  <a:rPr lang="en-US" sz="2400" spc="-15" dirty="0">
                    <a:cs typeface="Times New Roman"/>
                  </a:rPr>
                  <a:t> </a:t>
                </a:r>
                <a:r>
                  <a:rPr lang="en-US" sz="2400" spc="55" dirty="0">
                    <a:cs typeface="Times New Roman"/>
                  </a:rPr>
                  <a:t>the</a:t>
                </a:r>
                <a:r>
                  <a:rPr lang="en-US" sz="2400" spc="-15" dirty="0">
                    <a:cs typeface="Times New Roman"/>
                  </a:rPr>
                  <a:t> </a:t>
                </a:r>
                <a:r>
                  <a:rPr lang="en-US" sz="2400" spc="60" dirty="0">
                    <a:cs typeface="Times New Roman"/>
                  </a:rPr>
                  <a:t>data.</a:t>
                </a:r>
                <a:r>
                  <a:rPr lang="en-US" sz="2400" spc="185" dirty="0">
                    <a:cs typeface="Times New Roman"/>
                  </a:rPr>
                  <a:t> </a:t>
                </a:r>
              </a:p>
              <a:p>
                <a:pPr marL="37465" marR="30480" algn="just">
                  <a:lnSpc>
                    <a:spcPct val="102600"/>
                  </a:lnSpc>
                  <a:spcBef>
                    <a:spcPts val="400"/>
                  </a:spcBef>
                  <a:tabLst>
                    <a:tab pos="187325" algn="l"/>
                  </a:tabLst>
                </a:pPr>
                <a:endParaRPr lang="en-US" sz="2400" spc="185" baseline="-25000" dirty="0">
                  <a:cs typeface="Times New Roman"/>
                </a:endParaRPr>
              </a:p>
              <a:p>
                <a:pPr marL="37465" marR="30480" algn="just">
                  <a:lnSpc>
                    <a:spcPct val="102600"/>
                  </a:lnSpc>
                  <a:spcBef>
                    <a:spcPts val="400"/>
                  </a:spcBef>
                  <a:tabLst>
                    <a:tab pos="187325" algn="l"/>
                  </a:tabLst>
                </a:pPr>
                <a:r>
                  <a:rPr lang="en-US" sz="2400" spc="185" dirty="0">
                    <a:cs typeface="Times New Roman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185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 spc="18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𝜇</m:t>
                        </m:r>
                      </m:e>
                      <m:sub>
                        <m:r>
                          <a:rPr lang="en-US" sz="2400" b="0" i="1" spc="185" dirty="0" smtClean="0">
                            <a:latin typeface="Cambria Math" panose="02040503050406030204" pitchFamily="18" charset="0"/>
                            <a:cs typeface="Times New Roman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spc="185" dirty="0">
                    <a:cs typeface="Times New Roman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pc="18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spc="185" dirty="0">
                            <a:cs typeface="Times New Roman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400" spc="185" baseline="-25000" dirty="0">
                            <a:cs typeface="Times New Roman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400" spc="185" dirty="0">
                            <a:cs typeface="Times New Roman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spc="185" baseline="-25000" dirty="0">
                            <a:cs typeface="Times New Roman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400" spc="185" dirty="0">
                            <a:cs typeface="Times New Roman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400" spc="185" dirty="0">
                            <a:cs typeface="Times New Roman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400" spc="185" baseline="-25000" dirty="0">
                            <a:cs typeface="Times New Roman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spc="185" dirty="0">
                            <a:cs typeface="Times New Roman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spc="185" baseline="-25000" dirty="0">
                            <a:cs typeface="Times New Roman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spc="185" dirty="0">
                            <a:cs typeface="Times New Roman"/>
                          </a:rPr>
                          <m:t> + … + </m:t>
                        </m:r>
                        <m:r>
                          <m:rPr>
                            <m:nor/>
                          </m:rPr>
                          <a:rPr lang="en-US" sz="2400" spc="185" dirty="0">
                            <a:cs typeface="Times New Roman"/>
                          </a:rPr>
                          <m:t>wnxn</m:t>
                        </m:r>
                        <m:r>
                          <m:rPr>
                            <m:nor/>
                          </m:rPr>
                          <a:rPr lang="en-US" sz="2400" spc="185" baseline="-25000" dirty="0">
                            <a:cs typeface="Times New Roman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spc="185" dirty="0">
                            <a:cs typeface="Times New Roman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400" spc="185" baseline="-25000" dirty="0">
                            <a:cs typeface="Times New Roman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400" spc="185" dirty="0">
                            <a:cs typeface="Times New Roman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400" spc="185" dirty="0">
                            <a:cs typeface="Times New Roman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400" spc="185" baseline="-25000" dirty="0">
                            <a:cs typeface="Times New Roman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sz="2400" spc="185" dirty="0">
                            <a:cs typeface="Times New Roman"/>
                          </a:rPr>
                          <m:t>+ … + </m:t>
                        </m:r>
                        <m:r>
                          <m:rPr>
                            <m:nor/>
                          </m:rPr>
                          <a:rPr lang="en-US" sz="2400" spc="185" dirty="0">
                            <a:cs typeface="Times New Roman"/>
                          </a:rPr>
                          <m:t>wn</m:t>
                        </m:r>
                        <m:r>
                          <m:rPr>
                            <m:nor/>
                          </m:rPr>
                          <a:rPr lang="en-US" sz="2400" spc="185" baseline="-25000" dirty="0">
                            <a:cs typeface="Times New Roman"/>
                          </a:rPr>
                          <m:t> </m:t>
                        </m:r>
                      </m:den>
                    </m:f>
                  </m:oMath>
                </a14:m>
                <a:endParaRPr lang="en-US" sz="2400" spc="185" dirty="0">
                  <a:cs typeface="Times New Roman"/>
                </a:endParaRPr>
              </a:p>
              <a:p>
                <a:pPr marL="37465" marR="30480">
                  <a:lnSpc>
                    <a:spcPct val="102600"/>
                  </a:lnSpc>
                  <a:spcBef>
                    <a:spcPts val="400"/>
                  </a:spcBef>
                  <a:tabLst>
                    <a:tab pos="187325" algn="l"/>
                  </a:tabLst>
                </a:pPr>
                <a:r>
                  <a:rPr lang="en-US" sz="2400" spc="185" dirty="0">
                    <a:cs typeface="Times New Roman"/>
                  </a:rPr>
                  <a:t>where </a:t>
                </a:r>
              </a:p>
              <a:p>
                <a:pPr marL="37465" marR="30480">
                  <a:lnSpc>
                    <a:spcPct val="102600"/>
                  </a:lnSpc>
                  <a:spcBef>
                    <a:spcPts val="400"/>
                  </a:spcBef>
                  <a:tabLst>
                    <a:tab pos="187325" algn="l"/>
                  </a:tabLst>
                </a:pPr>
                <a:r>
                  <a:rPr lang="en-US" sz="2400" spc="185" dirty="0">
                    <a:cs typeface="Times New Roman"/>
                  </a:rPr>
                  <a:t>   x</a:t>
                </a:r>
                <a:r>
                  <a:rPr lang="en-US" sz="2400" spc="185" baseline="-25000" dirty="0">
                    <a:cs typeface="Times New Roman"/>
                  </a:rPr>
                  <a:t>i </a:t>
                </a:r>
                <a:r>
                  <a:rPr lang="en-US" sz="2400" spc="185" dirty="0">
                    <a:cs typeface="Times New Roman"/>
                  </a:rPr>
                  <a:t>are the values of the single attribute instances</a:t>
                </a:r>
              </a:p>
              <a:p>
                <a:pPr marL="37465" marR="30480" algn="just">
                  <a:lnSpc>
                    <a:spcPct val="102600"/>
                  </a:lnSpc>
                  <a:spcBef>
                    <a:spcPts val="400"/>
                  </a:spcBef>
                  <a:tabLst>
                    <a:tab pos="187325" algn="l"/>
                  </a:tabLst>
                </a:pPr>
                <a:r>
                  <a:rPr lang="en-US" sz="2400" spc="185" dirty="0">
                    <a:cs typeface="Times New Roman"/>
                  </a:rPr>
                  <a:t>   </a:t>
                </a:r>
                <a:r>
                  <a:rPr lang="en-US" sz="2400" spc="185" dirty="0" err="1">
                    <a:cs typeface="Times New Roman"/>
                  </a:rPr>
                  <a:t>w</a:t>
                </a:r>
                <a:r>
                  <a:rPr lang="en-US" sz="2400" spc="185" baseline="-25000" dirty="0" err="1">
                    <a:cs typeface="Times New Roman"/>
                  </a:rPr>
                  <a:t>i</a:t>
                </a:r>
                <a:r>
                  <a:rPr lang="en-US" sz="2400" spc="185" dirty="0">
                    <a:cs typeface="Times New Roman"/>
                  </a:rPr>
                  <a:t> is the probability that instance </a:t>
                </a:r>
                <a:r>
                  <a:rPr lang="en-US" sz="2400" i="1" spc="185" dirty="0" err="1">
                    <a:cs typeface="Times New Roman"/>
                  </a:rPr>
                  <a:t>i</a:t>
                </a:r>
                <a:r>
                  <a:rPr lang="en-US" sz="2400" spc="185" dirty="0">
                    <a:cs typeface="Times New Roman"/>
                  </a:rPr>
                  <a:t> is in cluster A</a:t>
                </a:r>
              </a:p>
              <a:p>
                <a:pPr marL="37465" marR="30480" algn="just">
                  <a:lnSpc>
                    <a:spcPct val="102600"/>
                  </a:lnSpc>
                  <a:spcBef>
                    <a:spcPts val="400"/>
                  </a:spcBef>
                  <a:tabLst>
                    <a:tab pos="187325" algn="l"/>
                  </a:tabLst>
                </a:pPr>
                <a:endParaRPr lang="en-US" sz="2400" spc="185" dirty="0">
                  <a:cs typeface="Times New Roman"/>
                </a:endParaRPr>
              </a:p>
              <a:p>
                <a:pPr marL="37465" marR="30480" algn="ctr">
                  <a:lnSpc>
                    <a:spcPct val="102600"/>
                  </a:lnSpc>
                  <a:spcBef>
                    <a:spcPts val="400"/>
                  </a:spcBef>
                  <a:tabLst>
                    <a:tab pos="1873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18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000" b="0" i="1" spc="18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pc="185" smtClean="0">
                              <a:latin typeface="Cambria Math" panose="02040503050406030204" pitchFamily="18" charset="0"/>
                              <a:cs typeface="Times New Roman"/>
                            </a:rPr>
                            <m:t>𝐴</m:t>
                          </m:r>
                        </m:sub>
                      </m:sSub>
                      <m:r>
                        <a:rPr lang="en-US" sz="2000" b="0" i="0" spc="185" smtClean="0">
                          <a:cs typeface="Times New Roman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pc="185" smtClean="0"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 spc="185"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000" spc="185" dirty="0">
                                  <a:cs typeface="Times New Roman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000" spc="185" baseline="-25000" dirty="0">
                                  <a:cs typeface="Times New Roman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en-US" sz="2000" i="1" spc="185"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spc="185" dirty="0">
                                      <a:cs typeface="Times New Roman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spc="185" dirty="0">
                                      <a:cs typeface="Times New Roman"/>
                                    </a:rPr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spc="185" baseline="-25000" dirty="0">
                                      <a:cs typeface="Times New Roman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spc="185" dirty="0"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en-US" sz="2000" i="1" spc="185"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sz="2000" i="1" spc="185"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spc="185"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 spc="185"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sz="2000" spc="185" dirty="0">
                                      <a:cs typeface="Times New Roman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 spc="185"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000" spc="185" dirty="0">
                                  <a:cs typeface="Times New Roman"/>
                                </a:rPr>
                                <m:t> + </m:t>
                              </m:r>
                              <m:sSup>
                                <m:sSupPr>
                                  <m:ctrlPr>
                                    <a:rPr lang="en-US" sz="2000" i="1" spc="185"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spc="30" dirty="0">
                                      <a:cs typeface="Times New Roman"/>
                                    </a:rPr>
                                    <m:t>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spc="30" baseline="-25000" dirty="0"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spc="185" dirty="0">
                                      <a:cs typeface="Times New Roman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spc="185"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spc="185">
                                          <a:cs typeface="Times New Roman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 spc="185">
                                          <a:cs typeface="Times New Roman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 spc="185"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sz="2000" i="1" spc="185"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spc="185"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 spc="185"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sz="2000" spc="185" dirty="0">
                                      <a:cs typeface="Times New Roman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 spc="185"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000" spc="185" dirty="0">
                                  <a:cs typeface="Times New Roman"/>
                                </a:rPr>
                                <m:t> + … +</m:t>
                              </m:r>
                              <m:r>
                                <m:rPr>
                                  <m:nor/>
                                </m:rPr>
                                <a:rPr lang="en-US" sz="2000" spc="30" dirty="0">
                                  <a:cs typeface="Times New Roman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000" spc="30" baseline="-25000" dirty="0">
                                  <a:cs typeface="Times New Roman"/>
                                </a:rPr>
                                <m:t>n</m:t>
                              </m:r>
                              <m:sSup>
                                <m:sSupPr>
                                  <m:ctrlPr>
                                    <a:rPr lang="en-US" sz="2000" i="1" spc="185"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spc="185" dirty="0">
                                      <a:cs typeface="Times New Roman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spc="185"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spc="185">
                                          <a:cs typeface="Times New Roman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 spc="185">
                                          <a:cs typeface="Times New Roman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000" i="1" spc="185"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sz="2000" i="1" spc="185"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spc="185"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 spc="185"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sz="2000" spc="185" dirty="0">
                                      <a:cs typeface="Times New Roman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 spc="185"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2000" spc="185" dirty="0">
                                  <a:cs typeface="Times New Roman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000" spc="185" baseline="-25000" dirty="0">
                                  <a:cs typeface="Times New Roman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000" spc="185" dirty="0">
                                  <a:cs typeface="Times New Roman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en-US" sz="2000" spc="185" dirty="0">
                                  <a:cs typeface="Times New Roman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000" spc="185" baseline="-25000" dirty="0">
                                  <a:cs typeface="Times New Roman"/>
                                </a:rPr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2000" spc="185" dirty="0">
                                  <a:cs typeface="Times New Roman"/>
                                </a:rPr>
                                <m:t>+ … + </m:t>
                              </m:r>
                              <m:r>
                                <m:rPr>
                                  <m:nor/>
                                </m:rPr>
                                <a:rPr lang="en-US" sz="2000" spc="185" dirty="0">
                                  <a:cs typeface="Times New Roman"/>
                                </a:rPr>
                                <m:t>wn</m:t>
                              </m:r>
                              <m:r>
                                <m:rPr>
                                  <m:nor/>
                                </m:rPr>
                                <a:rPr lang="en-US" sz="2000" spc="185" baseline="-25000" dirty="0">
                                  <a:cs typeface="Times New Roman"/>
                                </a:rPr>
                                <m:t> 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2000" spc="185" dirty="0">
                              <a:cs typeface="Times New Roman"/>
                            </a:rPr>
                            <m:t>  </m:t>
                          </m:r>
                        </m:e>
                      </m:rad>
                    </m:oMath>
                  </m:oMathPara>
                </a14:m>
                <a:endParaRPr lang="en-US" sz="2000" spc="185" dirty="0">
                  <a:cs typeface="Times New Roman"/>
                </a:endParaRPr>
              </a:p>
              <a:p>
                <a:pPr marL="37465" marR="30480" algn="just">
                  <a:lnSpc>
                    <a:spcPct val="102600"/>
                  </a:lnSpc>
                  <a:spcBef>
                    <a:spcPts val="400"/>
                  </a:spcBef>
                  <a:tabLst>
                    <a:tab pos="187325" algn="l"/>
                  </a:tabLst>
                </a:pPr>
                <a:endParaRPr lang="en-US" sz="2400" spc="185" dirty="0">
                  <a:cs typeface="Times New Roman"/>
                </a:endParaRPr>
              </a:p>
              <a:p>
                <a:pPr marL="494665" marR="30480" indent="-457200" algn="just">
                  <a:lnSpc>
                    <a:spcPct val="102600"/>
                  </a:lnSpc>
                  <a:spcBef>
                    <a:spcPts val="400"/>
                  </a:spcBef>
                  <a:buFont typeface="+mj-lt"/>
                  <a:buAutoNum type="arabicPeriod" startAt="2"/>
                  <a:tabLst>
                    <a:tab pos="187325" algn="l"/>
                  </a:tabLst>
                </a:pPr>
                <a:r>
                  <a:rPr lang="en-US" sz="2400" spc="30" dirty="0">
                    <a:cs typeface="Times New Roman"/>
                  </a:rPr>
                  <a:t>Recompute the probability of each cluster (A and B) as the average probability of an instance being in that cluster.</a:t>
                </a:r>
              </a:p>
              <a:p>
                <a:pPr marL="516890" marR="5080" lvl="2" algn="just">
                  <a:lnSpc>
                    <a:spcPct val="102600"/>
                  </a:lnSpc>
                  <a:spcBef>
                    <a:spcPts val="155"/>
                  </a:spcBef>
                  <a:tabLst>
                    <a:tab pos="656590" algn="l"/>
                  </a:tabLst>
                </a:pPr>
                <a:endParaRPr lang="en-US" sz="2400" spc="40" dirty="0">
                  <a:cs typeface="Times New Roman"/>
                </a:endParaRPr>
              </a:p>
              <a:p>
                <a:pPr marL="516890" marR="5080" lvl="2" algn="just">
                  <a:lnSpc>
                    <a:spcPct val="102600"/>
                  </a:lnSpc>
                  <a:spcBef>
                    <a:spcPts val="155"/>
                  </a:spcBef>
                  <a:tabLst>
                    <a:tab pos="656590" algn="l"/>
                  </a:tabLst>
                </a:pPr>
                <a:endParaRPr lang="ar-AE" sz="2400" spc="40" dirty="0">
                  <a:cs typeface="Times New Roman"/>
                </a:endParaRPr>
              </a:p>
              <a:p>
                <a:pPr marL="516890" marR="5080" lvl="2" algn="just">
                  <a:lnSpc>
                    <a:spcPct val="102600"/>
                  </a:lnSpc>
                  <a:spcBef>
                    <a:spcPts val="155"/>
                  </a:spcBef>
                  <a:tabLst>
                    <a:tab pos="656590" algn="l"/>
                  </a:tabLst>
                </a:pPr>
                <a:endParaRPr lang="ar-AE" sz="2400" dirty="0">
                  <a:cs typeface="Times New Roman"/>
                </a:endParaRPr>
              </a:p>
              <a:p>
                <a:pPr marL="50165">
                  <a:lnSpc>
                    <a:spcPct val="100000"/>
                  </a:lnSpc>
                  <a:spcBef>
                    <a:spcPts val="935"/>
                  </a:spcBef>
                  <a:tabLst>
                    <a:tab pos="189865" algn="l"/>
                  </a:tabLst>
                </a:pPr>
                <a:endParaRPr lang="ar-AE" sz="2400" dirty="0">
                  <a:cs typeface="Times New Roman"/>
                </a:endParaRPr>
              </a:p>
              <a:p>
                <a:pPr marL="575945" marR="43180" lvl="1">
                  <a:lnSpc>
                    <a:spcPct val="102600"/>
                  </a:lnSpc>
                  <a:spcBef>
                    <a:spcPts val="200"/>
                  </a:spcBef>
                  <a:tabLst>
                    <a:tab pos="753110" algn="l"/>
                  </a:tabLst>
                </a:pPr>
                <a:r>
                  <a:rPr lang="en-US" sz="2400" dirty="0">
                    <a:cs typeface="Times New Roman"/>
                  </a:rPr>
                  <a:t>  </a:t>
                </a:r>
                <a:endParaRPr sz="2400" dirty="0">
                  <a:cs typeface="Times New Roman"/>
                </a:endParaRPr>
              </a:p>
            </p:txBody>
          </p:sp>
        </mc:Choice>
        <mc:Fallback>
          <p:sp>
            <p:nvSpPr>
              <p:cNvPr id="1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"/>
                <a:ext cx="7772399" cy="9841092"/>
              </a:xfrm>
              <a:prstGeom prst="rect">
                <a:avLst/>
              </a:prstGeom>
              <a:blipFill>
                <a:blip r:embed="rId2"/>
                <a:stretch>
                  <a:fillRect l="-1961" t="-1031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68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1624</Words>
  <Application>Microsoft Macintosh PowerPoint</Application>
  <PresentationFormat>Custom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Cambria Math</vt:lpstr>
      <vt:lpstr>Menlo</vt:lpstr>
      <vt:lpstr>Monaco</vt:lpstr>
      <vt:lpstr>Times New Roman</vt:lpstr>
      <vt:lpstr>Wingdings</vt:lpstr>
      <vt:lpstr>Office Theme</vt:lpstr>
      <vt:lpstr>PowerPoint Presentation</vt:lpstr>
      <vt:lpstr>Statistical Clustering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27</cp:revision>
  <dcterms:created xsi:type="dcterms:W3CDTF">2020-12-04T04:54:26Z</dcterms:created>
  <dcterms:modified xsi:type="dcterms:W3CDTF">2020-12-08T03:13:43Z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2017-12-03T00:00:00Z</vt:filetime>
  </property>
  <property fmtid="{D5CDD505-2E9C-101B-9397-08002B2CF9AE}" pid="3" name="Creator">
    <vt:lpwstr>TeX</vt:lpwstr>
  </property>
  <property fmtid="{D5CDD505-2E9C-101B-9397-08002B2CF9AE}" pid="4" name="LastSaved">
    <vt:filetime>2020-12-04T00:00:00Z</vt:filetime>
  </property>
</Properties>
</file>