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5" r:id="rId3"/>
    <p:sldId id="260" r:id="rId4"/>
    <p:sldId id="263" r:id="rId5"/>
    <p:sldId id="264" r:id="rId6"/>
    <p:sldId id="259" r:id="rId7"/>
    <p:sldId id="266" r:id="rId8"/>
    <p:sldId id="267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1"/>
  </p:normalViewPr>
  <p:slideViewPr>
    <p:cSldViewPr>
      <p:cViewPr varScale="1">
        <p:scale>
          <a:sx n="75" d="100"/>
          <a:sy n="75" d="100"/>
        </p:scale>
        <p:origin x="3008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3467" y="9406968"/>
            <a:ext cx="14605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29263" y="373207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895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33783" y="373207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895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7648" y="4123029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895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5927" y="4123029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895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-72352" y="0"/>
            <a:ext cx="7620000" cy="99295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Comparing Classifiers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100">
              <a:lnSpc>
                <a:spcPct val="100000"/>
              </a:lnSpc>
            </a:pPr>
            <a:r>
              <a:rPr sz="2400" spc="25" dirty="0">
                <a:cs typeface="Times New Roman"/>
              </a:rPr>
              <a:t>Suppose</a:t>
            </a:r>
            <a:r>
              <a:rPr sz="2400" spc="85" dirty="0">
                <a:cs typeface="Times New Roman"/>
              </a:rPr>
              <a:t> </a:t>
            </a:r>
            <a:r>
              <a:rPr sz="2400" spc="-25" dirty="0">
                <a:cs typeface="Times New Roman"/>
              </a:rPr>
              <a:t>we</a:t>
            </a:r>
            <a:r>
              <a:rPr sz="2400" spc="90" dirty="0">
                <a:cs typeface="Times New Roman"/>
              </a:rPr>
              <a:t> </a:t>
            </a:r>
            <a:r>
              <a:rPr sz="2400" spc="35" dirty="0">
                <a:cs typeface="Times New Roman"/>
              </a:rPr>
              <a:t>want</a:t>
            </a:r>
            <a:r>
              <a:rPr sz="2400" spc="85" dirty="0">
                <a:cs typeface="Times New Roman"/>
              </a:rPr>
              <a:t> </a:t>
            </a:r>
            <a:r>
              <a:rPr sz="2400" spc="55" dirty="0">
                <a:cs typeface="Times New Roman"/>
              </a:rPr>
              <a:t>to</a:t>
            </a:r>
            <a:r>
              <a:rPr sz="2400" spc="95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compare</a:t>
            </a:r>
            <a:r>
              <a:rPr sz="2400" spc="85" dirty="0">
                <a:cs typeface="Times New Roman"/>
              </a:rPr>
              <a:t> </a:t>
            </a:r>
            <a:r>
              <a:rPr sz="2400" spc="15" dirty="0">
                <a:cs typeface="Times New Roman"/>
              </a:rPr>
              <a:t>two</a:t>
            </a:r>
            <a:r>
              <a:rPr sz="2400" spc="90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learning</a:t>
            </a:r>
            <a:r>
              <a:rPr sz="2400" spc="85" dirty="0">
                <a:cs typeface="Times New Roman"/>
              </a:rPr>
              <a:t> </a:t>
            </a:r>
            <a:r>
              <a:rPr sz="2400" spc="40" dirty="0">
                <a:cs typeface="Times New Roman"/>
              </a:rPr>
              <a:t>methods</a:t>
            </a:r>
            <a:r>
              <a:rPr sz="2400" spc="90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on</a:t>
            </a:r>
            <a:r>
              <a:rPr sz="2400" spc="85" dirty="0">
                <a:cs typeface="Times New Roman"/>
              </a:rPr>
              <a:t> </a:t>
            </a:r>
            <a:r>
              <a:rPr sz="2400" spc="50" dirty="0">
                <a:cs typeface="Times New Roman"/>
              </a:rPr>
              <a:t>the</a:t>
            </a:r>
            <a:r>
              <a:rPr sz="2400" spc="90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same</a:t>
            </a:r>
            <a:r>
              <a:rPr sz="2400" spc="85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problem</a:t>
            </a:r>
            <a:r>
              <a:rPr sz="2400" spc="95" dirty="0">
                <a:cs typeface="Times New Roman"/>
              </a:rPr>
              <a:t> </a:t>
            </a:r>
            <a:r>
              <a:rPr sz="2400" spc="55" dirty="0">
                <a:cs typeface="Times New Roman"/>
              </a:rPr>
              <a:t>to</a:t>
            </a:r>
            <a:r>
              <a:rPr sz="2400" spc="8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see</a:t>
            </a:r>
            <a:r>
              <a:rPr sz="2400" spc="90" dirty="0">
                <a:cs typeface="Times New Roman"/>
              </a:rPr>
              <a:t> </a:t>
            </a:r>
            <a:r>
              <a:rPr sz="2400" spc="10" dirty="0">
                <a:cs typeface="Times New Roman"/>
              </a:rPr>
              <a:t>which</a:t>
            </a:r>
            <a:r>
              <a:rPr sz="2400" spc="8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is</a:t>
            </a:r>
            <a:r>
              <a:rPr sz="2400" spc="90" dirty="0">
                <a:cs typeface="Times New Roman"/>
              </a:rPr>
              <a:t> </a:t>
            </a:r>
            <a:r>
              <a:rPr sz="2400" spc="55" dirty="0">
                <a:cs typeface="Times New Roman"/>
              </a:rPr>
              <a:t>better?</a:t>
            </a:r>
            <a:endParaRPr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cs typeface="Times New Roman"/>
            </a:endParaRPr>
          </a:p>
          <a:p>
            <a:pPr marL="384175" indent="-139065">
              <a:lnSpc>
                <a:spcPct val="100000"/>
              </a:lnSpc>
              <a:spcBef>
                <a:spcPts val="900"/>
              </a:spcBef>
              <a:buFont typeface="Menlo"/>
              <a:buChar char="•"/>
              <a:tabLst>
                <a:tab pos="384810" algn="l"/>
              </a:tabLst>
            </a:pPr>
            <a:r>
              <a:rPr sz="2400" spc="40" dirty="0">
                <a:cs typeface="Times New Roman"/>
              </a:rPr>
              <a:t>Procedure with </a:t>
            </a:r>
            <a:r>
              <a:rPr sz="2400" spc="35" dirty="0">
                <a:cs typeface="Times New Roman"/>
              </a:rPr>
              <a:t>unlimited</a:t>
            </a:r>
            <a:r>
              <a:rPr sz="2400" spc="175" dirty="0">
                <a:cs typeface="Times New Roman"/>
              </a:rPr>
              <a:t> </a:t>
            </a:r>
            <a:r>
              <a:rPr sz="2400" spc="70" dirty="0">
                <a:cs typeface="Times New Roman"/>
              </a:rPr>
              <a:t>data</a:t>
            </a:r>
            <a:endParaRPr sz="2400" dirty="0">
              <a:cs typeface="Times New Roman"/>
            </a:endParaRPr>
          </a:p>
          <a:p>
            <a:pPr marL="688975" marR="56515" lvl="1" indent="-177165">
              <a:lnSpc>
                <a:spcPct val="102600"/>
              </a:lnSpc>
              <a:spcBef>
                <a:spcPts val="869"/>
              </a:spcBef>
              <a:buAutoNum type="arabicPeriod"/>
              <a:tabLst>
                <a:tab pos="689610" algn="l"/>
              </a:tabLst>
            </a:pPr>
            <a:r>
              <a:rPr sz="2400" spc="15" dirty="0">
                <a:cs typeface="Times New Roman"/>
              </a:rPr>
              <a:t>Select </a:t>
            </a:r>
            <a:r>
              <a:rPr sz="2400" spc="20" dirty="0">
                <a:cs typeface="Times New Roman"/>
              </a:rPr>
              <a:t>k </a:t>
            </a:r>
            <a:r>
              <a:rPr sz="2400" spc="15" dirty="0">
                <a:cs typeface="Times New Roman"/>
              </a:rPr>
              <a:t>different </a:t>
            </a:r>
            <a:r>
              <a:rPr sz="2400" spc="50" dirty="0">
                <a:cs typeface="Times New Roman"/>
              </a:rPr>
              <a:t>datasets </a:t>
            </a:r>
            <a:r>
              <a:rPr sz="2400" spc="-20" dirty="0">
                <a:cs typeface="Times New Roman"/>
              </a:rPr>
              <a:t>of </a:t>
            </a:r>
            <a:r>
              <a:rPr sz="2400" spc="55" dirty="0">
                <a:cs typeface="Times New Roman"/>
              </a:rPr>
              <a:t>the </a:t>
            </a:r>
            <a:r>
              <a:rPr sz="2400" spc="25" dirty="0">
                <a:cs typeface="Times New Roman"/>
              </a:rPr>
              <a:t>same </a:t>
            </a:r>
            <a:r>
              <a:rPr sz="2400" spc="-5" dirty="0">
                <a:cs typeface="Times New Roman"/>
              </a:rPr>
              <a:t>size </a:t>
            </a:r>
            <a:r>
              <a:rPr sz="2400" spc="55" dirty="0">
                <a:cs typeface="Times New Roman"/>
              </a:rPr>
              <a:t>and </a:t>
            </a:r>
            <a:r>
              <a:rPr sz="2400" spc="30" dirty="0">
                <a:cs typeface="Times New Roman"/>
              </a:rPr>
              <a:t>perform </a:t>
            </a:r>
            <a:r>
              <a:rPr sz="2400" spc="20" dirty="0">
                <a:cs typeface="Times New Roman"/>
              </a:rPr>
              <a:t>cross-validation </a:t>
            </a:r>
            <a:r>
              <a:rPr sz="2400" spc="25" dirty="0">
                <a:cs typeface="Times New Roman"/>
              </a:rPr>
              <a:t>on </a:t>
            </a:r>
            <a:r>
              <a:rPr sz="2400" spc="15" dirty="0">
                <a:cs typeface="Times New Roman"/>
              </a:rPr>
              <a:t>each </a:t>
            </a:r>
            <a:r>
              <a:rPr sz="2400" spc="25" dirty="0">
                <a:cs typeface="Times New Roman"/>
              </a:rPr>
              <a:t>model  </a:t>
            </a:r>
            <a:r>
              <a:rPr sz="2400" spc="5" dirty="0">
                <a:cs typeface="Times New Roman"/>
              </a:rPr>
              <a:t>M1</a:t>
            </a:r>
            <a:r>
              <a:rPr sz="2400" spc="85" dirty="0">
                <a:cs typeface="Times New Roman"/>
              </a:rPr>
              <a:t> </a:t>
            </a:r>
            <a:r>
              <a:rPr sz="2400" spc="55" dirty="0">
                <a:cs typeface="Times New Roman"/>
              </a:rPr>
              <a:t>and</a:t>
            </a:r>
            <a:r>
              <a:rPr sz="2400" spc="85" dirty="0">
                <a:cs typeface="Times New Roman"/>
              </a:rPr>
              <a:t> </a:t>
            </a:r>
            <a:r>
              <a:rPr sz="2400" spc="10" dirty="0">
                <a:cs typeface="Times New Roman"/>
              </a:rPr>
              <a:t>M2,</a:t>
            </a:r>
            <a:r>
              <a:rPr sz="2400" spc="80" dirty="0">
                <a:cs typeface="Times New Roman"/>
              </a:rPr>
              <a:t> </a:t>
            </a:r>
            <a:r>
              <a:rPr sz="2400" spc="35" dirty="0">
                <a:cs typeface="Times New Roman"/>
              </a:rPr>
              <a:t>getting</a:t>
            </a:r>
            <a:r>
              <a:rPr sz="2400" spc="85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k</a:t>
            </a:r>
            <a:r>
              <a:rPr sz="2400" spc="85" dirty="0">
                <a:cs typeface="Times New Roman"/>
              </a:rPr>
              <a:t> </a:t>
            </a:r>
            <a:r>
              <a:rPr sz="2400" spc="5" dirty="0">
                <a:cs typeface="Times New Roman"/>
              </a:rPr>
              <a:t>success</a:t>
            </a:r>
            <a:r>
              <a:rPr sz="2400" spc="85" dirty="0">
                <a:cs typeface="Times New Roman"/>
              </a:rPr>
              <a:t> </a:t>
            </a:r>
            <a:r>
              <a:rPr sz="2400" spc="45" dirty="0">
                <a:cs typeface="Times New Roman"/>
              </a:rPr>
              <a:t>rates</a:t>
            </a:r>
            <a:r>
              <a:rPr sz="2400" spc="85" dirty="0">
                <a:cs typeface="Times New Roman"/>
              </a:rPr>
              <a:t> </a:t>
            </a:r>
            <a:r>
              <a:rPr sz="2400" spc="5" dirty="0">
                <a:cs typeface="Times New Roman"/>
              </a:rPr>
              <a:t>for</a:t>
            </a:r>
            <a:r>
              <a:rPr sz="2400" spc="90" dirty="0">
                <a:cs typeface="Times New Roman"/>
              </a:rPr>
              <a:t> </a:t>
            </a:r>
            <a:r>
              <a:rPr sz="2400" spc="15" dirty="0">
                <a:cs typeface="Times New Roman"/>
              </a:rPr>
              <a:t>each</a:t>
            </a:r>
            <a:r>
              <a:rPr sz="2400" spc="85" dirty="0">
                <a:cs typeface="Times New Roman"/>
              </a:rPr>
              <a:t> </a:t>
            </a:r>
            <a:r>
              <a:rPr sz="2400" spc="25" dirty="0">
                <a:cs typeface="Times New Roman"/>
              </a:rPr>
              <a:t>model</a:t>
            </a:r>
            <a:endParaRPr sz="2400" dirty="0">
              <a:cs typeface="Times New Roman"/>
            </a:endParaRPr>
          </a:p>
          <a:p>
            <a:pPr marL="948055" lvl="2" indent="-14986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948690" algn="l"/>
              </a:tabLst>
            </a:pPr>
            <a:r>
              <a:rPr sz="2400" spc="40" dirty="0">
                <a:cs typeface="Times New Roman"/>
              </a:rPr>
              <a:t>This</a:t>
            </a:r>
            <a:r>
              <a:rPr sz="2400" spc="85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produces</a:t>
            </a:r>
            <a:r>
              <a:rPr sz="2400" spc="85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k</a:t>
            </a:r>
            <a:r>
              <a:rPr sz="2400" spc="90" dirty="0">
                <a:cs typeface="Times New Roman"/>
              </a:rPr>
              <a:t> </a:t>
            </a:r>
            <a:r>
              <a:rPr sz="2400" spc="35" dirty="0">
                <a:cs typeface="Times New Roman"/>
              </a:rPr>
              <a:t>independent</a:t>
            </a:r>
            <a:r>
              <a:rPr sz="2400" spc="85" dirty="0">
                <a:cs typeface="Times New Roman"/>
              </a:rPr>
              <a:t> </a:t>
            </a:r>
            <a:r>
              <a:rPr sz="2400" spc="5" dirty="0">
                <a:cs typeface="Times New Roman"/>
              </a:rPr>
              <a:t>success</a:t>
            </a:r>
            <a:r>
              <a:rPr sz="2400" spc="85" dirty="0">
                <a:cs typeface="Times New Roman"/>
              </a:rPr>
              <a:t> </a:t>
            </a:r>
            <a:r>
              <a:rPr sz="2400" spc="45" dirty="0">
                <a:cs typeface="Times New Roman"/>
              </a:rPr>
              <a:t>rates</a:t>
            </a:r>
            <a:r>
              <a:rPr sz="2400" spc="90" dirty="0">
                <a:cs typeface="Times New Roman"/>
              </a:rPr>
              <a:t> </a:t>
            </a:r>
            <a:r>
              <a:rPr sz="2400" spc="5" dirty="0">
                <a:cs typeface="Times New Roman"/>
              </a:rPr>
              <a:t>for</a:t>
            </a:r>
            <a:r>
              <a:rPr sz="2400" spc="90" dirty="0">
                <a:cs typeface="Times New Roman"/>
              </a:rPr>
              <a:t> </a:t>
            </a:r>
            <a:r>
              <a:rPr sz="2400" spc="15" dirty="0">
                <a:cs typeface="Times New Roman"/>
              </a:rPr>
              <a:t>each</a:t>
            </a:r>
            <a:r>
              <a:rPr sz="2400" spc="90" dirty="0">
                <a:cs typeface="Times New Roman"/>
              </a:rPr>
              <a:t> </a:t>
            </a:r>
            <a:r>
              <a:rPr sz="2400" spc="20" dirty="0">
                <a:cs typeface="Times New Roman"/>
              </a:rPr>
              <a:t>model</a:t>
            </a:r>
            <a:endParaRPr sz="2400" dirty="0">
              <a:cs typeface="Times New Roman"/>
            </a:endParaRPr>
          </a:p>
          <a:p>
            <a:pPr marL="688975" lvl="1" indent="-1778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689610" algn="l"/>
              </a:tabLst>
            </a:pPr>
            <a:r>
              <a:rPr sz="2400" spc="45" dirty="0">
                <a:cs typeface="Times New Roman"/>
              </a:rPr>
              <a:t>Compute </a:t>
            </a:r>
            <a:r>
              <a:rPr sz="2400" spc="55" dirty="0">
                <a:cs typeface="Times New Roman"/>
              </a:rPr>
              <a:t>the </a:t>
            </a:r>
            <a:r>
              <a:rPr sz="2400" spc="40" dirty="0">
                <a:cs typeface="Times New Roman"/>
              </a:rPr>
              <a:t>mean </a:t>
            </a:r>
            <a:r>
              <a:rPr sz="2400" spc="5" dirty="0">
                <a:cs typeface="Times New Roman"/>
              </a:rPr>
              <a:t>success </a:t>
            </a:r>
            <a:r>
              <a:rPr sz="2400" spc="55" dirty="0">
                <a:cs typeface="Times New Roman"/>
              </a:rPr>
              <a:t>rate </a:t>
            </a:r>
            <a:r>
              <a:rPr sz="2400" spc="5" dirty="0">
                <a:cs typeface="Times New Roman"/>
              </a:rPr>
              <a:t>for </a:t>
            </a:r>
            <a:r>
              <a:rPr sz="2400" spc="15" dirty="0">
                <a:cs typeface="Times New Roman"/>
              </a:rPr>
              <a:t>each </a:t>
            </a:r>
            <a:r>
              <a:rPr sz="2400" spc="20" dirty="0">
                <a:cs typeface="Times New Roman"/>
              </a:rPr>
              <a:t>model: </a:t>
            </a:r>
            <a:r>
              <a:rPr sz="2400" spc="10" dirty="0">
                <a:cs typeface="Times New Roman"/>
              </a:rPr>
              <a:t>call </a:t>
            </a:r>
            <a:r>
              <a:rPr sz="2400" spc="30" dirty="0">
                <a:cs typeface="Times New Roman"/>
              </a:rPr>
              <a:t>these </a:t>
            </a:r>
            <a:r>
              <a:rPr sz="2400" i="1" spc="155" dirty="0">
                <a:cs typeface="Arial"/>
              </a:rPr>
              <a:t>X</a:t>
            </a:r>
            <a:r>
              <a:rPr sz="2400" i="1" spc="232" baseline="-10416" dirty="0">
                <a:cs typeface="Arial"/>
              </a:rPr>
              <a:t>M</a:t>
            </a:r>
            <a:r>
              <a:rPr sz="2400" spc="-37" baseline="-10416" dirty="0">
                <a:cs typeface="Arial"/>
              </a:rPr>
              <a:t>1 </a:t>
            </a:r>
            <a:r>
              <a:rPr sz="2400" spc="55" dirty="0">
                <a:cs typeface="Times New Roman"/>
              </a:rPr>
              <a:t>and </a:t>
            </a:r>
            <a:r>
              <a:rPr sz="2400" i="1" spc="155" dirty="0">
                <a:cs typeface="Arial"/>
              </a:rPr>
              <a:t>X</a:t>
            </a:r>
            <a:r>
              <a:rPr sz="2400" i="1" spc="232" baseline="-10416" dirty="0">
                <a:cs typeface="Arial"/>
              </a:rPr>
              <a:t>M</a:t>
            </a:r>
            <a:r>
              <a:rPr sz="2400" spc="-37" baseline="-10416" dirty="0">
                <a:cs typeface="Arial"/>
              </a:rPr>
              <a:t>2</a:t>
            </a:r>
            <a:endParaRPr sz="2400" baseline="-10416" dirty="0">
              <a:cs typeface="Arial"/>
            </a:endParaRPr>
          </a:p>
          <a:p>
            <a:pPr marL="688975" marR="55880" lvl="1" indent="-177165">
              <a:lnSpc>
                <a:spcPct val="102600"/>
              </a:lnSpc>
              <a:spcBef>
                <a:spcPts val="370"/>
              </a:spcBef>
              <a:buAutoNum type="arabicPeriod"/>
              <a:tabLst>
                <a:tab pos="689610" algn="l"/>
              </a:tabLst>
            </a:pPr>
            <a:r>
              <a:rPr sz="2400" spc="-10" dirty="0">
                <a:cs typeface="Times New Roman"/>
              </a:rPr>
              <a:t>Now </a:t>
            </a:r>
            <a:r>
              <a:rPr sz="2400" spc="-25" dirty="0">
                <a:cs typeface="Times New Roman"/>
              </a:rPr>
              <a:t>we </a:t>
            </a:r>
            <a:r>
              <a:rPr sz="2400" spc="35" dirty="0">
                <a:cs typeface="Times New Roman"/>
              </a:rPr>
              <a:t>want </a:t>
            </a:r>
            <a:r>
              <a:rPr sz="2400" spc="55" dirty="0">
                <a:cs typeface="Times New Roman"/>
              </a:rPr>
              <a:t>to </a:t>
            </a:r>
            <a:r>
              <a:rPr sz="2400" spc="35" dirty="0">
                <a:cs typeface="Times New Roman"/>
              </a:rPr>
              <a:t>determine whether, </a:t>
            </a:r>
            <a:r>
              <a:rPr sz="2400" spc="85" dirty="0">
                <a:cs typeface="Times New Roman"/>
              </a:rPr>
              <a:t>at </a:t>
            </a:r>
            <a:r>
              <a:rPr sz="2400" spc="10" dirty="0">
                <a:cs typeface="Times New Roman"/>
              </a:rPr>
              <a:t>some </a:t>
            </a:r>
            <a:r>
              <a:rPr sz="2400" spc="-5" dirty="0">
                <a:cs typeface="Times New Roman"/>
              </a:rPr>
              <a:t>level </a:t>
            </a:r>
            <a:r>
              <a:rPr sz="2400" spc="-20" dirty="0">
                <a:cs typeface="Times New Roman"/>
              </a:rPr>
              <a:t>of </a:t>
            </a:r>
            <a:r>
              <a:rPr sz="2400" spc="5" dirty="0">
                <a:cs typeface="Times New Roman"/>
              </a:rPr>
              <a:t>confidence </a:t>
            </a:r>
            <a:r>
              <a:rPr sz="2400" i="1" spc="20" dirty="0">
                <a:cs typeface="Times New Roman"/>
              </a:rPr>
              <a:t>c</a:t>
            </a:r>
            <a:r>
              <a:rPr sz="2400" spc="20" dirty="0">
                <a:cs typeface="Times New Roman"/>
              </a:rPr>
              <a:t>, </a:t>
            </a:r>
            <a:r>
              <a:rPr sz="2400" spc="-25" dirty="0">
                <a:cs typeface="Times New Roman"/>
              </a:rPr>
              <a:t>we </a:t>
            </a:r>
            <a:r>
              <a:rPr sz="2400" spc="35" dirty="0">
                <a:cs typeface="Times New Roman"/>
              </a:rPr>
              <a:t>can </a:t>
            </a:r>
            <a:r>
              <a:rPr sz="2400" spc="15" dirty="0">
                <a:cs typeface="Times New Roman"/>
              </a:rPr>
              <a:t>say </a:t>
            </a:r>
            <a:r>
              <a:rPr sz="2400" spc="85" dirty="0">
                <a:cs typeface="Times New Roman"/>
              </a:rPr>
              <a:t>that </a:t>
            </a:r>
            <a:r>
              <a:rPr sz="2400" spc="55" dirty="0">
                <a:cs typeface="Times New Roman"/>
              </a:rPr>
              <a:t>the  </a:t>
            </a:r>
            <a:r>
              <a:rPr sz="2400" spc="10" dirty="0">
                <a:cs typeface="Times New Roman"/>
              </a:rPr>
              <a:t>two </a:t>
            </a:r>
            <a:r>
              <a:rPr sz="2400" spc="30" dirty="0">
                <a:cs typeface="Times New Roman"/>
              </a:rPr>
              <a:t>means </a:t>
            </a:r>
            <a:r>
              <a:rPr sz="2400" spc="35" dirty="0">
                <a:cs typeface="Times New Roman"/>
              </a:rPr>
              <a:t>are </a:t>
            </a:r>
            <a:r>
              <a:rPr sz="2400" spc="15" dirty="0">
                <a:cs typeface="Times New Roman"/>
              </a:rPr>
              <a:t>different </a:t>
            </a:r>
            <a:r>
              <a:rPr sz="2400" spc="-10" dirty="0">
                <a:cs typeface="Times New Roman"/>
              </a:rPr>
              <a:t>— </a:t>
            </a:r>
            <a:r>
              <a:rPr sz="2400" spc="10" dirty="0">
                <a:cs typeface="Times New Roman"/>
              </a:rPr>
              <a:t>ie., </a:t>
            </a:r>
            <a:r>
              <a:rPr sz="2400" spc="85" dirty="0">
                <a:cs typeface="Times New Roman"/>
              </a:rPr>
              <a:t>that </a:t>
            </a:r>
            <a:r>
              <a:rPr sz="2400" i="1" spc="155" dirty="0">
                <a:cs typeface="Arial"/>
              </a:rPr>
              <a:t>X</a:t>
            </a:r>
            <a:r>
              <a:rPr sz="2400" i="1" spc="232" baseline="-10416" dirty="0">
                <a:cs typeface="Arial"/>
              </a:rPr>
              <a:t>M</a:t>
            </a:r>
            <a:r>
              <a:rPr sz="2400" spc="-37" baseline="-10416" dirty="0">
                <a:cs typeface="Arial"/>
              </a:rPr>
              <a:t>1 </a:t>
            </a:r>
            <a:r>
              <a:rPr sz="2400" i="1" spc="185" dirty="0">
                <a:cs typeface="Menlo"/>
              </a:rPr>
              <a:t>−</a:t>
            </a:r>
            <a:r>
              <a:rPr sz="2400" i="1" spc="-550" dirty="0">
                <a:cs typeface="Menlo"/>
              </a:rPr>
              <a:t> </a:t>
            </a:r>
            <a:r>
              <a:rPr sz="2400" i="1" spc="155" dirty="0">
                <a:cs typeface="Arial"/>
              </a:rPr>
              <a:t>X</a:t>
            </a:r>
            <a:r>
              <a:rPr sz="2400" i="1" spc="232" baseline="-10416" dirty="0">
                <a:cs typeface="Arial"/>
              </a:rPr>
              <a:t>M</a:t>
            </a:r>
            <a:r>
              <a:rPr sz="2400" spc="-37" baseline="-10416" dirty="0">
                <a:cs typeface="Arial"/>
              </a:rPr>
              <a:t>2 </a:t>
            </a:r>
            <a:r>
              <a:rPr sz="2400" spc="-5" dirty="0">
                <a:cs typeface="Times New Roman"/>
              </a:rPr>
              <a:t>is </a:t>
            </a:r>
            <a:r>
              <a:rPr sz="2400" spc="55" dirty="0">
                <a:cs typeface="Times New Roman"/>
              </a:rPr>
              <a:t>not </a:t>
            </a:r>
            <a:r>
              <a:rPr sz="2400" spc="10" dirty="0">
                <a:cs typeface="Times New Roman"/>
              </a:rPr>
              <a:t>0.</a:t>
            </a:r>
            <a:endParaRPr sz="2400" dirty="0">
              <a:cs typeface="Times New Roman"/>
            </a:endParaRPr>
          </a:p>
          <a:p>
            <a:pPr marL="948055" marR="55244" lvl="2" indent="-149225" algn="just">
              <a:lnSpc>
                <a:spcPct val="102600"/>
              </a:lnSpc>
              <a:spcBef>
                <a:spcPts val="185"/>
              </a:spcBef>
              <a:buFont typeface="Arial"/>
              <a:buChar char="–"/>
              <a:tabLst>
                <a:tab pos="948690" algn="l"/>
              </a:tabLst>
            </a:pPr>
            <a:r>
              <a:rPr sz="2400" spc="40" dirty="0">
                <a:cs typeface="Times New Roman"/>
              </a:rPr>
              <a:t>Let </a:t>
            </a:r>
            <a:r>
              <a:rPr sz="2400" i="1" spc="10" dirty="0">
                <a:cs typeface="Arial"/>
              </a:rPr>
              <a:t>u </a:t>
            </a:r>
            <a:r>
              <a:rPr sz="2400" spc="40" dirty="0">
                <a:cs typeface="Times New Roman"/>
              </a:rPr>
              <a:t>be </a:t>
            </a:r>
            <a:r>
              <a:rPr sz="2400" spc="55" dirty="0">
                <a:cs typeface="Times New Roman"/>
              </a:rPr>
              <a:t>the true </a:t>
            </a:r>
            <a:r>
              <a:rPr sz="2400" spc="10" dirty="0">
                <a:cs typeface="Times New Roman"/>
              </a:rPr>
              <a:t>value </a:t>
            </a:r>
            <a:r>
              <a:rPr sz="2400" spc="-20" dirty="0">
                <a:cs typeface="Times New Roman"/>
              </a:rPr>
              <a:t>of </a:t>
            </a:r>
            <a:r>
              <a:rPr sz="2400" spc="55" dirty="0">
                <a:cs typeface="Times New Roman"/>
              </a:rPr>
              <a:t>the </a:t>
            </a:r>
            <a:r>
              <a:rPr sz="2400" spc="40" dirty="0">
                <a:cs typeface="Times New Roman"/>
              </a:rPr>
              <a:t>mean </a:t>
            </a:r>
            <a:r>
              <a:rPr sz="2400" spc="-20" dirty="0">
                <a:cs typeface="Times New Roman"/>
              </a:rPr>
              <a:t>of </a:t>
            </a:r>
            <a:r>
              <a:rPr sz="2400" spc="55" dirty="0">
                <a:cs typeface="Times New Roman"/>
              </a:rPr>
              <a:t>the </a:t>
            </a:r>
            <a:r>
              <a:rPr sz="2400" spc="5" dirty="0">
                <a:cs typeface="Times New Roman"/>
              </a:rPr>
              <a:t>success </a:t>
            </a:r>
            <a:r>
              <a:rPr sz="2400" spc="45" dirty="0">
                <a:cs typeface="Times New Roman"/>
              </a:rPr>
              <a:t>rates </a:t>
            </a:r>
            <a:r>
              <a:rPr sz="2400" spc="25" dirty="0">
                <a:cs typeface="Times New Roman"/>
              </a:rPr>
              <a:t>on </a:t>
            </a:r>
            <a:r>
              <a:rPr sz="2400" spc="55" dirty="0">
                <a:cs typeface="Times New Roman"/>
              </a:rPr>
              <a:t>the </a:t>
            </a:r>
            <a:r>
              <a:rPr sz="2400" spc="35" dirty="0">
                <a:cs typeface="Times New Roman"/>
              </a:rPr>
              <a:t>independent </a:t>
            </a:r>
            <a:r>
              <a:rPr sz="2400" spc="20" dirty="0">
                <a:cs typeface="Times New Roman"/>
              </a:rPr>
              <a:t>samples.  </a:t>
            </a:r>
            <a:r>
              <a:rPr sz="2400" spc="5" dirty="0">
                <a:cs typeface="Times New Roman"/>
              </a:rPr>
              <a:t>Since </a:t>
            </a:r>
            <a:r>
              <a:rPr sz="2400" spc="55" dirty="0">
                <a:cs typeface="Times New Roman"/>
              </a:rPr>
              <a:t>the </a:t>
            </a:r>
            <a:r>
              <a:rPr sz="2400" spc="20" dirty="0">
                <a:cs typeface="Times New Roman"/>
              </a:rPr>
              <a:t>variance </a:t>
            </a:r>
            <a:r>
              <a:rPr sz="2400" spc="55" dirty="0">
                <a:cs typeface="Times New Roman"/>
              </a:rPr>
              <a:t>(and </a:t>
            </a:r>
            <a:r>
              <a:rPr sz="2400" spc="50" dirty="0">
                <a:cs typeface="Times New Roman"/>
              </a:rPr>
              <a:t>thus </a:t>
            </a:r>
            <a:r>
              <a:rPr sz="2400" spc="55" dirty="0">
                <a:cs typeface="Times New Roman"/>
              </a:rPr>
              <a:t>the standard </a:t>
            </a:r>
            <a:r>
              <a:rPr sz="2400" spc="35" dirty="0">
                <a:cs typeface="Times New Roman"/>
              </a:rPr>
              <a:t>deviation) </a:t>
            </a:r>
            <a:r>
              <a:rPr sz="2400" spc="-5" dirty="0">
                <a:cs typeface="Times New Roman"/>
              </a:rPr>
              <a:t>is </a:t>
            </a:r>
            <a:r>
              <a:rPr sz="2400" spc="55" dirty="0">
                <a:cs typeface="Times New Roman"/>
              </a:rPr>
              <a:t>not </a:t>
            </a:r>
            <a:r>
              <a:rPr sz="2400" spc="35" dirty="0">
                <a:cs typeface="Times New Roman"/>
              </a:rPr>
              <a:t>exact </a:t>
            </a:r>
            <a:r>
              <a:rPr sz="2400" spc="75" dirty="0">
                <a:cs typeface="Times New Roman"/>
              </a:rPr>
              <a:t>but </a:t>
            </a:r>
            <a:r>
              <a:rPr sz="2400" spc="-5" dirty="0">
                <a:cs typeface="Times New Roman"/>
              </a:rPr>
              <a:t>is </a:t>
            </a:r>
            <a:r>
              <a:rPr sz="2400" spc="40" dirty="0">
                <a:cs typeface="Times New Roman"/>
              </a:rPr>
              <a:t>instead  estimated, </a:t>
            </a:r>
            <a:r>
              <a:rPr sz="2400" spc="50" dirty="0">
                <a:cs typeface="Times New Roman"/>
              </a:rPr>
              <a:t>the </a:t>
            </a:r>
            <a:r>
              <a:rPr sz="2400" spc="40" dirty="0">
                <a:cs typeface="Times New Roman"/>
              </a:rPr>
              <a:t>standardized distribution </a:t>
            </a:r>
            <a:r>
              <a:rPr sz="2400" spc="25" dirty="0">
                <a:cs typeface="Times New Roman"/>
              </a:rPr>
              <a:t>(one </a:t>
            </a:r>
            <a:r>
              <a:rPr sz="2400" spc="40" dirty="0">
                <a:cs typeface="Times New Roman"/>
              </a:rPr>
              <a:t>with mean </a:t>
            </a:r>
            <a:r>
              <a:rPr sz="2400" spc="-5" dirty="0">
                <a:cs typeface="Times New Roman"/>
              </a:rPr>
              <a:t>0 </a:t>
            </a:r>
            <a:r>
              <a:rPr sz="2400" spc="55" dirty="0">
                <a:cs typeface="Times New Roman"/>
              </a:rPr>
              <a:t>and standard </a:t>
            </a:r>
            <a:r>
              <a:rPr sz="2400" spc="30" dirty="0">
                <a:cs typeface="Times New Roman"/>
              </a:rPr>
              <a:t>deviation  </a:t>
            </a:r>
            <a:r>
              <a:rPr sz="2400" spc="25" dirty="0">
                <a:cs typeface="Times New Roman"/>
              </a:rPr>
              <a:t>1)</a:t>
            </a:r>
            <a:r>
              <a:rPr lang="en-US" sz="2400" spc="25" dirty="0">
                <a:cs typeface="Times New Roman"/>
              </a:rPr>
              <a:t> </a:t>
            </a:r>
            <a:r>
              <a:rPr lang="en-US" sz="2400" spc="35" dirty="0">
                <a:latin typeface="Times New Roman"/>
                <a:cs typeface="Times New Roman"/>
              </a:rPr>
              <a:t>has </a:t>
            </a:r>
            <a:r>
              <a:rPr lang="en-US" sz="2400" spc="55" dirty="0">
                <a:latin typeface="Times New Roman"/>
                <a:cs typeface="Times New Roman"/>
              </a:rPr>
              <a:t>a </a:t>
            </a:r>
            <a:r>
              <a:rPr lang="en-US" sz="2400" spc="30" dirty="0">
                <a:latin typeface="Times New Roman"/>
                <a:cs typeface="Times New Roman"/>
              </a:rPr>
              <a:t>Student’s </a:t>
            </a:r>
            <a:r>
              <a:rPr lang="en-US" sz="2400" spc="40" dirty="0">
                <a:latin typeface="Times New Roman"/>
                <a:cs typeface="Times New Roman"/>
              </a:rPr>
              <a:t>distribution with </a:t>
            </a:r>
            <a:r>
              <a:rPr lang="en-US" sz="2400" spc="25" dirty="0">
                <a:latin typeface="Times New Roman"/>
                <a:cs typeface="Times New Roman"/>
              </a:rPr>
              <a:t>(k-1) </a:t>
            </a:r>
            <a:r>
              <a:rPr lang="en-US" sz="2400" spc="10" dirty="0">
                <a:latin typeface="Times New Roman"/>
                <a:cs typeface="Times New Roman"/>
              </a:rPr>
              <a:t>degrees </a:t>
            </a:r>
            <a:r>
              <a:rPr lang="en-US" sz="2400" spc="-20" dirty="0">
                <a:latin typeface="Times New Roman"/>
                <a:cs typeface="Times New Roman"/>
              </a:rPr>
              <a:t>of  </a:t>
            </a:r>
            <a:r>
              <a:rPr lang="en-US" sz="2400" spc="15" dirty="0">
                <a:latin typeface="Times New Roman"/>
                <a:cs typeface="Times New Roman"/>
              </a:rPr>
              <a:t>freedom </a:t>
            </a:r>
            <a:r>
              <a:rPr lang="en-US" sz="2400" spc="20" dirty="0">
                <a:latin typeface="Times New Roman"/>
                <a:cs typeface="Times New Roman"/>
              </a:rPr>
              <a:t>(called </a:t>
            </a:r>
            <a:r>
              <a:rPr lang="en-US" sz="2400" spc="55" dirty="0">
                <a:latin typeface="Times New Roman"/>
                <a:cs typeface="Times New Roman"/>
              </a:rPr>
              <a:t>a </a:t>
            </a:r>
            <a:r>
              <a:rPr lang="en-US" sz="2400" spc="30" dirty="0">
                <a:latin typeface="Times New Roman"/>
                <a:cs typeface="Times New Roman"/>
              </a:rPr>
              <a:t>Student’s </a:t>
            </a:r>
            <a:r>
              <a:rPr lang="en-US" sz="2400" spc="50" dirty="0">
                <a:latin typeface="Times New Roman"/>
                <a:cs typeface="Times New Roman"/>
              </a:rPr>
              <a:t>t-test), </a:t>
            </a:r>
            <a:r>
              <a:rPr lang="en-US" sz="2400" spc="20" dirty="0">
                <a:latin typeface="Times New Roman"/>
                <a:cs typeface="Times New Roman"/>
              </a:rPr>
              <a:t>where k </a:t>
            </a:r>
            <a:r>
              <a:rPr lang="en-US" sz="2400" spc="-5" dirty="0">
                <a:latin typeface="Times New Roman"/>
                <a:cs typeface="Times New Roman"/>
              </a:rPr>
              <a:t>is </a:t>
            </a:r>
            <a:r>
              <a:rPr lang="en-US" sz="2400" spc="55" dirty="0">
                <a:latin typeface="Times New Roman"/>
                <a:cs typeface="Times New Roman"/>
              </a:rPr>
              <a:t>the </a:t>
            </a:r>
            <a:r>
              <a:rPr lang="en-US" sz="2400" spc="40" dirty="0">
                <a:latin typeface="Times New Roman"/>
                <a:cs typeface="Times New Roman"/>
              </a:rPr>
              <a:t>number </a:t>
            </a:r>
            <a:r>
              <a:rPr lang="en-US" sz="2400" spc="-20" dirty="0">
                <a:latin typeface="Times New Roman"/>
                <a:cs typeface="Times New Roman"/>
              </a:rPr>
              <a:t>of </a:t>
            </a:r>
            <a:r>
              <a:rPr lang="en-US" sz="2400" spc="15" dirty="0">
                <a:latin typeface="Times New Roman"/>
                <a:cs typeface="Times New Roman"/>
              </a:rPr>
              <a:t>different </a:t>
            </a:r>
            <a:r>
              <a:rPr lang="en-US" sz="2400" spc="50" dirty="0">
                <a:latin typeface="Times New Roman"/>
                <a:cs typeface="Times New Roman"/>
              </a:rPr>
              <a:t>datasets </a:t>
            </a:r>
            <a:r>
              <a:rPr lang="en-US" sz="2400" spc="25" dirty="0">
                <a:latin typeface="Times New Roman"/>
                <a:cs typeface="Times New Roman"/>
              </a:rPr>
              <a:t>on  </a:t>
            </a:r>
            <a:r>
              <a:rPr lang="en-US" sz="2400" spc="10" dirty="0">
                <a:latin typeface="Times New Roman"/>
                <a:cs typeface="Times New Roman"/>
              </a:rPr>
              <a:t>which </a:t>
            </a:r>
            <a:r>
              <a:rPr lang="en-US" sz="2400" spc="55" dirty="0">
                <a:latin typeface="Times New Roman"/>
                <a:cs typeface="Times New Roman"/>
              </a:rPr>
              <a:t>the </a:t>
            </a:r>
            <a:r>
              <a:rPr lang="en-US" sz="2400" spc="20" dirty="0">
                <a:latin typeface="Times New Roman"/>
                <a:cs typeface="Times New Roman"/>
              </a:rPr>
              <a:t>models </a:t>
            </a:r>
            <a:r>
              <a:rPr lang="en-US" sz="2400" dirty="0">
                <a:latin typeface="Times New Roman"/>
                <a:cs typeface="Times New Roman"/>
              </a:rPr>
              <a:t>were</a:t>
            </a:r>
            <a:r>
              <a:rPr lang="en-US" sz="2400" spc="254" dirty="0">
                <a:latin typeface="Times New Roman"/>
                <a:cs typeface="Times New Roman"/>
              </a:rPr>
              <a:t> </a:t>
            </a:r>
            <a:r>
              <a:rPr lang="en-US" sz="2400" spc="30" dirty="0">
                <a:latin typeface="Times New Roman"/>
                <a:cs typeface="Times New Roman"/>
              </a:rPr>
              <a:t>evaluated.</a:t>
            </a:r>
            <a:endParaRPr sz="2400" dirty="0"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17561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60905-15C2-FE43-8520-999C4610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0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A64C-4FD1-3E41-B584-F45C5349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Comparing Classifiers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252AE-638E-EA4B-A34F-E606E597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7467600" cy="5073055"/>
          </a:xfrm>
        </p:spPr>
        <p:txBody>
          <a:bodyPr/>
          <a:lstStyle/>
          <a:p>
            <a:pPr marL="12065" marR="5080" algn="just">
              <a:lnSpc>
                <a:spcPct val="102600"/>
              </a:lnSpc>
              <a:spcBef>
                <a:spcPts val="370"/>
              </a:spcBef>
              <a:tabLst>
                <a:tab pos="189865" algn="l"/>
              </a:tabLst>
            </a:pPr>
            <a:r>
              <a:rPr lang="en-US" sz="2400" b="1" u="sng" spc="40" dirty="0">
                <a:latin typeface="Calibri Light" panose="020F0302020204030204" pitchFamily="34" charset="0"/>
                <a:cs typeface="Calibri Light" panose="020F0302020204030204" pitchFamily="34" charset="0"/>
              </a:rPr>
              <a:t>Procedure:</a:t>
            </a:r>
          </a:p>
          <a:p>
            <a:pPr marL="354965" marR="5080" indent="-342900" algn="just">
              <a:lnSpc>
                <a:spcPct val="1026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189865" algn="l"/>
              </a:tabLst>
            </a:pPr>
            <a:r>
              <a:rPr lang="en-US" sz="2400" spc="40" dirty="0">
                <a:cs typeface="Times New Roman"/>
              </a:rPr>
              <a:t>Let </a:t>
            </a:r>
            <a:r>
              <a:rPr lang="en-US" sz="2400" spc="25" dirty="0">
                <a:cs typeface="Times New Roman"/>
              </a:rPr>
              <a:t>us assume </a:t>
            </a:r>
            <a:r>
              <a:rPr lang="en-US" sz="2400" spc="85" dirty="0">
                <a:cs typeface="Times New Roman"/>
              </a:rPr>
              <a:t>that </a:t>
            </a:r>
            <a:r>
              <a:rPr lang="en-US" sz="2400" spc="-25" dirty="0">
                <a:cs typeface="Times New Roman"/>
              </a:rPr>
              <a:t>we </a:t>
            </a:r>
            <a:r>
              <a:rPr lang="en-US" sz="2400" spc="15" dirty="0">
                <a:cs typeface="Times New Roman"/>
              </a:rPr>
              <a:t>have </a:t>
            </a:r>
            <a:r>
              <a:rPr lang="en-US" sz="2400" spc="35" dirty="0">
                <a:cs typeface="Times New Roman"/>
              </a:rPr>
              <a:t>unlimited </a:t>
            </a:r>
            <a:r>
              <a:rPr lang="en-US" sz="2400" spc="70" dirty="0">
                <a:cs typeface="Times New Roman"/>
              </a:rPr>
              <a:t>data </a:t>
            </a:r>
            <a:r>
              <a:rPr lang="en-US" sz="2400" spc="55" dirty="0">
                <a:cs typeface="Times New Roman"/>
              </a:rPr>
              <a:t>and </a:t>
            </a:r>
            <a:r>
              <a:rPr lang="en-US" sz="2400" spc="35" dirty="0">
                <a:cs typeface="Times New Roman"/>
              </a:rPr>
              <a:t>can </a:t>
            </a:r>
            <a:r>
              <a:rPr lang="en-US" sz="2400" spc="20" dirty="0">
                <a:cs typeface="Times New Roman"/>
              </a:rPr>
              <a:t>divide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70" dirty="0">
                <a:cs typeface="Times New Roman"/>
              </a:rPr>
              <a:t>data </a:t>
            </a:r>
            <a:r>
              <a:rPr lang="en-US" sz="2400" spc="30" dirty="0">
                <a:cs typeface="Times New Roman"/>
              </a:rPr>
              <a:t>into </a:t>
            </a:r>
            <a:r>
              <a:rPr lang="en-US" sz="2400" spc="20" dirty="0">
                <a:cs typeface="Times New Roman"/>
              </a:rPr>
              <a:t>k </a:t>
            </a:r>
            <a:r>
              <a:rPr lang="en-US" sz="2400" spc="10" dirty="0">
                <a:cs typeface="Times New Roman"/>
              </a:rPr>
              <a:t>equal-size  </a:t>
            </a:r>
            <a:r>
              <a:rPr lang="en-US" sz="2400" spc="55" dirty="0">
                <a:cs typeface="Times New Roman"/>
              </a:rPr>
              <a:t>test </a:t>
            </a:r>
            <a:r>
              <a:rPr lang="en-US" sz="2400" spc="25" dirty="0">
                <a:cs typeface="Times New Roman"/>
              </a:rPr>
              <a:t>sets. </a:t>
            </a:r>
            <a:r>
              <a:rPr lang="en-US" sz="2400" spc="-10" dirty="0">
                <a:cs typeface="Times New Roman"/>
              </a:rPr>
              <a:t>We </a:t>
            </a:r>
            <a:r>
              <a:rPr lang="en-US" sz="2400" spc="-5" dirty="0">
                <a:cs typeface="Times New Roman"/>
              </a:rPr>
              <a:t>will </a:t>
            </a:r>
            <a:r>
              <a:rPr lang="en-US" sz="2400" spc="55" dirty="0">
                <a:cs typeface="Times New Roman"/>
              </a:rPr>
              <a:t>test the </a:t>
            </a:r>
            <a:r>
              <a:rPr lang="en-US" sz="2400" spc="10" dirty="0">
                <a:cs typeface="Times New Roman"/>
              </a:rPr>
              <a:t>two </a:t>
            </a:r>
            <a:r>
              <a:rPr lang="en-US" sz="2400" spc="20" dirty="0">
                <a:cs typeface="Times New Roman"/>
              </a:rPr>
              <a:t>models </a:t>
            </a:r>
            <a:r>
              <a:rPr lang="en-US" sz="2400" spc="5" dirty="0">
                <a:cs typeface="Times New Roman"/>
              </a:rPr>
              <a:t>M1 </a:t>
            </a:r>
            <a:r>
              <a:rPr lang="en-US" sz="2400" spc="55" dirty="0">
                <a:cs typeface="Times New Roman"/>
              </a:rPr>
              <a:t>and </a:t>
            </a:r>
            <a:r>
              <a:rPr lang="en-US" sz="2400" spc="5" dirty="0">
                <a:cs typeface="Times New Roman"/>
              </a:rPr>
              <a:t>M2 </a:t>
            </a:r>
            <a:r>
              <a:rPr lang="en-US" sz="2400" spc="25" dirty="0">
                <a:cs typeface="Times New Roman"/>
              </a:rPr>
              <a:t>on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test </a:t>
            </a:r>
            <a:r>
              <a:rPr lang="en-US" sz="2400" spc="25" dirty="0">
                <a:cs typeface="Times New Roman"/>
              </a:rPr>
              <a:t>sets, </a:t>
            </a:r>
            <a:r>
              <a:rPr lang="en-US" sz="2400" spc="15" dirty="0">
                <a:cs typeface="Times New Roman"/>
              </a:rPr>
              <a:t>using </a:t>
            </a:r>
            <a:r>
              <a:rPr lang="en-US" sz="2400" dirty="0">
                <a:cs typeface="Times New Roman"/>
              </a:rPr>
              <a:t>10-fold  </a:t>
            </a:r>
            <a:r>
              <a:rPr lang="en-US" sz="2400" spc="10" dirty="0">
                <a:cs typeface="Times New Roman"/>
              </a:rPr>
              <a:t>cross </a:t>
            </a:r>
            <a:r>
              <a:rPr lang="en-US" sz="2400" spc="25" dirty="0">
                <a:cs typeface="Times New Roman"/>
              </a:rPr>
              <a:t>validation, </a:t>
            </a:r>
            <a:r>
              <a:rPr lang="en-US" sz="2400" spc="35" dirty="0">
                <a:cs typeface="Times New Roman"/>
              </a:rPr>
              <a:t>thereby getting </a:t>
            </a:r>
            <a:r>
              <a:rPr lang="en-US" sz="2400" spc="20" dirty="0">
                <a:cs typeface="Times New Roman"/>
              </a:rPr>
              <a:t>k </a:t>
            </a:r>
            <a:r>
              <a:rPr lang="en-US" sz="2400" spc="5" dirty="0">
                <a:cs typeface="Times New Roman"/>
              </a:rPr>
              <a:t>success </a:t>
            </a:r>
            <a:r>
              <a:rPr lang="en-US" sz="2400" spc="45" dirty="0">
                <a:cs typeface="Times New Roman"/>
              </a:rPr>
              <a:t>rates </a:t>
            </a:r>
            <a:r>
              <a:rPr lang="en-US" sz="2400" spc="5" dirty="0">
                <a:cs typeface="Times New Roman"/>
              </a:rPr>
              <a:t>for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25" dirty="0">
                <a:cs typeface="Times New Roman"/>
              </a:rPr>
              <a:t>model (one </a:t>
            </a:r>
            <a:r>
              <a:rPr lang="en-US" sz="2400" spc="5" dirty="0">
                <a:cs typeface="Times New Roman"/>
              </a:rPr>
              <a:t>for </a:t>
            </a:r>
            <a:r>
              <a:rPr lang="en-US" sz="2400" spc="15" dirty="0">
                <a:cs typeface="Times New Roman"/>
              </a:rPr>
              <a:t>each </a:t>
            </a:r>
            <a:r>
              <a:rPr lang="en-US" sz="2400" spc="-20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0" dirty="0">
                <a:cs typeface="Times New Roman"/>
              </a:rPr>
              <a:t>k  </a:t>
            </a:r>
            <a:r>
              <a:rPr lang="en-US" sz="2400" spc="55" dirty="0">
                <a:cs typeface="Times New Roman"/>
              </a:rPr>
              <a:t>test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sets).</a:t>
            </a:r>
            <a:endParaRPr lang="en-US" sz="2400" dirty="0"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405"/>
              </a:spcBef>
              <a:buFont typeface="Arial" panose="020B0604020202020204" pitchFamily="34" charset="0"/>
              <a:buChar char="•"/>
              <a:tabLst>
                <a:tab pos="189865" algn="l"/>
              </a:tabLst>
            </a:pPr>
            <a:r>
              <a:rPr lang="en-US" sz="2400" spc="-10" dirty="0">
                <a:cs typeface="Times New Roman"/>
              </a:rPr>
              <a:t>We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will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do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a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pairwise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comparison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-20" dirty="0">
                <a:cs typeface="Times New Roman"/>
              </a:rPr>
              <a:t>of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models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M1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and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M2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on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the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k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test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sets.</a:t>
            </a:r>
          </a:p>
          <a:p>
            <a:pPr marL="354965" indent="-342900" algn="just">
              <a:lnSpc>
                <a:spcPct val="100000"/>
              </a:lnSpc>
              <a:spcBef>
                <a:spcPts val="405"/>
              </a:spcBef>
              <a:buFont typeface="Arial" panose="020B0604020202020204" pitchFamily="34" charset="0"/>
              <a:buChar char="•"/>
              <a:tabLst>
                <a:tab pos="189865" algn="l"/>
              </a:tabLst>
            </a:pPr>
            <a:r>
              <a:rPr lang="en-US" sz="2400" spc="35" dirty="0">
                <a:latin typeface="Times New Roman"/>
                <a:cs typeface="Times New Roman"/>
              </a:rPr>
              <a:t>.</a:t>
            </a:r>
            <a:r>
              <a:rPr lang="en-US" sz="2400" spc="40" dirty="0">
                <a:latin typeface="Times New Roman"/>
                <a:cs typeface="Times New Roman"/>
              </a:rPr>
              <a:t> Let </a:t>
            </a:r>
            <a:r>
              <a:rPr lang="en-US" sz="2400" i="1" spc="30" dirty="0">
                <a:latin typeface="Arial"/>
                <a:cs typeface="Arial"/>
              </a:rPr>
              <a:t>d</a:t>
            </a:r>
            <a:r>
              <a:rPr lang="en-US" sz="2800" i="1" spc="44" baseline="-10416" dirty="0">
                <a:latin typeface="Arial"/>
                <a:cs typeface="Arial"/>
              </a:rPr>
              <a:t>i </a:t>
            </a:r>
            <a:r>
              <a:rPr lang="en-US" sz="2400" spc="225" dirty="0">
                <a:latin typeface="Times New Roman"/>
                <a:cs typeface="Times New Roman"/>
              </a:rPr>
              <a:t>= </a:t>
            </a:r>
            <a:r>
              <a:rPr lang="en-US" sz="2400" spc="85" dirty="0">
                <a:latin typeface="Times New Roman"/>
                <a:cs typeface="Times New Roman"/>
              </a:rPr>
              <a:t>x</a:t>
            </a:r>
            <a:r>
              <a:rPr lang="en-US" sz="2800" i="1" spc="127" baseline="-10416" dirty="0">
                <a:latin typeface="Arial"/>
                <a:cs typeface="Arial"/>
              </a:rPr>
              <a:t>M</a:t>
            </a:r>
            <a:r>
              <a:rPr lang="en-US" sz="2800" spc="-37" baseline="-10416" dirty="0">
                <a:latin typeface="Arial"/>
                <a:cs typeface="Arial"/>
              </a:rPr>
              <a:t>1 </a:t>
            </a:r>
            <a:r>
              <a:rPr lang="en-US" sz="2400" spc="-5" dirty="0">
                <a:latin typeface="Times New Roman"/>
                <a:cs typeface="Times New Roman"/>
              </a:rPr>
              <a:t>- </a:t>
            </a:r>
            <a:r>
              <a:rPr lang="en-US" sz="2400" spc="85" dirty="0">
                <a:latin typeface="Times New Roman"/>
                <a:cs typeface="Times New Roman"/>
              </a:rPr>
              <a:t>x</a:t>
            </a:r>
            <a:r>
              <a:rPr lang="en-US" sz="2800" i="1" spc="127" baseline="-10416" dirty="0">
                <a:latin typeface="Arial"/>
                <a:cs typeface="Arial"/>
              </a:rPr>
              <a:t>M</a:t>
            </a:r>
            <a:r>
              <a:rPr lang="en-US" sz="2800" spc="-37" baseline="-10416" dirty="0">
                <a:latin typeface="Arial"/>
                <a:cs typeface="Arial"/>
              </a:rPr>
              <a:t>2 </a:t>
            </a:r>
            <a:r>
              <a:rPr lang="en-US" sz="2400" spc="20" dirty="0">
                <a:latin typeface="Times New Roman"/>
                <a:cs typeface="Times New Roman"/>
              </a:rPr>
              <a:t>where </a:t>
            </a:r>
            <a:r>
              <a:rPr lang="en-US" sz="2400" spc="85" dirty="0">
                <a:latin typeface="Times New Roman"/>
                <a:cs typeface="Times New Roman"/>
              </a:rPr>
              <a:t>x</a:t>
            </a:r>
            <a:r>
              <a:rPr lang="en-US" sz="2800" i="1" spc="127" baseline="-10416" dirty="0">
                <a:latin typeface="Arial"/>
                <a:cs typeface="Arial"/>
              </a:rPr>
              <a:t>M</a:t>
            </a:r>
            <a:r>
              <a:rPr lang="en-US" sz="2800" spc="-37" baseline="-10416" dirty="0">
                <a:latin typeface="Arial"/>
                <a:cs typeface="Arial"/>
              </a:rPr>
              <a:t>1 </a:t>
            </a:r>
            <a:r>
              <a:rPr lang="en-US" sz="2400" spc="55" dirty="0">
                <a:latin typeface="Times New Roman"/>
                <a:cs typeface="Times New Roman"/>
              </a:rPr>
              <a:t>and </a:t>
            </a:r>
            <a:r>
              <a:rPr lang="en-US" sz="2400" spc="85" dirty="0">
                <a:latin typeface="Times New Roman"/>
                <a:cs typeface="Times New Roman"/>
              </a:rPr>
              <a:t>x</a:t>
            </a:r>
            <a:r>
              <a:rPr lang="en-US" sz="2800" i="1" spc="127" baseline="-10416" dirty="0">
                <a:latin typeface="Arial"/>
                <a:cs typeface="Arial"/>
              </a:rPr>
              <a:t>M</a:t>
            </a:r>
            <a:r>
              <a:rPr lang="en-US" sz="2800" spc="-37" baseline="-10416" dirty="0">
                <a:latin typeface="Arial"/>
                <a:cs typeface="Arial"/>
              </a:rPr>
              <a:t>2 </a:t>
            </a:r>
            <a:r>
              <a:rPr lang="en-US" sz="2400" spc="35" dirty="0">
                <a:latin typeface="Times New Roman"/>
                <a:cs typeface="Times New Roman"/>
              </a:rPr>
              <a:t>are </a:t>
            </a:r>
            <a:r>
              <a:rPr lang="en-US" sz="2400" spc="55" dirty="0">
                <a:latin typeface="Times New Roman"/>
                <a:cs typeface="Times New Roman"/>
              </a:rPr>
              <a:t>the </a:t>
            </a:r>
            <a:r>
              <a:rPr lang="en-US" sz="2400" spc="5" dirty="0">
                <a:latin typeface="Times New Roman"/>
                <a:cs typeface="Times New Roman"/>
              </a:rPr>
              <a:t>success </a:t>
            </a:r>
            <a:r>
              <a:rPr lang="en-US" sz="2400" spc="45" dirty="0">
                <a:latin typeface="Times New Roman"/>
                <a:cs typeface="Times New Roman"/>
              </a:rPr>
              <a:t>rates </a:t>
            </a:r>
            <a:r>
              <a:rPr lang="en-US" sz="2400" spc="-20" dirty="0">
                <a:latin typeface="Times New Roman"/>
                <a:cs typeface="Times New Roman"/>
              </a:rPr>
              <a:t>of </a:t>
            </a:r>
            <a:r>
              <a:rPr lang="en-US" sz="2400" spc="20" dirty="0">
                <a:latin typeface="Times New Roman"/>
                <a:cs typeface="Times New Roman"/>
              </a:rPr>
              <a:t>models </a:t>
            </a:r>
            <a:r>
              <a:rPr lang="en-US" sz="2400" spc="5" dirty="0">
                <a:latin typeface="Times New Roman"/>
                <a:cs typeface="Times New Roman"/>
              </a:rPr>
              <a:t>M1 </a:t>
            </a:r>
            <a:r>
              <a:rPr lang="en-US" sz="2400" spc="55" dirty="0">
                <a:latin typeface="Times New Roman"/>
                <a:cs typeface="Times New Roman"/>
              </a:rPr>
              <a:t>and </a:t>
            </a:r>
            <a:r>
              <a:rPr lang="en-US" sz="2400" spc="5" dirty="0">
                <a:latin typeface="Times New Roman"/>
                <a:cs typeface="Times New Roman"/>
              </a:rPr>
              <a:t>M2  </a:t>
            </a:r>
            <a:r>
              <a:rPr lang="en-US" sz="2400" spc="20" dirty="0">
                <a:latin typeface="Times New Roman"/>
                <a:cs typeface="Times New Roman"/>
              </a:rPr>
              <a:t>respectively </a:t>
            </a:r>
            <a:r>
              <a:rPr lang="en-US" sz="2400" spc="25" dirty="0">
                <a:latin typeface="Times New Roman"/>
                <a:cs typeface="Times New Roman"/>
              </a:rPr>
              <a:t>on </a:t>
            </a:r>
            <a:r>
              <a:rPr lang="en-US" sz="2400" spc="55" dirty="0">
                <a:latin typeface="Times New Roman"/>
                <a:cs typeface="Times New Roman"/>
              </a:rPr>
              <a:t>the </a:t>
            </a:r>
            <a:r>
              <a:rPr lang="en-US" sz="2400" spc="40" dirty="0" err="1">
                <a:latin typeface="Times New Roman"/>
                <a:cs typeface="Times New Roman"/>
              </a:rPr>
              <a:t>i-th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spc="55" dirty="0">
                <a:latin typeface="Times New Roman"/>
                <a:cs typeface="Times New Roman"/>
              </a:rPr>
              <a:t>test</a:t>
            </a:r>
            <a:r>
              <a:rPr lang="en-US" sz="2400" spc="285" dirty="0">
                <a:latin typeface="Times New Roman"/>
                <a:cs typeface="Times New Roman"/>
              </a:rPr>
              <a:t> </a:t>
            </a:r>
            <a:r>
              <a:rPr lang="en-US" sz="2400" spc="35" dirty="0">
                <a:latin typeface="Times New Roman"/>
                <a:cs typeface="Times New Roman"/>
              </a:rPr>
              <a:t>set</a:t>
            </a:r>
          </a:p>
          <a:p>
            <a:pPr marL="354965" indent="-342900" algn="just">
              <a:lnSpc>
                <a:spcPct val="100000"/>
              </a:lnSpc>
              <a:spcBef>
                <a:spcPts val="405"/>
              </a:spcBef>
              <a:buFont typeface="Arial" panose="020B0604020202020204" pitchFamily="34" charset="0"/>
              <a:buChar char="•"/>
              <a:tabLst>
                <a:tab pos="189865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Now </a:t>
            </a:r>
            <a:r>
              <a:rPr lang="en-US" sz="2400" spc="-25" dirty="0">
                <a:latin typeface="Times New Roman"/>
                <a:cs typeface="Times New Roman"/>
              </a:rPr>
              <a:t>we </a:t>
            </a:r>
            <a:r>
              <a:rPr lang="en-US" sz="2400" spc="35" dirty="0">
                <a:latin typeface="Times New Roman"/>
                <a:cs typeface="Times New Roman"/>
              </a:rPr>
              <a:t>want </a:t>
            </a:r>
            <a:r>
              <a:rPr lang="en-US" sz="2400" spc="55" dirty="0">
                <a:latin typeface="Times New Roman"/>
                <a:cs typeface="Times New Roman"/>
              </a:rPr>
              <a:t>to </a:t>
            </a:r>
            <a:r>
              <a:rPr lang="en-US" sz="2400" spc="25" dirty="0">
                <a:latin typeface="Times New Roman"/>
                <a:cs typeface="Times New Roman"/>
              </a:rPr>
              <a:t>examine </a:t>
            </a:r>
            <a:r>
              <a:rPr lang="en-US" sz="2400" i="1" spc="-45" dirty="0">
                <a:latin typeface="Arial"/>
                <a:cs typeface="Arial"/>
              </a:rPr>
              <a:t>d* </a:t>
            </a:r>
            <a:r>
              <a:rPr lang="en-US" sz="2400" spc="225" dirty="0">
                <a:latin typeface="Times New Roman"/>
                <a:cs typeface="Times New Roman"/>
              </a:rPr>
              <a:t>= (</a:t>
            </a:r>
            <a:r>
              <a:rPr lang="en-US" sz="2400" i="1" spc="155" dirty="0">
                <a:latin typeface="Arial"/>
                <a:cs typeface="Arial"/>
              </a:rPr>
              <a:t>X</a:t>
            </a:r>
            <a:r>
              <a:rPr lang="en-US" sz="2800" i="1" spc="232" baseline="-10416" dirty="0">
                <a:latin typeface="Arial"/>
                <a:cs typeface="Arial"/>
              </a:rPr>
              <a:t>M</a:t>
            </a:r>
            <a:r>
              <a:rPr lang="en-US" sz="2800" spc="-37" baseline="-10416" dirty="0">
                <a:latin typeface="Arial"/>
                <a:cs typeface="Arial"/>
              </a:rPr>
              <a:t>1 </a:t>
            </a:r>
            <a:r>
              <a:rPr lang="en-US" sz="2400" i="1" spc="185" dirty="0">
                <a:latin typeface="Menlo"/>
                <a:cs typeface="Menlo"/>
              </a:rPr>
              <a:t>−</a:t>
            </a:r>
            <a:r>
              <a:rPr lang="en-US" sz="2400" i="1" spc="-470" dirty="0">
                <a:latin typeface="Menlo"/>
                <a:cs typeface="Menlo"/>
              </a:rPr>
              <a:t> </a:t>
            </a:r>
            <a:r>
              <a:rPr lang="en-US" sz="2400" i="1" spc="155" dirty="0">
                <a:latin typeface="Arial"/>
                <a:cs typeface="Arial"/>
              </a:rPr>
              <a:t>X</a:t>
            </a:r>
            <a:r>
              <a:rPr lang="en-US" sz="2800" i="1" spc="232" baseline="-10416" dirty="0">
                <a:latin typeface="Arial"/>
                <a:cs typeface="Arial"/>
              </a:rPr>
              <a:t>M</a:t>
            </a:r>
            <a:r>
              <a:rPr lang="en-US" sz="2800" spc="-37" baseline="-10416" dirty="0">
                <a:latin typeface="Arial"/>
                <a:cs typeface="Arial"/>
              </a:rPr>
              <a:t>2)* </a:t>
            </a:r>
            <a:r>
              <a:rPr lang="en-US" sz="2400" spc="10" dirty="0">
                <a:latin typeface="Times New Roman"/>
                <a:cs typeface="Times New Roman"/>
              </a:rPr>
              <a:t>which </a:t>
            </a:r>
            <a:r>
              <a:rPr lang="en-US" sz="2400" spc="-5" dirty="0">
                <a:latin typeface="Times New Roman"/>
                <a:cs typeface="Times New Roman"/>
              </a:rPr>
              <a:t>is </a:t>
            </a:r>
            <a:r>
              <a:rPr lang="en-US" sz="2400" spc="55" dirty="0">
                <a:latin typeface="Times New Roman"/>
                <a:cs typeface="Times New Roman"/>
              </a:rPr>
              <a:t>the </a:t>
            </a:r>
            <a:r>
              <a:rPr lang="en-US" sz="2400" spc="40" dirty="0">
                <a:latin typeface="Times New Roman"/>
                <a:cs typeface="Times New Roman"/>
              </a:rPr>
              <a:t>mean </a:t>
            </a:r>
            <a:r>
              <a:rPr lang="en-US" sz="2400" spc="5" dirty="0">
                <a:latin typeface="Times New Roman"/>
                <a:cs typeface="Times New Roman"/>
              </a:rPr>
              <a:t>difference </a:t>
            </a:r>
            <a:r>
              <a:rPr lang="en-US" sz="2400" spc="25" dirty="0">
                <a:latin typeface="Times New Roman"/>
                <a:cs typeface="Times New Roman"/>
              </a:rPr>
              <a:t>between </a:t>
            </a:r>
            <a:r>
              <a:rPr lang="en-US" sz="2400" spc="55" dirty="0">
                <a:latin typeface="Times New Roman"/>
                <a:cs typeface="Times New Roman"/>
              </a:rPr>
              <a:t>the </a:t>
            </a:r>
            <a:r>
              <a:rPr lang="en-US" sz="2400" spc="10" dirty="0">
                <a:latin typeface="Times New Roman"/>
                <a:cs typeface="Times New Roman"/>
              </a:rPr>
              <a:t>two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174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A64C-4FD1-3E41-B584-F45C5349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Comparing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3252AE-638E-EA4B-A34F-E606E59735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6933" y="1295400"/>
                <a:ext cx="7467600" cy="8609665"/>
              </a:xfrm>
            </p:spPr>
            <p:txBody>
              <a:bodyPr/>
              <a:lstStyle/>
              <a:p>
                <a:pPr marL="12065" marR="5080" algn="just">
                  <a:lnSpc>
                    <a:spcPct val="102600"/>
                  </a:lnSpc>
                  <a:spcBef>
                    <a:spcPts val="370"/>
                  </a:spcBef>
                  <a:tabLst>
                    <a:tab pos="189865" algn="l"/>
                  </a:tabLst>
                </a:pPr>
                <a:r>
                  <a:rPr lang="en-US" sz="2400" b="1" u="sng" spc="4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Procedure:</a:t>
                </a:r>
              </a:p>
              <a:p>
                <a:pPr marL="464820" marR="5080" indent="-342900">
                  <a:lnSpc>
                    <a:spcPct val="102600"/>
                  </a:lnSpc>
                  <a:spcBef>
                    <a:spcPts val="400"/>
                  </a:spcBef>
                  <a:buFont typeface="Arial" panose="020B0604020202020204" pitchFamily="34" charset="0"/>
                  <a:buChar char="•"/>
                  <a:tabLst>
                    <a:tab pos="271780" algn="l"/>
                  </a:tabLst>
                </a:pPr>
                <a:r>
                  <a:rPr lang="en-US" sz="2400" spc="55" dirty="0">
                    <a:cs typeface="Times New Roman"/>
                  </a:rPr>
                  <a:t>Our </a:t>
                </a:r>
                <a:r>
                  <a:rPr lang="en-US" sz="2400" spc="15" dirty="0">
                    <a:cs typeface="Times New Roman"/>
                  </a:rPr>
                  <a:t>null </a:t>
                </a:r>
                <a:r>
                  <a:rPr lang="en-US" sz="2400" spc="30" dirty="0">
                    <a:cs typeface="Times New Roman"/>
                  </a:rPr>
                  <a:t>hypothesis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85" dirty="0">
                    <a:cs typeface="Times New Roman"/>
                  </a:rPr>
                  <a:t>that </a:t>
                </a:r>
                <a:r>
                  <a:rPr lang="en-US" sz="2400" i="1" spc="-45" dirty="0">
                    <a:cs typeface="Arial"/>
                  </a:rPr>
                  <a:t>d* </a:t>
                </a:r>
                <a:r>
                  <a:rPr lang="en-US" sz="2400" spc="225" dirty="0">
                    <a:cs typeface="Times New Roman"/>
                  </a:rPr>
                  <a:t>= </a:t>
                </a:r>
                <a:r>
                  <a:rPr lang="en-US" sz="2400" spc="-5" dirty="0">
                    <a:cs typeface="Times New Roman"/>
                  </a:rPr>
                  <a:t>0; </a:t>
                </a:r>
                <a:r>
                  <a:rPr lang="en-US" sz="2400" spc="85" dirty="0">
                    <a:cs typeface="Times New Roman"/>
                  </a:rPr>
                  <a:t>that </a:t>
                </a:r>
                <a:r>
                  <a:rPr lang="en-US" sz="2400" spc="5" dirty="0">
                    <a:cs typeface="Times New Roman"/>
                  </a:rPr>
                  <a:t>is, </a:t>
                </a:r>
                <a:r>
                  <a:rPr lang="en-US" sz="2400" spc="85" dirty="0">
                    <a:cs typeface="Times New Roman"/>
                  </a:rPr>
                  <a:t>that </a:t>
                </a:r>
                <a:r>
                  <a:rPr lang="en-US" sz="2400" spc="45" dirty="0">
                    <a:cs typeface="Times New Roman"/>
                  </a:rPr>
                  <a:t>there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25" dirty="0">
                    <a:cs typeface="Times New Roman"/>
                  </a:rPr>
                  <a:t>no </a:t>
                </a:r>
                <a:r>
                  <a:rPr lang="en-US" sz="2400" spc="5" dirty="0">
                    <a:cs typeface="Times New Roman"/>
                  </a:rPr>
                  <a:t>difference </a:t>
                </a:r>
                <a:r>
                  <a:rPr lang="en-US" sz="2400" spc="25" dirty="0">
                    <a:cs typeface="Times New Roman"/>
                  </a:rPr>
                  <a:t>in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means 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5" dirty="0">
                    <a:cs typeface="Times New Roman"/>
                  </a:rPr>
                  <a:t>M1 </a:t>
                </a:r>
                <a:r>
                  <a:rPr lang="en-US" sz="2400" spc="55" dirty="0">
                    <a:cs typeface="Times New Roman"/>
                  </a:rPr>
                  <a:t>and </a:t>
                </a:r>
                <a:r>
                  <a:rPr lang="en-US" sz="2400" spc="5" dirty="0">
                    <a:cs typeface="Times New Roman"/>
                  </a:rPr>
                  <a:t>M2 success</a:t>
                </a:r>
                <a:r>
                  <a:rPr lang="en-US" sz="2400" spc="125" dirty="0">
                    <a:cs typeface="Times New Roman"/>
                  </a:rPr>
                  <a:t> </a:t>
                </a:r>
                <a:r>
                  <a:rPr lang="en-US" sz="2400" spc="40" dirty="0">
                    <a:cs typeface="Times New Roman"/>
                  </a:rPr>
                  <a:t>rates.</a:t>
                </a:r>
                <a:endParaRPr lang="en-US" sz="2400" dirty="0">
                  <a:cs typeface="Times New Roman"/>
                </a:endParaRPr>
              </a:p>
              <a:p>
                <a:pPr marL="464820" marR="5715" indent="-342900">
                  <a:lnSpc>
                    <a:spcPct val="102600"/>
                  </a:lnSpc>
                  <a:spcBef>
                    <a:spcPts val="200"/>
                  </a:spcBef>
                  <a:buFont typeface="Arial" panose="020B0604020202020204" pitchFamily="34" charset="0"/>
                  <a:buChar char="•"/>
                  <a:tabLst>
                    <a:tab pos="271780" algn="l"/>
                  </a:tabLst>
                </a:pPr>
                <a:r>
                  <a:rPr lang="en-US" sz="2400" spc="-5" dirty="0">
                    <a:cs typeface="Times New Roman"/>
                  </a:rPr>
                  <a:t>If </a:t>
                </a:r>
                <a:r>
                  <a:rPr lang="en-US" sz="2400" spc="-25" dirty="0">
                    <a:cs typeface="Times New Roman"/>
                  </a:rPr>
                  <a:t>we </a:t>
                </a:r>
                <a:r>
                  <a:rPr lang="en-US" sz="2400" spc="35" dirty="0">
                    <a:cs typeface="Times New Roman"/>
                  </a:rPr>
                  <a:t>can </a:t>
                </a:r>
                <a:r>
                  <a:rPr lang="en-US" sz="2400" spc="30" dirty="0">
                    <a:cs typeface="Times New Roman"/>
                  </a:rPr>
                  <a:t>reject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15" dirty="0">
                    <a:cs typeface="Times New Roman"/>
                  </a:rPr>
                  <a:t>null </a:t>
                </a:r>
                <a:r>
                  <a:rPr lang="en-US" sz="2400" spc="25" dirty="0">
                    <a:cs typeface="Times New Roman"/>
                  </a:rPr>
                  <a:t>hypothesis, </a:t>
                </a:r>
                <a:r>
                  <a:rPr lang="en-US" sz="2400" spc="55" dirty="0">
                    <a:cs typeface="Times New Roman"/>
                  </a:rPr>
                  <a:t>then </a:t>
                </a:r>
                <a:r>
                  <a:rPr lang="en-US" sz="2400" spc="-25" dirty="0">
                    <a:cs typeface="Times New Roman"/>
                  </a:rPr>
                  <a:t>we </a:t>
                </a:r>
                <a:r>
                  <a:rPr lang="en-US" sz="2400" spc="35" dirty="0">
                    <a:cs typeface="Times New Roman"/>
                  </a:rPr>
                  <a:t>can </a:t>
                </a:r>
                <a:r>
                  <a:rPr lang="en-US" sz="2400" spc="15" dirty="0">
                    <a:cs typeface="Times New Roman"/>
                  </a:rPr>
                  <a:t>conclude </a:t>
                </a:r>
                <a:r>
                  <a:rPr lang="en-US" sz="2400" spc="85" dirty="0">
                    <a:cs typeface="Times New Roman"/>
                  </a:rPr>
                  <a:t>that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5" dirty="0">
                    <a:cs typeface="Times New Roman"/>
                  </a:rPr>
                  <a:t>difference </a:t>
                </a:r>
                <a:r>
                  <a:rPr lang="en-US" sz="2400" spc="25" dirty="0">
                    <a:cs typeface="Times New Roman"/>
                  </a:rPr>
                  <a:t>in  </a:t>
                </a:r>
                <a:r>
                  <a:rPr lang="en-US" sz="2400" spc="40" dirty="0">
                    <a:cs typeface="Times New Roman"/>
                  </a:rPr>
                  <a:t>mean </a:t>
                </a:r>
                <a:r>
                  <a:rPr lang="en-US" sz="2400" spc="5" dirty="0">
                    <a:cs typeface="Times New Roman"/>
                  </a:rPr>
                  <a:t>success </a:t>
                </a:r>
                <a:r>
                  <a:rPr lang="en-US" sz="2400" spc="45" dirty="0">
                    <a:cs typeface="Times New Roman"/>
                  </a:rPr>
                  <a:t>rates </a:t>
                </a:r>
                <a:r>
                  <a:rPr lang="en-US" sz="2400" spc="-5" dirty="0">
                    <a:cs typeface="Times New Roman"/>
                  </a:rPr>
                  <a:t>is</a:t>
                </a:r>
                <a:r>
                  <a:rPr lang="en-US" sz="2400" spc="250" dirty="0">
                    <a:cs typeface="Times New Roman"/>
                  </a:rPr>
                  <a:t> </a:t>
                </a:r>
                <a:r>
                  <a:rPr lang="en-US" sz="2400" spc="15" dirty="0">
                    <a:cs typeface="Times New Roman"/>
                  </a:rPr>
                  <a:t>significant.</a:t>
                </a:r>
                <a:endParaRPr lang="en-US" sz="2400" dirty="0">
                  <a:cs typeface="Times New Roman"/>
                </a:endParaRPr>
              </a:p>
              <a:p>
                <a:pPr marL="464820" marR="6350" indent="-342900">
                  <a:lnSpc>
                    <a:spcPct val="102600"/>
                  </a:lnSpc>
                  <a:spcBef>
                    <a:spcPts val="200"/>
                  </a:spcBef>
                  <a:buFont typeface="Arial" panose="020B0604020202020204" pitchFamily="34" charset="0"/>
                  <a:buChar char="•"/>
                  <a:tabLst>
                    <a:tab pos="271780" algn="l"/>
                  </a:tabLst>
                </a:pPr>
                <a:r>
                  <a:rPr lang="en-US" sz="2400" spc="20" dirty="0">
                    <a:cs typeface="Times New Roman"/>
                  </a:rPr>
                  <a:t>A </a:t>
                </a:r>
                <a:r>
                  <a:rPr lang="en-US" sz="2400" spc="30" dirty="0">
                    <a:cs typeface="Times New Roman"/>
                  </a:rPr>
                  <a:t>Student’s </a:t>
                </a:r>
                <a:r>
                  <a:rPr lang="en-US" sz="2400" spc="55" dirty="0">
                    <a:cs typeface="Times New Roman"/>
                  </a:rPr>
                  <a:t>t-test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45" dirty="0">
                    <a:cs typeface="Times New Roman"/>
                  </a:rPr>
                  <a:t>appropriate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15" dirty="0">
                    <a:cs typeface="Times New Roman"/>
                  </a:rPr>
                  <a:t>pairwise </a:t>
                </a:r>
                <a:r>
                  <a:rPr lang="en-US" sz="2400" spc="25" dirty="0">
                    <a:cs typeface="Times New Roman"/>
                  </a:rPr>
                  <a:t>comparison, </a:t>
                </a:r>
                <a:r>
                  <a:rPr lang="en-US" sz="2400" spc="20" dirty="0">
                    <a:cs typeface="Times New Roman"/>
                  </a:rPr>
                  <a:t>where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40" dirty="0">
                    <a:cs typeface="Times New Roman"/>
                  </a:rPr>
                  <a:t>number </a:t>
                </a:r>
                <a:r>
                  <a:rPr lang="en-US" sz="2400" spc="-20" dirty="0">
                    <a:cs typeface="Times New Roman"/>
                  </a:rPr>
                  <a:t>of  </a:t>
                </a:r>
                <a:r>
                  <a:rPr lang="en-US" sz="2400" spc="10" dirty="0">
                    <a:cs typeface="Times New Roman"/>
                  </a:rPr>
                  <a:t>degrees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15" dirty="0">
                    <a:cs typeface="Times New Roman"/>
                  </a:rPr>
                  <a:t>freedom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10" dirty="0">
                    <a:cs typeface="Times New Roman"/>
                  </a:rPr>
                  <a:t>k-1, </a:t>
                </a:r>
                <a:r>
                  <a:rPr lang="en-US" sz="2400" spc="20" dirty="0">
                    <a:cs typeface="Times New Roman"/>
                  </a:rPr>
                  <a:t>where k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40" dirty="0">
                    <a:cs typeface="Times New Roman"/>
                  </a:rPr>
                  <a:t>number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55" dirty="0">
                    <a:cs typeface="Times New Roman"/>
                  </a:rPr>
                  <a:t>test</a:t>
                </a:r>
                <a:r>
                  <a:rPr lang="en-US" sz="2400" spc="135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sets.</a:t>
                </a:r>
                <a:endParaRPr lang="en-US" sz="2400" dirty="0">
                  <a:cs typeface="Times New Roman"/>
                </a:endParaRPr>
              </a:p>
              <a:p>
                <a:pPr marL="464820" marR="6350" indent="-342900">
                  <a:lnSpc>
                    <a:spcPct val="102600"/>
                  </a:lnSpc>
                  <a:spcBef>
                    <a:spcPts val="195"/>
                  </a:spcBef>
                  <a:buFont typeface="Arial" panose="020B0604020202020204" pitchFamily="34" charset="0"/>
                  <a:buChar char="•"/>
                  <a:tabLst>
                    <a:tab pos="271780" algn="l"/>
                  </a:tabLst>
                </a:pPr>
                <a:r>
                  <a:rPr lang="en-US" sz="2400" spc="35" dirty="0">
                    <a:cs typeface="Times New Roman"/>
                  </a:rPr>
                  <a:t>Change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5" dirty="0">
                    <a:cs typeface="Times New Roman"/>
                  </a:rPr>
                  <a:t>difference </a:t>
                </a:r>
                <a:r>
                  <a:rPr lang="en-US" sz="2400" spc="55" dirty="0">
                    <a:cs typeface="Times New Roman"/>
                  </a:rPr>
                  <a:t>to a </a:t>
                </a:r>
                <a:r>
                  <a:rPr lang="en-US" sz="2400" spc="10" dirty="0">
                    <a:cs typeface="Times New Roman"/>
                  </a:rPr>
                  <a:t>zero </a:t>
                </a:r>
                <a:r>
                  <a:rPr lang="en-US" sz="2400" spc="35" dirty="0">
                    <a:cs typeface="Times New Roman"/>
                  </a:rPr>
                  <a:t>mean, </a:t>
                </a:r>
                <a:r>
                  <a:rPr lang="en-US" sz="2400" spc="55" dirty="0">
                    <a:cs typeface="Times New Roman"/>
                  </a:rPr>
                  <a:t>unit </a:t>
                </a:r>
                <a:r>
                  <a:rPr lang="en-US" sz="2400" spc="20" dirty="0">
                    <a:cs typeface="Times New Roman"/>
                  </a:rPr>
                  <a:t>variance </a:t>
                </a:r>
                <a:r>
                  <a:rPr lang="en-US" sz="2400" spc="40" dirty="0">
                    <a:cs typeface="Times New Roman"/>
                  </a:rPr>
                  <a:t>statistic; note </a:t>
                </a:r>
                <a:r>
                  <a:rPr lang="en-US" sz="2400" spc="85" dirty="0">
                    <a:cs typeface="Times New Roman"/>
                  </a:rPr>
                  <a:t>that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40" dirty="0">
                    <a:cs typeface="Times New Roman"/>
                  </a:rPr>
                  <a:t>mean </a:t>
                </a:r>
                <a:r>
                  <a:rPr lang="en-US" sz="2400" spc="-20" dirty="0">
                    <a:cs typeface="Times New Roman"/>
                  </a:rPr>
                  <a:t>of  </a:t>
                </a:r>
                <a:r>
                  <a:rPr lang="en-US" sz="2400" spc="55" dirty="0">
                    <a:cs typeface="Times New Roman"/>
                  </a:rPr>
                  <a:t>d </a:t>
                </a:r>
                <a:r>
                  <a:rPr lang="en-US" sz="2400" spc="-5" dirty="0">
                    <a:cs typeface="Times New Roman"/>
                  </a:rPr>
                  <a:t>is 0 </a:t>
                </a:r>
                <a:r>
                  <a:rPr lang="en-US" sz="2400" spc="-20" dirty="0">
                    <a:cs typeface="Times New Roman"/>
                  </a:rPr>
                  <a:t>if </a:t>
                </a:r>
                <a:r>
                  <a:rPr lang="en-US" sz="2400" spc="35" dirty="0">
                    <a:cs typeface="Times New Roman"/>
                  </a:rPr>
                  <a:t>our </a:t>
                </a:r>
                <a:r>
                  <a:rPr lang="en-US" sz="2400" spc="15" dirty="0">
                    <a:cs typeface="Times New Roman"/>
                  </a:rPr>
                  <a:t>null </a:t>
                </a:r>
                <a:r>
                  <a:rPr lang="en-US" sz="2400" spc="30" dirty="0">
                    <a:cs typeface="Times New Roman"/>
                  </a:rPr>
                  <a:t>hypothesis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55" dirty="0">
                    <a:cs typeface="Times New Roman"/>
                  </a:rPr>
                  <a:t>true </a:t>
                </a:r>
                <a:r>
                  <a:rPr lang="en-US" sz="2400" spc="50" dirty="0">
                    <a:cs typeface="Times New Roman"/>
                  </a:rPr>
                  <a:t>(thus </a:t>
                </a:r>
                <a:r>
                  <a:rPr lang="en-US" sz="2400" spc="-25" dirty="0">
                    <a:cs typeface="Times New Roman"/>
                  </a:rPr>
                  <a:t>we </a:t>
                </a:r>
                <a:r>
                  <a:rPr lang="en-US" sz="2400" spc="55" dirty="0">
                    <a:cs typeface="Times New Roman"/>
                  </a:rPr>
                  <a:t>subtract </a:t>
                </a:r>
                <a:r>
                  <a:rPr lang="en-US" sz="2400" spc="-5" dirty="0">
                    <a:cs typeface="Times New Roman"/>
                  </a:rPr>
                  <a:t>0 </a:t>
                </a:r>
                <a:r>
                  <a:rPr lang="en-US" sz="2400" spc="15" dirty="0">
                    <a:cs typeface="Times New Roman"/>
                  </a:rPr>
                  <a:t>from</a:t>
                </a:r>
                <a:r>
                  <a:rPr lang="en-US" sz="2400" spc="-70" dirty="0">
                    <a:cs typeface="Times New Roman"/>
                  </a:rPr>
                  <a:t> </a:t>
                </a:r>
                <a:r>
                  <a:rPr lang="en-US" sz="2400" i="1" spc="-25" dirty="0">
                    <a:cs typeface="Arial"/>
                  </a:rPr>
                  <a:t>d*)</a:t>
                </a:r>
                <a:r>
                  <a:rPr lang="en-US" sz="2400" spc="-25" dirty="0">
                    <a:cs typeface="Times New Roman"/>
                  </a:rPr>
                  <a:t>:</a:t>
                </a:r>
                <a:endParaRPr lang="en-US" sz="2400" dirty="0">
                  <a:cs typeface="Times New Roman"/>
                </a:endParaRPr>
              </a:p>
              <a:p>
                <a:pPr marL="12065" marR="5080" algn="just">
                  <a:lnSpc>
                    <a:spcPct val="102600"/>
                  </a:lnSpc>
                  <a:spcBef>
                    <a:spcPts val="370"/>
                  </a:spcBef>
                  <a:tabLst>
                    <a:tab pos="189865" algn="l"/>
                  </a:tabLst>
                </a:pPr>
                <a:r>
                  <a:rPr lang="en-US" sz="2400" spc="4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                                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4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b="0" i="1" spc="4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  <m:r>
                          <a:rPr lang="en-US" sz="2400" b="0" i="1" spc="4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pc="4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 spc="4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 spc="4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 spc="4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 spc="4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sz="2400" i="1" spc="4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2400" i="1" spc="4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sz="2400" spc="4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354965" marR="5080" indent="-342900" algn="just">
                  <a:lnSpc>
                    <a:spcPct val="102600"/>
                  </a:lnSpc>
                  <a:spcBef>
                    <a:spcPts val="370"/>
                  </a:spcBef>
                  <a:buFont typeface="Arial" panose="020B0604020202020204" pitchFamily="34" charset="0"/>
                  <a:buChar char="•"/>
                  <a:tabLst>
                    <a:tab pos="189865" algn="l"/>
                  </a:tabLst>
                </a:pPr>
                <a:r>
                  <a:rPr lang="en-US" sz="2400" spc="40" dirty="0">
                    <a:cs typeface="Calibri Light" panose="020F0302020204030204" pitchFamily="34" charset="0"/>
                  </a:rPr>
                  <a:t>Select a confidence, typically 95% to 99%, and find the entry in the Student’s table with (k-1) degrees of freedom, where k is the number of test sets</a:t>
                </a:r>
              </a:p>
              <a:p>
                <a:pPr marL="354965" marR="5080" indent="-342900" algn="just">
                  <a:lnSpc>
                    <a:spcPct val="102600"/>
                  </a:lnSpc>
                  <a:spcBef>
                    <a:spcPts val="370"/>
                  </a:spcBef>
                  <a:buFont typeface="Arial" panose="020B0604020202020204" pitchFamily="34" charset="0"/>
                  <a:buChar char="•"/>
                  <a:tabLst>
                    <a:tab pos="189865" algn="l"/>
                  </a:tabLst>
                </a:pPr>
                <a:r>
                  <a:rPr lang="en-US" sz="2400" spc="40" dirty="0">
                    <a:cs typeface="Calibri Light" panose="020F0302020204030204" pitchFamily="34" charset="0"/>
                  </a:rPr>
                  <a:t>If the value of t exceeds the value in the table, reject the null hypothesis and conclude that the difference in the success rates is significant.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3252AE-638E-EA4B-A34F-E606E5973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933" y="1295400"/>
                <a:ext cx="7467600" cy="8609665"/>
              </a:xfrm>
              <a:blipFill>
                <a:blip r:embed="rId2"/>
                <a:stretch>
                  <a:fillRect l="-2037" t="-1031" r="-2716"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7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806E-1AAE-7243-A61F-1743C88B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88620" y="0"/>
            <a:ext cx="6995160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4B262-5BDC-7C4C-BD24-AD5B4438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609600"/>
            <a:ext cx="7231380" cy="3134769"/>
          </a:xfrm>
        </p:spPr>
        <p:txBody>
          <a:bodyPr/>
          <a:lstStyle/>
          <a:p>
            <a:pPr marL="12065" marR="5080" algn="just">
              <a:lnSpc>
                <a:spcPct val="110200"/>
              </a:lnSpc>
              <a:spcBef>
                <a:spcPts val="100"/>
              </a:spcBef>
              <a:tabLst>
                <a:tab pos="161925" algn="l"/>
              </a:tabLst>
            </a:pPr>
            <a:r>
              <a:rPr lang="en-US" sz="2400" spc="-90" dirty="0">
                <a:cs typeface="Monaco"/>
              </a:rPr>
              <a:t>Example:</a:t>
            </a:r>
            <a:endParaRPr lang="en-US" sz="2400" dirty="0">
              <a:cs typeface="Monaco"/>
            </a:endParaRPr>
          </a:p>
          <a:p>
            <a:pPr marL="161290" marR="92710">
              <a:lnSpc>
                <a:spcPct val="102600"/>
              </a:lnSpc>
            </a:pPr>
            <a:r>
              <a:rPr lang="en-US" sz="2400" spc="-90" dirty="0">
                <a:cs typeface="Monaco"/>
              </a:rPr>
              <a:t>Suppose that we have done 10-fold cross validation 10 times and have  obtained the following success rates for models M1 and</a:t>
            </a:r>
            <a:r>
              <a:rPr lang="en-US" sz="2400" spc="-80" dirty="0">
                <a:cs typeface="Monaco"/>
              </a:rPr>
              <a:t> </a:t>
            </a:r>
            <a:r>
              <a:rPr lang="en-US" sz="2400" spc="-90" dirty="0">
                <a:cs typeface="Monaco"/>
              </a:rPr>
              <a:t>M2:</a:t>
            </a:r>
          </a:p>
          <a:p>
            <a:pPr marL="161290" marR="92710">
              <a:lnSpc>
                <a:spcPct val="102600"/>
              </a:lnSpc>
            </a:pPr>
            <a:endParaRPr lang="en-US" dirty="0">
              <a:latin typeface="Monaco"/>
              <a:cs typeface="Monaco"/>
            </a:endParaRPr>
          </a:p>
          <a:p>
            <a:pPr marL="161290" marR="92710">
              <a:lnSpc>
                <a:spcPct val="102600"/>
              </a:lnSpc>
            </a:pPr>
            <a:r>
              <a:rPr lang="en-US" sz="2000" dirty="0">
                <a:cs typeface="Monaco"/>
              </a:rPr>
              <a:t>M1:   70      73      78      72       73       76      75      76.     73     77</a:t>
            </a:r>
          </a:p>
          <a:p>
            <a:r>
              <a:rPr lang="en-US" sz="2000" dirty="0"/>
              <a:t>   M2:   74      66      77      70       71       69      77      70      71      69</a:t>
            </a:r>
          </a:p>
          <a:p>
            <a:endParaRPr lang="en-US" sz="2000" dirty="0"/>
          </a:p>
          <a:p>
            <a:r>
              <a:rPr lang="en-US" sz="2400" dirty="0"/>
              <a:t>Let our desired confidence level be 95%</a:t>
            </a:r>
          </a:p>
        </p:txBody>
      </p:sp>
    </p:spTree>
    <p:extLst>
      <p:ext uri="{BB962C8B-B14F-4D97-AF65-F5344CB8AC3E}">
        <p14:creationId xmlns:p14="http://schemas.microsoft.com/office/powerpoint/2010/main" val="394950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60905-15C2-FE43-8520-999C4610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8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9811-781F-8F4E-B742-B0EAD1EC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54864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6D788B-ACB0-5A46-9F5C-A5F387DB449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8620" y="685800"/>
                <a:ext cx="6995160" cy="7968335"/>
              </a:xfrm>
            </p:spPr>
            <p:txBody>
              <a:bodyPr/>
              <a:lstStyle/>
              <a:p>
                <a:pPr marL="151130" marR="5080" indent="-139065">
                  <a:lnSpc>
                    <a:spcPct val="102600"/>
                  </a:lnSpc>
                  <a:spcBef>
                    <a:spcPts val="900"/>
                  </a:spcBef>
                  <a:buFont typeface="Menlo"/>
                  <a:buChar char="•"/>
                  <a:tabLst>
                    <a:tab pos="151765" algn="l"/>
                  </a:tabLst>
                </a:pPr>
                <a:r>
                  <a:rPr lang="en-US" sz="2400" spc="-5" dirty="0">
                    <a:cs typeface="Times New Roman"/>
                  </a:rPr>
                  <a:t>If </a:t>
                </a:r>
                <a:r>
                  <a:rPr lang="en-US" sz="2400" spc="35" dirty="0">
                    <a:cs typeface="Times New Roman"/>
                  </a:rPr>
                  <a:t>our </a:t>
                </a:r>
                <a:r>
                  <a:rPr lang="en-US" sz="2400" spc="70" dirty="0">
                    <a:cs typeface="Times New Roman"/>
                  </a:rPr>
                  <a:t>data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55" dirty="0">
                    <a:cs typeface="Times New Roman"/>
                  </a:rPr>
                  <a:t>not </a:t>
                </a:r>
                <a:r>
                  <a:rPr lang="en-US" sz="2400" spc="30" dirty="0">
                    <a:cs typeface="Times New Roman"/>
                  </a:rPr>
                  <a:t>unlimited, </a:t>
                </a:r>
                <a:r>
                  <a:rPr lang="en-US" sz="2400" spc="-25" dirty="0">
                    <a:cs typeface="Times New Roman"/>
                  </a:rPr>
                  <a:t>we </a:t>
                </a:r>
                <a:r>
                  <a:rPr lang="en-US" sz="2400" spc="-5" dirty="0">
                    <a:cs typeface="Times New Roman"/>
                  </a:rPr>
                  <a:t>will </a:t>
                </a:r>
                <a:r>
                  <a:rPr lang="en-US" sz="2400" spc="25" dirty="0">
                    <a:cs typeface="Times New Roman"/>
                  </a:rPr>
                  <a:t>need </a:t>
                </a:r>
                <a:r>
                  <a:rPr lang="en-US" sz="2400" spc="55" dirty="0">
                    <a:cs typeface="Times New Roman"/>
                  </a:rPr>
                  <a:t>to </a:t>
                </a:r>
                <a:r>
                  <a:rPr lang="en-US" sz="2400" spc="15" dirty="0">
                    <a:cs typeface="Times New Roman"/>
                  </a:rPr>
                  <a:t>use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25" dirty="0">
                    <a:cs typeface="Times New Roman"/>
                  </a:rPr>
                  <a:t>same </a:t>
                </a:r>
                <a:r>
                  <a:rPr lang="en-US" sz="2400" spc="55" dirty="0">
                    <a:cs typeface="Times New Roman"/>
                  </a:rPr>
                  <a:t>dataset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15" dirty="0">
                    <a:cs typeface="Times New Roman"/>
                  </a:rPr>
                  <a:t>each </a:t>
                </a:r>
                <a:r>
                  <a:rPr lang="en-US" sz="2400" spc="25" dirty="0">
                    <a:cs typeface="Times New Roman"/>
                  </a:rPr>
                  <a:t>sample, </a:t>
                </a:r>
                <a:r>
                  <a:rPr lang="en-US" sz="2400" spc="20" dirty="0">
                    <a:cs typeface="Times New Roman"/>
                  </a:rPr>
                  <a:t>using  </a:t>
                </a:r>
                <a:r>
                  <a:rPr lang="en-US" sz="2400" spc="15" dirty="0">
                    <a:cs typeface="Times New Roman"/>
                  </a:rPr>
                  <a:t>different </a:t>
                </a:r>
                <a:r>
                  <a:rPr lang="en-US" sz="2400" spc="30" dirty="0">
                    <a:cs typeface="Times New Roman"/>
                  </a:rPr>
                  <a:t>randomizations </a:t>
                </a:r>
                <a:r>
                  <a:rPr lang="en-US" sz="2400" spc="-20" dirty="0">
                    <a:cs typeface="Times New Roman"/>
                  </a:rPr>
                  <a:t>of </a:t>
                </a:r>
                <a:r>
                  <a:rPr lang="en-US" sz="2400" spc="55" dirty="0">
                    <a:cs typeface="Times New Roman"/>
                  </a:rPr>
                  <a:t>the dataset </a:t>
                </a:r>
                <a:r>
                  <a:rPr lang="en-US" sz="2400" spc="5" dirty="0">
                    <a:cs typeface="Times New Roman"/>
                  </a:rPr>
                  <a:t>for </a:t>
                </a:r>
                <a:r>
                  <a:rPr lang="en-US" sz="2400" spc="15" dirty="0">
                    <a:cs typeface="Times New Roman"/>
                  </a:rPr>
                  <a:t>each</a:t>
                </a:r>
                <a:r>
                  <a:rPr lang="en-US" sz="2400" spc="220" dirty="0">
                    <a:cs typeface="Times New Roman"/>
                  </a:rPr>
                  <a:t> </a:t>
                </a:r>
                <a:r>
                  <a:rPr lang="en-US" sz="2400" spc="20" dirty="0">
                    <a:cs typeface="Times New Roman"/>
                  </a:rPr>
                  <a:t>cross-validation.</a:t>
                </a:r>
                <a:endParaRPr lang="en-US" sz="2400" dirty="0">
                  <a:cs typeface="Times New Roman"/>
                </a:endParaRPr>
              </a:p>
              <a:p>
                <a:pPr marL="649605" indent="-342900">
                  <a:lnSpc>
                    <a:spcPct val="100000"/>
                  </a:lnSpc>
                  <a:spcBef>
                    <a:spcPts val="930"/>
                  </a:spcBef>
                  <a:buFont typeface="Wingdings" pitchFamily="2" charset="2"/>
                  <a:buChar char="v"/>
                </a:pPr>
                <a:r>
                  <a:rPr lang="en-US" sz="2400" spc="45" dirty="0">
                    <a:cs typeface="Times New Roman"/>
                  </a:rPr>
                  <a:t>Thus </a:t>
                </a:r>
                <a:r>
                  <a:rPr lang="en-US" sz="2400" spc="50" dirty="0">
                    <a:cs typeface="Times New Roman"/>
                  </a:rPr>
                  <a:t>the </a:t>
                </a:r>
                <a:r>
                  <a:rPr lang="en-US" sz="2400" spc="15" dirty="0">
                    <a:cs typeface="Times New Roman"/>
                  </a:rPr>
                  <a:t>different </a:t>
                </a:r>
                <a:r>
                  <a:rPr lang="en-US" sz="2400" spc="20" dirty="0">
                    <a:cs typeface="Times New Roman"/>
                  </a:rPr>
                  <a:t>cross-validations </a:t>
                </a:r>
                <a:r>
                  <a:rPr lang="en-US" sz="2400" spc="35" dirty="0">
                    <a:cs typeface="Times New Roman"/>
                  </a:rPr>
                  <a:t>are </a:t>
                </a:r>
                <a:r>
                  <a:rPr lang="en-US" sz="2400" spc="55" dirty="0">
                    <a:cs typeface="Times New Roman"/>
                  </a:rPr>
                  <a:t>not</a:t>
                </a:r>
                <a:r>
                  <a:rPr lang="en-US" sz="2400" spc="254" dirty="0">
                    <a:cs typeface="Times New Roman"/>
                  </a:rPr>
                  <a:t> </a:t>
                </a:r>
                <a:r>
                  <a:rPr lang="en-US" sz="2400" spc="35" dirty="0">
                    <a:cs typeface="Times New Roman"/>
                  </a:rPr>
                  <a:t>independent.</a:t>
                </a:r>
              </a:p>
              <a:p>
                <a:pPr marL="649605" indent="-342900">
                  <a:spcBef>
                    <a:spcPts val="930"/>
                  </a:spcBef>
                  <a:buFont typeface="Wingdings" pitchFamily="2" charset="2"/>
                  <a:buChar char="v"/>
                </a:pPr>
                <a:r>
                  <a:rPr lang="en-US" sz="2400" spc="40" dirty="0">
                    <a:latin typeface="Times New Roman"/>
                    <a:cs typeface="Times New Roman"/>
                  </a:rPr>
                  <a:t>In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30" dirty="0">
                    <a:latin typeface="Times New Roman"/>
                    <a:cs typeface="Times New Roman"/>
                  </a:rPr>
                  <a:t>fact,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increasing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the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40" dirty="0">
                    <a:latin typeface="Times New Roman"/>
                    <a:cs typeface="Times New Roman"/>
                  </a:rPr>
                  <a:t>number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k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0" dirty="0">
                    <a:latin typeface="Times New Roman"/>
                    <a:cs typeface="Times New Roman"/>
                  </a:rPr>
                  <a:t>of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cross-validation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40" dirty="0">
                    <a:latin typeface="Times New Roman"/>
                    <a:cs typeface="Times New Roman"/>
                  </a:rPr>
                  <a:t>runs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will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5" dirty="0">
                    <a:latin typeface="Times New Roman"/>
                    <a:cs typeface="Times New Roman"/>
                  </a:rPr>
                  <a:t>eventually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cause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5" dirty="0">
                    <a:latin typeface="Times New Roman"/>
                    <a:cs typeface="Times New Roman"/>
                  </a:rPr>
                  <a:t>us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to reject the null hypothesis since the t-statistic will increase as k increases</a:t>
                </a:r>
              </a:p>
              <a:p>
                <a:pPr marL="649605" indent="-342900">
                  <a:spcBef>
                    <a:spcPts val="930"/>
                  </a:spcBef>
                  <a:buFont typeface="Arial" panose="020B0604020202020204" pitchFamily="34" charset="0"/>
                  <a:buChar char="•"/>
                </a:pPr>
                <a:r>
                  <a:rPr lang="en-US" sz="2400" spc="55" dirty="0">
                    <a:latin typeface="Times New Roman"/>
                    <a:cs typeface="Times New Roman"/>
                  </a:rPr>
                  <a:t>The </a:t>
                </a:r>
                <a:r>
                  <a:rPr lang="en-US" sz="2400" i="1" spc="-10" dirty="0">
                    <a:latin typeface="Times New Roman"/>
                    <a:cs typeface="Times New Roman"/>
                  </a:rPr>
                  <a:t>corrected </a:t>
                </a:r>
                <a:r>
                  <a:rPr lang="en-US" sz="2400" i="1" spc="5" dirty="0">
                    <a:latin typeface="Times New Roman"/>
                    <a:cs typeface="Times New Roman"/>
                  </a:rPr>
                  <a:t>resampled </a:t>
                </a:r>
                <a:r>
                  <a:rPr lang="en-US" sz="2400" i="1" spc="55" dirty="0">
                    <a:latin typeface="Times New Roman"/>
                    <a:cs typeface="Times New Roman"/>
                  </a:rPr>
                  <a:t>t </a:t>
                </a:r>
                <a:r>
                  <a:rPr lang="en-US" sz="2400" i="1" spc="35" dirty="0">
                    <a:latin typeface="Times New Roman"/>
                    <a:cs typeface="Times New Roman"/>
                  </a:rPr>
                  <a:t>test </a:t>
                </a:r>
                <a:r>
                  <a:rPr lang="en-US" sz="2400" spc="30" dirty="0">
                    <a:latin typeface="Times New Roman"/>
                    <a:cs typeface="Times New Roman"/>
                  </a:rPr>
                  <a:t>tries 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to </a:t>
                </a:r>
                <a:r>
                  <a:rPr lang="en-US" sz="2400" spc="30" dirty="0">
                    <a:latin typeface="Times New Roman"/>
                    <a:cs typeface="Times New Roman"/>
                  </a:rPr>
                  <a:t>correct 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for 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this, 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but 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it </a:t>
                </a:r>
                <a:r>
                  <a:rPr lang="en-US" sz="2400" spc="15" dirty="0">
                    <a:latin typeface="Times New Roman"/>
                    <a:cs typeface="Times New Roman"/>
                  </a:rPr>
                  <a:t>does 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not </a:t>
                </a:r>
                <a:r>
                  <a:rPr lang="en-US" sz="2400" spc="15" dirty="0">
                    <a:latin typeface="Times New Roman"/>
                    <a:cs typeface="Times New Roman"/>
                  </a:rPr>
                  <a:t>have </a:t>
                </a:r>
                <a:r>
                  <a:rPr lang="en-US" sz="2400" spc="30" dirty="0">
                    <a:latin typeface="Times New Roman"/>
                    <a:cs typeface="Times New Roman"/>
                  </a:rPr>
                  <a:t>sound </a:t>
                </a:r>
                <a:r>
                  <a:rPr lang="en-US" sz="2400" spc="33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theoretical </a:t>
                </a:r>
                <a:r>
                  <a:rPr lang="en-US" sz="2400" spc="25" dirty="0">
                    <a:latin typeface="Times New Roman"/>
                    <a:cs typeface="Times New Roman"/>
                  </a:rPr>
                  <a:t>justification, </a:t>
                </a:r>
                <a:r>
                  <a:rPr lang="en-US" sz="2400" spc="45" dirty="0">
                    <a:latin typeface="Times New Roman"/>
                    <a:cs typeface="Times New Roman"/>
                  </a:rPr>
                  <a:t>though 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it </a:t>
                </a:r>
                <a:r>
                  <a:rPr lang="en-US" sz="2400" spc="45" dirty="0">
                    <a:latin typeface="Times New Roman"/>
                    <a:cs typeface="Times New Roman"/>
                  </a:rPr>
                  <a:t>tends 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to 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work </a:t>
                </a:r>
                <a:r>
                  <a:rPr lang="en-US" sz="2400" spc="-15" dirty="0">
                    <a:latin typeface="Times New Roman"/>
                    <a:cs typeface="Times New Roman"/>
                  </a:rPr>
                  <a:t>well </a:t>
                </a:r>
                <a:r>
                  <a:rPr lang="en-US" sz="2400" spc="25" dirty="0">
                    <a:latin typeface="Times New Roman"/>
                    <a:cs typeface="Times New Roman"/>
                  </a:rPr>
                  <a:t>in</a:t>
                </a:r>
                <a:r>
                  <a:rPr lang="en-US" sz="2400" spc="2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30" dirty="0">
                    <a:latin typeface="Times New Roman"/>
                    <a:cs typeface="Times New Roman"/>
                  </a:rPr>
                  <a:t>practice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306705">
                  <a:spcBef>
                    <a:spcPts val="9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∗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cs typeface="Times New Roman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 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/>
                                  <a:cs typeface="Times New Roman"/>
                                </a:rPr>
                                <m:t> +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/>
                                  <a:cs typeface="Times New Roman"/>
                                </a:rPr>
                                <m:t> ) </m:t>
                              </m:r>
                              <m:sSubSup>
                                <m:sSubSupPr>
                                  <m:ctrlPr>
                                    <a:rPr lang="en-US" sz="2400" i="1" spc="4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spc="4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 spc="4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sz="2400" i="1" spc="4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306705">
                  <a:lnSpc>
                    <a:spcPct val="100000"/>
                  </a:lnSpc>
                  <a:spcBef>
                    <a:spcPts val="930"/>
                  </a:spcBef>
                </a:pPr>
                <a:r>
                  <a:rPr lang="en-US" sz="2400" dirty="0">
                    <a:cs typeface="Times New Roman"/>
                  </a:rPr>
                  <a:t>Where n1=number of training instances</a:t>
                </a:r>
              </a:p>
              <a:p>
                <a:pPr marL="306705">
                  <a:lnSpc>
                    <a:spcPct val="100000"/>
                  </a:lnSpc>
                  <a:spcBef>
                    <a:spcPts val="930"/>
                  </a:spcBef>
                </a:pPr>
                <a:r>
                  <a:rPr lang="en-US" sz="2400" dirty="0">
                    <a:cs typeface="Times New Roman"/>
                  </a:rPr>
                  <a:t>              n2 = number of testing instances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6D788B-ACB0-5A46-9F5C-A5F387DB4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8620" y="685800"/>
                <a:ext cx="6995160" cy="7968335"/>
              </a:xfrm>
              <a:blipFill>
                <a:blip r:embed="rId2"/>
                <a:stretch>
                  <a:fillRect l="-2359" t="-1115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10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806E-1AAE-7243-A61F-1743C88B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88620" y="0"/>
            <a:ext cx="6995160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4B262-5BDC-7C4C-BD24-AD5B4438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609600"/>
            <a:ext cx="7231380" cy="3504101"/>
          </a:xfrm>
        </p:spPr>
        <p:txBody>
          <a:bodyPr/>
          <a:lstStyle/>
          <a:p>
            <a:pPr marL="12065" marR="5080" algn="just">
              <a:lnSpc>
                <a:spcPct val="110200"/>
              </a:lnSpc>
              <a:spcBef>
                <a:spcPts val="100"/>
              </a:spcBef>
              <a:tabLst>
                <a:tab pos="161925" algn="l"/>
              </a:tabLst>
            </a:pPr>
            <a:r>
              <a:rPr lang="en-US" sz="2400" spc="-90" dirty="0">
                <a:cs typeface="Monaco"/>
              </a:rPr>
              <a:t>Example:</a:t>
            </a:r>
            <a:endParaRPr lang="en-US" sz="2400" dirty="0">
              <a:cs typeface="Monaco"/>
            </a:endParaRPr>
          </a:p>
          <a:p>
            <a:pPr marL="161290" marR="92710">
              <a:lnSpc>
                <a:spcPct val="102600"/>
              </a:lnSpc>
            </a:pPr>
            <a:r>
              <a:rPr lang="en-US" sz="2400" spc="-90" dirty="0">
                <a:cs typeface="Monaco"/>
              </a:rPr>
              <a:t>Suppose that we have done 10-fold cross validation 10 times and have  obtained the following success rates for models M1 and</a:t>
            </a:r>
            <a:r>
              <a:rPr lang="en-US" sz="2400" spc="-80" dirty="0">
                <a:cs typeface="Monaco"/>
              </a:rPr>
              <a:t> </a:t>
            </a:r>
            <a:r>
              <a:rPr lang="en-US" sz="2400" spc="-90" dirty="0">
                <a:cs typeface="Monaco"/>
              </a:rPr>
              <a:t>M2:</a:t>
            </a:r>
          </a:p>
          <a:p>
            <a:pPr marL="161290" marR="92710">
              <a:lnSpc>
                <a:spcPct val="102600"/>
              </a:lnSpc>
            </a:pPr>
            <a:endParaRPr lang="en-US" dirty="0">
              <a:latin typeface="Monaco"/>
              <a:cs typeface="Monaco"/>
            </a:endParaRPr>
          </a:p>
          <a:p>
            <a:pPr marL="161290" marR="92710">
              <a:lnSpc>
                <a:spcPct val="102600"/>
              </a:lnSpc>
            </a:pPr>
            <a:r>
              <a:rPr lang="en-US" sz="2000" dirty="0">
                <a:cs typeface="Monaco"/>
              </a:rPr>
              <a:t>M1:   70      73      78      72       73       76      75      76.     73     77</a:t>
            </a:r>
          </a:p>
          <a:p>
            <a:r>
              <a:rPr lang="en-US" sz="2000" dirty="0"/>
              <a:t>   M2:   74      66      77      70       71       69      77      70      71      69</a:t>
            </a:r>
          </a:p>
          <a:p>
            <a:endParaRPr lang="en-US" sz="2000" dirty="0"/>
          </a:p>
          <a:p>
            <a:r>
              <a:rPr lang="en-US" sz="2400" dirty="0"/>
              <a:t>Let our desired confidence level be 95%</a:t>
            </a:r>
          </a:p>
          <a:p>
            <a:r>
              <a:rPr lang="en-US" sz="2400" dirty="0"/>
              <a:t>And we have 1000 instances in the data set</a:t>
            </a:r>
          </a:p>
        </p:txBody>
      </p:sp>
    </p:spTree>
    <p:extLst>
      <p:ext uri="{BB962C8B-B14F-4D97-AF65-F5344CB8AC3E}">
        <p14:creationId xmlns:p14="http://schemas.microsoft.com/office/powerpoint/2010/main" val="203130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732</Words>
  <Application>Microsoft Macintosh PowerPoint</Application>
  <PresentationFormat>Custom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Menlo</vt:lpstr>
      <vt:lpstr>Monaco</vt:lpstr>
      <vt:lpstr>Times New Roman</vt:lpstr>
      <vt:lpstr>Wingdings</vt:lpstr>
      <vt:lpstr>Office Theme</vt:lpstr>
      <vt:lpstr>PowerPoint Presentation</vt:lpstr>
      <vt:lpstr>PowerPoint Presentation</vt:lpstr>
      <vt:lpstr>Comparing Classifiers</vt:lpstr>
      <vt:lpstr>Comparing Classifiers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9</cp:revision>
  <dcterms:created xsi:type="dcterms:W3CDTF">2020-10-21T15:11:44Z</dcterms:created>
  <dcterms:modified xsi:type="dcterms:W3CDTF">2020-10-26T16:16:49Z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2017-10-20T00:00:00Z</vt:filetime>
  </property>
  <property fmtid="{D5CDD505-2E9C-101B-9397-08002B2CF9AE}" pid="3" name="Creator">
    <vt:lpwstr>TeX</vt:lpwstr>
  </property>
  <property fmtid="{D5CDD505-2E9C-101B-9397-08002B2CF9AE}" pid="4" name="LastSaved">
    <vt:filetime>2020-10-21T00:00:00Z</vt:filetime>
  </property>
</Properties>
</file>