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7" r:id="rId2"/>
    <p:sldId id="258" r:id="rId3"/>
    <p:sldId id="265" r:id="rId4"/>
    <p:sldId id="264" r:id="rId5"/>
    <p:sldId id="260" r:id="rId6"/>
    <p:sldId id="262" r:id="rId7"/>
    <p:sldId id="263" r:id="rId8"/>
    <p:sldId id="266" r:id="rId9"/>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04"/>
    <p:restoredTop sz="94600"/>
  </p:normalViewPr>
  <p:slideViewPr>
    <p:cSldViewPr snapToGrid="0" snapToObjects="1">
      <p:cViewPr varScale="1">
        <p:scale>
          <a:sx n="74" d="100"/>
          <a:sy n="74" d="100"/>
        </p:scale>
        <p:origin x="14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C4A62B-98DF-AF48-AAA5-A36D53EC175C}"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C950-5D45-6D46-BDA7-90D80DCF6829}" type="slidenum">
              <a:rPr lang="en-US" smtClean="0"/>
              <a:t>‹#›</a:t>
            </a:fld>
            <a:endParaRPr lang="en-US"/>
          </a:p>
        </p:txBody>
      </p:sp>
    </p:spTree>
    <p:extLst>
      <p:ext uri="{BB962C8B-B14F-4D97-AF65-F5344CB8AC3E}">
        <p14:creationId xmlns:p14="http://schemas.microsoft.com/office/powerpoint/2010/main" val="1973944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4A62B-98DF-AF48-AAA5-A36D53EC175C}"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C950-5D45-6D46-BDA7-90D80DCF6829}" type="slidenum">
              <a:rPr lang="en-US" smtClean="0"/>
              <a:t>‹#›</a:t>
            </a:fld>
            <a:endParaRPr lang="en-US"/>
          </a:p>
        </p:txBody>
      </p:sp>
    </p:spTree>
    <p:extLst>
      <p:ext uri="{BB962C8B-B14F-4D97-AF65-F5344CB8AC3E}">
        <p14:creationId xmlns:p14="http://schemas.microsoft.com/office/powerpoint/2010/main" val="274572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4A62B-98DF-AF48-AAA5-A36D53EC175C}"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C950-5D45-6D46-BDA7-90D80DCF6829}" type="slidenum">
              <a:rPr lang="en-US" smtClean="0"/>
              <a:t>‹#›</a:t>
            </a:fld>
            <a:endParaRPr lang="en-US"/>
          </a:p>
        </p:txBody>
      </p:sp>
    </p:spTree>
    <p:extLst>
      <p:ext uri="{BB962C8B-B14F-4D97-AF65-F5344CB8AC3E}">
        <p14:creationId xmlns:p14="http://schemas.microsoft.com/office/powerpoint/2010/main" val="1931151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4A62B-98DF-AF48-AAA5-A36D53EC175C}"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C950-5D45-6D46-BDA7-90D80DCF6829}" type="slidenum">
              <a:rPr lang="en-US" smtClean="0"/>
              <a:t>‹#›</a:t>
            </a:fld>
            <a:endParaRPr lang="en-US"/>
          </a:p>
        </p:txBody>
      </p:sp>
    </p:spTree>
    <p:extLst>
      <p:ext uri="{BB962C8B-B14F-4D97-AF65-F5344CB8AC3E}">
        <p14:creationId xmlns:p14="http://schemas.microsoft.com/office/powerpoint/2010/main" val="3683852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C4A62B-98DF-AF48-AAA5-A36D53EC175C}"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C950-5D45-6D46-BDA7-90D80DCF6829}" type="slidenum">
              <a:rPr lang="en-US" smtClean="0"/>
              <a:t>‹#›</a:t>
            </a:fld>
            <a:endParaRPr lang="en-US"/>
          </a:p>
        </p:txBody>
      </p:sp>
    </p:spTree>
    <p:extLst>
      <p:ext uri="{BB962C8B-B14F-4D97-AF65-F5344CB8AC3E}">
        <p14:creationId xmlns:p14="http://schemas.microsoft.com/office/powerpoint/2010/main" val="2609536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C4A62B-98DF-AF48-AAA5-A36D53EC175C}"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C950-5D45-6D46-BDA7-90D80DCF6829}" type="slidenum">
              <a:rPr lang="en-US" smtClean="0"/>
              <a:t>‹#›</a:t>
            </a:fld>
            <a:endParaRPr lang="en-US"/>
          </a:p>
        </p:txBody>
      </p:sp>
    </p:spTree>
    <p:extLst>
      <p:ext uri="{BB962C8B-B14F-4D97-AF65-F5344CB8AC3E}">
        <p14:creationId xmlns:p14="http://schemas.microsoft.com/office/powerpoint/2010/main" val="231756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C4A62B-98DF-AF48-AAA5-A36D53EC175C}" type="datetimeFigureOut">
              <a:rPr lang="en-US" smtClean="0"/>
              <a:t>9/28/20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2C950-5D45-6D46-BDA7-90D80DCF6829}" type="slidenum">
              <a:rPr lang="en-US" smtClean="0"/>
              <a:t>‹#›</a:t>
            </a:fld>
            <a:endParaRPr lang="en-US"/>
          </a:p>
        </p:txBody>
      </p:sp>
    </p:spTree>
    <p:extLst>
      <p:ext uri="{BB962C8B-B14F-4D97-AF65-F5344CB8AC3E}">
        <p14:creationId xmlns:p14="http://schemas.microsoft.com/office/powerpoint/2010/main" val="3902468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C4A62B-98DF-AF48-AAA5-A36D53EC175C}" type="datetimeFigureOut">
              <a:rPr lang="en-US" smtClean="0"/>
              <a:t>9/28/20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2C950-5D45-6D46-BDA7-90D80DCF6829}" type="slidenum">
              <a:rPr lang="en-US" smtClean="0"/>
              <a:t>‹#›</a:t>
            </a:fld>
            <a:endParaRPr lang="en-US"/>
          </a:p>
        </p:txBody>
      </p:sp>
    </p:spTree>
    <p:extLst>
      <p:ext uri="{BB962C8B-B14F-4D97-AF65-F5344CB8AC3E}">
        <p14:creationId xmlns:p14="http://schemas.microsoft.com/office/powerpoint/2010/main" val="379847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4A62B-98DF-AF48-AAA5-A36D53EC175C}" type="datetimeFigureOut">
              <a:rPr lang="en-US" smtClean="0"/>
              <a:t>9/28/20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2C950-5D45-6D46-BDA7-90D80DCF6829}" type="slidenum">
              <a:rPr lang="en-US" smtClean="0"/>
              <a:t>‹#›</a:t>
            </a:fld>
            <a:endParaRPr lang="en-US"/>
          </a:p>
        </p:txBody>
      </p:sp>
    </p:spTree>
    <p:extLst>
      <p:ext uri="{BB962C8B-B14F-4D97-AF65-F5344CB8AC3E}">
        <p14:creationId xmlns:p14="http://schemas.microsoft.com/office/powerpoint/2010/main" val="184084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EEC4A62B-98DF-AF48-AAA5-A36D53EC175C}"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C950-5D45-6D46-BDA7-90D80DCF6829}" type="slidenum">
              <a:rPr lang="en-US" smtClean="0"/>
              <a:t>‹#›</a:t>
            </a:fld>
            <a:endParaRPr lang="en-US"/>
          </a:p>
        </p:txBody>
      </p:sp>
    </p:spTree>
    <p:extLst>
      <p:ext uri="{BB962C8B-B14F-4D97-AF65-F5344CB8AC3E}">
        <p14:creationId xmlns:p14="http://schemas.microsoft.com/office/powerpoint/2010/main" val="150053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EEC4A62B-98DF-AF48-AAA5-A36D53EC175C}"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C950-5D45-6D46-BDA7-90D80DCF6829}" type="slidenum">
              <a:rPr lang="en-US" smtClean="0"/>
              <a:t>‹#›</a:t>
            </a:fld>
            <a:endParaRPr lang="en-US"/>
          </a:p>
        </p:txBody>
      </p:sp>
    </p:spTree>
    <p:extLst>
      <p:ext uri="{BB962C8B-B14F-4D97-AF65-F5344CB8AC3E}">
        <p14:creationId xmlns:p14="http://schemas.microsoft.com/office/powerpoint/2010/main" val="88022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EEC4A62B-98DF-AF48-AAA5-A36D53EC175C}" type="datetimeFigureOut">
              <a:rPr lang="en-US" smtClean="0"/>
              <a:t>9/28/20</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4072C950-5D45-6D46-BDA7-90D80DCF6829}" type="slidenum">
              <a:rPr lang="en-US" smtClean="0"/>
              <a:t>‹#›</a:t>
            </a:fld>
            <a:endParaRPr lang="en-US"/>
          </a:p>
        </p:txBody>
      </p:sp>
    </p:spTree>
    <p:extLst>
      <p:ext uri="{BB962C8B-B14F-4D97-AF65-F5344CB8AC3E}">
        <p14:creationId xmlns:p14="http://schemas.microsoft.com/office/powerpoint/2010/main" val="35969867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6771-F8D6-014E-987C-D34F3C4F9F9B}"/>
              </a:ext>
            </a:extLst>
          </p:cNvPr>
          <p:cNvSpPr>
            <a:spLocks noGrp="1"/>
          </p:cNvSpPr>
          <p:nvPr>
            <p:ph type="title"/>
          </p:nvPr>
        </p:nvSpPr>
        <p:spPr>
          <a:xfrm>
            <a:off x="534353" y="535519"/>
            <a:ext cx="6703695" cy="708065"/>
          </a:xfrm>
        </p:spPr>
        <p:txBody>
          <a:bodyPr>
            <a:normAutofit/>
          </a:bodyPr>
          <a:lstStyle/>
          <a:p>
            <a:pPr algn="ctr"/>
            <a:r>
              <a:rPr lang="en-US" sz="2800" b="1" u="sng" dirty="0"/>
              <a:t>Decision Trees</a:t>
            </a:r>
          </a:p>
        </p:txBody>
      </p:sp>
      <p:sp>
        <p:nvSpPr>
          <p:cNvPr id="7" name="Content Placeholder 6">
            <a:extLst>
              <a:ext uri="{FF2B5EF4-FFF2-40B4-BE49-F238E27FC236}">
                <a16:creationId xmlns:a16="http://schemas.microsoft.com/office/drawing/2014/main" id="{B67619A3-59B3-CB44-A3C5-0C09FC93215E}"/>
              </a:ext>
            </a:extLst>
          </p:cNvPr>
          <p:cNvSpPr>
            <a:spLocks noGrp="1"/>
          </p:cNvSpPr>
          <p:nvPr>
            <p:ph idx="1"/>
          </p:nvPr>
        </p:nvSpPr>
        <p:spPr>
          <a:xfrm>
            <a:off x="534353" y="1243584"/>
            <a:ext cx="6703695" cy="7815962"/>
          </a:xfrm>
        </p:spPr>
        <p:txBody>
          <a:bodyPr>
            <a:normAutofit/>
          </a:bodyPr>
          <a:lstStyle/>
          <a:p>
            <a:pPr marL="0" indent="0">
              <a:buNone/>
            </a:pPr>
            <a:r>
              <a:rPr lang="en-US" sz="2400" b="1" u="sng" dirty="0">
                <a:latin typeface="+mj-lt"/>
              </a:rPr>
              <a:t>Missing Attribute Values (during training)</a:t>
            </a:r>
          </a:p>
          <a:p>
            <a:r>
              <a:rPr lang="en-US" sz="2400" dirty="0"/>
              <a:t>Ignore the training instance</a:t>
            </a:r>
          </a:p>
          <a:p>
            <a:r>
              <a:rPr lang="en-US" sz="2400" dirty="0"/>
              <a:t>Replace the missing attribute value</a:t>
            </a:r>
          </a:p>
          <a:p>
            <a:r>
              <a:rPr lang="en-US" sz="2400" dirty="0"/>
              <a:t>Use “missing” as the attribute value</a:t>
            </a:r>
          </a:p>
          <a:p>
            <a:r>
              <a:rPr lang="en-US" sz="2400" dirty="0">
                <a:solidFill>
                  <a:srgbClr val="FF0000"/>
                </a:solidFill>
              </a:rPr>
              <a:t>Ignore the missing value but not the rest of the instance</a:t>
            </a:r>
          </a:p>
          <a:p>
            <a:pPr marL="845820" lvl="1" indent="-457200">
              <a:buFont typeface="+mj-lt"/>
              <a:buAutoNum type="arabicPeriod"/>
            </a:pPr>
            <a:r>
              <a:rPr lang="en-US" sz="2400" dirty="0">
                <a:solidFill>
                  <a:srgbClr val="FF0000"/>
                </a:solidFill>
              </a:rPr>
              <a:t>Ignore the training instance when computing information gain for this attribute</a:t>
            </a:r>
          </a:p>
          <a:p>
            <a:pPr marL="845820" lvl="1" indent="-457200">
              <a:buFont typeface="+mj-lt"/>
              <a:buAutoNum type="arabicPeriod"/>
            </a:pPr>
            <a:r>
              <a:rPr lang="en-US" sz="2400" dirty="0">
                <a:solidFill>
                  <a:srgbClr val="FF0000"/>
                </a:solidFill>
              </a:rPr>
              <a:t>If split on the attribute with the missing value, send the instance down each branch of the tree weighted by the proportion of instances from the parent node that move down the branch</a:t>
            </a:r>
          </a:p>
          <a:p>
            <a:pPr lvl="1">
              <a:buFont typeface="Wingdings" pitchFamily="2" charset="2"/>
              <a:buChar char="v"/>
            </a:pPr>
            <a:endParaRPr lang="en-US" sz="2400" dirty="0"/>
          </a:p>
        </p:txBody>
      </p:sp>
    </p:spTree>
    <p:extLst>
      <p:ext uri="{BB962C8B-B14F-4D97-AF65-F5344CB8AC3E}">
        <p14:creationId xmlns:p14="http://schemas.microsoft.com/office/powerpoint/2010/main" val="170646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D9EFD-2B6E-064A-8C66-A59B579C7F98}"/>
              </a:ext>
            </a:extLst>
          </p:cNvPr>
          <p:cNvSpPr>
            <a:spLocks noGrp="1"/>
          </p:cNvSpPr>
          <p:nvPr>
            <p:ph type="title"/>
          </p:nvPr>
        </p:nvSpPr>
        <p:spPr>
          <a:xfrm>
            <a:off x="534353" y="535519"/>
            <a:ext cx="6703695" cy="452033"/>
          </a:xfrm>
        </p:spPr>
        <p:txBody>
          <a:bodyPr>
            <a:normAutofit fontScale="90000"/>
          </a:bodyPr>
          <a:lstStyle/>
          <a:p>
            <a:pPr algn="ctr"/>
            <a:r>
              <a:rPr lang="en-US" sz="2800" b="1" u="sng" dirty="0"/>
              <a:t>Missing Attribute (examples)</a:t>
            </a:r>
          </a:p>
        </p:txBody>
      </p:sp>
      <p:sp>
        <p:nvSpPr>
          <p:cNvPr id="3" name="Content Placeholder 2">
            <a:extLst>
              <a:ext uri="{FF2B5EF4-FFF2-40B4-BE49-F238E27FC236}">
                <a16:creationId xmlns:a16="http://schemas.microsoft.com/office/drawing/2014/main" id="{6F1E79D0-5673-1B4E-AB38-73A9A13C7F0F}"/>
              </a:ext>
            </a:extLst>
          </p:cNvPr>
          <p:cNvSpPr>
            <a:spLocks noGrp="1"/>
          </p:cNvSpPr>
          <p:nvPr>
            <p:ph idx="1"/>
          </p:nvPr>
        </p:nvSpPr>
        <p:spPr>
          <a:xfrm>
            <a:off x="205806" y="1075499"/>
            <a:ext cx="7480141" cy="7907402"/>
          </a:xfrm>
        </p:spPr>
        <p:txBody>
          <a:bodyPr>
            <a:normAutofit/>
          </a:bodyPr>
          <a:lstStyle/>
          <a:p>
            <a:pPr marL="0" indent="0">
              <a:buNone/>
            </a:pPr>
            <a:r>
              <a:rPr lang="en-US" sz="2400" u="sng" dirty="0"/>
              <a:t>Example-1:</a:t>
            </a:r>
          </a:p>
          <a:p>
            <a:pPr marL="0" indent="0">
              <a:buNone/>
            </a:pPr>
            <a:endParaRPr lang="en-US" sz="2400" u="sng" dirty="0"/>
          </a:p>
          <a:p>
            <a:pPr marL="0" indent="0">
              <a:buNone/>
            </a:pPr>
            <a:r>
              <a:rPr lang="en-US" sz="1800" dirty="0"/>
              <a:t>              young-adult</a:t>
            </a:r>
          </a:p>
          <a:p>
            <a:pPr marL="0" indent="0">
              <a:buNone/>
            </a:pPr>
            <a:r>
              <a:rPr lang="en-US" sz="1800" dirty="0"/>
              <a:t>                                        teen                      adult</a:t>
            </a:r>
          </a:p>
          <a:p>
            <a:pPr marL="0" indent="0">
              <a:buNone/>
            </a:pPr>
            <a:endParaRPr lang="en-US" sz="2400" u="sng" dirty="0"/>
          </a:p>
          <a:p>
            <a:pPr marL="0" indent="0">
              <a:buNone/>
            </a:pPr>
            <a:endParaRPr lang="en-US" sz="2400" u="sng" dirty="0"/>
          </a:p>
          <a:p>
            <a:pPr marL="0" indent="0">
              <a:buNone/>
            </a:pPr>
            <a:endParaRPr lang="en-US" sz="2400" u="sng" dirty="0"/>
          </a:p>
          <a:p>
            <a:pPr marL="0" indent="0">
              <a:buNone/>
            </a:pPr>
            <a:endParaRPr lang="en-US" sz="2400" u="sng" dirty="0"/>
          </a:p>
          <a:p>
            <a:pPr marL="0" indent="0">
              <a:buNone/>
            </a:pPr>
            <a:r>
              <a:rPr lang="en-US" sz="2400" dirty="0">
                <a:solidFill>
                  <a:srgbClr val="FF0000"/>
                </a:solidFill>
              </a:rPr>
              <a:t>What is the entropy of the instances at the root node AGE?</a:t>
            </a:r>
          </a:p>
        </p:txBody>
      </p:sp>
      <p:cxnSp>
        <p:nvCxnSpPr>
          <p:cNvPr id="8" name="Straight Arrow Connector 7">
            <a:extLst>
              <a:ext uri="{FF2B5EF4-FFF2-40B4-BE49-F238E27FC236}">
                <a16:creationId xmlns:a16="http://schemas.microsoft.com/office/drawing/2014/main" id="{82E243AB-C7FC-4F49-BC49-38ADE16CF2B9}"/>
              </a:ext>
            </a:extLst>
          </p:cNvPr>
          <p:cNvCxnSpPr>
            <a:stCxn id="4" idx="4"/>
          </p:cNvCxnSpPr>
          <p:nvPr/>
        </p:nvCxnSpPr>
        <p:spPr>
          <a:xfrm>
            <a:off x="2980944" y="2139696"/>
            <a:ext cx="54864" cy="512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4E3E179-0126-AB41-A253-B481D3F0240F}"/>
              </a:ext>
            </a:extLst>
          </p:cNvPr>
          <p:cNvSpPr/>
          <p:nvPr/>
        </p:nvSpPr>
        <p:spPr>
          <a:xfrm>
            <a:off x="2545931" y="2634312"/>
            <a:ext cx="877824" cy="4031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2678D62D-9F9A-5848-9299-E980148CA46B}"/>
              </a:ext>
            </a:extLst>
          </p:cNvPr>
          <p:cNvGrpSpPr/>
          <p:nvPr/>
        </p:nvGrpSpPr>
        <p:grpSpPr>
          <a:xfrm>
            <a:off x="641846" y="1645920"/>
            <a:ext cx="5098260" cy="1371048"/>
            <a:chOff x="641846" y="1645920"/>
            <a:chExt cx="5098260" cy="1371048"/>
          </a:xfrm>
        </p:grpSpPr>
        <p:sp>
          <p:nvSpPr>
            <p:cNvPr id="4" name="Oval 3">
              <a:extLst>
                <a:ext uri="{FF2B5EF4-FFF2-40B4-BE49-F238E27FC236}">
                  <a16:creationId xmlns:a16="http://schemas.microsoft.com/office/drawing/2014/main" id="{4C0FF2CD-66FE-EB4A-AAE6-0950855C882F}"/>
                </a:ext>
              </a:extLst>
            </p:cNvPr>
            <p:cNvSpPr/>
            <p:nvPr/>
          </p:nvSpPr>
          <p:spPr>
            <a:xfrm>
              <a:off x="2432304" y="1645920"/>
              <a:ext cx="1097280" cy="4937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3F047982-992A-D045-939E-4BA2CC2E7979}"/>
                </a:ext>
              </a:extLst>
            </p:cNvPr>
            <p:cNvCxnSpPr>
              <a:cxnSpLocks/>
              <a:stCxn id="4" idx="3"/>
            </p:cNvCxnSpPr>
            <p:nvPr/>
          </p:nvCxnSpPr>
          <p:spPr>
            <a:xfrm flipH="1">
              <a:off x="1278537" y="2067384"/>
              <a:ext cx="1314460" cy="584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32A1A3C-518C-684F-B123-A66E3AB3E854}"/>
                </a:ext>
              </a:extLst>
            </p:cNvPr>
            <p:cNvCxnSpPr>
              <a:cxnSpLocks/>
            </p:cNvCxnSpPr>
            <p:nvPr/>
          </p:nvCxnSpPr>
          <p:spPr>
            <a:xfrm>
              <a:off x="3423755" y="2066964"/>
              <a:ext cx="1724401" cy="47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5A62940A-A0B8-964F-A831-EB4B90CD0291}"/>
                </a:ext>
              </a:extLst>
            </p:cNvPr>
            <p:cNvSpPr/>
            <p:nvPr/>
          </p:nvSpPr>
          <p:spPr>
            <a:xfrm>
              <a:off x="641846" y="2613792"/>
              <a:ext cx="877824" cy="4031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p>
          </p:txBody>
        </p:sp>
        <p:sp>
          <p:nvSpPr>
            <p:cNvPr id="13" name="Oval 12">
              <a:extLst>
                <a:ext uri="{FF2B5EF4-FFF2-40B4-BE49-F238E27FC236}">
                  <a16:creationId xmlns:a16="http://schemas.microsoft.com/office/drawing/2014/main" id="{B407FA77-9614-C44B-A2EB-4B94E3030353}"/>
                </a:ext>
              </a:extLst>
            </p:cNvPr>
            <p:cNvSpPr/>
            <p:nvPr/>
          </p:nvSpPr>
          <p:spPr>
            <a:xfrm>
              <a:off x="4862282" y="2541612"/>
              <a:ext cx="877824" cy="4031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EC6E3D77-43E2-1945-994E-D02D1E9C8F61}"/>
              </a:ext>
            </a:extLst>
          </p:cNvPr>
          <p:cNvSpPr txBox="1"/>
          <p:nvPr/>
        </p:nvSpPr>
        <p:spPr>
          <a:xfrm>
            <a:off x="2783304" y="2613792"/>
            <a:ext cx="351378" cy="461665"/>
          </a:xfrm>
          <a:prstGeom prst="rect">
            <a:avLst/>
          </a:prstGeom>
          <a:noFill/>
        </p:spPr>
        <p:txBody>
          <a:bodyPr wrap="none" rtlCol="0">
            <a:spAutoFit/>
          </a:bodyPr>
          <a:lstStyle/>
          <a:p>
            <a:r>
              <a:rPr lang="en-US" sz="2400" dirty="0"/>
              <a:t>B</a:t>
            </a:r>
          </a:p>
        </p:txBody>
      </p:sp>
      <p:sp>
        <p:nvSpPr>
          <p:cNvPr id="20" name="TextBox 19">
            <a:extLst>
              <a:ext uri="{FF2B5EF4-FFF2-40B4-BE49-F238E27FC236}">
                <a16:creationId xmlns:a16="http://schemas.microsoft.com/office/drawing/2014/main" id="{AD42BF2C-B691-FD4D-BE87-F080DA0064C6}"/>
              </a:ext>
            </a:extLst>
          </p:cNvPr>
          <p:cNvSpPr txBox="1"/>
          <p:nvPr/>
        </p:nvSpPr>
        <p:spPr>
          <a:xfrm>
            <a:off x="5148156" y="2512366"/>
            <a:ext cx="348172" cy="461665"/>
          </a:xfrm>
          <a:prstGeom prst="rect">
            <a:avLst/>
          </a:prstGeom>
          <a:noFill/>
        </p:spPr>
        <p:txBody>
          <a:bodyPr wrap="none" rtlCol="0">
            <a:spAutoFit/>
          </a:bodyPr>
          <a:lstStyle/>
          <a:p>
            <a:r>
              <a:rPr lang="en-US" sz="2400" dirty="0"/>
              <a:t>C</a:t>
            </a:r>
          </a:p>
        </p:txBody>
      </p:sp>
      <p:sp>
        <p:nvSpPr>
          <p:cNvPr id="22" name="TextBox 21">
            <a:extLst>
              <a:ext uri="{FF2B5EF4-FFF2-40B4-BE49-F238E27FC236}">
                <a16:creationId xmlns:a16="http://schemas.microsoft.com/office/drawing/2014/main" id="{3E06B796-83E8-0F4B-857F-1137A95074E1}"/>
              </a:ext>
            </a:extLst>
          </p:cNvPr>
          <p:cNvSpPr txBox="1"/>
          <p:nvPr/>
        </p:nvSpPr>
        <p:spPr>
          <a:xfrm>
            <a:off x="876624" y="2578186"/>
            <a:ext cx="362600" cy="461665"/>
          </a:xfrm>
          <a:prstGeom prst="rect">
            <a:avLst/>
          </a:prstGeom>
          <a:noFill/>
        </p:spPr>
        <p:txBody>
          <a:bodyPr wrap="none" rtlCol="0">
            <a:spAutoFit/>
          </a:bodyPr>
          <a:lstStyle/>
          <a:p>
            <a:r>
              <a:rPr lang="en-US" sz="2400" dirty="0"/>
              <a:t>A</a:t>
            </a:r>
          </a:p>
        </p:txBody>
      </p:sp>
      <p:sp>
        <p:nvSpPr>
          <p:cNvPr id="24" name="TextBox 23">
            <a:extLst>
              <a:ext uri="{FF2B5EF4-FFF2-40B4-BE49-F238E27FC236}">
                <a16:creationId xmlns:a16="http://schemas.microsoft.com/office/drawing/2014/main" id="{B4EE0524-9223-0340-B279-6DC2ACB6F568}"/>
              </a:ext>
            </a:extLst>
          </p:cNvPr>
          <p:cNvSpPr txBox="1"/>
          <p:nvPr/>
        </p:nvSpPr>
        <p:spPr>
          <a:xfrm>
            <a:off x="3632793" y="1551565"/>
            <a:ext cx="3567772" cy="646331"/>
          </a:xfrm>
          <a:prstGeom prst="rect">
            <a:avLst/>
          </a:prstGeom>
          <a:noFill/>
        </p:spPr>
        <p:txBody>
          <a:bodyPr wrap="none" rtlCol="0">
            <a:spAutoFit/>
          </a:bodyPr>
          <a:lstStyle/>
          <a:p>
            <a:r>
              <a:rPr lang="en-US" dirty="0"/>
              <a:t>101 instances, X is missing value for </a:t>
            </a:r>
          </a:p>
          <a:p>
            <a:r>
              <a:rPr lang="en-US" dirty="0"/>
              <a:t>the split attribute AGE</a:t>
            </a:r>
          </a:p>
        </p:txBody>
      </p:sp>
      <p:sp>
        <p:nvSpPr>
          <p:cNvPr id="25" name="TextBox 24">
            <a:extLst>
              <a:ext uri="{FF2B5EF4-FFF2-40B4-BE49-F238E27FC236}">
                <a16:creationId xmlns:a16="http://schemas.microsoft.com/office/drawing/2014/main" id="{B90B8F68-DF92-734D-9103-621647C8F535}"/>
              </a:ext>
            </a:extLst>
          </p:cNvPr>
          <p:cNvSpPr txBox="1"/>
          <p:nvPr/>
        </p:nvSpPr>
        <p:spPr>
          <a:xfrm>
            <a:off x="155087" y="3073224"/>
            <a:ext cx="1343060" cy="923330"/>
          </a:xfrm>
          <a:prstGeom prst="rect">
            <a:avLst/>
          </a:prstGeom>
          <a:noFill/>
        </p:spPr>
        <p:txBody>
          <a:bodyPr wrap="none" rtlCol="0">
            <a:spAutoFit/>
          </a:bodyPr>
          <a:lstStyle/>
          <a:p>
            <a:r>
              <a:rPr lang="en-US" dirty="0"/>
              <a:t>50 instances</a:t>
            </a:r>
          </a:p>
          <a:p>
            <a:r>
              <a:rPr lang="en-US" dirty="0"/>
              <a:t>   35 BUY</a:t>
            </a:r>
          </a:p>
          <a:p>
            <a:r>
              <a:rPr lang="en-US" dirty="0"/>
              <a:t>   15 SELL</a:t>
            </a:r>
          </a:p>
        </p:txBody>
      </p:sp>
      <p:sp>
        <p:nvSpPr>
          <p:cNvPr id="26" name="TextBox 25">
            <a:extLst>
              <a:ext uri="{FF2B5EF4-FFF2-40B4-BE49-F238E27FC236}">
                <a16:creationId xmlns:a16="http://schemas.microsoft.com/office/drawing/2014/main" id="{1EB3872D-F0E3-3D40-8573-A29B67EAED7A}"/>
              </a:ext>
            </a:extLst>
          </p:cNvPr>
          <p:cNvSpPr txBox="1"/>
          <p:nvPr/>
        </p:nvSpPr>
        <p:spPr>
          <a:xfrm>
            <a:off x="2321477" y="3133266"/>
            <a:ext cx="1343060" cy="923330"/>
          </a:xfrm>
          <a:prstGeom prst="rect">
            <a:avLst/>
          </a:prstGeom>
          <a:noFill/>
        </p:spPr>
        <p:txBody>
          <a:bodyPr wrap="none" rtlCol="0">
            <a:spAutoFit/>
          </a:bodyPr>
          <a:lstStyle/>
          <a:p>
            <a:r>
              <a:rPr lang="en-US" dirty="0"/>
              <a:t>30 instances</a:t>
            </a:r>
          </a:p>
          <a:p>
            <a:r>
              <a:rPr lang="en-US" dirty="0"/>
              <a:t>   20 BUY</a:t>
            </a:r>
          </a:p>
          <a:p>
            <a:r>
              <a:rPr lang="en-US" dirty="0"/>
              <a:t>   10 SELL. </a:t>
            </a:r>
          </a:p>
        </p:txBody>
      </p:sp>
      <p:sp>
        <p:nvSpPr>
          <p:cNvPr id="27" name="TextBox 26">
            <a:extLst>
              <a:ext uri="{FF2B5EF4-FFF2-40B4-BE49-F238E27FC236}">
                <a16:creationId xmlns:a16="http://schemas.microsoft.com/office/drawing/2014/main" id="{386FF791-8D5A-B842-8436-03ECEF44B33F}"/>
              </a:ext>
            </a:extLst>
          </p:cNvPr>
          <p:cNvSpPr txBox="1"/>
          <p:nvPr/>
        </p:nvSpPr>
        <p:spPr>
          <a:xfrm>
            <a:off x="4844671" y="3057011"/>
            <a:ext cx="1343060" cy="1200329"/>
          </a:xfrm>
          <a:prstGeom prst="rect">
            <a:avLst/>
          </a:prstGeom>
          <a:noFill/>
        </p:spPr>
        <p:txBody>
          <a:bodyPr wrap="none" rtlCol="0">
            <a:spAutoFit/>
          </a:bodyPr>
          <a:lstStyle/>
          <a:p>
            <a:r>
              <a:rPr lang="en-US" dirty="0"/>
              <a:t>20 instances</a:t>
            </a:r>
          </a:p>
          <a:p>
            <a:r>
              <a:rPr lang="en-US" dirty="0"/>
              <a:t>    5 BUY</a:t>
            </a:r>
          </a:p>
          <a:p>
            <a:r>
              <a:rPr lang="en-US" dirty="0"/>
              <a:t>    5 SELL</a:t>
            </a:r>
          </a:p>
          <a:p>
            <a:r>
              <a:rPr lang="en-US" dirty="0"/>
              <a:t>   10 HOLD</a:t>
            </a:r>
          </a:p>
        </p:txBody>
      </p:sp>
      <p:sp>
        <p:nvSpPr>
          <p:cNvPr id="29" name="TextBox 28">
            <a:extLst>
              <a:ext uri="{FF2B5EF4-FFF2-40B4-BE49-F238E27FC236}">
                <a16:creationId xmlns:a16="http://schemas.microsoft.com/office/drawing/2014/main" id="{E12396DC-CF1B-AC43-B7F2-8F68244DA0EC}"/>
              </a:ext>
            </a:extLst>
          </p:cNvPr>
          <p:cNvSpPr txBox="1"/>
          <p:nvPr/>
        </p:nvSpPr>
        <p:spPr>
          <a:xfrm>
            <a:off x="2730169" y="1763967"/>
            <a:ext cx="574132" cy="369332"/>
          </a:xfrm>
          <a:prstGeom prst="rect">
            <a:avLst/>
          </a:prstGeom>
          <a:noFill/>
        </p:spPr>
        <p:txBody>
          <a:bodyPr wrap="none" rtlCol="0">
            <a:spAutoFit/>
          </a:bodyPr>
          <a:lstStyle/>
          <a:p>
            <a:r>
              <a:rPr lang="en-US" dirty="0"/>
              <a:t>AGE</a:t>
            </a:r>
          </a:p>
        </p:txBody>
      </p:sp>
    </p:spTree>
    <p:extLst>
      <p:ext uri="{BB962C8B-B14F-4D97-AF65-F5344CB8AC3E}">
        <p14:creationId xmlns:p14="http://schemas.microsoft.com/office/powerpoint/2010/main" val="1017291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D9EFD-2B6E-064A-8C66-A59B579C7F98}"/>
              </a:ext>
            </a:extLst>
          </p:cNvPr>
          <p:cNvSpPr>
            <a:spLocks noGrp="1"/>
          </p:cNvSpPr>
          <p:nvPr>
            <p:ph type="title"/>
          </p:nvPr>
        </p:nvSpPr>
        <p:spPr>
          <a:xfrm>
            <a:off x="534353" y="535519"/>
            <a:ext cx="6703695" cy="452033"/>
          </a:xfrm>
        </p:spPr>
        <p:txBody>
          <a:bodyPr>
            <a:normAutofit fontScale="90000"/>
          </a:bodyPr>
          <a:lstStyle/>
          <a:p>
            <a:pPr algn="ctr"/>
            <a:r>
              <a:rPr lang="en-US" sz="2800" b="1" u="sng" dirty="0"/>
              <a:t>Missing Attribute (examples)</a:t>
            </a:r>
          </a:p>
        </p:txBody>
      </p:sp>
      <p:sp>
        <p:nvSpPr>
          <p:cNvPr id="3" name="Content Placeholder 2">
            <a:extLst>
              <a:ext uri="{FF2B5EF4-FFF2-40B4-BE49-F238E27FC236}">
                <a16:creationId xmlns:a16="http://schemas.microsoft.com/office/drawing/2014/main" id="{6F1E79D0-5673-1B4E-AB38-73A9A13C7F0F}"/>
              </a:ext>
            </a:extLst>
          </p:cNvPr>
          <p:cNvSpPr>
            <a:spLocks noGrp="1"/>
          </p:cNvSpPr>
          <p:nvPr>
            <p:ph idx="1"/>
          </p:nvPr>
        </p:nvSpPr>
        <p:spPr>
          <a:xfrm>
            <a:off x="205806" y="1075499"/>
            <a:ext cx="7480141" cy="7907402"/>
          </a:xfrm>
        </p:spPr>
        <p:txBody>
          <a:bodyPr>
            <a:normAutofit/>
          </a:bodyPr>
          <a:lstStyle/>
          <a:p>
            <a:pPr marL="0" indent="0">
              <a:buNone/>
            </a:pPr>
            <a:r>
              <a:rPr lang="en-US" sz="2400" u="sng" dirty="0"/>
              <a:t>Example-2:</a:t>
            </a:r>
          </a:p>
          <a:p>
            <a:pPr marL="0" indent="0">
              <a:buNone/>
            </a:pPr>
            <a:endParaRPr lang="en-US" sz="2400" u="sng" dirty="0"/>
          </a:p>
          <a:p>
            <a:pPr marL="0" indent="0">
              <a:buNone/>
            </a:pPr>
            <a:r>
              <a:rPr lang="en-US" sz="1800" dirty="0"/>
              <a:t>              young-adult</a:t>
            </a:r>
          </a:p>
          <a:p>
            <a:pPr marL="0" indent="0">
              <a:buNone/>
            </a:pPr>
            <a:r>
              <a:rPr lang="en-US" sz="1800" dirty="0"/>
              <a:t>                                        teen                      adult</a:t>
            </a:r>
          </a:p>
          <a:p>
            <a:pPr marL="0" indent="0">
              <a:buNone/>
            </a:pPr>
            <a:endParaRPr lang="en-US" sz="2400" u="sng" dirty="0"/>
          </a:p>
          <a:p>
            <a:pPr marL="0" indent="0">
              <a:buNone/>
            </a:pPr>
            <a:endParaRPr lang="en-US" sz="2400" u="sng" dirty="0"/>
          </a:p>
          <a:p>
            <a:pPr marL="0" indent="0">
              <a:buNone/>
            </a:pPr>
            <a:endParaRPr lang="en-US" sz="2400" u="sng" dirty="0"/>
          </a:p>
          <a:p>
            <a:pPr marL="0" indent="0">
              <a:buNone/>
            </a:pPr>
            <a:endParaRPr lang="en-US" sz="2400" u="sng" dirty="0"/>
          </a:p>
          <a:p>
            <a:pPr marL="0" indent="0">
              <a:buNone/>
            </a:pPr>
            <a:r>
              <a:rPr lang="en-US" sz="2400" dirty="0"/>
              <a:t>What is the entropy of the instances at the root node AGE?</a:t>
            </a:r>
          </a:p>
          <a:p>
            <a:pPr marL="0" indent="0">
              <a:buNone/>
            </a:pPr>
            <a:r>
              <a:rPr lang="en-US" sz="2400" dirty="0">
                <a:solidFill>
                  <a:srgbClr val="FF0000"/>
                </a:solidFill>
              </a:rPr>
              <a:t>What portion of X goes down each of the branches?</a:t>
            </a:r>
          </a:p>
        </p:txBody>
      </p:sp>
      <p:cxnSp>
        <p:nvCxnSpPr>
          <p:cNvPr id="8" name="Straight Arrow Connector 7">
            <a:extLst>
              <a:ext uri="{FF2B5EF4-FFF2-40B4-BE49-F238E27FC236}">
                <a16:creationId xmlns:a16="http://schemas.microsoft.com/office/drawing/2014/main" id="{82E243AB-C7FC-4F49-BC49-38ADE16CF2B9}"/>
              </a:ext>
            </a:extLst>
          </p:cNvPr>
          <p:cNvCxnSpPr>
            <a:stCxn id="4" idx="4"/>
          </p:cNvCxnSpPr>
          <p:nvPr/>
        </p:nvCxnSpPr>
        <p:spPr>
          <a:xfrm>
            <a:off x="2980944" y="2139696"/>
            <a:ext cx="54864" cy="512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4E3E179-0126-AB41-A253-B481D3F0240F}"/>
              </a:ext>
            </a:extLst>
          </p:cNvPr>
          <p:cNvSpPr/>
          <p:nvPr/>
        </p:nvSpPr>
        <p:spPr>
          <a:xfrm>
            <a:off x="2545931" y="2634312"/>
            <a:ext cx="877824" cy="4031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2678D62D-9F9A-5848-9299-E980148CA46B}"/>
              </a:ext>
            </a:extLst>
          </p:cNvPr>
          <p:cNvGrpSpPr/>
          <p:nvPr/>
        </p:nvGrpSpPr>
        <p:grpSpPr>
          <a:xfrm>
            <a:off x="641846" y="1645920"/>
            <a:ext cx="5098260" cy="1371048"/>
            <a:chOff x="641846" y="1645920"/>
            <a:chExt cx="5098260" cy="1371048"/>
          </a:xfrm>
        </p:grpSpPr>
        <p:sp>
          <p:nvSpPr>
            <p:cNvPr id="4" name="Oval 3">
              <a:extLst>
                <a:ext uri="{FF2B5EF4-FFF2-40B4-BE49-F238E27FC236}">
                  <a16:creationId xmlns:a16="http://schemas.microsoft.com/office/drawing/2014/main" id="{4C0FF2CD-66FE-EB4A-AAE6-0950855C882F}"/>
                </a:ext>
              </a:extLst>
            </p:cNvPr>
            <p:cNvSpPr/>
            <p:nvPr/>
          </p:nvSpPr>
          <p:spPr>
            <a:xfrm>
              <a:off x="2432304" y="1645920"/>
              <a:ext cx="1097280" cy="4937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3F047982-992A-D045-939E-4BA2CC2E7979}"/>
                </a:ext>
              </a:extLst>
            </p:cNvPr>
            <p:cNvCxnSpPr>
              <a:cxnSpLocks/>
              <a:stCxn id="4" idx="3"/>
            </p:cNvCxnSpPr>
            <p:nvPr/>
          </p:nvCxnSpPr>
          <p:spPr>
            <a:xfrm flipH="1">
              <a:off x="1278537" y="2067384"/>
              <a:ext cx="1314460" cy="584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32A1A3C-518C-684F-B123-A66E3AB3E854}"/>
                </a:ext>
              </a:extLst>
            </p:cNvPr>
            <p:cNvCxnSpPr>
              <a:cxnSpLocks/>
            </p:cNvCxnSpPr>
            <p:nvPr/>
          </p:nvCxnSpPr>
          <p:spPr>
            <a:xfrm>
              <a:off x="3423755" y="2066964"/>
              <a:ext cx="1724401" cy="47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5A62940A-A0B8-964F-A831-EB4B90CD0291}"/>
                </a:ext>
              </a:extLst>
            </p:cNvPr>
            <p:cNvSpPr/>
            <p:nvPr/>
          </p:nvSpPr>
          <p:spPr>
            <a:xfrm>
              <a:off x="641846" y="2613792"/>
              <a:ext cx="877824" cy="4031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p>
          </p:txBody>
        </p:sp>
        <p:sp>
          <p:nvSpPr>
            <p:cNvPr id="13" name="Oval 12">
              <a:extLst>
                <a:ext uri="{FF2B5EF4-FFF2-40B4-BE49-F238E27FC236}">
                  <a16:creationId xmlns:a16="http://schemas.microsoft.com/office/drawing/2014/main" id="{B407FA77-9614-C44B-A2EB-4B94E3030353}"/>
                </a:ext>
              </a:extLst>
            </p:cNvPr>
            <p:cNvSpPr/>
            <p:nvPr/>
          </p:nvSpPr>
          <p:spPr>
            <a:xfrm>
              <a:off x="4862282" y="2541612"/>
              <a:ext cx="877824" cy="4031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EC6E3D77-43E2-1945-994E-D02D1E9C8F61}"/>
              </a:ext>
            </a:extLst>
          </p:cNvPr>
          <p:cNvSpPr txBox="1"/>
          <p:nvPr/>
        </p:nvSpPr>
        <p:spPr>
          <a:xfrm>
            <a:off x="2783304" y="2613792"/>
            <a:ext cx="351378" cy="461665"/>
          </a:xfrm>
          <a:prstGeom prst="rect">
            <a:avLst/>
          </a:prstGeom>
          <a:noFill/>
        </p:spPr>
        <p:txBody>
          <a:bodyPr wrap="none" rtlCol="0">
            <a:spAutoFit/>
          </a:bodyPr>
          <a:lstStyle/>
          <a:p>
            <a:r>
              <a:rPr lang="en-US" sz="2400" dirty="0"/>
              <a:t>B</a:t>
            </a:r>
          </a:p>
        </p:txBody>
      </p:sp>
      <p:sp>
        <p:nvSpPr>
          <p:cNvPr id="20" name="TextBox 19">
            <a:extLst>
              <a:ext uri="{FF2B5EF4-FFF2-40B4-BE49-F238E27FC236}">
                <a16:creationId xmlns:a16="http://schemas.microsoft.com/office/drawing/2014/main" id="{AD42BF2C-B691-FD4D-BE87-F080DA0064C6}"/>
              </a:ext>
            </a:extLst>
          </p:cNvPr>
          <p:cNvSpPr txBox="1"/>
          <p:nvPr/>
        </p:nvSpPr>
        <p:spPr>
          <a:xfrm>
            <a:off x="5148156" y="2512366"/>
            <a:ext cx="348172" cy="461665"/>
          </a:xfrm>
          <a:prstGeom prst="rect">
            <a:avLst/>
          </a:prstGeom>
          <a:noFill/>
        </p:spPr>
        <p:txBody>
          <a:bodyPr wrap="none" rtlCol="0">
            <a:spAutoFit/>
          </a:bodyPr>
          <a:lstStyle/>
          <a:p>
            <a:r>
              <a:rPr lang="en-US" sz="2400" dirty="0"/>
              <a:t>C</a:t>
            </a:r>
          </a:p>
        </p:txBody>
      </p:sp>
      <p:sp>
        <p:nvSpPr>
          <p:cNvPr id="22" name="TextBox 21">
            <a:extLst>
              <a:ext uri="{FF2B5EF4-FFF2-40B4-BE49-F238E27FC236}">
                <a16:creationId xmlns:a16="http://schemas.microsoft.com/office/drawing/2014/main" id="{3E06B796-83E8-0F4B-857F-1137A95074E1}"/>
              </a:ext>
            </a:extLst>
          </p:cNvPr>
          <p:cNvSpPr txBox="1"/>
          <p:nvPr/>
        </p:nvSpPr>
        <p:spPr>
          <a:xfrm>
            <a:off x="876624" y="2578186"/>
            <a:ext cx="362600" cy="461665"/>
          </a:xfrm>
          <a:prstGeom prst="rect">
            <a:avLst/>
          </a:prstGeom>
          <a:noFill/>
        </p:spPr>
        <p:txBody>
          <a:bodyPr wrap="none" rtlCol="0">
            <a:spAutoFit/>
          </a:bodyPr>
          <a:lstStyle/>
          <a:p>
            <a:r>
              <a:rPr lang="en-US" sz="2400" dirty="0"/>
              <a:t>A</a:t>
            </a:r>
          </a:p>
        </p:txBody>
      </p:sp>
      <p:sp>
        <p:nvSpPr>
          <p:cNvPr id="24" name="TextBox 23">
            <a:extLst>
              <a:ext uri="{FF2B5EF4-FFF2-40B4-BE49-F238E27FC236}">
                <a16:creationId xmlns:a16="http://schemas.microsoft.com/office/drawing/2014/main" id="{B4EE0524-9223-0340-B279-6DC2ACB6F568}"/>
              </a:ext>
            </a:extLst>
          </p:cNvPr>
          <p:cNvSpPr txBox="1"/>
          <p:nvPr/>
        </p:nvSpPr>
        <p:spPr>
          <a:xfrm>
            <a:off x="3632793" y="1551565"/>
            <a:ext cx="3567772" cy="646331"/>
          </a:xfrm>
          <a:prstGeom prst="rect">
            <a:avLst/>
          </a:prstGeom>
          <a:noFill/>
        </p:spPr>
        <p:txBody>
          <a:bodyPr wrap="none" rtlCol="0">
            <a:spAutoFit/>
          </a:bodyPr>
          <a:lstStyle/>
          <a:p>
            <a:r>
              <a:rPr lang="en-US" dirty="0"/>
              <a:t>101 instances, X is missing value for </a:t>
            </a:r>
          </a:p>
          <a:p>
            <a:r>
              <a:rPr lang="en-US" dirty="0"/>
              <a:t>the split attribute AGE</a:t>
            </a:r>
          </a:p>
        </p:txBody>
      </p:sp>
      <p:sp>
        <p:nvSpPr>
          <p:cNvPr id="25" name="TextBox 24">
            <a:extLst>
              <a:ext uri="{FF2B5EF4-FFF2-40B4-BE49-F238E27FC236}">
                <a16:creationId xmlns:a16="http://schemas.microsoft.com/office/drawing/2014/main" id="{B90B8F68-DF92-734D-9103-621647C8F535}"/>
              </a:ext>
            </a:extLst>
          </p:cNvPr>
          <p:cNvSpPr txBox="1"/>
          <p:nvPr/>
        </p:nvSpPr>
        <p:spPr>
          <a:xfrm>
            <a:off x="155087" y="3073224"/>
            <a:ext cx="1343060" cy="1200329"/>
          </a:xfrm>
          <a:prstGeom prst="rect">
            <a:avLst/>
          </a:prstGeom>
          <a:noFill/>
        </p:spPr>
        <p:txBody>
          <a:bodyPr wrap="none" rtlCol="0">
            <a:spAutoFit/>
          </a:bodyPr>
          <a:lstStyle/>
          <a:p>
            <a:r>
              <a:rPr lang="en-US" dirty="0"/>
              <a:t>50 instances</a:t>
            </a:r>
          </a:p>
          <a:p>
            <a:r>
              <a:rPr lang="en-US" dirty="0"/>
              <a:t>   35 BUY</a:t>
            </a:r>
          </a:p>
          <a:p>
            <a:r>
              <a:rPr lang="en-US" dirty="0"/>
              <a:t>   15 SELL</a:t>
            </a:r>
          </a:p>
          <a:p>
            <a:r>
              <a:rPr lang="en-US" dirty="0"/>
              <a:t>   </a:t>
            </a:r>
          </a:p>
        </p:txBody>
      </p:sp>
      <p:sp>
        <p:nvSpPr>
          <p:cNvPr id="26" name="TextBox 25">
            <a:extLst>
              <a:ext uri="{FF2B5EF4-FFF2-40B4-BE49-F238E27FC236}">
                <a16:creationId xmlns:a16="http://schemas.microsoft.com/office/drawing/2014/main" id="{1EB3872D-F0E3-3D40-8573-A29B67EAED7A}"/>
              </a:ext>
            </a:extLst>
          </p:cNvPr>
          <p:cNvSpPr txBox="1"/>
          <p:nvPr/>
        </p:nvSpPr>
        <p:spPr>
          <a:xfrm>
            <a:off x="2321477" y="3133266"/>
            <a:ext cx="1343060" cy="923330"/>
          </a:xfrm>
          <a:prstGeom prst="rect">
            <a:avLst/>
          </a:prstGeom>
          <a:noFill/>
        </p:spPr>
        <p:txBody>
          <a:bodyPr wrap="none" rtlCol="0">
            <a:spAutoFit/>
          </a:bodyPr>
          <a:lstStyle/>
          <a:p>
            <a:r>
              <a:rPr lang="en-US" dirty="0"/>
              <a:t>30 instances</a:t>
            </a:r>
          </a:p>
          <a:p>
            <a:r>
              <a:rPr lang="en-US" dirty="0"/>
              <a:t>   20 BUY</a:t>
            </a:r>
          </a:p>
          <a:p>
            <a:r>
              <a:rPr lang="en-US" dirty="0"/>
              <a:t>   10 HOLD </a:t>
            </a:r>
          </a:p>
        </p:txBody>
      </p:sp>
      <p:sp>
        <p:nvSpPr>
          <p:cNvPr id="27" name="TextBox 26">
            <a:extLst>
              <a:ext uri="{FF2B5EF4-FFF2-40B4-BE49-F238E27FC236}">
                <a16:creationId xmlns:a16="http://schemas.microsoft.com/office/drawing/2014/main" id="{386FF791-8D5A-B842-8436-03ECEF44B33F}"/>
              </a:ext>
            </a:extLst>
          </p:cNvPr>
          <p:cNvSpPr txBox="1"/>
          <p:nvPr/>
        </p:nvSpPr>
        <p:spPr>
          <a:xfrm>
            <a:off x="4844671" y="3057011"/>
            <a:ext cx="1343060" cy="1200329"/>
          </a:xfrm>
          <a:prstGeom prst="rect">
            <a:avLst/>
          </a:prstGeom>
          <a:noFill/>
        </p:spPr>
        <p:txBody>
          <a:bodyPr wrap="none" rtlCol="0">
            <a:spAutoFit/>
          </a:bodyPr>
          <a:lstStyle/>
          <a:p>
            <a:r>
              <a:rPr lang="en-US" dirty="0"/>
              <a:t>20 instances</a:t>
            </a:r>
          </a:p>
          <a:p>
            <a:r>
              <a:rPr lang="en-US" dirty="0"/>
              <a:t>    5 BUY</a:t>
            </a:r>
          </a:p>
          <a:p>
            <a:r>
              <a:rPr lang="en-US" dirty="0"/>
              <a:t>    5 SELL</a:t>
            </a:r>
          </a:p>
          <a:p>
            <a:r>
              <a:rPr lang="en-US" dirty="0"/>
              <a:t>   10 HOLD</a:t>
            </a:r>
          </a:p>
        </p:txBody>
      </p:sp>
      <p:sp>
        <p:nvSpPr>
          <p:cNvPr id="29" name="TextBox 28">
            <a:extLst>
              <a:ext uri="{FF2B5EF4-FFF2-40B4-BE49-F238E27FC236}">
                <a16:creationId xmlns:a16="http://schemas.microsoft.com/office/drawing/2014/main" id="{E12396DC-CF1B-AC43-B7F2-8F68244DA0EC}"/>
              </a:ext>
            </a:extLst>
          </p:cNvPr>
          <p:cNvSpPr txBox="1"/>
          <p:nvPr/>
        </p:nvSpPr>
        <p:spPr>
          <a:xfrm>
            <a:off x="2730169" y="1763967"/>
            <a:ext cx="574132" cy="369332"/>
          </a:xfrm>
          <a:prstGeom prst="rect">
            <a:avLst/>
          </a:prstGeom>
          <a:noFill/>
        </p:spPr>
        <p:txBody>
          <a:bodyPr wrap="none" rtlCol="0">
            <a:spAutoFit/>
          </a:bodyPr>
          <a:lstStyle/>
          <a:p>
            <a:r>
              <a:rPr lang="en-US" dirty="0"/>
              <a:t>AGE</a:t>
            </a:r>
          </a:p>
        </p:txBody>
      </p:sp>
    </p:spTree>
    <p:extLst>
      <p:ext uri="{BB962C8B-B14F-4D97-AF65-F5344CB8AC3E}">
        <p14:creationId xmlns:p14="http://schemas.microsoft.com/office/powerpoint/2010/main" val="425864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D9EFD-2B6E-064A-8C66-A59B579C7F98}"/>
              </a:ext>
            </a:extLst>
          </p:cNvPr>
          <p:cNvSpPr>
            <a:spLocks noGrp="1"/>
          </p:cNvSpPr>
          <p:nvPr>
            <p:ph type="title"/>
          </p:nvPr>
        </p:nvSpPr>
        <p:spPr>
          <a:xfrm>
            <a:off x="534353" y="535519"/>
            <a:ext cx="6703695" cy="452033"/>
          </a:xfrm>
        </p:spPr>
        <p:txBody>
          <a:bodyPr>
            <a:normAutofit fontScale="90000"/>
          </a:bodyPr>
          <a:lstStyle/>
          <a:p>
            <a:pPr algn="ctr"/>
            <a:r>
              <a:rPr lang="en-US" sz="2800" b="1" u="sng" dirty="0"/>
              <a:t>Missing Attribute (examples)</a:t>
            </a:r>
          </a:p>
        </p:txBody>
      </p:sp>
      <p:sp>
        <p:nvSpPr>
          <p:cNvPr id="3" name="Content Placeholder 2">
            <a:extLst>
              <a:ext uri="{FF2B5EF4-FFF2-40B4-BE49-F238E27FC236}">
                <a16:creationId xmlns:a16="http://schemas.microsoft.com/office/drawing/2014/main" id="{6F1E79D0-5673-1B4E-AB38-73A9A13C7F0F}"/>
              </a:ext>
            </a:extLst>
          </p:cNvPr>
          <p:cNvSpPr>
            <a:spLocks noGrp="1"/>
          </p:cNvSpPr>
          <p:nvPr>
            <p:ph idx="1"/>
          </p:nvPr>
        </p:nvSpPr>
        <p:spPr>
          <a:xfrm>
            <a:off x="292259" y="1115568"/>
            <a:ext cx="7187881" cy="7907402"/>
          </a:xfrm>
        </p:spPr>
        <p:txBody>
          <a:bodyPr>
            <a:normAutofit/>
          </a:bodyPr>
          <a:lstStyle/>
          <a:p>
            <a:pPr marL="0" indent="0">
              <a:buNone/>
            </a:pPr>
            <a:r>
              <a:rPr lang="en-US" sz="2400" u="sng" dirty="0"/>
              <a:t>Example-3:</a:t>
            </a:r>
          </a:p>
          <a:p>
            <a:pPr marL="0" indent="0">
              <a:buNone/>
            </a:pPr>
            <a:endParaRPr lang="en-US" sz="2400" u="sng" dirty="0"/>
          </a:p>
          <a:p>
            <a:pPr marL="0" indent="0">
              <a:buNone/>
            </a:pPr>
            <a:r>
              <a:rPr lang="en-US" sz="1800" dirty="0"/>
              <a:t>             young-adult</a:t>
            </a:r>
          </a:p>
          <a:p>
            <a:pPr marL="0" indent="0">
              <a:buNone/>
            </a:pPr>
            <a:r>
              <a:rPr lang="en-US" sz="1800" dirty="0"/>
              <a:t>                                        teen                      adult</a:t>
            </a:r>
          </a:p>
          <a:p>
            <a:pPr marL="0" indent="0">
              <a:buNone/>
            </a:pPr>
            <a:endParaRPr lang="en-US" sz="2400" u="sng" dirty="0"/>
          </a:p>
          <a:p>
            <a:pPr marL="0" indent="0">
              <a:buNone/>
            </a:pPr>
            <a:endParaRPr lang="en-US" sz="2400" u="sng" dirty="0"/>
          </a:p>
          <a:p>
            <a:pPr marL="0" indent="0">
              <a:buNone/>
            </a:pPr>
            <a:endParaRPr lang="en-US" sz="2400" u="sng" dirty="0"/>
          </a:p>
          <a:p>
            <a:pPr marL="0" indent="0">
              <a:buNone/>
            </a:pPr>
            <a:endParaRPr lang="en-US" sz="2400" u="sng" dirty="0"/>
          </a:p>
          <a:p>
            <a:pPr marL="0" indent="0">
              <a:buNone/>
            </a:pPr>
            <a:r>
              <a:rPr lang="en-US" sz="2400" dirty="0">
                <a:solidFill>
                  <a:srgbClr val="FF0000"/>
                </a:solidFill>
              </a:rPr>
              <a:t>What is the entropy of the instances at node B if 20 of them have class value BUY, 10 have class value SELL, and instance X has class value BUY ?</a:t>
            </a:r>
          </a:p>
        </p:txBody>
      </p:sp>
      <p:cxnSp>
        <p:nvCxnSpPr>
          <p:cNvPr id="8" name="Straight Arrow Connector 7">
            <a:extLst>
              <a:ext uri="{FF2B5EF4-FFF2-40B4-BE49-F238E27FC236}">
                <a16:creationId xmlns:a16="http://schemas.microsoft.com/office/drawing/2014/main" id="{82E243AB-C7FC-4F49-BC49-38ADE16CF2B9}"/>
              </a:ext>
            </a:extLst>
          </p:cNvPr>
          <p:cNvCxnSpPr>
            <a:stCxn id="4" idx="4"/>
          </p:cNvCxnSpPr>
          <p:nvPr/>
        </p:nvCxnSpPr>
        <p:spPr>
          <a:xfrm>
            <a:off x="2980944" y="2139696"/>
            <a:ext cx="54864" cy="512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4E3E179-0126-AB41-A253-B481D3F0240F}"/>
              </a:ext>
            </a:extLst>
          </p:cNvPr>
          <p:cNvSpPr/>
          <p:nvPr/>
        </p:nvSpPr>
        <p:spPr>
          <a:xfrm>
            <a:off x="2545931" y="2634312"/>
            <a:ext cx="877824" cy="4031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2678D62D-9F9A-5848-9299-E980148CA46B}"/>
              </a:ext>
            </a:extLst>
          </p:cNvPr>
          <p:cNvGrpSpPr/>
          <p:nvPr/>
        </p:nvGrpSpPr>
        <p:grpSpPr>
          <a:xfrm>
            <a:off x="641846" y="1645920"/>
            <a:ext cx="5098260" cy="1371048"/>
            <a:chOff x="641846" y="1645920"/>
            <a:chExt cx="5098260" cy="1371048"/>
          </a:xfrm>
        </p:grpSpPr>
        <p:sp>
          <p:nvSpPr>
            <p:cNvPr id="4" name="Oval 3">
              <a:extLst>
                <a:ext uri="{FF2B5EF4-FFF2-40B4-BE49-F238E27FC236}">
                  <a16:creationId xmlns:a16="http://schemas.microsoft.com/office/drawing/2014/main" id="{4C0FF2CD-66FE-EB4A-AAE6-0950855C882F}"/>
                </a:ext>
              </a:extLst>
            </p:cNvPr>
            <p:cNvSpPr/>
            <p:nvPr/>
          </p:nvSpPr>
          <p:spPr>
            <a:xfrm>
              <a:off x="2432304" y="1645920"/>
              <a:ext cx="1097280" cy="4937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3F047982-992A-D045-939E-4BA2CC2E7979}"/>
                </a:ext>
              </a:extLst>
            </p:cNvPr>
            <p:cNvCxnSpPr>
              <a:cxnSpLocks/>
              <a:stCxn id="4" idx="3"/>
            </p:cNvCxnSpPr>
            <p:nvPr/>
          </p:nvCxnSpPr>
          <p:spPr>
            <a:xfrm flipH="1">
              <a:off x="1278537" y="2067384"/>
              <a:ext cx="1314460" cy="584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32A1A3C-518C-684F-B123-A66E3AB3E854}"/>
                </a:ext>
              </a:extLst>
            </p:cNvPr>
            <p:cNvCxnSpPr>
              <a:cxnSpLocks/>
            </p:cNvCxnSpPr>
            <p:nvPr/>
          </p:nvCxnSpPr>
          <p:spPr>
            <a:xfrm>
              <a:off x="3423755" y="2066964"/>
              <a:ext cx="1724401" cy="47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5A62940A-A0B8-964F-A831-EB4B90CD0291}"/>
                </a:ext>
              </a:extLst>
            </p:cNvPr>
            <p:cNvSpPr/>
            <p:nvPr/>
          </p:nvSpPr>
          <p:spPr>
            <a:xfrm>
              <a:off x="641846" y="2613792"/>
              <a:ext cx="877824" cy="4031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p>
          </p:txBody>
        </p:sp>
        <p:sp>
          <p:nvSpPr>
            <p:cNvPr id="13" name="Oval 12">
              <a:extLst>
                <a:ext uri="{FF2B5EF4-FFF2-40B4-BE49-F238E27FC236}">
                  <a16:creationId xmlns:a16="http://schemas.microsoft.com/office/drawing/2014/main" id="{B407FA77-9614-C44B-A2EB-4B94E3030353}"/>
                </a:ext>
              </a:extLst>
            </p:cNvPr>
            <p:cNvSpPr/>
            <p:nvPr/>
          </p:nvSpPr>
          <p:spPr>
            <a:xfrm>
              <a:off x="4862282" y="2541612"/>
              <a:ext cx="877824" cy="4031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EC6E3D77-43E2-1945-994E-D02D1E9C8F61}"/>
              </a:ext>
            </a:extLst>
          </p:cNvPr>
          <p:cNvSpPr txBox="1"/>
          <p:nvPr/>
        </p:nvSpPr>
        <p:spPr>
          <a:xfrm>
            <a:off x="2783304" y="2613792"/>
            <a:ext cx="351378" cy="461665"/>
          </a:xfrm>
          <a:prstGeom prst="rect">
            <a:avLst/>
          </a:prstGeom>
          <a:noFill/>
        </p:spPr>
        <p:txBody>
          <a:bodyPr wrap="none" rtlCol="0">
            <a:spAutoFit/>
          </a:bodyPr>
          <a:lstStyle/>
          <a:p>
            <a:r>
              <a:rPr lang="en-US" sz="2400" dirty="0"/>
              <a:t>B</a:t>
            </a:r>
          </a:p>
        </p:txBody>
      </p:sp>
      <p:sp>
        <p:nvSpPr>
          <p:cNvPr id="20" name="TextBox 19">
            <a:extLst>
              <a:ext uri="{FF2B5EF4-FFF2-40B4-BE49-F238E27FC236}">
                <a16:creationId xmlns:a16="http://schemas.microsoft.com/office/drawing/2014/main" id="{AD42BF2C-B691-FD4D-BE87-F080DA0064C6}"/>
              </a:ext>
            </a:extLst>
          </p:cNvPr>
          <p:cNvSpPr txBox="1"/>
          <p:nvPr/>
        </p:nvSpPr>
        <p:spPr>
          <a:xfrm>
            <a:off x="5148156" y="2512366"/>
            <a:ext cx="348172" cy="461665"/>
          </a:xfrm>
          <a:prstGeom prst="rect">
            <a:avLst/>
          </a:prstGeom>
          <a:noFill/>
        </p:spPr>
        <p:txBody>
          <a:bodyPr wrap="none" rtlCol="0">
            <a:spAutoFit/>
          </a:bodyPr>
          <a:lstStyle/>
          <a:p>
            <a:r>
              <a:rPr lang="en-US" sz="2400" dirty="0"/>
              <a:t>C</a:t>
            </a:r>
          </a:p>
        </p:txBody>
      </p:sp>
      <p:sp>
        <p:nvSpPr>
          <p:cNvPr id="22" name="TextBox 21">
            <a:extLst>
              <a:ext uri="{FF2B5EF4-FFF2-40B4-BE49-F238E27FC236}">
                <a16:creationId xmlns:a16="http://schemas.microsoft.com/office/drawing/2014/main" id="{3E06B796-83E8-0F4B-857F-1137A95074E1}"/>
              </a:ext>
            </a:extLst>
          </p:cNvPr>
          <p:cNvSpPr txBox="1"/>
          <p:nvPr/>
        </p:nvSpPr>
        <p:spPr>
          <a:xfrm>
            <a:off x="876624" y="2578186"/>
            <a:ext cx="362600" cy="461665"/>
          </a:xfrm>
          <a:prstGeom prst="rect">
            <a:avLst/>
          </a:prstGeom>
          <a:noFill/>
        </p:spPr>
        <p:txBody>
          <a:bodyPr wrap="none" rtlCol="0">
            <a:spAutoFit/>
          </a:bodyPr>
          <a:lstStyle/>
          <a:p>
            <a:r>
              <a:rPr lang="en-US" sz="2400" dirty="0"/>
              <a:t>A</a:t>
            </a:r>
          </a:p>
        </p:txBody>
      </p:sp>
      <p:sp>
        <p:nvSpPr>
          <p:cNvPr id="24" name="TextBox 23">
            <a:extLst>
              <a:ext uri="{FF2B5EF4-FFF2-40B4-BE49-F238E27FC236}">
                <a16:creationId xmlns:a16="http://schemas.microsoft.com/office/drawing/2014/main" id="{B4EE0524-9223-0340-B279-6DC2ACB6F568}"/>
              </a:ext>
            </a:extLst>
          </p:cNvPr>
          <p:cNvSpPr txBox="1"/>
          <p:nvPr/>
        </p:nvSpPr>
        <p:spPr>
          <a:xfrm>
            <a:off x="3632793" y="1551565"/>
            <a:ext cx="3567772" cy="646331"/>
          </a:xfrm>
          <a:prstGeom prst="rect">
            <a:avLst/>
          </a:prstGeom>
          <a:noFill/>
        </p:spPr>
        <p:txBody>
          <a:bodyPr wrap="none" rtlCol="0">
            <a:spAutoFit/>
          </a:bodyPr>
          <a:lstStyle/>
          <a:p>
            <a:r>
              <a:rPr lang="en-US" dirty="0"/>
              <a:t>101 instances, X is missing value for </a:t>
            </a:r>
          </a:p>
          <a:p>
            <a:r>
              <a:rPr lang="en-US" dirty="0"/>
              <a:t>the split attribute AGE</a:t>
            </a:r>
          </a:p>
        </p:txBody>
      </p:sp>
      <p:sp>
        <p:nvSpPr>
          <p:cNvPr id="25" name="TextBox 24">
            <a:extLst>
              <a:ext uri="{FF2B5EF4-FFF2-40B4-BE49-F238E27FC236}">
                <a16:creationId xmlns:a16="http://schemas.microsoft.com/office/drawing/2014/main" id="{B90B8F68-DF92-734D-9103-621647C8F535}"/>
              </a:ext>
            </a:extLst>
          </p:cNvPr>
          <p:cNvSpPr txBox="1"/>
          <p:nvPr/>
        </p:nvSpPr>
        <p:spPr>
          <a:xfrm>
            <a:off x="155087" y="3073224"/>
            <a:ext cx="1780680" cy="646331"/>
          </a:xfrm>
          <a:prstGeom prst="rect">
            <a:avLst/>
          </a:prstGeom>
          <a:noFill/>
        </p:spPr>
        <p:txBody>
          <a:bodyPr wrap="none" rtlCol="0">
            <a:spAutoFit/>
          </a:bodyPr>
          <a:lstStyle/>
          <a:p>
            <a:r>
              <a:rPr lang="en-US" dirty="0"/>
              <a:t>50 instances</a:t>
            </a:r>
          </a:p>
          <a:p>
            <a:r>
              <a:rPr lang="en-US" dirty="0"/>
              <a:t>+ .5 of instance X</a:t>
            </a:r>
          </a:p>
        </p:txBody>
      </p:sp>
      <p:sp>
        <p:nvSpPr>
          <p:cNvPr id="26" name="TextBox 25">
            <a:extLst>
              <a:ext uri="{FF2B5EF4-FFF2-40B4-BE49-F238E27FC236}">
                <a16:creationId xmlns:a16="http://schemas.microsoft.com/office/drawing/2014/main" id="{1EB3872D-F0E3-3D40-8573-A29B67EAED7A}"/>
              </a:ext>
            </a:extLst>
          </p:cNvPr>
          <p:cNvSpPr txBox="1"/>
          <p:nvPr/>
        </p:nvSpPr>
        <p:spPr>
          <a:xfrm>
            <a:off x="2321477" y="3133266"/>
            <a:ext cx="1780680" cy="646331"/>
          </a:xfrm>
          <a:prstGeom prst="rect">
            <a:avLst/>
          </a:prstGeom>
          <a:noFill/>
        </p:spPr>
        <p:txBody>
          <a:bodyPr wrap="none" rtlCol="0">
            <a:spAutoFit/>
          </a:bodyPr>
          <a:lstStyle/>
          <a:p>
            <a:r>
              <a:rPr lang="en-US" dirty="0"/>
              <a:t>30 instances</a:t>
            </a:r>
          </a:p>
          <a:p>
            <a:r>
              <a:rPr lang="en-US" dirty="0"/>
              <a:t>+ .3 of instance X</a:t>
            </a:r>
          </a:p>
        </p:txBody>
      </p:sp>
      <p:sp>
        <p:nvSpPr>
          <p:cNvPr id="27" name="TextBox 26">
            <a:extLst>
              <a:ext uri="{FF2B5EF4-FFF2-40B4-BE49-F238E27FC236}">
                <a16:creationId xmlns:a16="http://schemas.microsoft.com/office/drawing/2014/main" id="{386FF791-8D5A-B842-8436-03ECEF44B33F}"/>
              </a:ext>
            </a:extLst>
          </p:cNvPr>
          <p:cNvSpPr txBox="1"/>
          <p:nvPr/>
        </p:nvSpPr>
        <p:spPr>
          <a:xfrm>
            <a:off x="4844671" y="3057011"/>
            <a:ext cx="1780680" cy="646331"/>
          </a:xfrm>
          <a:prstGeom prst="rect">
            <a:avLst/>
          </a:prstGeom>
          <a:noFill/>
        </p:spPr>
        <p:txBody>
          <a:bodyPr wrap="none" rtlCol="0">
            <a:spAutoFit/>
          </a:bodyPr>
          <a:lstStyle/>
          <a:p>
            <a:r>
              <a:rPr lang="en-US" dirty="0"/>
              <a:t>20 instances</a:t>
            </a:r>
          </a:p>
          <a:p>
            <a:r>
              <a:rPr lang="en-US" dirty="0"/>
              <a:t>+ .2 of instance X</a:t>
            </a:r>
          </a:p>
        </p:txBody>
      </p:sp>
      <p:sp>
        <p:nvSpPr>
          <p:cNvPr id="29" name="TextBox 28">
            <a:extLst>
              <a:ext uri="{FF2B5EF4-FFF2-40B4-BE49-F238E27FC236}">
                <a16:creationId xmlns:a16="http://schemas.microsoft.com/office/drawing/2014/main" id="{E12396DC-CF1B-AC43-B7F2-8F68244DA0EC}"/>
              </a:ext>
            </a:extLst>
          </p:cNvPr>
          <p:cNvSpPr txBox="1"/>
          <p:nvPr/>
        </p:nvSpPr>
        <p:spPr>
          <a:xfrm>
            <a:off x="2730169" y="1763967"/>
            <a:ext cx="574132" cy="369332"/>
          </a:xfrm>
          <a:prstGeom prst="rect">
            <a:avLst/>
          </a:prstGeom>
          <a:noFill/>
        </p:spPr>
        <p:txBody>
          <a:bodyPr wrap="none" rtlCol="0">
            <a:spAutoFit/>
          </a:bodyPr>
          <a:lstStyle/>
          <a:p>
            <a:r>
              <a:rPr lang="en-US" dirty="0"/>
              <a:t>AGE</a:t>
            </a:r>
          </a:p>
        </p:txBody>
      </p:sp>
    </p:spTree>
    <p:extLst>
      <p:ext uri="{BB962C8B-B14F-4D97-AF65-F5344CB8AC3E}">
        <p14:creationId xmlns:p14="http://schemas.microsoft.com/office/powerpoint/2010/main" val="3137961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649F-99EA-6C4F-83E9-E8AA7243660E}"/>
              </a:ext>
            </a:extLst>
          </p:cNvPr>
          <p:cNvSpPr>
            <a:spLocks noGrp="1"/>
          </p:cNvSpPr>
          <p:nvPr>
            <p:ph type="title"/>
          </p:nvPr>
        </p:nvSpPr>
        <p:spPr>
          <a:xfrm>
            <a:off x="525208" y="-128226"/>
            <a:ext cx="6703695" cy="689777"/>
          </a:xfrm>
        </p:spPr>
        <p:txBody>
          <a:bodyPr>
            <a:normAutofit/>
          </a:bodyPr>
          <a:lstStyle/>
          <a:p>
            <a:pPr algn="ctr"/>
            <a:r>
              <a:rPr lang="en-US" sz="2800" b="1" u="sng" dirty="0"/>
              <a:t>Missing Attributes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D277E43-2C96-154A-B588-8BF8295D820F}"/>
                  </a:ext>
                </a:extLst>
              </p:cNvPr>
              <p:cNvSpPr>
                <a:spLocks noGrp="1"/>
              </p:cNvSpPr>
              <p:nvPr>
                <p:ph idx="1"/>
              </p:nvPr>
            </p:nvSpPr>
            <p:spPr>
              <a:xfrm>
                <a:off x="138024" y="512470"/>
                <a:ext cx="7634376" cy="9545930"/>
              </a:xfrm>
            </p:spPr>
            <p:txBody>
              <a:bodyPr>
                <a:normAutofit fontScale="25000" lnSpcReduction="20000"/>
              </a:bodyPr>
              <a:lstStyle/>
              <a:p>
                <a:r>
                  <a:rPr lang="en-US" sz="9600" dirty="0"/>
                  <a:t>To compute information gain, an attribute’s contribution is weighted by the portion of it that went to this node</a:t>
                </a:r>
              </a:p>
              <a:p>
                <a:r>
                  <a:rPr lang="en-US" sz="9600" u="sng" dirty="0"/>
                  <a:t>Example 4:</a:t>
                </a:r>
              </a:p>
              <a:p>
                <a:endParaRPr lang="en-US" sz="2400" u="sng" dirty="0"/>
              </a:p>
              <a:p>
                <a:endParaRPr lang="en-US" sz="2400" u="sng" dirty="0"/>
              </a:p>
              <a:p>
                <a:pPr marL="0" indent="0">
                  <a:buNone/>
                </a:pPr>
                <a:endParaRPr lang="en-US" sz="2400" u="sng" dirty="0"/>
              </a:p>
              <a:p>
                <a:pPr marL="0" indent="0">
                  <a:buNone/>
                </a:pPr>
                <a:endParaRPr lang="en-US" sz="2400" u="sng" dirty="0"/>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sz="3800" dirty="0"/>
              </a:p>
              <a:p>
                <a:endParaRPr lang="en-US" sz="7400" dirty="0"/>
              </a:p>
              <a:p>
                <a:endParaRPr lang="en-US" sz="9600" dirty="0"/>
              </a:p>
              <a:p>
                <a:r>
                  <a:rPr lang="en-US" sz="9600" dirty="0"/>
                  <a:t>Entropy at Rating node is:</a:t>
                </a:r>
              </a:p>
              <a:p>
                <a:endParaRPr lang="en-US" sz="2400" dirty="0"/>
              </a:p>
              <a:p>
                <a:pPr marL="0" indent="0">
                  <a:buNone/>
                </a:pPr>
                <a:r>
                  <a:rPr lang="en-US" sz="5500" dirty="0"/>
                  <a:t> </a:t>
                </a:r>
                <a:r>
                  <a:rPr lang="en-US" sz="7200" dirty="0"/>
                  <a:t>-  </a:t>
                </a:r>
                <a14:m>
                  <m:oMath xmlns:m="http://schemas.openxmlformats.org/officeDocument/2006/math">
                    <m:f>
                      <m:fPr>
                        <m:ctrlPr>
                          <a:rPr lang="en-US" sz="7200" i="1" smtClean="0">
                            <a:latin typeface="Cambria Math" panose="02040503050406030204" pitchFamily="18" charset="0"/>
                          </a:rPr>
                        </m:ctrlPr>
                      </m:fPr>
                      <m:num>
                        <m:r>
                          <a:rPr lang="en-US" sz="7200" b="0" i="1" smtClean="0">
                            <a:latin typeface="Cambria Math" panose="02040503050406030204" pitchFamily="18" charset="0"/>
                          </a:rPr>
                          <m:t>35.5</m:t>
                        </m:r>
                      </m:num>
                      <m:den>
                        <m:r>
                          <a:rPr lang="en-US" sz="7200" b="0" i="1" smtClean="0">
                            <a:latin typeface="Cambria Math" panose="02040503050406030204" pitchFamily="18" charset="0"/>
                          </a:rPr>
                          <m:t>50.5</m:t>
                        </m:r>
                      </m:den>
                    </m:f>
                  </m:oMath>
                </a14:m>
                <a:r>
                  <a:rPr lang="en-US" sz="7200" dirty="0"/>
                  <a:t>(log</a:t>
                </a:r>
                <a:r>
                  <a:rPr lang="en-US" sz="7200" baseline="-25000" dirty="0"/>
                  <a:t>2</a:t>
                </a:r>
                <a:r>
                  <a:rPr lang="en-US" sz="7200" dirty="0"/>
                  <a:t> </a:t>
                </a:r>
                <a14:m>
                  <m:oMath xmlns:m="http://schemas.openxmlformats.org/officeDocument/2006/math">
                    <m:f>
                      <m:fPr>
                        <m:ctrlPr>
                          <a:rPr lang="en-US" sz="7200" i="1" smtClean="0">
                            <a:latin typeface="Cambria Math" panose="02040503050406030204" pitchFamily="18" charset="0"/>
                          </a:rPr>
                        </m:ctrlPr>
                      </m:fPr>
                      <m:num>
                        <m:r>
                          <a:rPr lang="en-US" sz="7200" b="0" i="1" smtClean="0">
                            <a:latin typeface="Cambria Math" panose="02040503050406030204" pitchFamily="18" charset="0"/>
                          </a:rPr>
                          <m:t>35.5</m:t>
                        </m:r>
                      </m:num>
                      <m:den>
                        <m:r>
                          <a:rPr lang="en-US" sz="7200" b="0" i="1" smtClean="0">
                            <a:latin typeface="Cambria Math" panose="02040503050406030204" pitchFamily="18" charset="0"/>
                          </a:rPr>
                          <m:t>50.5</m:t>
                        </m:r>
                      </m:den>
                    </m:f>
                  </m:oMath>
                </a14:m>
                <a:r>
                  <a:rPr lang="en-US" sz="7200" dirty="0"/>
                  <a:t>) - </a:t>
                </a:r>
                <a14:m>
                  <m:oMath xmlns:m="http://schemas.openxmlformats.org/officeDocument/2006/math">
                    <m:f>
                      <m:fPr>
                        <m:ctrlPr>
                          <a:rPr lang="en-US" sz="7200" i="1" smtClean="0">
                            <a:latin typeface="Cambria Math" panose="02040503050406030204" pitchFamily="18" charset="0"/>
                          </a:rPr>
                        </m:ctrlPr>
                      </m:fPr>
                      <m:num>
                        <m:r>
                          <a:rPr lang="en-US" sz="7200" b="0" i="1" smtClean="0">
                            <a:latin typeface="Cambria Math" panose="02040503050406030204" pitchFamily="18" charset="0"/>
                          </a:rPr>
                          <m:t>15</m:t>
                        </m:r>
                      </m:num>
                      <m:den>
                        <m:r>
                          <a:rPr lang="en-US" sz="7200" b="0" i="1" smtClean="0">
                            <a:latin typeface="Cambria Math" panose="02040503050406030204" pitchFamily="18" charset="0"/>
                          </a:rPr>
                          <m:t>50.5</m:t>
                        </m:r>
                      </m:den>
                    </m:f>
                  </m:oMath>
                </a14:m>
                <a:r>
                  <a:rPr lang="en-US" sz="7200" dirty="0"/>
                  <a:t>(log</a:t>
                </a:r>
                <a:r>
                  <a:rPr lang="en-US" sz="7200" baseline="-25000" dirty="0"/>
                  <a:t>2</a:t>
                </a:r>
                <a:r>
                  <a:rPr lang="en-US" sz="7200" dirty="0"/>
                  <a:t> </a:t>
                </a:r>
                <a14:m>
                  <m:oMath xmlns:m="http://schemas.openxmlformats.org/officeDocument/2006/math">
                    <m:f>
                      <m:fPr>
                        <m:ctrlPr>
                          <a:rPr lang="en-US" sz="7200" i="1" smtClean="0">
                            <a:latin typeface="Cambria Math" panose="02040503050406030204" pitchFamily="18" charset="0"/>
                          </a:rPr>
                        </m:ctrlPr>
                      </m:fPr>
                      <m:num>
                        <m:r>
                          <a:rPr lang="en-US" sz="7200" b="0" i="1" smtClean="0">
                            <a:latin typeface="Cambria Math" panose="02040503050406030204" pitchFamily="18" charset="0"/>
                          </a:rPr>
                          <m:t>15</m:t>
                        </m:r>
                      </m:num>
                      <m:den>
                        <m:r>
                          <a:rPr lang="en-US" sz="7200" b="0" i="1" smtClean="0">
                            <a:latin typeface="Cambria Math" panose="02040503050406030204" pitchFamily="18" charset="0"/>
                          </a:rPr>
                          <m:t>50.5</m:t>
                        </m:r>
                      </m:den>
                    </m:f>
                  </m:oMath>
                </a14:m>
                <a:r>
                  <a:rPr lang="en-US" sz="7200" dirty="0"/>
                  <a:t>) = - .70297 ( -.508) - .297 (-1.751)          </a:t>
                </a:r>
              </a:p>
              <a:p>
                <a:pPr marL="0" indent="0">
                  <a:buNone/>
                </a:pPr>
                <a:r>
                  <a:rPr lang="en-US" sz="7200" dirty="0"/>
                  <a:t>                                                      = .3571 +  .5200  = .8771</a:t>
                </a:r>
              </a:p>
              <a:p>
                <a:r>
                  <a:rPr lang="en-US" sz="9600" dirty="0"/>
                  <a:t>Entropy of left child is</a:t>
                </a:r>
              </a:p>
              <a:p>
                <a:pPr marL="0" indent="0">
                  <a:buNone/>
                </a:pPr>
                <a:r>
                  <a:rPr lang="en-US" sz="7200" dirty="0"/>
                  <a:t> - </a:t>
                </a:r>
                <a14:m>
                  <m:oMath xmlns:m="http://schemas.openxmlformats.org/officeDocument/2006/math">
                    <m:f>
                      <m:fPr>
                        <m:ctrlPr>
                          <a:rPr lang="en-US" sz="7200" i="1" smtClean="0">
                            <a:latin typeface="Cambria Math" panose="02040503050406030204" pitchFamily="18" charset="0"/>
                          </a:rPr>
                        </m:ctrlPr>
                      </m:fPr>
                      <m:num>
                        <m:r>
                          <a:rPr lang="en-US" sz="7200" b="0" i="1" smtClean="0">
                            <a:latin typeface="Cambria Math" panose="02040503050406030204" pitchFamily="18" charset="0"/>
                          </a:rPr>
                          <m:t>20</m:t>
                        </m:r>
                      </m:num>
                      <m:den>
                        <m:r>
                          <a:rPr lang="en-US" sz="7200" b="0" i="1" smtClean="0">
                            <a:latin typeface="Cambria Math" panose="02040503050406030204" pitchFamily="18" charset="0"/>
                          </a:rPr>
                          <m:t>30</m:t>
                        </m:r>
                      </m:den>
                    </m:f>
                  </m:oMath>
                </a14:m>
                <a:r>
                  <a:rPr lang="en-US" sz="7200" dirty="0"/>
                  <a:t>(log</a:t>
                </a:r>
                <a:r>
                  <a:rPr lang="en-US" sz="7200" baseline="-25000" dirty="0"/>
                  <a:t>2</a:t>
                </a:r>
                <a:r>
                  <a:rPr lang="en-US" sz="7200" dirty="0"/>
                  <a:t> </a:t>
                </a:r>
                <a14:m>
                  <m:oMath xmlns:m="http://schemas.openxmlformats.org/officeDocument/2006/math">
                    <m:f>
                      <m:fPr>
                        <m:ctrlPr>
                          <a:rPr lang="en-US" sz="7200" i="1" smtClean="0">
                            <a:latin typeface="Cambria Math" panose="02040503050406030204" pitchFamily="18" charset="0"/>
                          </a:rPr>
                        </m:ctrlPr>
                      </m:fPr>
                      <m:num>
                        <m:r>
                          <a:rPr lang="en-US" sz="7200" b="0" i="1" smtClean="0">
                            <a:latin typeface="Cambria Math" panose="02040503050406030204" pitchFamily="18" charset="0"/>
                          </a:rPr>
                          <m:t>20</m:t>
                        </m:r>
                      </m:num>
                      <m:den>
                        <m:r>
                          <a:rPr lang="en-US" sz="7200" b="0" i="1" smtClean="0">
                            <a:latin typeface="Cambria Math" panose="02040503050406030204" pitchFamily="18" charset="0"/>
                          </a:rPr>
                          <m:t>30</m:t>
                        </m:r>
                      </m:den>
                    </m:f>
                  </m:oMath>
                </a14:m>
                <a:r>
                  <a:rPr lang="en-US" sz="7200" dirty="0"/>
                  <a:t>) - </a:t>
                </a:r>
                <a14:m>
                  <m:oMath xmlns:m="http://schemas.openxmlformats.org/officeDocument/2006/math">
                    <m:f>
                      <m:fPr>
                        <m:ctrlPr>
                          <a:rPr lang="en-US" sz="7200" i="1" smtClean="0">
                            <a:latin typeface="Cambria Math" panose="02040503050406030204" pitchFamily="18" charset="0"/>
                          </a:rPr>
                        </m:ctrlPr>
                      </m:fPr>
                      <m:num>
                        <m:r>
                          <a:rPr lang="en-US" sz="7200" b="0" i="1" smtClean="0">
                            <a:latin typeface="Cambria Math" panose="02040503050406030204" pitchFamily="18" charset="0"/>
                          </a:rPr>
                          <m:t>10</m:t>
                        </m:r>
                      </m:num>
                      <m:den>
                        <m:r>
                          <a:rPr lang="en-US" sz="7200" b="0" i="1" smtClean="0">
                            <a:latin typeface="Cambria Math" panose="02040503050406030204" pitchFamily="18" charset="0"/>
                          </a:rPr>
                          <m:t>30</m:t>
                        </m:r>
                      </m:den>
                    </m:f>
                  </m:oMath>
                </a14:m>
                <a:r>
                  <a:rPr lang="en-US" sz="7200" dirty="0"/>
                  <a:t>(log</a:t>
                </a:r>
                <a:r>
                  <a:rPr lang="en-US" sz="7200" baseline="-25000" dirty="0"/>
                  <a:t>2</a:t>
                </a:r>
                <a:r>
                  <a:rPr lang="en-US" sz="7200" dirty="0"/>
                  <a:t> </a:t>
                </a:r>
                <a14:m>
                  <m:oMath xmlns:m="http://schemas.openxmlformats.org/officeDocument/2006/math">
                    <m:f>
                      <m:fPr>
                        <m:ctrlPr>
                          <a:rPr lang="en-US" sz="7200" i="1" smtClean="0">
                            <a:latin typeface="Cambria Math" panose="02040503050406030204" pitchFamily="18" charset="0"/>
                          </a:rPr>
                        </m:ctrlPr>
                      </m:fPr>
                      <m:num>
                        <m:r>
                          <a:rPr lang="en-US" sz="7200" b="0" i="1" smtClean="0">
                            <a:latin typeface="Cambria Math" panose="02040503050406030204" pitchFamily="18" charset="0"/>
                          </a:rPr>
                          <m:t>10</m:t>
                        </m:r>
                      </m:num>
                      <m:den>
                        <m:r>
                          <a:rPr lang="en-US" sz="7200" b="0" i="1" smtClean="0">
                            <a:latin typeface="Cambria Math" panose="02040503050406030204" pitchFamily="18" charset="0"/>
                          </a:rPr>
                          <m:t>30</m:t>
                        </m:r>
                      </m:den>
                    </m:f>
                  </m:oMath>
                </a14:m>
                <a:r>
                  <a:rPr lang="en-US" sz="7200" dirty="0"/>
                  <a:t>) = -.6667 (-.5849) - .3333 (-1.5851)</a:t>
                </a:r>
              </a:p>
              <a:p>
                <a:pPr marL="0" indent="0">
                  <a:buNone/>
                </a:pPr>
                <a:r>
                  <a:rPr lang="en-US" sz="7200" dirty="0"/>
                  <a:t>                                            =  .3900 + .5283 = ..9183</a:t>
                </a:r>
              </a:p>
              <a:p>
                <a:r>
                  <a:rPr lang="en-US" sz="9600" dirty="0"/>
                  <a:t>Entropy of right child is</a:t>
                </a:r>
              </a:p>
              <a:p>
                <a:pPr marL="0" indent="0">
                  <a:buNone/>
                </a:pPr>
                <a:r>
                  <a:rPr lang="en-US" sz="7200" dirty="0"/>
                  <a:t> - </a:t>
                </a:r>
                <a14:m>
                  <m:oMath xmlns:m="http://schemas.openxmlformats.org/officeDocument/2006/math">
                    <m:f>
                      <m:fPr>
                        <m:ctrlPr>
                          <a:rPr lang="en-US" sz="7200" i="1" smtClean="0">
                            <a:latin typeface="Cambria Math" panose="02040503050406030204" pitchFamily="18" charset="0"/>
                          </a:rPr>
                        </m:ctrlPr>
                      </m:fPr>
                      <m:num>
                        <m:r>
                          <a:rPr lang="en-US" sz="7200" b="0" i="1" smtClean="0">
                            <a:latin typeface="Cambria Math" panose="02040503050406030204" pitchFamily="18" charset="0"/>
                          </a:rPr>
                          <m:t>15.5</m:t>
                        </m:r>
                      </m:num>
                      <m:den>
                        <m:r>
                          <a:rPr lang="en-US" sz="7200" b="0" i="1" smtClean="0">
                            <a:latin typeface="Cambria Math" panose="02040503050406030204" pitchFamily="18" charset="0"/>
                          </a:rPr>
                          <m:t>20.5</m:t>
                        </m:r>
                      </m:den>
                    </m:f>
                  </m:oMath>
                </a14:m>
                <a:r>
                  <a:rPr lang="en-US" sz="7200" dirty="0"/>
                  <a:t>(log</a:t>
                </a:r>
                <a:r>
                  <a:rPr lang="en-US" sz="7200" baseline="-25000" dirty="0"/>
                  <a:t>2</a:t>
                </a:r>
                <a:r>
                  <a:rPr lang="en-US" sz="7200" dirty="0"/>
                  <a:t> </a:t>
                </a:r>
                <a14:m>
                  <m:oMath xmlns:m="http://schemas.openxmlformats.org/officeDocument/2006/math">
                    <m:f>
                      <m:fPr>
                        <m:ctrlPr>
                          <a:rPr lang="en-US" sz="7200" i="1" smtClean="0">
                            <a:latin typeface="Cambria Math" panose="02040503050406030204" pitchFamily="18" charset="0"/>
                          </a:rPr>
                        </m:ctrlPr>
                      </m:fPr>
                      <m:num>
                        <m:r>
                          <a:rPr lang="en-US" sz="7200" b="0" i="1" smtClean="0">
                            <a:latin typeface="Cambria Math" panose="02040503050406030204" pitchFamily="18" charset="0"/>
                          </a:rPr>
                          <m:t>15.5</m:t>
                        </m:r>
                      </m:num>
                      <m:den>
                        <m:r>
                          <a:rPr lang="en-US" sz="7200" b="0" i="1" smtClean="0">
                            <a:latin typeface="Cambria Math" panose="02040503050406030204" pitchFamily="18" charset="0"/>
                          </a:rPr>
                          <m:t>20.5</m:t>
                        </m:r>
                      </m:den>
                    </m:f>
                  </m:oMath>
                </a14:m>
                <a:r>
                  <a:rPr lang="en-US" sz="7200" dirty="0"/>
                  <a:t>) - </a:t>
                </a:r>
                <a14:m>
                  <m:oMath xmlns:m="http://schemas.openxmlformats.org/officeDocument/2006/math">
                    <m:f>
                      <m:fPr>
                        <m:ctrlPr>
                          <a:rPr lang="en-US" sz="7200" i="1" smtClean="0">
                            <a:latin typeface="Cambria Math" panose="02040503050406030204" pitchFamily="18" charset="0"/>
                          </a:rPr>
                        </m:ctrlPr>
                      </m:fPr>
                      <m:num>
                        <m:r>
                          <a:rPr lang="en-US" sz="7200" b="0" i="1" smtClean="0">
                            <a:latin typeface="Cambria Math" panose="02040503050406030204" pitchFamily="18" charset="0"/>
                          </a:rPr>
                          <m:t>5</m:t>
                        </m:r>
                      </m:num>
                      <m:den>
                        <m:r>
                          <a:rPr lang="en-US" sz="7200" b="0" i="1" smtClean="0">
                            <a:latin typeface="Cambria Math" panose="02040503050406030204" pitchFamily="18" charset="0"/>
                          </a:rPr>
                          <m:t>20.5</m:t>
                        </m:r>
                      </m:den>
                    </m:f>
                  </m:oMath>
                </a14:m>
                <a:r>
                  <a:rPr lang="en-US" sz="7200" dirty="0"/>
                  <a:t>(log</a:t>
                </a:r>
                <a:r>
                  <a:rPr lang="en-US" sz="7200" baseline="-25000" dirty="0"/>
                  <a:t>2</a:t>
                </a:r>
                <a:r>
                  <a:rPr lang="en-US" sz="7200" dirty="0"/>
                  <a:t> </a:t>
                </a:r>
                <a14:m>
                  <m:oMath xmlns:m="http://schemas.openxmlformats.org/officeDocument/2006/math">
                    <m:f>
                      <m:fPr>
                        <m:ctrlPr>
                          <a:rPr lang="en-US" sz="7200" i="1" smtClean="0">
                            <a:latin typeface="Cambria Math" panose="02040503050406030204" pitchFamily="18" charset="0"/>
                          </a:rPr>
                        </m:ctrlPr>
                      </m:fPr>
                      <m:num>
                        <m:r>
                          <a:rPr lang="en-US" sz="7200" b="0" i="1" smtClean="0">
                            <a:latin typeface="Cambria Math" panose="02040503050406030204" pitchFamily="18" charset="0"/>
                          </a:rPr>
                          <m:t>5</m:t>
                        </m:r>
                      </m:num>
                      <m:den>
                        <m:r>
                          <a:rPr lang="en-US" sz="7200" b="0" i="1" smtClean="0">
                            <a:latin typeface="Cambria Math" panose="02040503050406030204" pitchFamily="18" charset="0"/>
                          </a:rPr>
                          <m:t>20.5</m:t>
                        </m:r>
                      </m:den>
                    </m:f>
                  </m:oMath>
                </a14:m>
                <a:r>
                  <a:rPr lang="en-US" sz="7200" dirty="0"/>
                  <a:t>) = -.7561 (.4034) -.2439 ( -2.0356)</a:t>
                </a:r>
              </a:p>
              <a:p>
                <a:pPr marL="0" indent="0">
                  <a:buNone/>
                </a:pPr>
                <a:r>
                  <a:rPr lang="en-US" sz="7200" dirty="0"/>
                  <a:t>                                                      =  .3050 + .4965 =.8015</a:t>
                </a:r>
              </a:p>
              <a:p>
                <a:r>
                  <a:rPr lang="en-US" sz="9600" dirty="0"/>
                  <a:t>Weighted entropy of split is</a:t>
                </a:r>
              </a:p>
              <a:p>
                <a:pPr marL="0" indent="0">
                  <a:buNone/>
                </a:pPr>
                <a14:m>
                  <m:oMath xmlns:m="http://schemas.openxmlformats.org/officeDocument/2006/math">
                    <m:f>
                      <m:fPr>
                        <m:ctrlPr>
                          <a:rPr lang="en-US" sz="7200" i="1" smtClean="0">
                            <a:latin typeface="Cambria Math" panose="02040503050406030204" pitchFamily="18" charset="0"/>
                          </a:rPr>
                        </m:ctrlPr>
                      </m:fPr>
                      <m:num>
                        <m:r>
                          <a:rPr lang="en-US" sz="7200" b="0" i="1" smtClean="0">
                            <a:latin typeface="Cambria Math" panose="02040503050406030204" pitchFamily="18" charset="0"/>
                          </a:rPr>
                          <m:t>30</m:t>
                        </m:r>
                      </m:num>
                      <m:den>
                        <m:r>
                          <a:rPr lang="en-US" sz="7200" b="0" i="1" smtClean="0">
                            <a:latin typeface="Cambria Math" panose="02040503050406030204" pitchFamily="18" charset="0"/>
                          </a:rPr>
                          <m:t>50.5</m:t>
                        </m:r>
                      </m:den>
                    </m:f>
                  </m:oMath>
                </a14:m>
                <a:r>
                  <a:rPr lang="en-US" sz="7200" dirty="0"/>
                  <a:t>(entropy of left child) + </a:t>
                </a:r>
                <a14:m>
                  <m:oMath xmlns:m="http://schemas.openxmlformats.org/officeDocument/2006/math">
                    <m:f>
                      <m:fPr>
                        <m:ctrlPr>
                          <a:rPr lang="en-US" sz="7200" i="1" smtClean="0">
                            <a:latin typeface="Cambria Math" panose="02040503050406030204" pitchFamily="18" charset="0"/>
                          </a:rPr>
                        </m:ctrlPr>
                      </m:fPr>
                      <m:num>
                        <m:r>
                          <a:rPr lang="en-US" sz="7200" b="0" i="1" smtClean="0">
                            <a:latin typeface="Cambria Math" panose="02040503050406030204" pitchFamily="18" charset="0"/>
                          </a:rPr>
                          <m:t>20.5</m:t>
                        </m:r>
                      </m:num>
                      <m:den>
                        <m:r>
                          <a:rPr lang="en-US" sz="7200" b="0" i="1" smtClean="0">
                            <a:latin typeface="Cambria Math" panose="02040503050406030204" pitchFamily="18" charset="0"/>
                          </a:rPr>
                          <m:t>50.5</m:t>
                        </m:r>
                      </m:den>
                    </m:f>
                  </m:oMath>
                </a14:m>
                <a:r>
                  <a:rPr lang="en-US" sz="7200" dirty="0"/>
                  <a:t>(entropy of right child</a:t>
                </a:r>
              </a:p>
              <a:p>
                <a:pPr marL="0" indent="0">
                  <a:buNone/>
                </a:pPr>
                <a:r>
                  <a:rPr lang="en-US" sz="7200" dirty="0"/>
                  <a:t>= .5941 (.9183) + .4059 (.8015) = .5456 + .3253 = .8709</a:t>
                </a:r>
              </a:p>
              <a:p>
                <a:pPr marL="0" indent="0">
                  <a:buNone/>
                </a:pPr>
                <a:endParaRPr lang="en-US" sz="7200" dirty="0"/>
              </a:p>
              <a:p>
                <a:r>
                  <a:rPr lang="en-US" sz="9600" dirty="0"/>
                  <a:t>Information Gain if split on Rating is </a:t>
                </a:r>
              </a:p>
              <a:p>
                <a:pPr marL="0" indent="0">
                  <a:buNone/>
                </a:pPr>
                <a:r>
                  <a:rPr lang="en-US" sz="9600" dirty="0"/>
                  <a:t>.8771 - .8709 = .0062</a:t>
                </a:r>
              </a:p>
              <a:p>
                <a:endParaRPr lang="en-US" sz="2400" u="sng" dirty="0"/>
              </a:p>
              <a:p>
                <a:pPr marL="0" indent="0">
                  <a:buNone/>
                </a:pPr>
                <a:endParaRPr lang="en-US" sz="1800" dirty="0"/>
              </a:p>
              <a:p>
                <a:pPr marL="0" indent="0">
                  <a:buNone/>
                </a:pPr>
                <a:r>
                  <a:rPr lang="en-US" sz="1800" dirty="0"/>
                  <a:t>  </a:t>
                </a:r>
              </a:p>
            </p:txBody>
          </p:sp>
        </mc:Choice>
        <mc:Fallback>
          <p:sp>
            <p:nvSpPr>
              <p:cNvPr id="3" name="Content Placeholder 2">
                <a:extLst>
                  <a:ext uri="{FF2B5EF4-FFF2-40B4-BE49-F238E27FC236}">
                    <a16:creationId xmlns:a16="http://schemas.microsoft.com/office/drawing/2014/main" id="{7D277E43-2C96-154A-B588-8BF8295D820F}"/>
                  </a:ext>
                </a:extLst>
              </p:cNvPr>
              <p:cNvSpPr>
                <a:spLocks noGrp="1" noRot="1" noChangeAspect="1" noMove="1" noResize="1" noEditPoints="1" noAdjustHandles="1" noChangeArrowheads="1" noChangeShapeType="1" noTextEdit="1"/>
              </p:cNvSpPr>
              <p:nvPr>
                <p:ph idx="1"/>
              </p:nvPr>
            </p:nvSpPr>
            <p:spPr>
              <a:xfrm>
                <a:off x="138024" y="512470"/>
                <a:ext cx="7634376" cy="9545930"/>
              </a:xfrm>
              <a:blipFill>
                <a:blip r:embed="rId2"/>
                <a:stretch>
                  <a:fillRect l="-1163" t="-1328" r="-1495"/>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691AFB4-317B-7747-A4D4-928D262F3B28}"/>
              </a:ext>
            </a:extLst>
          </p:cNvPr>
          <p:cNvGrpSpPr/>
          <p:nvPr/>
        </p:nvGrpSpPr>
        <p:grpSpPr>
          <a:xfrm>
            <a:off x="1626009" y="2311852"/>
            <a:ext cx="3869619" cy="1005840"/>
            <a:chOff x="1278537" y="1645920"/>
            <a:chExt cx="3869619" cy="1005840"/>
          </a:xfrm>
        </p:grpSpPr>
        <p:sp>
          <p:nvSpPr>
            <p:cNvPr id="5" name="Oval 4">
              <a:extLst>
                <a:ext uri="{FF2B5EF4-FFF2-40B4-BE49-F238E27FC236}">
                  <a16:creationId xmlns:a16="http://schemas.microsoft.com/office/drawing/2014/main" id="{468588ED-D32E-6149-90C7-04F05F31AE6D}"/>
                </a:ext>
              </a:extLst>
            </p:cNvPr>
            <p:cNvSpPr/>
            <p:nvPr/>
          </p:nvSpPr>
          <p:spPr>
            <a:xfrm>
              <a:off x="2432304" y="1645920"/>
              <a:ext cx="1097280" cy="4937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23AB85FA-2F4C-1C43-B85C-EDEAD54A36C4}"/>
                </a:ext>
              </a:extLst>
            </p:cNvPr>
            <p:cNvCxnSpPr>
              <a:cxnSpLocks/>
              <a:stCxn id="5" idx="3"/>
            </p:cNvCxnSpPr>
            <p:nvPr/>
          </p:nvCxnSpPr>
          <p:spPr>
            <a:xfrm flipH="1">
              <a:off x="1278537" y="2067384"/>
              <a:ext cx="1314460" cy="584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65106A0-4344-664F-8842-2C62FFC6E0B0}"/>
                </a:ext>
              </a:extLst>
            </p:cNvPr>
            <p:cNvCxnSpPr>
              <a:cxnSpLocks/>
            </p:cNvCxnSpPr>
            <p:nvPr/>
          </p:nvCxnSpPr>
          <p:spPr>
            <a:xfrm>
              <a:off x="3423755" y="2066964"/>
              <a:ext cx="1724401" cy="47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734D672F-9785-3E45-9B9D-423C7CFF9355}"/>
              </a:ext>
            </a:extLst>
          </p:cNvPr>
          <p:cNvSpPr txBox="1"/>
          <p:nvPr/>
        </p:nvSpPr>
        <p:spPr>
          <a:xfrm>
            <a:off x="2949613" y="2363564"/>
            <a:ext cx="778868" cy="369332"/>
          </a:xfrm>
          <a:prstGeom prst="rect">
            <a:avLst/>
          </a:prstGeom>
          <a:noFill/>
        </p:spPr>
        <p:txBody>
          <a:bodyPr wrap="none" rtlCol="0">
            <a:spAutoFit/>
          </a:bodyPr>
          <a:lstStyle/>
          <a:p>
            <a:r>
              <a:rPr lang="en-US" dirty="0"/>
              <a:t>Rating</a:t>
            </a:r>
          </a:p>
        </p:txBody>
      </p:sp>
      <p:sp>
        <p:nvSpPr>
          <p:cNvPr id="11" name="TextBox 10">
            <a:extLst>
              <a:ext uri="{FF2B5EF4-FFF2-40B4-BE49-F238E27FC236}">
                <a16:creationId xmlns:a16="http://schemas.microsoft.com/office/drawing/2014/main" id="{0EC7BED7-5AF0-1E49-9910-8D2597DB4597}"/>
              </a:ext>
            </a:extLst>
          </p:cNvPr>
          <p:cNvSpPr txBox="1"/>
          <p:nvPr/>
        </p:nvSpPr>
        <p:spPr>
          <a:xfrm>
            <a:off x="1612504" y="2775434"/>
            <a:ext cx="657552" cy="369332"/>
          </a:xfrm>
          <a:prstGeom prst="rect">
            <a:avLst/>
          </a:prstGeom>
          <a:noFill/>
        </p:spPr>
        <p:txBody>
          <a:bodyPr wrap="none" rtlCol="0">
            <a:spAutoFit/>
          </a:bodyPr>
          <a:lstStyle/>
          <a:p>
            <a:r>
              <a:rPr lang="en-US" dirty="0"/>
              <a:t>good</a:t>
            </a:r>
          </a:p>
        </p:txBody>
      </p:sp>
      <p:sp>
        <p:nvSpPr>
          <p:cNvPr id="12" name="TextBox 11">
            <a:extLst>
              <a:ext uri="{FF2B5EF4-FFF2-40B4-BE49-F238E27FC236}">
                <a16:creationId xmlns:a16="http://schemas.microsoft.com/office/drawing/2014/main" id="{55D27DF7-A228-374F-B8A3-0F3D561C7FDC}"/>
              </a:ext>
            </a:extLst>
          </p:cNvPr>
          <p:cNvSpPr txBox="1"/>
          <p:nvPr/>
        </p:nvSpPr>
        <p:spPr>
          <a:xfrm>
            <a:off x="5018365" y="2785554"/>
            <a:ext cx="630301" cy="369332"/>
          </a:xfrm>
          <a:prstGeom prst="rect">
            <a:avLst/>
          </a:prstGeom>
          <a:noFill/>
        </p:spPr>
        <p:txBody>
          <a:bodyPr wrap="none" rtlCol="0">
            <a:spAutoFit/>
          </a:bodyPr>
          <a:lstStyle/>
          <a:p>
            <a:r>
              <a:rPr lang="en-US" dirty="0"/>
              <a:t>poor</a:t>
            </a:r>
          </a:p>
        </p:txBody>
      </p:sp>
      <p:sp>
        <p:nvSpPr>
          <p:cNvPr id="13" name="TextBox 12">
            <a:extLst>
              <a:ext uri="{FF2B5EF4-FFF2-40B4-BE49-F238E27FC236}">
                <a16:creationId xmlns:a16="http://schemas.microsoft.com/office/drawing/2014/main" id="{FA512C5E-B4EA-B44D-A3DF-37FEBA5776CF}"/>
              </a:ext>
            </a:extLst>
          </p:cNvPr>
          <p:cNvSpPr txBox="1"/>
          <p:nvPr/>
        </p:nvSpPr>
        <p:spPr>
          <a:xfrm>
            <a:off x="3877056" y="1845066"/>
            <a:ext cx="3178242" cy="923330"/>
          </a:xfrm>
          <a:prstGeom prst="rect">
            <a:avLst/>
          </a:prstGeom>
          <a:noFill/>
        </p:spPr>
        <p:txBody>
          <a:bodyPr wrap="none" rtlCol="0">
            <a:spAutoFit/>
          </a:bodyPr>
          <a:lstStyle/>
          <a:p>
            <a:r>
              <a:rPr lang="en-US" dirty="0"/>
              <a:t>50 instances + .5 of instance X:</a:t>
            </a:r>
          </a:p>
          <a:p>
            <a:r>
              <a:rPr lang="en-US" dirty="0"/>
              <a:t>35 BUY, 15 SELL, X has class BUY</a:t>
            </a:r>
          </a:p>
          <a:p>
            <a:r>
              <a:rPr lang="en-US" dirty="0"/>
              <a:t>X has Rating=poor</a:t>
            </a:r>
          </a:p>
        </p:txBody>
      </p:sp>
      <p:sp>
        <p:nvSpPr>
          <p:cNvPr id="14" name="TextBox 13">
            <a:extLst>
              <a:ext uri="{FF2B5EF4-FFF2-40B4-BE49-F238E27FC236}">
                <a16:creationId xmlns:a16="http://schemas.microsoft.com/office/drawing/2014/main" id="{7E7CE4E7-24CC-4E49-B559-660ABFF8897E}"/>
              </a:ext>
            </a:extLst>
          </p:cNvPr>
          <p:cNvSpPr txBox="1"/>
          <p:nvPr/>
        </p:nvSpPr>
        <p:spPr>
          <a:xfrm>
            <a:off x="4225244" y="3336753"/>
            <a:ext cx="3165803" cy="369332"/>
          </a:xfrm>
          <a:prstGeom prst="rect">
            <a:avLst/>
          </a:prstGeom>
          <a:noFill/>
        </p:spPr>
        <p:txBody>
          <a:bodyPr wrap="none" rtlCol="0">
            <a:spAutoFit/>
          </a:bodyPr>
          <a:lstStyle/>
          <a:p>
            <a:r>
              <a:rPr lang="en-US" dirty="0"/>
              <a:t>15 BUY, 5 SELL, instance X is YES</a:t>
            </a:r>
          </a:p>
        </p:txBody>
      </p:sp>
      <p:sp>
        <p:nvSpPr>
          <p:cNvPr id="15" name="TextBox 14">
            <a:extLst>
              <a:ext uri="{FF2B5EF4-FFF2-40B4-BE49-F238E27FC236}">
                <a16:creationId xmlns:a16="http://schemas.microsoft.com/office/drawing/2014/main" id="{3A5876CF-E79B-504F-B6A9-0A6989EEDE31}"/>
              </a:ext>
            </a:extLst>
          </p:cNvPr>
          <p:cNvSpPr txBox="1"/>
          <p:nvPr/>
        </p:nvSpPr>
        <p:spPr>
          <a:xfrm>
            <a:off x="756010" y="3406924"/>
            <a:ext cx="1639038" cy="369332"/>
          </a:xfrm>
          <a:prstGeom prst="rect">
            <a:avLst/>
          </a:prstGeom>
          <a:noFill/>
        </p:spPr>
        <p:txBody>
          <a:bodyPr wrap="none" rtlCol="0">
            <a:spAutoFit/>
          </a:bodyPr>
          <a:lstStyle/>
          <a:p>
            <a:r>
              <a:rPr lang="en-US" dirty="0"/>
              <a:t>20 BUY, 10 SELL</a:t>
            </a:r>
          </a:p>
        </p:txBody>
      </p:sp>
      <p:cxnSp>
        <p:nvCxnSpPr>
          <p:cNvPr id="17" name="Straight Arrow Connector 16">
            <a:extLst>
              <a:ext uri="{FF2B5EF4-FFF2-40B4-BE49-F238E27FC236}">
                <a16:creationId xmlns:a16="http://schemas.microsoft.com/office/drawing/2014/main" id="{00F1B12E-B8C6-D148-89CE-C7120A5AA961}"/>
              </a:ext>
            </a:extLst>
          </p:cNvPr>
          <p:cNvCxnSpPr>
            <a:endCxn id="5" idx="0"/>
          </p:cNvCxnSpPr>
          <p:nvPr/>
        </p:nvCxnSpPr>
        <p:spPr>
          <a:xfrm flipH="1">
            <a:off x="3328416" y="1865376"/>
            <a:ext cx="18288" cy="446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C9C66005-6B3B-BC41-B30E-2EE5A7E310FC}"/>
              </a:ext>
            </a:extLst>
          </p:cNvPr>
          <p:cNvSpPr/>
          <p:nvPr/>
        </p:nvSpPr>
        <p:spPr>
          <a:xfrm>
            <a:off x="2779776" y="1276709"/>
            <a:ext cx="1106424" cy="5683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5CCFAFB-8873-3A47-B0F6-9B78E4428176}"/>
              </a:ext>
            </a:extLst>
          </p:cNvPr>
          <p:cNvSpPr txBox="1"/>
          <p:nvPr/>
        </p:nvSpPr>
        <p:spPr>
          <a:xfrm>
            <a:off x="3059638" y="1380328"/>
            <a:ext cx="574132" cy="369332"/>
          </a:xfrm>
          <a:prstGeom prst="rect">
            <a:avLst/>
          </a:prstGeom>
          <a:noFill/>
        </p:spPr>
        <p:txBody>
          <a:bodyPr wrap="none" rtlCol="0">
            <a:spAutoFit/>
          </a:bodyPr>
          <a:lstStyle/>
          <a:p>
            <a:r>
              <a:rPr lang="en-US" dirty="0"/>
              <a:t>AGE</a:t>
            </a:r>
          </a:p>
        </p:txBody>
      </p:sp>
      <p:sp>
        <p:nvSpPr>
          <p:cNvPr id="22" name="TextBox 21">
            <a:extLst>
              <a:ext uri="{FF2B5EF4-FFF2-40B4-BE49-F238E27FC236}">
                <a16:creationId xmlns:a16="http://schemas.microsoft.com/office/drawing/2014/main" id="{B1024D3C-9261-C045-A903-FFA993EA83EA}"/>
              </a:ext>
            </a:extLst>
          </p:cNvPr>
          <p:cNvSpPr txBox="1"/>
          <p:nvPr/>
        </p:nvSpPr>
        <p:spPr>
          <a:xfrm>
            <a:off x="2089855" y="1864763"/>
            <a:ext cx="1308756" cy="369332"/>
          </a:xfrm>
          <a:prstGeom prst="rect">
            <a:avLst/>
          </a:prstGeom>
          <a:noFill/>
        </p:spPr>
        <p:txBody>
          <a:bodyPr wrap="none" rtlCol="0">
            <a:spAutoFit/>
          </a:bodyPr>
          <a:lstStyle/>
          <a:p>
            <a:r>
              <a:rPr lang="en-US" dirty="0"/>
              <a:t>Young-adult</a:t>
            </a:r>
          </a:p>
        </p:txBody>
      </p:sp>
    </p:spTree>
    <p:extLst>
      <p:ext uri="{BB962C8B-B14F-4D97-AF65-F5344CB8AC3E}">
        <p14:creationId xmlns:p14="http://schemas.microsoft.com/office/powerpoint/2010/main" val="19141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7" end="1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9" end="1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0" end="2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2" end="2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3" end="2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5" end="2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6" end="2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27" end="2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9" end="2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30" end="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73847-8377-3846-9F84-DA1F1FC9E48F}"/>
              </a:ext>
            </a:extLst>
          </p:cNvPr>
          <p:cNvSpPr>
            <a:spLocks noGrp="1"/>
          </p:cNvSpPr>
          <p:nvPr>
            <p:ph type="title"/>
          </p:nvPr>
        </p:nvSpPr>
        <p:spPr>
          <a:xfrm>
            <a:off x="534353" y="535519"/>
            <a:ext cx="6703695" cy="525185"/>
          </a:xfrm>
        </p:spPr>
        <p:txBody>
          <a:bodyPr>
            <a:normAutofit/>
          </a:bodyPr>
          <a:lstStyle/>
          <a:p>
            <a:pPr algn="ctr"/>
            <a:r>
              <a:rPr lang="en-US" sz="2800" b="1" u="sng" dirty="0"/>
              <a:t>Decision Trees</a:t>
            </a:r>
            <a:endParaRPr lang="en-US" sz="2800" dirty="0"/>
          </a:p>
        </p:txBody>
      </p:sp>
      <p:sp>
        <p:nvSpPr>
          <p:cNvPr id="3" name="Content Placeholder 2">
            <a:extLst>
              <a:ext uri="{FF2B5EF4-FFF2-40B4-BE49-F238E27FC236}">
                <a16:creationId xmlns:a16="http://schemas.microsoft.com/office/drawing/2014/main" id="{30DF6168-BF70-F348-9AB0-2E5B628C3BE2}"/>
              </a:ext>
            </a:extLst>
          </p:cNvPr>
          <p:cNvSpPr>
            <a:spLocks noGrp="1"/>
          </p:cNvSpPr>
          <p:nvPr>
            <p:ph idx="1"/>
          </p:nvPr>
        </p:nvSpPr>
        <p:spPr>
          <a:xfrm>
            <a:off x="534352" y="1269408"/>
            <a:ext cx="6927152" cy="8368368"/>
          </a:xfrm>
        </p:spPr>
        <p:txBody>
          <a:bodyPr>
            <a:normAutofit/>
          </a:bodyPr>
          <a:lstStyle/>
          <a:p>
            <a:pPr marL="0" indent="0">
              <a:buNone/>
            </a:pPr>
            <a:r>
              <a:rPr lang="en-US" sz="2400" b="1" u="sng" dirty="0">
                <a:latin typeface="Calibri Light" panose="020F0302020204030204" pitchFamily="34" charset="0"/>
                <a:cs typeface="Calibri Light" panose="020F0302020204030204" pitchFamily="34" charset="0"/>
              </a:rPr>
              <a:t>Missing Attribute (during testing)</a:t>
            </a:r>
          </a:p>
          <a:p>
            <a:pPr marL="457200" indent="-457200">
              <a:buFont typeface="+mj-lt"/>
              <a:buAutoNum type="arabicPeriod"/>
            </a:pPr>
            <a:r>
              <a:rPr lang="en-US" sz="2400" dirty="0">
                <a:cs typeface="Calibri Light" panose="020F0302020204030204" pitchFamily="34" charset="0"/>
              </a:rPr>
              <a:t>Must keep track of the number of </a:t>
            </a:r>
            <a:r>
              <a:rPr lang="en-US" sz="2400" b="1" u="sng" dirty="0">
                <a:cs typeface="Calibri Light" panose="020F0302020204030204" pitchFamily="34" charset="0"/>
              </a:rPr>
              <a:t>training instances</a:t>
            </a:r>
            <a:r>
              <a:rPr lang="en-US" sz="2400" dirty="0">
                <a:cs typeface="Calibri Light" panose="020F0302020204030204" pitchFamily="34" charset="0"/>
              </a:rPr>
              <a:t> that went down each branch of the tree</a:t>
            </a:r>
          </a:p>
          <a:p>
            <a:pPr marL="457200" indent="-457200">
              <a:buFont typeface="+mj-lt"/>
              <a:buAutoNum type="arabicPeriod"/>
            </a:pPr>
            <a:r>
              <a:rPr lang="en-US" sz="2400" dirty="0">
                <a:cs typeface="Calibri Light" panose="020F0302020204030204" pitchFamily="34" charset="0"/>
              </a:rPr>
              <a:t>If the split is not on the attribute whose value is missing, proceed as usual</a:t>
            </a:r>
          </a:p>
          <a:p>
            <a:pPr marL="457200" indent="-457200">
              <a:buFont typeface="+mj-lt"/>
              <a:buAutoNum type="arabicPeriod"/>
            </a:pPr>
            <a:r>
              <a:rPr lang="en-US" sz="2400" dirty="0">
                <a:cs typeface="Calibri Light" panose="020F0302020204030204" pitchFamily="34" charset="0"/>
              </a:rPr>
              <a:t>If the split is on the attribute whose value is missing, </a:t>
            </a:r>
          </a:p>
          <a:p>
            <a:pPr marL="845820" lvl="1" indent="-457200">
              <a:buFont typeface="+mj-lt"/>
              <a:buAutoNum type="alphaUcPeriod"/>
            </a:pPr>
            <a:r>
              <a:rPr lang="en-US" sz="2400" dirty="0">
                <a:cs typeface="Calibri Light" panose="020F0302020204030204" pitchFamily="34" charset="0"/>
              </a:rPr>
              <a:t>Send the instance down each branch of the tree weighted by the proportion of </a:t>
            </a:r>
            <a:r>
              <a:rPr lang="en-US" sz="2400" b="1" u="sng" dirty="0">
                <a:cs typeface="Calibri Light" panose="020F0302020204030204" pitchFamily="34" charset="0"/>
              </a:rPr>
              <a:t>training</a:t>
            </a:r>
            <a:r>
              <a:rPr lang="en-US" sz="2400" dirty="0">
                <a:cs typeface="Calibri Light" panose="020F0302020204030204" pitchFamily="34" charset="0"/>
              </a:rPr>
              <a:t> </a:t>
            </a:r>
            <a:r>
              <a:rPr lang="en-US" sz="2400" b="1" u="sng" dirty="0">
                <a:cs typeface="Calibri Light" panose="020F0302020204030204" pitchFamily="34" charset="0"/>
              </a:rPr>
              <a:t>instances</a:t>
            </a:r>
            <a:r>
              <a:rPr lang="en-US" sz="2400" dirty="0">
                <a:cs typeface="Calibri Light" panose="020F0302020204030204" pitchFamily="34" charset="0"/>
              </a:rPr>
              <a:t> that went down that branch</a:t>
            </a:r>
          </a:p>
          <a:p>
            <a:pPr marL="845820" lvl="1" indent="-457200">
              <a:buFont typeface="+mj-lt"/>
              <a:buAutoNum type="alphaUcPeriod"/>
            </a:pPr>
            <a:r>
              <a:rPr lang="en-US" sz="2400" dirty="0">
                <a:cs typeface="Calibri Light" panose="020F0302020204030204" pitchFamily="34" charset="0"/>
              </a:rPr>
              <a:t>Pass these fractional instances down subsequent branches</a:t>
            </a:r>
          </a:p>
          <a:p>
            <a:pPr marL="457200" indent="-457200">
              <a:buFont typeface="+mj-lt"/>
              <a:buAutoNum type="arabicPeriod"/>
            </a:pPr>
            <a:r>
              <a:rPr lang="en-US" sz="2400" dirty="0">
                <a:cs typeface="Calibri Light" panose="020F0302020204030204" pitchFamily="34" charset="0"/>
              </a:rPr>
              <a:t>Thus the test instance will reach several leaf nodes with class values.  Weight the class values by the fraction of the instance that reached that leaf node and select the class with the largest total weight.</a:t>
            </a:r>
          </a:p>
        </p:txBody>
      </p:sp>
    </p:spTree>
    <p:extLst>
      <p:ext uri="{BB962C8B-B14F-4D97-AF65-F5344CB8AC3E}">
        <p14:creationId xmlns:p14="http://schemas.microsoft.com/office/powerpoint/2010/main" val="244166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DBB6-7FDF-AA4B-8C49-DEC5EC0D720C}"/>
              </a:ext>
            </a:extLst>
          </p:cNvPr>
          <p:cNvSpPr>
            <a:spLocks noGrp="1"/>
          </p:cNvSpPr>
          <p:nvPr>
            <p:ph type="title"/>
          </p:nvPr>
        </p:nvSpPr>
        <p:spPr>
          <a:xfrm>
            <a:off x="534353" y="535519"/>
            <a:ext cx="6703695" cy="4571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4FDC2AB-771B-8746-AEE5-23CD015C96F9}"/>
              </a:ext>
            </a:extLst>
          </p:cNvPr>
          <p:cNvSpPr>
            <a:spLocks noGrp="1"/>
          </p:cNvSpPr>
          <p:nvPr>
            <p:ph idx="1"/>
          </p:nvPr>
        </p:nvSpPr>
        <p:spPr>
          <a:xfrm>
            <a:off x="182190" y="581238"/>
            <a:ext cx="7000304" cy="8478308"/>
          </a:xfrm>
        </p:spPr>
        <p:txBody>
          <a:bodyPr>
            <a:normAutofit/>
          </a:bodyPr>
          <a:lstStyle/>
          <a:p>
            <a:pPr marL="0" indent="0">
              <a:buNone/>
            </a:pPr>
            <a:r>
              <a:rPr lang="en-US" sz="2400" b="1" u="sng" dirty="0">
                <a:latin typeface="Calibri Light" panose="020F0302020204030204" pitchFamily="34" charset="0"/>
                <a:cs typeface="Calibri Light" panose="020F0302020204030204" pitchFamily="34" charset="0"/>
              </a:rPr>
              <a:t>Example: (missing attribute during testing)</a:t>
            </a:r>
          </a:p>
          <a:p>
            <a:pPr marL="0" indent="0">
              <a:buNone/>
            </a:pPr>
            <a:endParaRPr lang="en-US" sz="2400" b="1" u="sng" dirty="0">
              <a:latin typeface="Calibri Light" panose="020F0302020204030204" pitchFamily="34" charset="0"/>
              <a:cs typeface="Calibri Light" panose="020F0302020204030204" pitchFamily="34" charset="0"/>
            </a:endParaRPr>
          </a:p>
          <a:p>
            <a:pPr marL="0" indent="0">
              <a:buNone/>
            </a:pPr>
            <a:endParaRPr lang="en-US" sz="2400" b="1" u="sng" dirty="0">
              <a:latin typeface="Calibri Light" panose="020F0302020204030204" pitchFamily="34" charset="0"/>
              <a:cs typeface="Calibri Light" panose="020F0302020204030204" pitchFamily="34" charset="0"/>
            </a:endParaRPr>
          </a:p>
          <a:p>
            <a:pPr marL="0" indent="0">
              <a:buNone/>
            </a:pPr>
            <a:endParaRPr lang="en-US" sz="2400" b="1" u="sng" dirty="0">
              <a:latin typeface="Calibri Light" panose="020F0302020204030204" pitchFamily="34" charset="0"/>
              <a:cs typeface="Calibri Light" panose="020F0302020204030204" pitchFamily="34" charset="0"/>
            </a:endParaRPr>
          </a:p>
          <a:p>
            <a:pPr marL="0" indent="0">
              <a:buNone/>
            </a:pPr>
            <a:endParaRPr lang="en-US" sz="2400" b="1" u="sng" dirty="0">
              <a:latin typeface="Calibri Light" panose="020F0302020204030204" pitchFamily="34" charset="0"/>
              <a:cs typeface="Calibri Light" panose="020F0302020204030204" pitchFamily="34" charset="0"/>
            </a:endParaRPr>
          </a:p>
          <a:p>
            <a:pPr marL="0" indent="0">
              <a:buNone/>
            </a:pPr>
            <a:r>
              <a:rPr lang="en-US" sz="2400" dirty="0">
                <a:cs typeface="Calibri Light" panose="020F0302020204030204" pitchFamily="34" charset="0"/>
              </a:rPr>
              <a:t>A, B, C, and D are leaf nodes.</a:t>
            </a:r>
          </a:p>
          <a:p>
            <a:pPr marL="0" indent="0">
              <a:buNone/>
            </a:pPr>
            <a:r>
              <a:rPr lang="en-US" sz="2400" dirty="0">
                <a:cs typeface="Calibri Light" panose="020F0302020204030204" pitchFamily="34" charset="0"/>
              </a:rPr>
              <a:t>During training, .1 of the instances went to leaf A</a:t>
            </a:r>
          </a:p>
          <a:p>
            <a:pPr marL="0" indent="0">
              <a:buNone/>
            </a:pPr>
            <a:r>
              <a:rPr lang="en-US" sz="2400" dirty="0">
                <a:cs typeface="Calibri Light" panose="020F0302020204030204" pitchFamily="34" charset="0"/>
              </a:rPr>
              <a:t>                             .2 of the instances went to leaf B</a:t>
            </a:r>
          </a:p>
          <a:p>
            <a:pPr marL="0" indent="0">
              <a:buNone/>
            </a:pPr>
            <a:r>
              <a:rPr lang="en-US" sz="2400" dirty="0">
                <a:cs typeface="Calibri Light" panose="020F0302020204030204" pitchFamily="34" charset="0"/>
              </a:rPr>
              <a:t>                             .3 of the instances went to leaf C</a:t>
            </a:r>
          </a:p>
          <a:p>
            <a:pPr marL="0" indent="0">
              <a:buNone/>
            </a:pPr>
            <a:r>
              <a:rPr lang="en-US" sz="2400" dirty="0">
                <a:cs typeface="Calibri Light" panose="020F0302020204030204" pitchFamily="34" charset="0"/>
              </a:rPr>
              <a:t>                             .4 of the instances went to leaf D</a:t>
            </a:r>
          </a:p>
          <a:p>
            <a:pPr marL="0" indent="0">
              <a:buNone/>
            </a:pPr>
            <a:r>
              <a:rPr lang="en-US" sz="2400" dirty="0">
                <a:solidFill>
                  <a:srgbClr val="FF0000"/>
                </a:solidFill>
                <a:cs typeface="Calibri Light" panose="020F0302020204030204" pitchFamily="34" charset="0"/>
              </a:rPr>
              <a:t>Test instance X is missing a value for attribute AGE</a:t>
            </a:r>
          </a:p>
          <a:p>
            <a:pPr marL="0" indent="0">
              <a:buNone/>
            </a:pPr>
            <a:r>
              <a:rPr lang="en-US" sz="2400" dirty="0">
                <a:solidFill>
                  <a:srgbClr val="FF0000"/>
                </a:solidFill>
                <a:cs typeface="Calibri Light" panose="020F0302020204030204" pitchFamily="34" charset="0"/>
              </a:rPr>
              <a:t>What is its class?</a:t>
            </a:r>
          </a:p>
          <a:p>
            <a:pPr marL="0" indent="0">
              <a:buNone/>
            </a:pPr>
            <a:endParaRPr lang="en-US" sz="2400" dirty="0">
              <a:cs typeface="Calibri Light" panose="020F0302020204030204" pitchFamily="34" charset="0"/>
            </a:endParaRPr>
          </a:p>
        </p:txBody>
      </p:sp>
      <p:sp>
        <p:nvSpPr>
          <p:cNvPr id="4" name="Oval 3">
            <a:extLst>
              <a:ext uri="{FF2B5EF4-FFF2-40B4-BE49-F238E27FC236}">
                <a16:creationId xmlns:a16="http://schemas.microsoft.com/office/drawing/2014/main" id="{E7D3E664-B5FB-BC49-A3D9-FCC444483066}"/>
              </a:ext>
            </a:extLst>
          </p:cNvPr>
          <p:cNvSpPr/>
          <p:nvPr/>
        </p:nvSpPr>
        <p:spPr>
          <a:xfrm>
            <a:off x="2688336" y="1104435"/>
            <a:ext cx="1353312" cy="4389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49868F1F-A40E-0547-AE17-AF7BBEF229AB}"/>
              </a:ext>
            </a:extLst>
          </p:cNvPr>
          <p:cNvCxnSpPr>
            <a:cxnSpLocks/>
            <a:stCxn id="4" idx="3"/>
          </p:cNvCxnSpPr>
          <p:nvPr/>
        </p:nvCxnSpPr>
        <p:spPr>
          <a:xfrm flipH="1">
            <a:off x="1341120" y="1479070"/>
            <a:ext cx="1545404" cy="666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37F93A-B4C9-B242-8B68-0836DCD2C1B8}"/>
              </a:ext>
            </a:extLst>
          </p:cNvPr>
          <p:cNvCxnSpPr>
            <a:cxnSpLocks/>
          </p:cNvCxnSpPr>
          <p:nvPr/>
        </p:nvCxnSpPr>
        <p:spPr>
          <a:xfrm>
            <a:off x="3203448" y="1543347"/>
            <a:ext cx="161544" cy="602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FF6AFE8-DE35-8E4A-8900-6FEFA22D453E}"/>
              </a:ext>
            </a:extLst>
          </p:cNvPr>
          <p:cNvCxnSpPr>
            <a:cxnSpLocks/>
          </p:cNvCxnSpPr>
          <p:nvPr/>
        </p:nvCxnSpPr>
        <p:spPr>
          <a:xfrm>
            <a:off x="3681916" y="1479070"/>
            <a:ext cx="1054676" cy="666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ADFF84-3162-114E-BB02-531FE270F541}"/>
              </a:ext>
            </a:extLst>
          </p:cNvPr>
          <p:cNvCxnSpPr>
            <a:stCxn id="4" idx="6"/>
          </p:cNvCxnSpPr>
          <p:nvPr/>
        </p:nvCxnSpPr>
        <p:spPr>
          <a:xfrm>
            <a:off x="4041648" y="1323891"/>
            <a:ext cx="2322576" cy="821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DA205FD-4E35-B94E-9148-226E6C32515F}"/>
              </a:ext>
            </a:extLst>
          </p:cNvPr>
          <p:cNvSpPr txBox="1"/>
          <p:nvPr/>
        </p:nvSpPr>
        <p:spPr>
          <a:xfrm>
            <a:off x="3028307" y="1120988"/>
            <a:ext cx="679670" cy="374651"/>
          </a:xfrm>
          <a:prstGeom prst="rect">
            <a:avLst/>
          </a:prstGeom>
          <a:noFill/>
        </p:spPr>
        <p:txBody>
          <a:bodyPr wrap="square" rtlCol="0">
            <a:spAutoFit/>
          </a:bodyPr>
          <a:lstStyle/>
          <a:p>
            <a:r>
              <a:rPr lang="en-US" dirty="0"/>
              <a:t>AGE</a:t>
            </a:r>
          </a:p>
        </p:txBody>
      </p:sp>
      <p:sp>
        <p:nvSpPr>
          <p:cNvPr id="25" name="TextBox 24">
            <a:extLst>
              <a:ext uri="{FF2B5EF4-FFF2-40B4-BE49-F238E27FC236}">
                <a16:creationId xmlns:a16="http://schemas.microsoft.com/office/drawing/2014/main" id="{5914A2AA-40B7-794F-B7E4-C2F63D89B382}"/>
              </a:ext>
            </a:extLst>
          </p:cNvPr>
          <p:cNvSpPr txBox="1"/>
          <p:nvPr/>
        </p:nvSpPr>
        <p:spPr>
          <a:xfrm>
            <a:off x="1297401" y="1512210"/>
            <a:ext cx="987552" cy="369332"/>
          </a:xfrm>
          <a:prstGeom prst="rect">
            <a:avLst/>
          </a:prstGeom>
          <a:noFill/>
        </p:spPr>
        <p:txBody>
          <a:bodyPr wrap="square" rtlCol="0">
            <a:spAutoFit/>
          </a:bodyPr>
          <a:lstStyle/>
          <a:p>
            <a:r>
              <a:rPr lang="en-US" dirty="0"/>
              <a:t>young</a:t>
            </a:r>
          </a:p>
        </p:txBody>
      </p:sp>
      <p:sp>
        <p:nvSpPr>
          <p:cNvPr id="26" name="TextBox 25">
            <a:extLst>
              <a:ext uri="{FF2B5EF4-FFF2-40B4-BE49-F238E27FC236}">
                <a16:creationId xmlns:a16="http://schemas.microsoft.com/office/drawing/2014/main" id="{3E31CCAC-CA39-B244-80B8-248A6B67A6A1}"/>
              </a:ext>
            </a:extLst>
          </p:cNvPr>
          <p:cNvSpPr txBox="1"/>
          <p:nvPr/>
        </p:nvSpPr>
        <p:spPr>
          <a:xfrm>
            <a:off x="2681470" y="1627765"/>
            <a:ext cx="673642" cy="369332"/>
          </a:xfrm>
          <a:prstGeom prst="rect">
            <a:avLst/>
          </a:prstGeom>
          <a:noFill/>
        </p:spPr>
        <p:txBody>
          <a:bodyPr wrap="square" rtlCol="0">
            <a:spAutoFit/>
          </a:bodyPr>
          <a:lstStyle/>
          <a:p>
            <a:r>
              <a:rPr lang="en-US" dirty="0"/>
              <a:t>teen</a:t>
            </a:r>
          </a:p>
        </p:txBody>
      </p:sp>
      <p:sp>
        <p:nvSpPr>
          <p:cNvPr id="27" name="TextBox 26">
            <a:extLst>
              <a:ext uri="{FF2B5EF4-FFF2-40B4-BE49-F238E27FC236}">
                <a16:creationId xmlns:a16="http://schemas.microsoft.com/office/drawing/2014/main" id="{0C8B4008-7D50-1343-833B-9A17E04986C3}"/>
              </a:ext>
            </a:extLst>
          </p:cNvPr>
          <p:cNvSpPr txBox="1"/>
          <p:nvPr/>
        </p:nvSpPr>
        <p:spPr>
          <a:xfrm>
            <a:off x="3556054" y="1685608"/>
            <a:ext cx="670820" cy="369332"/>
          </a:xfrm>
          <a:prstGeom prst="rect">
            <a:avLst/>
          </a:prstGeom>
          <a:noFill/>
        </p:spPr>
        <p:txBody>
          <a:bodyPr wrap="square" rtlCol="0">
            <a:spAutoFit/>
          </a:bodyPr>
          <a:lstStyle/>
          <a:p>
            <a:r>
              <a:rPr lang="en-US" dirty="0"/>
              <a:t>adult</a:t>
            </a:r>
          </a:p>
        </p:txBody>
      </p:sp>
      <p:sp>
        <p:nvSpPr>
          <p:cNvPr id="28" name="TextBox 27">
            <a:extLst>
              <a:ext uri="{FF2B5EF4-FFF2-40B4-BE49-F238E27FC236}">
                <a16:creationId xmlns:a16="http://schemas.microsoft.com/office/drawing/2014/main" id="{CD7CB7DC-066B-5C46-AA00-23484DBD9518}"/>
              </a:ext>
            </a:extLst>
          </p:cNvPr>
          <p:cNvSpPr txBox="1"/>
          <p:nvPr/>
        </p:nvSpPr>
        <p:spPr>
          <a:xfrm>
            <a:off x="5250786" y="1512210"/>
            <a:ext cx="1267900" cy="374635"/>
          </a:xfrm>
          <a:prstGeom prst="rect">
            <a:avLst/>
          </a:prstGeom>
          <a:noFill/>
        </p:spPr>
        <p:txBody>
          <a:bodyPr wrap="square" rtlCol="0">
            <a:spAutoFit/>
          </a:bodyPr>
          <a:lstStyle/>
          <a:p>
            <a:r>
              <a:rPr lang="en-US" dirty="0"/>
              <a:t>elderly</a:t>
            </a:r>
          </a:p>
        </p:txBody>
      </p:sp>
      <p:sp>
        <p:nvSpPr>
          <p:cNvPr id="29" name="TextBox 28">
            <a:extLst>
              <a:ext uri="{FF2B5EF4-FFF2-40B4-BE49-F238E27FC236}">
                <a16:creationId xmlns:a16="http://schemas.microsoft.com/office/drawing/2014/main" id="{0F965BF7-4BFC-054C-9C11-1F6A7B6F7B68}"/>
              </a:ext>
            </a:extLst>
          </p:cNvPr>
          <p:cNvSpPr txBox="1"/>
          <p:nvPr/>
        </p:nvSpPr>
        <p:spPr>
          <a:xfrm>
            <a:off x="373712" y="2145792"/>
            <a:ext cx="1315689" cy="369332"/>
          </a:xfrm>
          <a:prstGeom prst="rect">
            <a:avLst/>
          </a:prstGeom>
          <a:noFill/>
        </p:spPr>
        <p:txBody>
          <a:bodyPr wrap="square" rtlCol="0">
            <a:spAutoFit/>
          </a:bodyPr>
          <a:lstStyle/>
          <a:p>
            <a:r>
              <a:rPr lang="en-US" dirty="0"/>
              <a:t>A: class YES</a:t>
            </a:r>
          </a:p>
        </p:txBody>
      </p:sp>
      <p:sp>
        <p:nvSpPr>
          <p:cNvPr id="30" name="TextBox 29">
            <a:extLst>
              <a:ext uri="{FF2B5EF4-FFF2-40B4-BE49-F238E27FC236}">
                <a16:creationId xmlns:a16="http://schemas.microsoft.com/office/drawing/2014/main" id="{BE9D8DD7-94D9-0046-8D62-3BD315F3C6C7}"/>
              </a:ext>
            </a:extLst>
          </p:cNvPr>
          <p:cNvSpPr txBox="1"/>
          <p:nvPr/>
        </p:nvSpPr>
        <p:spPr>
          <a:xfrm>
            <a:off x="2150247" y="2127759"/>
            <a:ext cx="1315689" cy="369332"/>
          </a:xfrm>
          <a:prstGeom prst="rect">
            <a:avLst/>
          </a:prstGeom>
          <a:noFill/>
        </p:spPr>
        <p:txBody>
          <a:bodyPr wrap="square" rtlCol="0">
            <a:spAutoFit/>
          </a:bodyPr>
          <a:lstStyle/>
          <a:p>
            <a:r>
              <a:rPr lang="en-US" dirty="0"/>
              <a:t>B: class YES</a:t>
            </a:r>
          </a:p>
        </p:txBody>
      </p:sp>
      <p:sp>
        <p:nvSpPr>
          <p:cNvPr id="31" name="TextBox 30">
            <a:extLst>
              <a:ext uri="{FF2B5EF4-FFF2-40B4-BE49-F238E27FC236}">
                <a16:creationId xmlns:a16="http://schemas.microsoft.com/office/drawing/2014/main" id="{02932790-EAF1-5445-B687-E99321B8DD87}"/>
              </a:ext>
            </a:extLst>
          </p:cNvPr>
          <p:cNvSpPr txBox="1"/>
          <p:nvPr/>
        </p:nvSpPr>
        <p:spPr>
          <a:xfrm>
            <a:off x="3904165" y="2167664"/>
            <a:ext cx="1315689" cy="369332"/>
          </a:xfrm>
          <a:prstGeom prst="rect">
            <a:avLst/>
          </a:prstGeom>
          <a:noFill/>
        </p:spPr>
        <p:txBody>
          <a:bodyPr wrap="square" rtlCol="0">
            <a:spAutoFit/>
          </a:bodyPr>
          <a:lstStyle/>
          <a:p>
            <a:r>
              <a:rPr lang="en-US" dirty="0"/>
              <a:t>C: class YES</a:t>
            </a:r>
          </a:p>
        </p:txBody>
      </p:sp>
      <p:sp>
        <p:nvSpPr>
          <p:cNvPr id="32" name="TextBox 31">
            <a:extLst>
              <a:ext uri="{FF2B5EF4-FFF2-40B4-BE49-F238E27FC236}">
                <a16:creationId xmlns:a16="http://schemas.microsoft.com/office/drawing/2014/main" id="{453FEC8C-B7DD-3E4C-86FC-C63B54A308AB}"/>
              </a:ext>
            </a:extLst>
          </p:cNvPr>
          <p:cNvSpPr txBox="1"/>
          <p:nvPr/>
        </p:nvSpPr>
        <p:spPr>
          <a:xfrm>
            <a:off x="5783611" y="2111302"/>
            <a:ext cx="1315689" cy="369332"/>
          </a:xfrm>
          <a:prstGeom prst="rect">
            <a:avLst/>
          </a:prstGeom>
          <a:noFill/>
        </p:spPr>
        <p:txBody>
          <a:bodyPr wrap="square" rtlCol="0">
            <a:spAutoFit/>
          </a:bodyPr>
          <a:lstStyle/>
          <a:p>
            <a:r>
              <a:rPr lang="en-US" dirty="0"/>
              <a:t>D: class NO</a:t>
            </a:r>
          </a:p>
        </p:txBody>
      </p:sp>
    </p:spTree>
    <p:extLst>
      <p:ext uri="{BB962C8B-B14F-4D97-AF65-F5344CB8AC3E}">
        <p14:creationId xmlns:p14="http://schemas.microsoft.com/office/powerpoint/2010/main" val="290421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DBB6-7FDF-AA4B-8C49-DEC5EC0D720C}"/>
              </a:ext>
            </a:extLst>
          </p:cNvPr>
          <p:cNvSpPr>
            <a:spLocks noGrp="1"/>
          </p:cNvSpPr>
          <p:nvPr>
            <p:ph type="title"/>
          </p:nvPr>
        </p:nvSpPr>
        <p:spPr>
          <a:xfrm>
            <a:off x="534353" y="535519"/>
            <a:ext cx="6703695" cy="4571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4FDC2AB-771B-8746-AEE5-23CD015C96F9}"/>
              </a:ext>
            </a:extLst>
          </p:cNvPr>
          <p:cNvSpPr>
            <a:spLocks noGrp="1"/>
          </p:cNvSpPr>
          <p:nvPr>
            <p:ph idx="1"/>
          </p:nvPr>
        </p:nvSpPr>
        <p:spPr>
          <a:xfrm>
            <a:off x="182190" y="581237"/>
            <a:ext cx="7590210" cy="9431443"/>
          </a:xfrm>
        </p:spPr>
        <p:txBody>
          <a:bodyPr>
            <a:normAutofit/>
          </a:bodyPr>
          <a:lstStyle/>
          <a:p>
            <a:pPr marL="0" indent="0">
              <a:buNone/>
            </a:pPr>
            <a:r>
              <a:rPr lang="en-US" sz="2400" b="1" u="sng" dirty="0">
                <a:latin typeface="Calibri Light" panose="020F0302020204030204" pitchFamily="34" charset="0"/>
                <a:cs typeface="Calibri Light" panose="020F0302020204030204" pitchFamily="34" charset="0"/>
              </a:rPr>
              <a:t>Example: (missing attribute during testing)</a:t>
            </a:r>
          </a:p>
          <a:p>
            <a:pPr marL="0" indent="0">
              <a:buNone/>
            </a:pPr>
            <a:endParaRPr lang="en-US" sz="2400" b="1" u="sng" dirty="0">
              <a:latin typeface="Calibri Light" panose="020F0302020204030204" pitchFamily="34" charset="0"/>
              <a:cs typeface="Calibri Light" panose="020F0302020204030204" pitchFamily="34" charset="0"/>
            </a:endParaRPr>
          </a:p>
          <a:p>
            <a:pPr marL="0" indent="0">
              <a:buNone/>
            </a:pPr>
            <a:endParaRPr lang="en-US" sz="2400" b="1" u="sng" dirty="0">
              <a:latin typeface="Calibri Light" panose="020F0302020204030204" pitchFamily="34" charset="0"/>
              <a:cs typeface="Calibri Light" panose="020F0302020204030204" pitchFamily="34" charset="0"/>
            </a:endParaRPr>
          </a:p>
          <a:p>
            <a:pPr marL="0" indent="0">
              <a:buNone/>
            </a:pPr>
            <a:endParaRPr lang="en-US" sz="2400" b="1" u="sng" dirty="0">
              <a:latin typeface="Calibri Light" panose="020F0302020204030204" pitchFamily="34" charset="0"/>
              <a:cs typeface="Calibri Light" panose="020F0302020204030204" pitchFamily="34" charset="0"/>
            </a:endParaRPr>
          </a:p>
          <a:p>
            <a:pPr marL="0" indent="0">
              <a:buNone/>
            </a:pPr>
            <a:endParaRPr lang="en-US" sz="2400" b="1" u="sng" dirty="0">
              <a:latin typeface="Calibri Light" panose="020F0302020204030204" pitchFamily="34" charset="0"/>
              <a:cs typeface="Calibri Light" panose="020F0302020204030204" pitchFamily="34" charset="0"/>
            </a:endParaRPr>
          </a:p>
          <a:p>
            <a:pPr marL="0" indent="0">
              <a:buNone/>
            </a:pPr>
            <a:endParaRPr lang="en-US" sz="2400" dirty="0">
              <a:cs typeface="Calibri Light" panose="020F0302020204030204" pitchFamily="34" charset="0"/>
            </a:endParaRPr>
          </a:p>
          <a:p>
            <a:pPr marL="0" indent="0">
              <a:buNone/>
            </a:pPr>
            <a:r>
              <a:rPr lang="en-US" sz="2400" dirty="0">
                <a:cs typeface="Calibri Light" panose="020F0302020204030204" pitchFamily="34" charset="0"/>
              </a:rPr>
              <a:t>A, B, and D are leaf nodes.</a:t>
            </a:r>
          </a:p>
          <a:p>
            <a:pPr marL="0" indent="0">
              <a:buNone/>
            </a:pPr>
            <a:r>
              <a:rPr lang="en-US" sz="2400" dirty="0">
                <a:cs typeface="Calibri Light" panose="020F0302020204030204" pitchFamily="34" charset="0"/>
              </a:rPr>
              <a:t>During training, .1 of the instances went to leaf A</a:t>
            </a:r>
          </a:p>
          <a:p>
            <a:pPr marL="0" indent="0">
              <a:buNone/>
            </a:pPr>
            <a:r>
              <a:rPr lang="en-US" sz="2400" dirty="0">
                <a:cs typeface="Calibri Light" panose="020F0302020204030204" pitchFamily="34" charset="0"/>
              </a:rPr>
              <a:t>                             .2 of the instances went to leaf B</a:t>
            </a:r>
          </a:p>
          <a:p>
            <a:pPr marL="0" indent="0">
              <a:buNone/>
            </a:pPr>
            <a:r>
              <a:rPr lang="en-US" sz="2400" dirty="0">
                <a:cs typeface="Calibri Light" panose="020F0302020204030204" pitchFamily="34" charset="0"/>
              </a:rPr>
              <a:t>                             .4 of the instances went to leaf D</a:t>
            </a:r>
          </a:p>
          <a:p>
            <a:pPr marL="0" indent="0">
              <a:buNone/>
            </a:pPr>
            <a:r>
              <a:rPr lang="en-US" sz="2400" dirty="0">
                <a:cs typeface="Calibri Light" panose="020F0302020204030204" pitchFamily="34" charset="0"/>
              </a:rPr>
              <a:t>                             .3 of the instances went to Credit node</a:t>
            </a:r>
          </a:p>
          <a:p>
            <a:pPr marL="0" indent="0">
              <a:buNone/>
            </a:pPr>
            <a:r>
              <a:rPr lang="en-US" sz="2400" dirty="0">
                <a:cs typeface="Calibri Light" panose="020F0302020204030204" pitchFamily="34" charset="0"/>
              </a:rPr>
              <a:t>                                     .6 of them went to C1</a:t>
            </a:r>
          </a:p>
          <a:p>
            <a:pPr marL="0" indent="0">
              <a:buNone/>
            </a:pPr>
            <a:r>
              <a:rPr lang="en-US" sz="2400" dirty="0">
                <a:cs typeface="Calibri Light" panose="020F0302020204030204" pitchFamily="34" charset="0"/>
              </a:rPr>
              <a:t>                                     .4 of them went to C2</a:t>
            </a:r>
          </a:p>
          <a:p>
            <a:pPr marL="0" indent="0">
              <a:buNone/>
            </a:pPr>
            <a:r>
              <a:rPr lang="en-US" sz="2400" dirty="0">
                <a:solidFill>
                  <a:srgbClr val="FF0000"/>
                </a:solidFill>
                <a:cs typeface="Calibri Light" panose="020F0302020204030204" pitchFamily="34" charset="0"/>
              </a:rPr>
              <a:t>Test instance X is missing a value for attribute AGE and for attribute Credit.</a:t>
            </a:r>
          </a:p>
          <a:p>
            <a:pPr marL="0" indent="0">
              <a:buNone/>
            </a:pPr>
            <a:r>
              <a:rPr lang="en-US" sz="2400" dirty="0">
                <a:solidFill>
                  <a:srgbClr val="FF0000"/>
                </a:solidFill>
                <a:cs typeface="Calibri Light" panose="020F0302020204030204" pitchFamily="34" charset="0"/>
              </a:rPr>
              <a:t>What is its class?</a:t>
            </a:r>
          </a:p>
          <a:p>
            <a:pPr marL="0" indent="0">
              <a:buNone/>
            </a:pPr>
            <a:endParaRPr lang="en-US" sz="2400" dirty="0">
              <a:cs typeface="Calibri Light" panose="020F0302020204030204" pitchFamily="34" charset="0"/>
            </a:endParaRPr>
          </a:p>
        </p:txBody>
      </p:sp>
      <p:sp>
        <p:nvSpPr>
          <p:cNvPr id="4" name="Oval 3">
            <a:extLst>
              <a:ext uri="{FF2B5EF4-FFF2-40B4-BE49-F238E27FC236}">
                <a16:creationId xmlns:a16="http://schemas.microsoft.com/office/drawing/2014/main" id="{E7D3E664-B5FB-BC49-A3D9-FCC444483066}"/>
              </a:ext>
            </a:extLst>
          </p:cNvPr>
          <p:cNvSpPr/>
          <p:nvPr/>
        </p:nvSpPr>
        <p:spPr>
          <a:xfrm>
            <a:off x="2688336" y="1104435"/>
            <a:ext cx="1353312" cy="4389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49868F1F-A40E-0547-AE17-AF7BBEF229AB}"/>
              </a:ext>
            </a:extLst>
          </p:cNvPr>
          <p:cNvCxnSpPr>
            <a:cxnSpLocks/>
            <a:stCxn id="4" idx="3"/>
          </p:cNvCxnSpPr>
          <p:nvPr/>
        </p:nvCxnSpPr>
        <p:spPr>
          <a:xfrm flipH="1">
            <a:off x="1341120" y="1479070"/>
            <a:ext cx="1545404" cy="666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37F93A-B4C9-B242-8B68-0836DCD2C1B8}"/>
              </a:ext>
            </a:extLst>
          </p:cNvPr>
          <p:cNvCxnSpPr>
            <a:cxnSpLocks/>
          </p:cNvCxnSpPr>
          <p:nvPr/>
        </p:nvCxnSpPr>
        <p:spPr>
          <a:xfrm>
            <a:off x="3203448" y="1543347"/>
            <a:ext cx="161544" cy="602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FF6AFE8-DE35-8E4A-8900-6FEFA22D453E}"/>
              </a:ext>
            </a:extLst>
          </p:cNvPr>
          <p:cNvCxnSpPr>
            <a:cxnSpLocks/>
          </p:cNvCxnSpPr>
          <p:nvPr/>
        </p:nvCxnSpPr>
        <p:spPr>
          <a:xfrm>
            <a:off x="3681916" y="1479070"/>
            <a:ext cx="1054676" cy="666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ADFF84-3162-114E-BB02-531FE270F541}"/>
              </a:ext>
            </a:extLst>
          </p:cNvPr>
          <p:cNvCxnSpPr>
            <a:stCxn id="4" idx="6"/>
          </p:cNvCxnSpPr>
          <p:nvPr/>
        </p:nvCxnSpPr>
        <p:spPr>
          <a:xfrm>
            <a:off x="4041648" y="1323891"/>
            <a:ext cx="2322576" cy="821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DA205FD-4E35-B94E-9148-226E6C32515F}"/>
              </a:ext>
            </a:extLst>
          </p:cNvPr>
          <p:cNvSpPr txBox="1"/>
          <p:nvPr/>
        </p:nvSpPr>
        <p:spPr>
          <a:xfrm>
            <a:off x="3028307" y="1120988"/>
            <a:ext cx="679670" cy="374651"/>
          </a:xfrm>
          <a:prstGeom prst="rect">
            <a:avLst/>
          </a:prstGeom>
          <a:noFill/>
        </p:spPr>
        <p:txBody>
          <a:bodyPr wrap="square" rtlCol="0">
            <a:spAutoFit/>
          </a:bodyPr>
          <a:lstStyle/>
          <a:p>
            <a:r>
              <a:rPr lang="en-US" dirty="0"/>
              <a:t>AGE</a:t>
            </a:r>
          </a:p>
        </p:txBody>
      </p:sp>
      <p:sp>
        <p:nvSpPr>
          <p:cNvPr id="25" name="TextBox 24">
            <a:extLst>
              <a:ext uri="{FF2B5EF4-FFF2-40B4-BE49-F238E27FC236}">
                <a16:creationId xmlns:a16="http://schemas.microsoft.com/office/drawing/2014/main" id="{5914A2AA-40B7-794F-B7E4-C2F63D89B382}"/>
              </a:ext>
            </a:extLst>
          </p:cNvPr>
          <p:cNvSpPr txBox="1"/>
          <p:nvPr/>
        </p:nvSpPr>
        <p:spPr>
          <a:xfrm>
            <a:off x="1297401" y="1512210"/>
            <a:ext cx="987552" cy="369332"/>
          </a:xfrm>
          <a:prstGeom prst="rect">
            <a:avLst/>
          </a:prstGeom>
          <a:noFill/>
        </p:spPr>
        <p:txBody>
          <a:bodyPr wrap="square" rtlCol="0">
            <a:spAutoFit/>
          </a:bodyPr>
          <a:lstStyle/>
          <a:p>
            <a:r>
              <a:rPr lang="en-US" dirty="0"/>
              <a:t>young</a:t>
            </a:r>
          </a:p>
        </p:txBody>
      </p:sp>
      <p:sp>
        <p:nvSpPr>
          <p:cNvPr id="26" name="TextBox 25">
            <a:extLst>
              <a:ext uri="{FF2B5EF4-FFF2-40B4-BE49-F238E27FC236}">
                <a16:creationId xmlns:a16="http://schemas.microsoft.com/office/drawing/2014/main" id="{3E31CCAC-CA39-B244-80B8-248A6B67A6A1}"/>
              </a:ext>
            </a:extLst>
          </p:cNvPr>
          <p:cNvSpPr txBox="1"/>
          <p:nvPr/>
        </p:nvSpPr>
        <p:spPr>
          <a:xfrm>
            <a:off x="2681470" y="1627765"/>
            <a:ext cx="673642" cy="369332"/>
          </a:xfrm>
          <a:prstGeom prst="rect">
            <a:avLst/>
          </a:prstGeom>
          <a:noFill/>
        </p:spPr>
        <p:txBody>
          <a:bodyPr wrap="square" rtlCol="0">
            <a:spAutoFit/>
          </a:bodyPr>
          <a:lstStyle/>
          <a:p>
            <a:r>
              <a:rPr lang="en-US" dirty="0"/>
              <a:t>teen</a:t>
            </a:r>
          </a:p>
        </p:txBody>
      </p:sp>
      <p:sp>
        <p:nvSpPr>
          <p:cNvPr id="27" name="TextBox 26">
            <a:extLst>
              <a:ext uri="{FF2B5EF4-FFF2-40B4-BE49-F238E27FC236}">
                <a16:creationId xmlns:a16="http://schemas.microsoft.com/office/drawing/2014/main" id="{0C8B4008-7D50-1343-833B-9A17E04986C3}"/>
              </a:ext>
            </a:extLst>
          </p:cNvPr>
          <p:cNvSpPr txBox="1"/>
          <p:nvPr/>
        </p:nvSpPr>
        <p:spPr>
          <a:xfrm>
            <a:off x="3556054" y="1685608"/>
            <a:ext cx="670820" cy="369332"/>
          </a:xfrm>
          <a:prstGeom prst="rect">
            <a:avLst/>
          </a:prstGeom>
          <a:noFill/>
        </p:spPr>
        <p:txBody>
          <a:bodyPr wrap="square" rtlCol="0">
            <a:spAutoFit/>
          </a:bodyPr>
          <a:lstStyle/>
          <a:p>
            <a:r>
              <a:rPr lang="en-US" dirty="0"/>
              <a:t>adult</a:t>
            </a:r>
          </a:p>
        </p:txBody>
      </p:sp>
      <p:sp>
        <p:nvSpPr>
          <p:cNvPr id="28" name="TextBox 27">
            <a:extLst>
              <a:ext uri="{FF2B5EF4-FFF2-40B4-BE49-F238E27FC236}">
                <a16:creationId xmlns:a16="http://schemas.microsoft.com/office/drawing/2014/main" id="{CD7CB7DC-066B-5C46-AA00-23484DBD9518}"/>
              </a:ext>
            </a:extLst>
          </p:cNvPr>
          <p:cNvSpPr txBox="1"/>
          <p:nvPr/>
        </p:nvSpPr>
        <p:spPr>
          <a:xfrm>
            <a:off x="5250786" y="1512210"/>
            <a:ext cx="1267900" cy="374635"/>
          </a:xfrm>
          <a:prstGeom prst="rect">
            <a:avLst/>
          </a:prstGeom>
          <a:noFill/>
        </p:spPr>
        <p:txBody>
          <a:bodyPr wrap="square" rtlCol="0">
            <a:spAutoFit/>
          </a:bodyPr>
          <a:lstStyle/>
          <a:p>
            <a:r>
              <a:rPr lang="en-US" dirty="0"/>
              <a:t>elderly</a:t>
            </a:r>
          </a:p>
        </p:txBody>
      </p:sp>
      <p:sp>
        <p:nvSpPr>
          <p:cNvPr id="29" name="TextBox 28">
            <a:extLst>
              <a:ext uri="{FF2B5EF4-FFF2-40B4-BE49-F238E27FC236}">
                <a16:creationId xmlns:a16="http://schemas.microsoft.com/office/drawing/2014/main" id="{0F965BF7-4BFC-054C-9C11-1F6A7B6F7B68}"/>
              </a:ext>
            </a:extLst>
          </p:cNvPr>
          <p:cNvSpPr txBox="1"/>
          <p:nvPr/>
        </p:nvSpPr>
        <p:spPr>
          <a:xfrm>
            <a:off x="373712" y="2145792"/>
            <a:ext cx="1315689" cy="369332"/>
          </a:xfrm>
          <a:prstGeom prst="rect">
            <a:avLst/>
          </a:prstGeom>
          <a:noFill/>
        </p:spPr>
        <p:txBody>
          <a:bodyPr wrap="square" rtlCol="0">
            <a:spAutoFit/>
          </a:bodyPr>
          <a:lstStyle/>
          <a:p>
            <a:r>
              <a:rPr lang="en-US" dirty="0"/>
              <a:t>A: class YES</a:t>
            </a:r>
          </a:p>
        </p:txBody>
      </p:sp>
      <p:sp>
        <p:nvSpPr>
          <p:cNvPr id="30" name="TextBox 29">
            <a:extLst>
              <a:ext uri="{FF2B5EF4-FFF2-40B4-BE49-F238E27FC236}">
                <a16:creationId xmlns:a16="http://schemas.microsoft.com/office/drawing/2014/main" id="{BE9D8DD7-94D9-0046-8D62-3BD315F3C6C7}"/>
              </a:ext>
            </a:extLst>
          </p:cNvPr>
          <p:cNvSpPr txBox="1"/>
          <p:nvPr/>
        </p:nvSpPr>
        <p:spPr>
          <a:xfrm>
            <a:off x="2150247" y="2127759"/>
            <a:ext cx="1315689" cy="369332"/>
          </a:xfrm>
          <a:prstGeom prst="rect">
            <a:avLst/>
          </a:prstGeom>
          <a:noFill/>
        </p:spPr>
        <p:txBody>
          <a:bodyPr wrap="square" rtlCol="0">
            <a:spAutoFit/>
          </a:bodyPr>
          <a:lstStyle/>
          <a:p>
            <a:r>
              <a:rPr lang="en-US" dirty="0"/>
              <a:t>B: class YES</a:t>
            </a:r>
          </a:p>
        </p:txBody>
      </p:sp>
      <p:sp>
        <p:nvSpPr>
          <p:cNvPr id="31" name="TextBox 30">
            <a:extLst>
              <a:ext uri="{FF2B5EF4-FFF2-40B4-BE49-F238E27FC236}">
                <a16:creationId xmlns:a16="http://schemas.microsoft.com/office/drawing/2014/main" id="{02932790-EAF1-5445-B687-E99321B8DD87}"/>
              </a:ext>
            </a:extLst>
          </p:cNvPr>
          <p:cNvSpPr txBox="1"/>
          <p:nvPr/>
        </p:nvSpPr>
        <p:spPr>
          <a:xfrm>
            <a:off x="3203448" y="2810027"/>
            <a:ext cx="1353312" cy="369332"/>
          </a:xfrm>
          <a:prstGeom prst="rect">
            <a:avLst/>
          </a:prstGeom>
          <a:noFill/>
        </p:spPr>
        <p:txBody>
          <a:bodyPr wrap="square" rtlCol="0">
            <a:spAutoFit/>
          </a:bodyPr>
          <a:lstStyle/>
          <a:p>
            <a:r>
              <a:rPr lang="en-US" dirty="0"/>
              <a:t>C1: class YES</a:t>
            </a:r>
          </a:p>
        </p:txBody>
      </p:sp>
      <p:sp>
        <p:nvSpPr>
          <p:cNvPr id="32" name="TextBox 31">
            <a:extLst>
              <a:ext uri="{FF2B5EF4-FFF2-40B4-BE49-F238E27FC236}">
                <a16:creationId xmlns:a16="http://schemas.microsoft.com/office/drawing/2014/main" id="{453FEC8C-B7DD-3E4C-86FC-C63B54A308AB}"/>
              </a:ext>
            </a:extLst>
          </p:cNvPr>
          <p:cNvSpPr txBox="1"/>
          <p:nvPr/>
        </p:nvSpPr>
        <p:spPr>
          <a:xfrm>
            <a:off x="5783611" y="2111302"/>
            <a:ext cx="1315689" cy="369332"/>
          </a:xfrm>
          <a:prstGeom prst="rect">
            <a:avLst/>
          </a:prstGeom>
          <a:noFill/>
        </p:spPr>
        <p:txBody>
          <a:bodyPr wrap="square" rtlCol="0">
            <a:spAutoFit/>
          </a:bodyPr>
          <a:lstStyle/>
          <a:p>
            <a:r>
              <a:rPr lang="en-US" dirty="0"/>
              <a:t>D: class NO</a:t>
            </a:r>
          </a:p>
        </p:txBody>
      </p:sp>
      <p:sp>
        <p:nvSpPr>
          <p:cNvPr id="5" name="Oval 4">
            <a:extLst>
              <a:ext uri="{FF2B5EF4-FFF2-40B4-BE49-F238E27FC236}">
                <a16:creationId xmlns:a16="http://schemas.microsoft.com/office/drawing/2014/main" id="{7B5A4941-CE9D-EF4C-BF98-66945427ABAC}"/>
              </a:ext>
            </a:extLst>
          </p:cNvPr>
          <p:cNvSpPr/>
          <p:nvPr/>
        </p:nvSpPr>
        <p:spPr>
          <a:xfrm>
            <a:off x="4209254" y="2151660"/>
            <a:ext cx="1041532" cy="4271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83219C3-03D1-E343-A748-DA5DFC6C6191}"/>
              </a:ext>
            </a:extLst>
          </p:cNvPr>
          <p:cNvSpPr txBox="1"/>
          <p:nvPr/>
        </p:nvSpPr>
        <p:spPr>
          <a:xfrm>
            <a:off x="4376063" y="2191511"/>
            <a:ext cx="752322" cy="369332"/>
          </a:xfrm>
          <a:prstGeom prst="rect">
            <a:avLst/>
          </a:prstGeom>
          <a:noFill/>
        </p:spPr>
        <p:txBody>
          <a:bodyPr wrap="none" rtlCol="0">
            <a:spAutoFit/>
          </a:bodyPr>
          <a:lstStyle/>
          <a:p>
            <a:r>
              <a:rPr lang="en-US" dirty="0"/>
              <a:t>Credit</a:t>
            </a:r>
          </a:p>
        </p:txBody>
      </p:sp>
      <p:cxnSp>
        <p:nvCxnSpPr>
          <p:cNvPr id="8" name="Straight Arrow Connector 7">
            <a:extLst>
              <a:ext uri="{FF2B5EF4-FFF2-40B4-BE49-F238E27FC236}">
                <a16:creationId xmlns:a16="http://schemas.microsoft.com/office/drawing/2014/main" id="{9C371595-9718-6847-9821-DE5A566251A1}"/>
              </a:ext>
            </a:extLst>
          </p:cNvPr>
          <p:cNvCxnSpPr/>
          <p:nvPr/>
        </p:nvCxnSpPr>
        <p:spPr>
          <a:xfrm flipH="1">
            <a:off x="4041648" y="2515124"/>
            <a:ext cx="436540" cy="297087"/>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F244FC-D941-A64E-B997-4D25045CBFC6}"/>
              </a:ext>
            </a:extLst>
          </p:cNvPr>
          <p:cNvCxnSpPr/>
          <p:nvPr/>
        </p:nvCxnSpPr>
        <p:spPr>
          <a:xfrm>
            <a:off x="4981852" y="2515124"/>
            <a:ext cx="436540" cy="373321"/>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946738-022B-7740-B46C-565CE5B7F5CD}"/>
              </a:ext>
            </a:extLst>
          </p:cNvPr>
          <p:cNvSpPr txBox="1"/>
          <p:nvPr/>
        </p:nvSpPr>
        <p:spPr>
          <a:xfrm>
            <a:off x="4811268" y="2800056"/>
            <a:ext cx="1353312" cy="369332"/>
          </a:xfrm>
          <a:prstGeom prst="rect">
            <a:avLst/>
          </a:prstGeom>
          <a:noFill/>
        </p:spPr>
        <p:txBody>
          <a:bodyPr wrap="square" rtlCol="0">
            <a:spAutoFit/>
          </a:bodyPr>
          <a:lstStyle/>
          <a:p>
            <a:r>
              <a:rPr lang="en-US" dirty="0"/>
              <a:t>C2: class NO</a:t>
            </a:r>
          </a:p>
        </p:txBody>
      </p:sp>
    </p:spTree>
    <p:extLst>
      <p:ext uri="{BB962C8B-B14F-4D97-AF65-F5344CB8AC3E}">
        <p14:creationId xmlns:p14="http://schemas.microsoft.com/office/powerpoint/2010/main" val="13543317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5048</TotalTime>
  <Words>905</Words>
  <Application>Microsoft Macintosh PowerPoint</Application>
  <PresentationFormat>Custom</PresentationFormat>
  <Paragraphs>187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 Math</vt:lpstr>
      <vt:lpstr>Wingdings</vt:lpstr>
      <vt:lpstr>Office Theme</vt:lpstr>
      <vt:lpstr>Decision Trees</vt:lpstr>
      <vt:lpstr>Missing Attribute (examples)</vt:lpstr>
      <vt:lpstr>Missing Attribute (examples)</vt:lpstr>
      <vt:lpstr>Missing Attribute (examples)</vt:lpstr>
      <vt:lpstr>Missing Attributes</vt:lpstr>
      <vt:lpstr>Decision Trees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Carberry, M</dc:creator>
  <cp:lastModifiedBy>Microsoft Office User</cp:lastModifiedBy>
  <cp:revision>41</cp:revision>
  <dcterms:created xsi:type="dcterms:W3CDTF">2020-07-09T17:00:47Z</dcterms:created>
  <dcterms:modified xsi:type="dcterms:W3CDTF">2020-09-29T01:41:56Z</dcterms:modified>
</cp:coreProperties>
</file>