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65" r:id="rId3"/>
    <p:sldId id="266" r:id="rId4"/>
    <p:sldId id="267" r:id="rId5"/>
    <p:sldId id="273" r:id="rId6"/>
    <p:sldId id="268" r:id="rId7"/>
    <p:sldId id="269" r:id="rId8"/>
    <p:sldId id="270" r:id="rId9"/>
    <p:sldId id="271" r:id="rId10"/>
    <p:sldId id="272" r:id="rId11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8"/>
  </p:normalViewPr>
  <p:slideViewPr>
    <p:cSldViewPr>
      <p:cViewPr varScale="1">
        <p:scale>
          <a:sx n="75" d="100"/>
          <a:sy n="75" d="100"/>
        </p:scale>
        <p:origin x="180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13033" y="9406868"/>
            <a:ext cx="146050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C575-8848-184D-9924-7AB391A6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 rtl="0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Pruning 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1B1F3-40C0-FB44-B6C0-6C5837F94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" y="1066800"/>
            <a:ext cx="6995160" cy="5086777"/>
          </a:xfrm>
        </p:spPr>
        <p:txBody>
          <a:bodyPr/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lang="en-US" sz="2400" u="sng" spc="60" dirty="0">
                <a:uFill>
                  <a:solidFill>
                    <a:srgbClr val="000000"/>
                  </a:solidFill>
                </a:uFill>
                <a:cs typeface="Georgia"/>
              </a:rPr>
              <a:t>Overfitting</a:t>
            </a:r>
            <a:r>
              <a:rPr lang="en-US" sz="2400" spc="60" dirty="0">
                <a:cs typeface="Georgia"/>
              </a:rPr>
              <a:t> </a:t>
            </a:r>
            <a:r>
              <a:rPr lang="en-US" sz="2400" spc="-25" dirty="0">
                <a:cs typeface="Georgia"/>
              </a:rPr>
              <a:t>occurs </a:t>
            </a:r>
            <a:r>
              <a:rPr lang="en-US" sz="2400" spc="-40" dirty="0">
                <a:cs typeface="Georgia"/>
              </a:rPr>
              <a:t>when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30" dirty="0">
                <a:cs typeface="Georgia"/>
              </a:rPr>
              <a:t>learning </a:t>
            </a:r>
            <a:r>
              <a:rPr lang="en-US" sz="2400" spc="-25" dirty="0">
                <a:cs typeface="Georgia"/>
              </a:rPr>
              <a:t>method </a:t>
            </a:r>
            <a:r>
              <a:rPr lang="en-US" sz="2400" spc="-40" dirty="0">
                <a:cs typeface="Georgia"/>
              </a:rPr>
              <a:t>relies </a:t>
            </a:r>
            <a:r>
              <a:rPr lang="en-US" sz="2400" spc="-10" dirty="0">
                <a:cs typeface="Georgia"/>
              </a:rPr>
              <a:t>too </a:t>
            </a:r>
            <a:r>
              <a:rPr lang="en-US" sz="2400" spc="-20" dirty="0">
                <a:cs typeface="Georgia"/>
              </a:rPr>
              <a:t>heavily </a:t>
            </a:r>
            <a:r>
              <a:rPr lang="en-US" sz="2400" spc="-55" dirty="0">
                <a:cs typeface="Georgia"/>
              </a:rPr>
              <a:t>on </a:t>
            </a:r>
            <a:r>
              <a:rPr lang="en-US" sz="2400" spc="-20" dirty="0">
                <a:cs typeface="Georgia"/>
              </a:rPr>
              <a:t>replicating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35" dirty="0">
                <a:cs typeface="Georgia"/>
              </a:rPr>
              <a:t>examples in </a:t>
            </a:r>
            <a:r>
              <a:rPr lang="en-US" sz="2400" spc="-15" dirty="0">
                <a:cs typeface="Georgia"/>
              </a:rPr>
              <a:t>the  </a:t>
            </a:r>
            <a:r>
              <a:rPr lang="en-US" sz="2400" spc="-20" dirty="0">
                <a:cs typeface="Georgia"/>
              </a:rPr>
              <a:t>training </a:t>
            </a:r>
            <a:r>
              <a:rPr lang="en-US" sz="2400" spc="-5" dirty="0">
                <a:cs typeface="Georgia"/>
              </a:rPr>
              <a:t>data </a:t>
            </a:r>
            <a:r>
              <a:rPr lang="en-US" sz="2400" spc="-30" dirty="0">
                <a:cs typeface="Georgia"/>
              </a:rPr>
              <a:t>and </a:t>
            </a:r>
            <a:r>
              <a:rPr lang="en-US" sz="2400" spc="-25" dirty="0">
                <a:cs typeface="Georgia"/>
              </a:rPr>
              <a:t>thus </a:t>
            </a:r>
            <a:r>
              <a:rPr lang="en-US" sz="2400" spc="-35" dirty="0">
                <a:cs typeface="Georgia"/>
              </a:rPr>
              <a:t>does </a:t>
            </a:r>
            <a:r>
              <a:rPr lang="en-US" sz="2400" spc="-20" dirty="0">
                <a:cs typeface="Georgia"/>
              </a:rPr>
              <a:t>not </a:t>
            </a:r>
            <a:r>
              <a:rPr lang="en-US" sz="2400" spc="-30" dirty="0">
                <a:cs typeface="Georgia"/>
              </a:rPr>
              <a:t>sufficiently </a:t>
            </a:r>
            <a:r>
              <a:rPr lang="en-US" sz="2400" spc="-35" dirty="0">
                <a:cs typeface="Georgia"/>
              </a:rPr>
              <a:t>generalize </a:t>
            </a:r>
            <a:r>
              <a:rPr lang="en-US" sz="2400" spc="-45" dirty="0">
                <a:cs typeface="Georgia"/>
              </a:rPr>
              <a:t>from </a:t>
            </a:r>
            <a:r>
              <a:rPr lang="en-US" sz="2400" spc="-20" dirty="0">
                <a:cs typeface="Georgia"/>
              </a:rPr>
              <a:t>them.</a:t>
            </a:r>
            <a:endParaRPr lang="en-US" sz="2400" dirty="0">
              <a:cs typeface="Georgia"/>
            </a:endParaRPr>
          </a:p>
          <a:p>
            <a:pPr marL="370840" indent="-139065">
              <a:lnSpc>
                <a:spcPct val="100000"/>
              </a:lnSpc>
              <a:spcBef>
                <a:spcPts val="900"/>
              </a:spcBef>
              <a:buFont typeface="Arial Unicode MS"/>
              <a:buChar char="•"/>
              <a:tabLst>
                <a:tab pos="371475" algn="l"/>
              </a:tabLst>
            </a:pPr>
            <a:r>
              <a:rPr lang="en-US" sz="2400" spc="-25" dirty="0">
                <a:cs typeface="Georgia"/>
              </a:rPr>
              <a:t>Methods for addressing overfitting</a:t>
            </a:r>
            <a:endParaRPr lang="en-US" sz="2400" dirty="0">
              <a:cs typeface="Georgia"/>
            </a:endParaRPr>
          </a:p>
          <a:p>
            <a:pPr marL="675640" marR="44450" indent="-177165">
              <a:lnSpc>
                <a:spcPct val="102699"/>
              </a:lnSpc>
              <a:spcBef>
                <a:spcPts val="850"/>
              </a:spcBef>
              <a:buFont typeface="Georgia"/>
              <a:buAutoNum type="arabicPeriod"/>
              <a:tabLst>
                <a:tab pos="676275" algn="l"/>
              </a:tabLst>
            </a:pPr>
            <a:r>
              <a:rPr lang="en-US" sz="2400" u="sng" spc="-280" dirty="0">
                <a:uFill>
                  <a:solidFill>
                    <a:srgbClr val="000000"/>
                  </a:solidFill>
                </a:uFill>
                <a:cs typeface="Times"/>
              </a:rPr>
              <a:t> </a:t>
            </a:r>
            <a:r>
              <a:rPr lang="en-US" sz="2400" u="sng" spc="55" dirty="0" err="1">
                <a:uFill>
                  <a:solidFill>
                    <a:srgbClr val="000000"/>
                  </a:solidFill>
                </a:uFill>
                <a:cs typeface="Georgia"/>
              </a:rPr>
              <a:t>Prepruning</a:t>
            </a:r>
            <a:r>
              <a:rPr lang="en-US" sz="2400" spc="55" dirty="0">
                <a:cs typeface="Georgia"/>
              </a:rPr>
              <a:t>: </a:t>
            </a:r>
            <a:r>
              <a:rPr lang="en-US" sz="2400" spc="-25" dirty="0">
                <a:cs typeface="Georgia"/>
              </a:rPr>
              <a:t>stop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25" dirty="0">
                <a:cs typeface="Georgia"/>
              </a:rPr>
              <a:t>construction </a:t>
            </a:r>
            <a:r>
              <a:rPr lang="en-US" sz="2400" spc="-45" dirty="0">
                <a:cs typeface="Georgia"/>
              </a:rPr>
              <a:t>of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40" dirty="0">
                <a:cs typeface="Georgia"/>
              </a:rPr>
              <a:t>decision </a:t>
            </a:r>
            <a:r>
              <a:rPr lang="en-US" sz="2400" spc="-25" dirty="0">
                <a:cs typeface="Georgia"/>
              </a:rPr>
              <a:t>tree </a:t>
            </a:r>
            <a:r>
              <a:rPr lang="en-US" sz="2400" spc="10" dirty="0">
                <a:cs typeface="Georgia"/>
              </a:rPr>
              <a:t>at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20" dirty="0">
                <a:cs typeface="Georgia"/>
              </a:rPr>
              <a:t>point </a:t>
            </a:r>
            <a:r>
              <a:rPr lang="en-US" sz="2400" spc="-35" dirty="0">
                <a:cs typeface="Georgia"/>
              </a:rPr>
              <a:t>where </a:t>
            </a:r>
            <a:r>
              <a:rPr lang="en-US" sz="2400" spc="-25" dirty="0">
                <a:cs typeface="Georgia"/>
              </a:rPr>
              <a:t>overfitting </a:t>
            </a:r>
            <a:r>
              <a:rPr lang="en-US" sz="2400" spc="-40" dirty="0">
                <a:cs typeface="Georgia"/>
              </a:rPr>
              <a:t>would  </a:t>
            </a:r>
            <a:r>
              <a:rPr lang="en-US" sz="2400" spc="-25" dirty="0">
                <a:cs typeface="Georgia"/>
              </a:rPr>
              <a:t>occur</a:t>
            </a:r>
            <a:endParaRPr lang="en-US" sz="2400" dirty="0">
              <a:cs typeface="Georgia"/>
            </a:endParaRPr>
          </a:p>
          <a:p>
            <a:pPr marL="934719" marR="43180" lvl="1" indent="-147955">
              <a:lnSpc>
                <a:spcPct val="102699"/>
              </a:lnSpc>
              <a:spcBef>
                <a:spcPts val="360"/>
              </a:spcBef>
              <a:buChar char="–"/>
              <a:tabLst>
                <a:tab pos="935355" algn="l"/>
              </a:tabLst>
            </a:pPr>
            <a:r>
              <a:rPr lang="en-US" sz="2400" spc="-40" dirty="0">
                <a:cs typeface="Georgia"/>
              </a:rPr>
              <a:t>Use </a:t>
            </a:r>
            <a:r>
              <a:rPr lang="en-US" sz="2400" spc="-10" dirty="0">
                <a:cs typeface="Georgia"/>
              </a:rPr>
              <a:t>a </a:t>
            </a:r>
            <a:r>
              <a:rPr lang="en-US" sz="2400" spc="-30" dirty="0">
                <a:cs typeface="Georgia"/>
              </a:rPr>
              <a:t>threshold </a:t>
            </a:r>
            <a:r>
              <a:rPr lang="en-US" sz="2400" spc="-55" dirty="0">
                <a:cs typeface="Georgia"/>
              </a:rPr>
              <a:t>on </a:t>
            </a:r>
            <a:r>
              <a:rPr lang="en-US" sz="2400" spc="-10" dirty="0">
                <a:cs typeface="Georgia"/>
              </a:rPr>
              <a:t>purity </a:t>
            </a:r>
            <a:r>
              <a:rPr lang="en-US" sz="2400" spc="-5" dirty="0">
                <a:cs typeface="Georgia"/>
              </a:rPr>
              <a:t>to </a:t>
            </a:r>
            <a:r>
              <a:rPr lang="en-US" sz="2400" spc="-35" dirty="0">
                <a:cs typeface="Georgia"/>
              </a:rPr>
              <a:t>decide </a:t>
            </a:r>
            <a:r>
              <a:rPr lang="en-US" sz="2400" spc="-40" dirty="0">
                <a:cs typeface="Georgia"/>
              </a:rPr>
              <a:t>when </a:t>
            </a:r>
            <a:r>
              <a:rPr lang="en-US" sz="2400" spc="-5" dirty="0">
                <a:cs typeface="Georgia"/>
              </a:rPr>
              <a:t>to </a:t>
            </a:r>
            <a:r>
              <a:rPr lang="en-US" sz="2400" spc="-25" dirty="0">
                <a:cs typeface="Georgia"/>
              </a:rPr>
              <a:t>stop </a:t>
            </a:r>
            <a:r>
              <a:rPr lang="en-US" sz="2400" spc="-15" dirty="0">
                <a:cs typeface="Georgia"/>
              </a:rPr>
              <a:t>splitting</a:t>
            </a:r>
            <a:endParaRPr lang="en-US" sz="2400" dirty="0">
              <a:cs typeface="Georgia"/>
            </a:endParaRPr>
          </a:p>
          <a:p>
            <a:pPr marL="934719" lvl="1" indent="-148590">
              <a:lnSpc>
                <a:spcPct val="100000"/>
              </a:lnSpc>
              <a:spcBef>
                <a:spcPts val="204"/>
              </a:spcBef>
              <a:buChar char="–"/>
              <a:tabLst>
                <a:tab pos="935355" algn="l"/>
              </a:tabLst>
            </a:pPr>
            <a:r>
              <a:rPr lang="en-US" sz="2400" spc="-20" dirty="0">
                <a:cs typeface="Georgia"/>
              </a:rPr>
              <a:t>Advantage: </a:t>
            </a:r>
            <a:r>
              <a:rPr lang="en-US" sz="2400" spc="-35" dirty="0">
                <a:cs typeface="Georgia"/>
              </a:rPr>
              <a:t>avoids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40" dirty="0">
                <a:cs typeface="Georgia"/>
              </a:rPr>
              <a:t>work </a:t>
            </a:r>
            <a:r>
              <a:rPr lang="en-US" sz="2400" spc="-45" dirty="0">
                <a:cs typeface="Georgia"/>
              </a:rPr>
              <a:t>of </a:t>
            </a:r>
            <a:r>
              <a:rPr lang="en-US" sz="2400" spc="-25" dirty="0">
                <a:cs typeface="Georgia"/>
              </a:rPr>
              <a:t>building </a:t>
            </a:r>
            <a:r>
              <a:rPr lang="en-US" sz="2400" spc="-30" dirty="0">
                <a:cs typeface="Georgia"/>
              </a:rPr>
              <a:t>subtrees </a:t>
            </a:r>
            <a:r>
              <a:rPr lang="en-US" sz="2400" spc="5" dirty="0">
                <a:cs typeface="Georgia"/>
              </a:rPr>
              <a:t>that </a:t>
            </a:r>
            <a:r>
              <a:rPr lang="en-US" sz="2400" spc="-30" dirty="0">
                <a:cs typeface="Georgia"/>
              </a:rPr>
              <a:t>are </a:t>
            </a:r>
            <a:r>
              <a:rPr lang="en-US" sz="2400" spc="-15" dirty="0">
                <a:cs typeface="Georgia"/>
              </a:rPr>
              <a:t>later</a:t>
            </a:r>
            <a:r>
              <a:rPr lang="en-US" sz="2400" spc="220" dirty="0">
                <a:cs typeface="Georgia"/>
              </a:rPr>
              <a:t> </a:t>
            </a:r>
            <a:r>
              <a:rPr lang="en-US" sz="2400" spc="-40" dirty="0">
                <a:cs typeface="Georgia"/>
              </a:rPr>
              <a:t>removed.</a:t>
            </a:r>
            <a:endParaRPr lang="en-US" sz="2400" dirty="0">
              <a:cs typeface="Georgia"/>
            </a:endParaRPr>
          </a:p>
          <a:p>
            <a:pPr marL="934719" lvl="1" indent="-148590">
              <a:lnSpc>
                <a:spcPct val="100000"/>
              </a:lnSpc>
              <a:spcBef>
                <a:spcPts val="215"/>
              </a:spcBef>
              <a:buChar char="–"/>
              <a:tabLst>
                <a:tab pos="935355" algn="l"/>
              </a:tabLst>
            </a:pPr>
            <a:r>
              <a:rPr lang="en-US" sz="2400" spc="-30" dirty="0">
                <a:cs typeface="Georgia"/>
              </a:rPr>
              <a:t>Disadvantage: </a:t>
            </a:r>
            <a:r>
              <a:rPr lang="en-US" sz="2400" spc="-25" dirty="0">
                <a:cs typeface="Georgia"/>
              </a:rPr>
              <a:t>difficult </a:t>
            </a:r>
            <a:r>
              <a:rPr lang="en-US" sz="2400" spc="-5" dirty="0">
                <a:cs typeface="Georgia"/>
              </a:rPr>
              <a:t>to </a:t>
            </a:r>
            <a:r>
              <a:rPr lang="en-US" sz="2400" spc="-35" dirty="0">
                <a:cs typeface="Georgia"/>
              </a:rPr>
              <a:t>determine </a:t>
            </a:r>
            <a:r>
              <a:rPr lang="en-US" sz="2400" spc="-10" dirty="0">
                <a:cs typeface="Georgia"/>
              </a:rPr>
              <a:t>what </a:t>
            </a:r>
            <a:r>
              <a:rPr lang="en-US" sz="2400" spc="5" dirty="0">
                <a:cs typeface="Georgia"/>
              </a:rPr>
              <a:t>that </a:t>
            </a:r>
            <a:r>
              <a:rPr lang="en-US" sz="2400" spc="-30" dirty="0">
                <a:cs typeface="Georgia"/>
              </a:rPr>
              <a:t>threshold </a:t>
            </a:r>
            <a:r>
              <a:rPr lang="en-US" sz="2400" spc="-35" dirty="0">
                <a:cs typeface="Georgia"/>
              </a:rPr>
              <a:t>should</a:t>
            </a:r>
            <a:r>
              <a:rPr lang="en-US" sz="2400" spc="-130" dirty="0">
                <a:cs typeface="Georgia"/>
              </a:rPr>
              <a:t> </a:t>
            </a:r>
            <a:r>
              <a:rPr lang="en-US" sz="2400" spc="-10" dirty="0">
                <a:cs typeface="Georgia"/>
              </a:rPr>
              <a:t>be</a:t>
            </a:r>
            <a:endParaRPr lang="en-US" sz="2400" dirty="0">
              <a:cs typeface="Georgia"/>
            </a:endParaRPr>
          </a:p>
          <a:p>
            <a:pPr marL="0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7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5D2C-ED89-B444-B655-5DEED401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54864"/>
          </a:xfrm>
        </p:spPr>
        <p:txBody>
          <a:bodyPr/>
          <a:lstStyle/>
          <a:p>
            <a:pPr rt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E7336-F081-CA46-BD23-901A1BDD0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" y="838200"/>
            <a:ext cx="6995160" cy="8113776"/>
          </a:xfrm>
        </p:spPr>
        <p:txBody>
          <a:bodyPr/>
          <a:lstStyle/>
          <a:p>
            <a:pPr marL="0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2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3D5E-7764-8F44-AEE5-490363A8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 rtl="0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Pruning 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59EEB-3006-ED4A-A0B0-6696C753A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" y="1143000"/>
            <a:ext cx="6995160" cy="3848618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en-US" sz="2400" b="1" u="sng" spc="50" dirty="0" err="1">
                <a:cs typeface="Georgia"/>
              </a:rPr>
              <a:t>Postpruning</a:t>
            </a:r>
            <a:r>
              <a:rPr lang="en-US" sz="2400" b="1" u="sng" spc="50" dirty="0">
                <a:cs typeface="Georgia"/>
              </a:rPr>
              <a:t>:</a:t>
            </a:r>
            <a:r>
              <a:rPr lang="en-US" sz="2400" spc="50" dirty="0">
                <a:cs typeface="Georgia"/>
              </a:rPr>
              <a:t> </a:t>
            </a:r>
            <a:r>
              <a:rPr lang="en-US" sz="2400" spc="-20" dirty="0">
                <a:cs typeface="Georgia"/>
              </a:rPr>
              <a:t>build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30" dirty="0">
                <a:cs typeface="Georgia"/>
              </a:rPr>
              <a:t>complete </a:t>
            </a:r>
            <a:r>
              <a:rPr lang="en-US" sz="2400" spc="-25" dirty="0">
                <a:cs typeface="Georgia"/>
              </a:rPr>
              <a:t>tree </a:t>
            </a:r>
            <a:r>
              <a:rPr lang="en-US" sz="2400" spc="-30" dirty="0">
                <a:cs typeface="Georgia"/>
              </a:rPr>
              <a:t>and </a:t>
            </a:r>
            <a:r>
              <a:rPr lang="en-US" sz="2400" spc="-25" dirty="0">
                <a:cs typeface="Georgia"/>
              </a:rPr>
              <a:t>then simplify </a:t>
            </a:r>
            <a:r>
              <a:rPr lang="en-US" sz="2400" spc="5" dirty="0">
                <a:cs typeface="Georgia"/>
              </a:rPr>
              <a:t>it </a:t>
            </a:r>
            <a:r>
              <a:rPr lang="en-US" sz="2400" spc="-35" dirty="0">
                <a:cs typeface="Georgia"/>
              </a:rPr>
              <a:t>in </a:t>
            </a:r>
            <a:r>
              <a:rPr lang="en-US" sz="2400" spc="-55" dirty="0">
                <a:cs typeface="Georgia"/>
              </a:rPr>
              <a:t>some</a:t>
            </a:r>
            <a:r>
              <a:rPr lang="en-US" sz="2400" spc="-130" dirty="0">
                <a:cs typeface="Georgia"/>
              </a:rPr>
              <a:t> </a:t>
            </a:r>
            <a:r>
              <a:rPr lang="en-US" sz="2400" spc="-40" dirty="0">
                <a:cs typeface="Georgia"/>
              </a:rPr>
              <a:t>manner</a:t>
            </a:r>
            <a:endParaRPr lang="en-US" sz="2400" dirty="0">
              <a:cs typeface="Georgia"/>
            </a:endParaRPr>
          </a:p>
          <a:p>
            <a:pPr marL="271780" indent="-245745">
              <a:lnSpc>
                <a:spcPct val="100000"/>
              </a:lnSpc>
              <a:spcBef>
                <a:spcPts val="445"/>
              </a:spcBef>
              <a:buAutoNum type="alphaLcParenBoth"/>
              <a:tabLst>
                <a:tab pos="271780" algn="l"/>
              </a:tabLst>
            </a:pPr>
            <a:r>
              <a:rPr lang="en-US" sz="2400" b="1" u="sng" spc="65" dirty="0">
                <a:cs typeface="Georgia"/>
              </a:rPr>
              <a:t>Subtree </a:t>
            </a:r>
            <a:r>
              <a:rPr lang="en-US" sz="2400" b="1" u="sng" spc="45" dirty="0">
                <a:cs typeface="Georgia"/>
              </a:rPr>
              <a:t>replacement: </a:t>
            </a:r>
            <a:r>
              <a:rPr lang="en-US" sz="2400" spc="-45" dirty="0">
                <a:cs typeface="Georgia"/>
              </a:rPr>
              <a:t>Some </a:t>
            </a:r>
            <a:r>
              <a:rPr lang="en-US" sz="2400" spc="-30" dirty="0">
                <a:cs typeface="Georgia"/>
              </a:rPr>
              <a:t>subtrees are replaced </a:t>
            </a:r>
            <a:r>
              <a:rPr lang="en-US" sz="2400" spc="-15" dirty="0">
                <a:cs typeface="Georgia"/>
              </a:rPr>
              <a:t>with</a:t>
            </a:r>
            <a:r>
              <a:rPr lang="en-US" sz="2400" spc="190" dirty="0">
                <a:cs typeface="Georgia"/>
              </a:rPr>
              <a:t> </a:t>
            </a:r>
            <a:r>
              <a:rPr lang="en-US" sz="2400" spc="-40" dirty="0">
                <a:cs typeface="Georgia"/>
              </a:rPr>
              <a:t>leaves</a:t>
            </a:r>
            <a:endParaRPr lang="en-US" sz="2400" dirty="0">
              <a:cs typeface="Georgia"/>
            </a:endParaRPr>
          </a:p>
          <a:p>
            <a:pPr marL="508000" marR="5080" lvl="1" indent="-146685">
              <a:lnSpc>
                <a:spcPct val="102699"/>
              </a:lnSpc>
              <a:spcBef>
                <a:spcPts val="190"/>
              </a:spcBef>
              <a:buAutoNum type="romanLcPeriod"/>
              <a:tabLst>
                <a:tab pos="508000" algn="l"/>
              </a:tabLst>
            </a:pPr>
            <a:r>
              <a:rPr lang="en-US" sz="2400" spc="-45" dirty="0">
                <a:cs typeface="Georgia"/>
              </a:rPr>
              <a:t>For each </a:t>
            </a:r>
            <a:r>
              <a:rPr lang="en-US" sz="2400" spc="-40" dirty="0">
                <a:cs typeface="Georgia"/>
              </a:rPr>
              <a:t>non-leaf </a:t>
            </a:r>
            <a:r>
              <a:rPr lang="en-US" sz="2400" spc="-35" dirty="0">
                <a:cs typeface="Georgia"/>
              </a:rPr>
              <a:t>node </a:t>
            </a:r>
            <a:r>
              <a:rPr lang="en-US" sz="2400" spc="35" dirty="0">
                <a:cs typeface="Georgia"/>
              </a:rPr>
              <a:t>X </a:t>
            </a:r>
            <a:r>
              <a:rPr lang="en-US" sz="2400" spc="-45" dirty="0">
                <a:cs typeface="Georgia"/>
              </a:rPr>
              <a:t>whose </a:t>
            </a:r>
            <a:r>
              <a:rPr lang="en-US" sz="2400" spc="-35" dirty="0">
                <a:cs typeface="Georgia"/>
              </a:rPr>
              <a:t>children </a:t>
            </a:r>
            <a:r>
              <a:rPr lang="en-US" sz="2400" spc="-30" dirty="0">
                <a:cs typeface="Georgia"/>
              </a:rPr>
              <a:t>are </a:t>
            </a:r>
            <a:r>
              <a:rPr lang="en-US" sz="2400" spc="-20" dirty="0">
                <a:cs typeface="Georgia"/>
              </a:rPr>
              <a:t>all </a:t>
            </a:r>
            <a:r>
              <a:rPr lang="en-US" sz="2400" spc="-30" dirty="0">
                <a:cs typeface="Georgia"/>
              </a:rPr>
              <a:t>leaf nodes, </a:t>
            </a:r>
            <a:r>
              <a:rPr lang="en-US" sz="2400" spc="-20" dirty="0">
                <a:cs typeface="Georgia"/>
              </a:rPr>
              <a:t>analyze </a:t>
            </a:r>
            <a:r>
              <a:rPr lang="en-US" sz="2400" spc="35" dirty="0">
                <a:cs typeface="Georgia"/>
              </a:rPr>
              <a:t>X </a:t>
            </a:r>
            <a:r>
              <a:rPr lang="en-US" sz="2400" spc="-5" dirty="0">
                <a:cs typeface="Georgia"/>
              </a:rPr>
              <a:t>to </a:t>
            </a:r>
            <a:r>
              <a:rPr lang="en-US" sz="2400" spc="-35" dirty="0">
                <a:cs typeface="Georgia"/>
              </a:rPr>
              <a:t>decide </a:t>
            </a:r>
            <a:r>
              <a:rPr lang="en-US" sz="2400" spc="-25" dirty="0">
                <a:cs typeface="Georgia"/>
              </a:rPr>
              <a:t>whether  </a:t>
            </a:r>
            <a:r>
              <a:rPr lang="en-US" sz="2400" spc="-5" dirty="0">
                <a:cs typeface="Georgia"/>
              </a:rPr>
              <a:t>to </a:t>
            </a:r>
            <a:r>
              <a:rPr lang="en-US" sz="2400" spc="-30" dirty="0">
                <a:cs typeface="Georgia"/>
              </a:rPr>
              <a:t>replace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25" dirty="0">
                <a:cs typeface="Georgia"/>
              </a:rPr>
              <a:t>subtree rooted </a:t>
            </a:r>
            <a:r>
              <a:rPr lang="en-US" sz="2400" spc="10" dirty="0">
                <a:cs typeface="Georgia"/>
              </a:rPr>
              <a:t>at </a:t>
            </a:r>
            <a:r>
              <a:rPr lang="en-US" sz="2400" spc="35" dirty="0">
                <a:cs typeface="Georgia"/>
              </a:rPr>
              <a:t>X </a:t>
            </a:r>
            <a:r>
              <a:rPr lang="en-US" sz="2400" spc="-15" dirty="0">
                <a:cs typeface="Georgia"/>
              </a:rPr>
              <a:t>with </a:t>
            </a:r>
            <a:r>
              <a:rPr lang="en-US" sz="2400" spc="-10" dirty="0">
                <a:cs typeface="Georgia"/>
              </a:rPr>
              <a:t>a </a:t>
            </a:r>
            <a:r>
              <a:rPr lang="en-US" sz="2400" spc="-30" dirty="0">
                <a:cs typeface="Georgia"/>
              </a:rPr>
              <a:t>leaf</a:t>
            </a:r>
            <a:r>
              <a:rPr lang="en-US" sz="2400" spc="-145" dirty="0">
                <a:cs typeface="Georgia"/>
              </a:rPr>
              <a:t> </a:t>
            </a:r>
            <a:r>
              <a:rPr lang="en-US" sz="2400" spc="-25" dirty="0">
                <a:cs typeface="Georgia"/>
              </a:rPr>
              <a:t>node.</a:t>
            </a:r>
            <a:endParaRPr lang="en-US" sz="2400" dirty="0">
              <a:cs typeface="Georgia"/>
            </a:endParaRPr>
          </a:p>
          <a:p>
            <a:pPr marL="508000" marR="6350" lvl="1" indent="-184785">
              <a:lnSpc>
                <a:spcPct val="102699"/>
              </a:lnSpc>
              <a:spcBef>
                <a:spcPts val="195"/>
              </a:spcBef>
              <a:buAutoNum type="romanLcPeriod"/>
              <a:tabLst>
                <a:tab pos="508000" algn="l"/>
              </a:tabLst>
            </a:pPr>
            <a:r>
              <a:rPr lang="en-US" sz="2400" spc="-30" dirty="0">
                <a:cs typeface="Georgia"/>
              </a:rPr>
              <a:t>If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35" dirty="0">
                <a:cs typeface="Georgia"/>
              </a:rPr>
              <a:t>replacement </a:t>
            </a:r>
            <a:r>
              <a:rPr lang="en-US" sz="2400" spc="-40" dirty="0">
                <a:cs typeface="Georgia"/>
              </a:rPr>
              <a:t>is </a:t>
            </a:r>
            <a:r>
              <a:rPr lang="en-US" sz="2400" spc="-30" dirty="0">
                <a:cs typeface="Georgia"/>
              </a:rPr>
              <a:t>made, </a:t>
            </a:r>
            <a:r>
              <a:rPr lang="en-US" sz="2400" spc="-25" dirty="0">
                <a:cs typeface="Georgia"/>
              </a:rPr>
              <a:t>then </a:t>
            </a:r>
            <a:r>
              <a:rPr lang="en-US" sz="2400" spc="-55" dirty="0">
                <a:cs typeface="Georgia"/>
              </a:rPr>
              <a:t>we </a:t>
            </a:r>
            <a:r>
              <a:rPr lang="en-US" sz="2400" spc="-30" dirty="0">
                <a:cs typeface="Georgia"/>
              </a:rPr>
              <a:t>may </a:t>
            </a:r>
            <a:r>
              <a:rPr lang="en-US" sz="2400" spc="-35" dirty="0">
                <a:cs typeface="Georgia"/>
              </a:rPr>
              <a:t>have </a:t>
            </a:r>
            <a:r>
              <a:rPr lang="en-US" sz="2400" spc="-10" dirty="0">
                <a:cs typeface="Georgia"/>
              </a:rPr>
              <a:t>a </a:t>
            </a:r>
            <a:r>
              <a:rPr lang="en-US" sz="2400" spc="-40" dirty="0">
                <a:cs typeface="Georgia"/>
              </a:rPr>
              <a:t>new non-leaf </a:t>
            </a:r>
            <a:r>
              <a:rPr lang="en-US" sz="2400" spc="-35" dirty="0">
                <a:cs typeface="Georgia"/>
              </a:rPr>
              <a:t>node </a:t>
            </a:r>
            <a:r>
              <a:rPr lang="en-US" sz="2400" spc="-20" dirty="0">
                <a:cs typeface="Georgia"/>
              </a:rPr>
              <a:t>all </a:t>
            </a:r>
            <a:r>
              <a:rPr lang="en-US" sz="2400" spc="-45" dirty="0">
                <a:cs typeface="Georgia"/>
              </a:rPr>
              <a:t>of whose </a:t>
            </a:r>
            <a:r>
              <a:rPr lang="en-US" sz="2400" spc="-35" dirty="0">
                <a:cs typeface="Georgia"/>
              </a:rPr>
              <a:t>children  </a:t>
            </a:r>
            <a:r>
              <a:rPr lang="en-US" sz="2400" spc="-30" dirty="0">
                <a:cs typeface="Georgia"/>
              </a:rPr>
              <a:t>are leaf nodes. If </a:t>
            </a:r>
            <a:r>
              <a:rPr lang="en-US" sz="2400" spc="-35" dirty="0">
                <a:cs typeface="Georgia"/>
              </a:rPr>
              <a:t>so, </a:t>
            </a:r>
            <a:r>
              <a:rPr lang="en-US" sz="2400" spc="-40" dirty="0">
                <a:cs typeface="Georgia"/>
              </a:rPr>
              <a:t>consider </a:t>
            </a:r>
            <a:r>
              <a:rPr lang="en-US" sz="2400" spc="-25" dirty="0">
                <a:cs typeface="Georgia"/>
              </a:rPr>
              <a:t>replacing</a:t>
            </a:r>
            <a:r>
              <a:rPr lang="en-US" sz="2400" spc="-75" dirty="0">
                <a:cs typeface="Georgia"/>
              </a:rPr>
              <a:t> </a:t>
            </a:r>
            <a:r>
              <a:rPr lang="en-US" sz="2400" spc="5" dirty="0">
                <a:cs typeface="Georgia"/>
              </a:rPr>
              <a:t>it </a:t>
            </a:r>
            <a:r>
              <a:rPr lang="en-US" sz="2400" spc="-15" dirty="0">
                <a:cs typeface="Georgia"/>
              </a:rPr>
              <a:t>with </a:t>
            </a:r>
            <a:r>
              <a:rPr lang="en-US" sz="2400" spc="-10" dirty="0">
                <a:cs typeface="Georgia"/>
              </a:rPr>
              <a:t>a </a:t>
            </a:r>
            <a:r>
              <a:rPr lang="en-US" sz="2400" spc="-25" dirty="0">
                <a:cs typeface="Georgia"/>
              </a:rPr>
              <a:t>leaf.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975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9802-15D4-AB41-9DC0-C178E417C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 rtl="0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Pruning 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50CE6-764D-8846-8541-813C55689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" y="1066800"/>
            <a:ext cx="6995160" cy="4124847"/>
          </a:xfrm>
        </p:spPr>
        <p:txBody>
          <a:bodyPr/>
          <a:lstStyle/>
          <a:p>
            <a:pPr marL="265430" marR="5080" indent="-253365">
              <a:lnSpc>
                <a:spcPct val="102699"/>
              </a:lnSpc>
              <a:spcBef>
                <a:spcPts val="55"/>
              </a:spcBef>
              <a:buAutoNum type="alphaLcParenBoth" startAt="2"/>
              <a:tabLst>
                <a:tab pos="266065" algn="l"/>
              </a:tabLst>
            </a:pPr>
            <a:r>
              <a:rPr lang="en-US" sz="2400" b="1" u="sng" spc="65" dirty="0">
                <a:cs typeface="Georgia"/>
              </a:rPr>
              <a:t>Subtree </a:t>
            </a:r>
            <a:r>
              <a:rPr lang="en-US" sz="2400" b="1" u="sng" spc="35" dirty="0">
                <a:cs typeface="Georgia"/>
              </a:rPr>
              <a:t>raising: </a:t>
            </a:r>
            <a:r>
              <a:rPr lang="en-US" sz="2400" spc="-45" dirty="0">
                <a:cs typeface="Georgia"/>
              </a:rPr>
              <a:t>Some </a:t>
            </a:r>
            <a:r>
              <a:rPr lang="en-US" sz="2400" spc="-30" dirty="0">
                <a:cs typeface="Georgia"/>
              </a:rPr>
              <a:t>subtrees are </a:t>
            </a:r>
            <a:r>
              <a:rPr lang="en-US" sz="2400" spc="-35" dirty="0">
                <a:cs typeface="Georgia"/>
              </a:rPr>
              <a:t>raised </a:t>
            </a:r>
            <a:r>
              <a:rPr lang="en-US" sz="2400" spc="-25" dirty="0">
                <a:cs typeface="Georgia"/>
              </a:rPr>
              <a:t>up </a:t>
            </a:r>
            <a:r>
              <a:rPr lang="en-US" sz="2400" spc="-30" dirty="0">
                <a:cs typeface="Georgia"/>
              </a:rPr>
              <a:t>and replace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25" dirty="0">
                <a:cs typeface="Georgia"/>
              </a:rPr>
              <a:t>parent </a:t>
            </a:r>
            <a:r>
              <a:rPr lang="en-US" sz="2400" spc="-45" dirty="0">
                <a:cs typeface="Georgia"/>
              </a:rPr>
              <a:t>of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25" dirty="0">
                <a:cs typeface="Georgia"/>
              </a:rPr>
              <a:t>subtree </a:t>
            </a:r>
            <a:r>
              <a:rPr lang="en-US" sz="2400" spc="-35" dirty="0">
                <a:cs typeface="Georgia"/>
              </a:rPr>
              <a:t>as </a:t>
            </a:r>
            <a:r>
              <a:rPr lang="en-US" sz="2400" spc="-15" dirty="0">
                <a:cs typeface="Georgia"/>
              </a:rPr>
              <a:t>the  </a:t>
            </a:r>
            <a:r>
              <a:rPr lang="en-US" sz="2400" spc="-5" dirty="0">
                <a:cs typeface="Georgia"/>
              </a:rPr>
              <a:t>test</a:t>
            </a:r>
            <a:r>
              <a:rPr lang="en-US" sz="2400" spc="110" dirty="0">
                <a:cs typeface="Georgia"/>
              </a:rPr>
              <a:t> </a:t>
            </a:r>
            <a:r>
              <a:rPr lang="en-US" sz="2400" spc="-30" dirty="0">
                <a:cs typeface="Georgia"/>
              </a:rPr>
              <a:t>condition</a:t>
            </a:r>
            <a:endParaRPr lang="en-US" sz="2400" dirty="0">
              <a:cs typeface="Georgia"/>
            </a:endParaRPr>
          </a:p>
          <a:p>
            <a:pPr marL="501650" lvl="1" indent="-147320">
              <a:lnSpc>
                <a:spcPct val="100000"/>
              </a:lnSpc>
              <a:spcBef>
                <a:spcPts val="225"/>
              </a:spcBef>
              <a:buAutoNum type="romanLcPeriod"/>
              <a:tabLst>
                <a:tab pos="502284" algn="l"/>
              </a:tabLst>
            </a:pPr>
            <a:r>
              <a:rPr lang="en-US" sz="2400" spc="10" dirty="0">
                <a:cs typeface="Georgia"/>
              </a:rPr>
              <a:t>The </a:t>
            </a:r>
            <a:r>
              <a:rPr lang="en-US" sz="2400" spc="-15" dirty="0">
                <a:cs typeface="Georgia"/>
              </a:rPr>
              <a:t>root </a:t>
            </a:r>
            <a:r>
              <a:rPr lang="en-US" sz="2400" spc="-45" dirty="0">
                <a:cs typeface="Georgia"/>
              </a:rPr>
              <a:t>of each </a:t>
            </a:r>
            <a:r>
              <a:rPr lang="en-US" sz="2400" spc="-25" dirty="0">
                <a:cs typeface="Georgia"/>
              </a:rPr>
              <a:t>subtree </a:t>
            </a:r>
            <a:r>
              <a:rPr lang="en-US" sz="2400" spc="-35" dirty="0">
                <a:cs typeface="Georgia"/>
              </a:rPr>
              <a:t>in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40" dirty="0">
                <a:cs typeface="Georgia"/>
              </a:rPr>
              <a:t>decision </a:t>
            </a:r>
            <a:r>
              <a:rPr lang="en-US" sz="2400" spc="-25" dirty="0">
                <a:cs typeface="Georgia"/>
              </a:rPr>
              <a:t>tree </a:t>
            </a:r>
            <a:r>
              <a:rPr lang="en-US" sz="2400" spc="-35" dirty="0">
                <a:cs typeface="Georgia"/>
              </a:rPr>
              <a:t>represents </a:t>
            </a:r>
            <a:r>
              <a:rPr lang="en-US" sz="2400" spc="-10" dirty="0">
                <a:cs typeface="Georgia"/>
              </a:rPr>
              <a:t>a </a:t>
            </a:r>
            <a:r>
              <a:rPr lang="en-US" sz="2400" spc="-5" dirty="0">
                <a:cs typeface="Georgia"/>
              </a:rPr>
              <a:t>test</a:t>
            </a:r>
            <a:r>
              <a:rPr lang="en-US" sz="2400" spc="114" dirty="0">
                <a:cs typeface="Georgia"/>
              </a:rPr>
              <a:t> </a:t>
            </a:r>
            <a:r>
              <a:rPr lang="en-US" sz="2400" spc="-30" dirty="0">
                <a:cs typeface="Georgia"/>
              </a:rPr>
              <a:t>condition</a:t>
            </a:r>
            <a:endParaRPr lang="en-US" sz="2400" dirty="0">
              <a:cs typeface="Georgia"/>
            </a:endParaRPr>
          </a:p>
          <a:p>
            <a:pPr marL="501650" marR="6350" lvl="1" indent="-184785">
              <a:lnSpc>
                <a:spcPct val="101800"/>
              </a:lnSpc>
              <a:spcBef>
                <a:spcPts val="219"/>
              </a:spcBef>
              <a:buAutoNum type="romanLcPeriod"/>
              <a:tabLst>
                <a:tab pos="502284" algn="l"/>
              </a:tabLst>
            </a:pPr>
            <a:r>
              <a:rPr lang="en-US" sz="2400" spc="-30" dirty="0">
                <a:cs typeface="Georgia"/>
              </a:rPr>
              <a:t>If </a:t>
            </a:r>
            <a:r>
              <a:rPr lang="en-US" sz="2400" spc="-35" dirty="0">
                <a:cs typeface="Georgia"/>
              </a:rPr>
              <a:t>decide </a:t>
            </a:r>
            <a:r>
              <a:rPr lang="en-US" sz="2400" spc="-5" dirty="0">
                <a:cs typeface="Georgia"/>
              </a:rPr>
              <a:t>to </a:t>
            </a:r>
            <a:r>
              <a:rPr lang="en-US" sz="2400" spc="-35" dirty="0">
                <a:cs typeface="Georgia"/>
              </a:rPr>
              <a:t>raise </a:t>
            </a:r>
            <a:r>
              <a:rPr lang="en-US" sz="2400" spc="-10" dirty="0">
                <a:cs typeface="Georgia"/>
              </a:rPr>
              <a:t>a </a:t>
            </a:r>
            <a:r>
              <a:rPr lang="en-US" sz="2400" spc="-20" dirty="0">
                <a:cs typeface="Georgia"/>
              </a:rPr>
              <a:t>subtree, </a:t>
            </a:r>
            <a:r>
              <a:rPr lang="en-US" sz="2400" spc="-25" dirty="0">
                <a:cs typeface="Georgia"/>
              </a:rPr>
              <a:t>then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5" dirty="0">
                <a:cs typeface="Georgia"/>
              </a:rPr>
              <a:t>test </a:t>
            </a:r>
            <a:r>
              <a:rPr lang="en-US" sz="2400" spc="10" dirty="0">
                <a:cs typeface="Georgia"/>
              </a:rPr>
              <a:t>at </a:t>
            </a:r>
            <a:r>
              <a:rPr lang="en-US" sz="2400" spc="-15" dirty="0">
                <a:cs typeface="Georgia"/>
              </a:rPr>
              <a:t>the root </a:t>
            </a:r>
            <a:r>
              <a:rPr lang="en-US" sz="2400" spc="-45" dirty="0">
                <a:cs typeface="Georgia"/>
              </a:rPr>
              <a:t>of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25" dirty="0">
                <a:cs typeface="Georgia"/>
              </a:rPr>
              <a:t>subtree </a:t>
            </a:r>
            <a:r>
              <a:rPr lang="en-US" sz="2400" spc="-35" dirty="0">
                <a:cs typeface="Georgia"/>
              </a:rPr>
              <a:t>replaces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5" dirty="0">
                <a:cs typeface="Georgia"/>
              </a:rPr>
              <a:t>test </a:t>
            </a:r>
            <a:r>
              <a:rPr lang="en-US" sz="2400" spc="-35" dirty="0">
                <a:cs typeface="Georgia"/>
              </a:rPr>
              <a:t>in 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25" dirty="0">
                <a:cs typeface="Georgia"/>
              </a:rPr>
              <a:t>parent </a:t>
            </a:r>
            <a:r>
              <a:rPr lang="en-US" sz="2400" spc="-45" dirty="0">
                <a:cs typeface="Georgia"/>
              </a:rPr>
              <a:t>of </a:t>
            </a:r>
            <a:r>
              <a:rPr lang="en-US" sz="2400" spc="-15" dirty="0">
                <a:cs typeface="Georgia"/>
              </a:rPr>
              <a:t>the</a:t>
            </a:r>
            <a:r>
              <a:rPr lang="en-US" sz="2400" spc="5" dirty="0">
                <a:cs typeface="Georgia"/>
              </a:rPr>
              <a:t> </a:t>
            </a:r>
            <a:r>
              <a:rPr lang="en-US" sz="2400" spc="-25" dirty="0">
                <a:cs typeface="Georgia"/>
              </a:rPr>
              <a:t>subtree</a:t>
            </a:r>
            <a:endParaRPr lang="en-US" sz="2400" dirty="0">
              <a:cs typeface="Georgia"/>
            </a:endParaRPr>
          </a:p>
          <a:p>
            <a:pPr marL="501650" marR="5080" lvl="1" indent="-224154">
              <a:lnSpc>
                <a:spcPct val="102699"/>
              </a:lnSpc>
              <a:spcBef>
                <a:spcPts val="200"/>
              </a:spcBef>
              <a:buAutoNum type="romanLcPeriod"/>
              <a:tabLst>
                <a:tab pos="502284" algn="l"/>
              </a:tabLst>
            </a:pPr>
            <a:r>
              <a:rPr lang="en-US" sz="2400" spc="15" dirty="0">
                <a:cs typeface="Georgia"/>
              </a:rPr>
              <a:t>All </a:t>
            </a:r>
            <a:r>
              <a:rPr lang="en-US" sz="2400" spc="-30" dirty="0">
                <a:cs typeface="Georgia"/>
              </a:rPr>
              <a:t>instances </a:t>
            </a:r>
            <a:r>
              <a:rPr lang="en-US" sz="2400" spc="5" dirty="0">
                <a:cs typeface="Georgia"/>
              </a:rPr>
              <a:t>that </a:t>
            </a:r>
            <a:r>
              <a:rPr lang="en-US" sz="2400" spc="-45" dirty="0">
                <a:cs typeface="Georgia"/>
              </a:rPr>
              <a:t>were </a:t>
            </a:r>
            <a:r>
              <a:rPr lang="en-US" sz="2400" spc="-15" dirty="0">
                <a:cs typeface="Georgia"/>
              </a:rPr>
              <a:t>distributed </a:t>
            </a:r>
            <a:r>
              <a:rPr lang="en-US" sz="2400" spc="-55" dirty="0">
                <a:cs typeface="Georgia"/>
              </a:rPr>
              <a:t>on </a:t>
            </a:r>
            <a:r>
              <a:rPr lang="en-US" sz="2400" spc="-25" dirty="0">
                <a:cs typeface="Georgia"/>
              </a:rPr>
              <a:t>other </a:t>
            </a:r>
            <a:r>
              <a:rPr lang="en-US" sz="2400" spc="-35" dirty="0">
                <a:cs typeface="Georgia"/>
              </a:rPr>
              <a:t>branches </a:t>
            </a:r>
            <a:r>
              <a:rPr lang="en-US" sz="2400" spc="-45" dirty="0">
                <a:cs typeface="Georgia"/>
              </a:rPr>
              <a:t>of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25" dirty="0">
                <a:cs typeface="Georgia"/>
              </a:rPr>
              <a:t>parent </a:t>
            </a:r>
            <a:r>
              <a:rPr lang="en-US" sz="2400" spc="-45" dirty="0">
                <a:cs typeface="Georgia"/>
              </a:rPr>
              <a:t>of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25" dirty="0">
                <a:cs typeface="Georgia"/>
              </a:rPr>
              <a:t>subtree </a:t>
            </a:r>
            <a:r>
              <a:rPr lang="en-US" sz="2400" spc="-20" dirty="0">
                <a:cs typeface="Georgia"/>
              </a:rPr>
              <a:t>will  </a:t>
            </a:r>
            <a:r>
              <a:rPr lang="en-US" sz="2400" spc="-45" dirty="0">
                <a:cs typeface="Georgia"/>
              </a:rPr>
              <a:t>need </a:t>
            </a:r>
            <a:r>
              <a:rPr lang="en-US" sz="2400" spc="-5" dirty="0">
                <a:cs typeface="Georgia"/>
              </a:rPr>
              <a:t>to </a:t>
            </a:r>
            <a:r>
              <a:rPr lang="en-US" sz="2400" spc="-10" dirty="0">
                <a:cs typeface="Georgia"/>
              </a:rPr>
              <a:t>be</a:t>
            </a:r>
            <a:r>
              <a:rPr lang="en-US" sz="2400" spc="-145" dirty="0">
                <a:cs typeface="Georgia"/>
              </a:rPr>
              <a:t> </a:t>
            </a:r>
            <a:r>
              <a:rPr lang="en-US" sz="2400" spc="-30" dirty="0">
                <a:cs typeface="Georgia"/>
              </a:rPr>
              <a:t>reclassified.</a:t>
            </a:r>
            <a:endParaRPr lang="en-US" sz="2400" dirty="0">
              <a:cs typeface="Georgia"/>
            </a:endParaRPr>
          </a:p>
          <a:p>
            <a:pPr marL="0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2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8EC7-A68D-694F-AA51-9706B3148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 rtl="0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Pruning 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99BC1-A9AD-2445-A7D9-7992AAE26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494" y="1219200"/>
            <a:ext cx="7380905" cy="7386638"/>
          </a:xfrm>
        </p:spPr>
        <p:txBody>
          <a:bodyPr/>
          <a:lstStyle/>
          <a:p>
            <a:pPr marL="0" algn="l" rtl="0"/>
            <a:r>
              <a:rPr lang="en-US" sz="24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How do you decide when to prune?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b="1" u="sng" spc="55" dirty="0">
                <a:latin typeface="Calibri Light" panose="020F0302020204030204" pitchFamily="34" charset="0"/>
                <a:cs typeface="Calibri Light" panose="020F0302020204030204" pitchFamily="34" charset="0"/>
              </a:rPr>
              <a:t>Reduced </a:t>
            </a:r>
            <a:r>
              <a:rPr lang="en-US" sz="2400" b="1" u="sng" spc="50" dirty="0">
                <a:latin typeface="Calibri Light" panose="020F0302020204030204" pitchFamily="34" charset="0"/>
                <a:cs typeface="Calibri Light" panose="020F0302020204030204" pitchFamily="34" charset="0"/>
              </a:rPr>
              <a:t>error</a:t>
            </a:r>
            <a:r>
              <a:rPr lang="en-US" sz="2400" b="1" u="sng" spc="10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u="sng" spc="50" dirty="0">
                <a:latin typeface="Calibri Light" panose="020F0302020204030204" pitchFamily="34" charset="0"/>
                <a:cs typeface="Calibri Light" panose="020F0302020204030204" pitchFamily="34" charset="0"/>
              </a:rPr>
              <a:t>pruning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cs typeface="Calibri Light" panose="020F0302020204030204" pitchFamily="34" charset="0"/>
              </a:rPr>
              <a:t>Use a separate pruning set of data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sz="2400" dirty="0">
                <a:solidFill>
                  <a:srgbClr val="00B0F0"/>
                </a:solidFill>
                <a:cs typeface="Calibri Light" panose="020F0302020204030204" pitchFamily="34" charset="0"/>
              </a:rPr>
              <a:t>Compute the error rate without pruning</a:t>
            </a:r>
          </a:p>
          <a:p>
            <a:pPr marL="1428750" lvl="2" indent="-514350" algn="l" rtl="0">
              <a:buFont typeface="+mj-lt"/>
              <a:buAutoNum type="romanUcPeriod"/>
            </a:pPr>
            <a:r>
              <a:rPr lang="en-US" sz="2400" dirty="0">
                <a:solidFill>
                  <a:srgbClr val="00B0F0"/>
                </a:solidFill>
                <a:cs typeface="Calibri Light" panose="020F0302020204030204" pitchFamily="34" charset="0"/>
              </a:rPr>
              <a:t>Compute the error rate on the pruning set without pruning the subtree</a:t>
            </a:r>
          </a:p>
          <a:p>
            <a:pPr marL="971550" lvl="1" indent="-514350" algn="l" rtl="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  <a:cs typeface="Calibri Light" panose="020F0302020204030204" pitchFamily="34" charset="0"/>
              </a:rPr>
              <a:t>Compute the error rate with pruning</a:t>
            </a:r>
          </a:p>
          <a:p>
            <a:pPr marL="1428750" lvl="2" indent="-514350" algn="l" rtl="0">
              <a:buFont typeface="+mj-lt"/>
              <a:buAutoNum type="romanUcPeriod"/>
            </a:pPr>
            <a:r>
              <a:rPr lang="en-US" sz="2400" dirty="0">
                <a:solidFill>
                  <a:srgbClr val="00B050"/>
                </a:solidFill>
                <a:cs typeface="Calibri Light" panose="020F0302020204030204" pitchFamily="34" charset="0"/>
              </a:rPr>
              <a:t>Determine the class value for the root of the subtree if its leaves are pruned</a:t>
            </a:r>
          </a:p>
          <a:p>
            <a:pPr marL="1428750" lvl="2" indent="-514350" algn="l" rtl="0">
              <a:buFont typeface="+mj-lt"/>
              <a:buAutoNum type="romanUcPeriod"/>
            </a:pPr>
            <a:r>
              <a:rPr lang="en-US" sz="2400" dirty="0">
                <a:solidFill>
                  <a:srgbClr val="00B050"/>
                </a:solidFill>
                <a:cs typeface="Calibri Light" panose="020F0302020204030204" pitchFamily="34" charset="0"/>
              </a:rPr>
              <a:t>Compute the error rate on the pruning set for the pruned tree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sz="2400" spc="-30" dirty="0">
                <a:solidFill>
                  <a:srgbClr val="7030A0"/>
                </a:solidFill>
                <a:cs typeface="Georgia"/>
              </a:rPr>
              <a:t>If </a:t>
            </a:r>
            <a:r>
              <a:rPr lang="en-US" sz="2400" spc="-15" dirty="0">
                <a:solidFill>
                  <a:srgbClr val="7030A0"/>
                </a:solidFill>
                <a:cs typeface="Georgia"/>
              </a:rPr>
              <a:t>the </a:t>
            </a:r>
            <a:r>
              <a:rPr lang="en-US" sz="2400" spc="-35" dirty="0">
                <a:solidFill>
                  <a:srgbClr val="7030A0"/>
                </a:solidFill>
                <a:cs typeface="Georgia"/>
              </a:rPr>
              <a:t>error </a:t>
            </a:r>
            <a:r>
              <a:rPr lang="en-US" sz="2400" spc="-15" dirty="0">
                <a:solidFill>
                  <a:srgbClr val="7030A0"/>
                </a:solidFill>
                <a:cs typeface="Georgia"/>
              </a:rPr>
              <a:t>rate </a:t>
            </a:r>
            <a:r>
              <a:rPr lang="en-US" sz="2400" spc="-40" dirty="0">
                <a:solidFill>
                  <a:srgbClr val="7030A0"/>
                </a:solidFill>
                <a:cs typeface="Georgia"/>
              </a:rPr>
              <a:t>is </a:t>
            </a:r>
            <a:r>
              <a:rPr lang="en-US" sz="2400" spc="-45" dirty="0">
                <a:solidFill>
                  <a:srgbClr val="7030A0"/>
                </a:solidFill>
                <a:cs typeface="Georgia"/>
              </a:rPr>
              <a:t>no </a:t>
            </a:r>
            <a:r>
              <a:rPr lang="en-US" sz="2400" spc="-25" dirty="0">
                <a:solidFill>
                  <a:srgbClr val="7030A0"/>
                </a:solidFill>
                <a:cs typeface="Georgia"/>
              </a:rPr>
              <a:t>greater </a:t>
            </a:r>
            <a:r>
              <a:rPr lang="en-US" sz="2400" spc="-15" dirty="0">
                <a:solidFill>
                  <a:srgbClr val="7030A0"/>
                </a:solidFill>
                <a:cs typeface="Georgia"/>
              </a:rPr>
              <a:t>with </a:t>
            </a:r>
            <a:r>
              <a:rPr lang="en-US" sz="2400" spc="-30" dirty="0">
                <a:solidFill>
                  <a:srgbClr val="7030A0"/>
                </a:solidFill>
                <a:cs typeface="Georgia"/>
              </a:rPr>
              <a:t>pruning </a:t>
            </a:r>
            <a:r>
              <a:rPr lang="en-US" sz="2400" spc="-15" dirty="0">
                <a:solidFill>
                  <a:srgbClr val="7030A0"/>
                </a:solidFill>
                <a:cs typeface="Georgia"/>
              </a:rPr>
              <a:t>than without </a:t>
            </a:r>
            <a:r>
              <a:rPr lang="en-US" sz="2400" spc="-25" dirty="0">
                <a:solidFill>
                  <a:srgbClr val="7030A0"/>
                </a:solidFill>
                <a:cs typeface="Georgia"/>
              </a:rPr>
              <a:t>pruning, then</a:t>
            </a:r>
            <a:r>
              <a:rPr lang="en-US" sz="2400" spc="185" dirty="0">
                <a:solidFill>
                  <a:srgbClr val="7030A0"/>
                </a:solidFill>
                <a:cs typeface="Georgia"/>
              </a:rPr>
              <a:t> </a:t>
            </a:r>
            <a:r>
              <a:rPr lang="en-US" sz="2400" spc="-30" dirty="0">
                <a:solidFill>
                  <a:srgbClr val="7030A0"/>
                </a:solidFill>
                <a:cs typeface="Georgia"/>
              </a:rPr>
              <a:t>prune</a:t>
            </a:r>
            <a:endParaRPr lang="en-US" sz="2400" dirty="0">
              <a:solidFill>
                <a:srgbClr val="7030A0"/>
              </a:solidFill>
              <a:cs typeface="Georgia"/>
            </a:endParaRP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400" spc="-45" dirty="0">
                <a:cs typeface="Georgia"/>
              </a:rPr>
              <a:t>Advantage: simplicity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400" spc="-45" dirty="0">
                <a:cs typeface="Georgia"/>
              </a:rPr>
              <a:t>Disadvantage: </a:t>
            </a:r>
            <a:r>
              <a:rPr lang="en-US" sz="2400" spc="-40" dirty="0">
                <a:cs typeface="Georgia"/>
              </a:rPr>
              <a:t>keeping </a:t>
            </a:r>
            <a:r>
              <a:rPr lang="en-US" sz="2400" spc="-10" dirty="0">
                <a:cs typeface="Georgia"/>
              </a:rPr>
              <a:t>a </a:t>
            </a:r>
            <a:r>
              <a:rPr lang="en-US" sz="2400" spc="-25" dirty="0">
                <a:cs typeface="Georgia"/>
              </a:rPr>
              <a:t>separate </a:t>
            </a:r>
            <a:r>
              <a:rPr lang="en-US" sz="2400" spc="-30" dirty="0">
                <a:cs typeface="Georgia"/>
              </a:rPr>
              <a:t>pruning </a:t>
            </a:r>
            <a:r>
              <a:rPr lang="en-US" sz="2400" spc="-20" dirty="0">
                <a:cs typeface="Georgia"/>
              </a:rPr>
              <a:t>set will </a:t>
            </a:r>
            <a:r>
              <a:rPr lang="en-US" sz="2400" spc="-35" dirty="0">
                <a:cs typeface="Georgia"/>
              </a:rPr>
              <a:t>reduce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35" dirty="0">
                <a:cs typeface="Georgia"/>
              </a:rPr>
              <a:t>amount </a:t>
            </a:r>
            <a:r>
              <a:rPr lang="en-US" sz="2400" spc="-45" dirty="0">
                <a:cs typeface="Georgia"/>
              </a:rPr>
              <a:t>of </a:t>
            </a:r>
            <a:r>
              <a:rPr lang="en-US" sz="2400" spc="-5" dirty="0">
                <a:cs typeface="Georgia"/>
              </a:rPr>
              <a:t>data </a:t>
            </a:r>
            <a:r>
              <a:rPr lang="en-US" sz="2400" spc="-30" dirty="0">
                <a:cs typeface="Georgia"/>
              </a:rPr>
              <a:t>available </a:t>
            </a:r>
            <a:r>
              <a:rPr lang="en-US" sz="2400" spc="-40" dirty="0">
                <a:cs typeface="Georgia"/>
              </a:rPr>
              <a:t>for  </a:t>
            </a:r>
            <a:r>
              <a:rPr lang="en-US" sz="2400" spc="-20" dirty="0">
                <a:cs typeface="Georgia"/>
              </a:rPr>
              <a:t>training.</a:t>
            </a:r>
            <a:endParaRPr lang="en-US" sz="2400" dirty="0">
              <a:cs typeface="Georgia"/>
            </a:endParaRPr>
          </a:p>
          <a:p>
            <a:pPr marL="0" algn="l" rtl="0"/>
            <a:endParaRPr lang="en-US" sz="24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algn="l" rtl="0"/>
            <a:endParaRPr lang="en-US" sz="24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algn="l" rtl="0"/>
            <a:endParaRPr lang="en-US" sz="24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algn="l" rtl="0"/>
            <a:endParaRPr lang="en-US" sz="24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1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67DD-1D72-5043-A5FE-99D6F9BD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95" y="83651"/>
            <a:ext cx="6995160" cy="430887"/>
          </a:xfrm>
        </p:spPr>
        <p:txBody>
          <a:bodyPr/>
          <a:lstStyle/>
          <a:p>
            <a:pPr algn="ctr" rtl="0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Pruning 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0668B-2C81-3747-B490-125BC07A6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2390" y="537842"/>
            <a:ext cx="7844790" cy="9364102"/>
          </a:xfrm>
        </p:spPr>
        <p:txBody>
          <a:bodyPr/>
          <a:lstStyle/>
          <a:p>
            <a:pPr marL="123825" algn="just">
              <a:lnSpc>
                <a:spcPct val="100000"/>
              </a:lnSpc>
              <a:spcBef>
                <a:spcPts val="325"/>
              </a:spcBef>
            </a:pPr>
            <a:r>
              <a:rPr lang="en-US" sz="2400" u="sng" spc="-40" dirty="0">
                <a:cs typeface="Georgia"/>
              </a:rPr>
              <a:t>Reduced Error Pruning Example:</a:t>
            </a:r>
          </a:p>
          <a:p>
            <a:pPr marL="123825" algn="just">
              <a:lnSpc>
                <a:spcPct val="100000"/>
              </a:lnSpc>
              <a:spcBef>
                <a:spcPts val="325"/>
              </a:spcBef>
            </a:pPr>
            <a:endParaRPr lang="en-US" sz="2400" u="sng" spc="-40" dirty="0">
              <a:cs typeface="Georgia"/>
            </a:endParaRPr>
          </a:p>
          <a:p>
            <a:pPr marL="123825" algn="just">
              <a:lnSpc>
                <a:spcPct val="100000"/>
              </a:lnSpc>
              <a:spcBef>
                <a:spcPts val="325"/>
              </a:spcBef>
            </a:pPr>
            <a:endParaRPr lang="en-US" sz="2400" u="sng" spc="-40" dirty="0">
              <a:cs typeface="Georgia"/>
            </a:endParaRPr>
          </a:p>
          <a:p>
            <a:pPr marL="123825" algn="just">
              <a:lnSpc>
                <a:spcPct val="100000"/>
              </a:lnSpc>
              <a:spcBef>
                <a:spcPts val="325"/>
              </a:spcBef>
            </a:pPr>
            <a:endParaRPr lang="en-US" sz="2400" u="sng" spc="-40" dirty="0">
              <a:cs typeface="Georgia"/>
            </a:endParaRPr>
          </a:p>
          <a:p>
            <a:pPr marL="123825" algn="just">
              <a:lnSpc>
                <a:spcPct val="100000"/>
              </a:lnSpc>
              <a:spcBef>
                <a:spcPts val="325"/>
              </a:spcBef>
            </a:pPr>
            <a:endParaRPr lang="en-US" sz="2400" u="sng" spc="-40" dirty="0">
              <a:cs typeface="Georgia"/>
            </a:endParaRPr>
          </a:p>
          <a:p>
            <a:pPr marL="123825" algn="just">
              <a:lnSpc>
                <a:spcPct val="100000"/>
              </a:lnSpc>
              <a:spcBef>
                <a:spcPts val="325"/>
              </a:spcBef>
            </a:pPr>
            <a:endParaRPr lang="en-US" sz="2400" u="sng" spc="-40" dirty="0">
              <a:cs typeface="Georgia"/>
            </a:endParaRPr>
          </a:p>
          <a:p>
            <a:pPr marL="123825" algn="just">
              <a:lnSpc>
                <a:spcPct val="100000"/>
              </a:lnSpc>
              <a:spcBef>
                <a:spcPts val="325"/>
              </a:spcBef>
            </a:pPr>
            <a:endParaRPr lang="en-US" sz="2400" u="sng" spc="-40" dirty="0">
              <a:cs typeface="Georgia"/>
            </a:endParaRPr>
          </a:p>
          <a:p>
            <a:pPr marL="123825" algn="just">
              <a:lnSpc>
                <a:spcPct val="100000"/>
              </a:lnSpc>
              <a:spcBef>
                <a:spcPts val="325"/>
              </a:spcBef>
            </a:pPr>
            <a:endParaRPr lang="en-US" sz="2400" u="sng" spc="-40" dirty="0">
              <a:cs typeface="Georgia"/>
            </a:endParaRPr>
          </a:p>
          <a:p>
            <a:pPr marL="123825" algn="just">
              <a:lnSpc>
                <a:spcPct val="100000"/>
              </a:lnSpc>
              <a:spcBef>
                <a:spcPts val="325"/>
              </a:spcBef>
            </a:pPr>
            <a:endParaRPr lang="en-US" sz="2400" u="sng" spc="-40" dirty="0">
              <a:cs typeface="Georgia"/>
            </a:endParaRPr>
          </a:p>
          <a:p>
            <a:pPr marL="123825" algn="just">
              <a:lnSpc>
                <a:spcPct val="100000"/>
              </a:lnSpc>
              <a:spcBef>
                <a:spcPts val="325"/>
              </a:spcBef>
            </a:pPr>
            <a:r>
              <a:rPr lang="en-US" sz="2400" spc="-40" dirty="0">
                <a:cs typeface="Georgia"/>
              </a:rPr>
              <a:t>Pruning set:</a:t>
            </a:r>
          </a:p>
          <a:p>
            <a:pPr marL="123825" algn="just">
              <a:lnSpc>
                <a:spcPct val="100000"/>
              </a:lnSpc>
              <a:spcBef>
                <a:spcPts val="325"/>
              </a:spcBef>
            </a:pPr>
            <a:r>
              <a:rPr lang="en-US" sz="2000" spc="-40" dirty="0">
                <a:cs typeface="Georgia"/>
              </a:rPr>
              <a:t>   P-E=low branch:            Buy: 3          Sell: 3        Hold: 1</a:t>
            </a:r>
          </a:p>
          <a:p>
            <a:pPr marL="123825" algn="just">
              <a:lnSpc>
                <a:spcPct val="100000"/>
              </a:lnSpc>
              <a:spcBef>
                <a:spcPts val="325"/>
              </a:spcBef>
            </a:pPr>
            <a:r>
              <a:rPr lang="en-US" sz="2000" spc="-40" dirty="0">
                <a:cs typeface="Georgia"/>
              </a:rPr>
              <a:t>   P-E=medium branch:   Buy: 4          Sell: 2        Hold: 2</a:t>
            </a:r>
          </a:p>
          <a:p>
            <a:pPr marL="123825" algn="just">
              <a:lnSpc>
                <a:spcPct val="100000"/>
              </a:lnSpc>
              <a:spcBef>
                <a:spcPts val="325"/>
              </a:spcBef>
            </a:pPr>
            <a:r>
              <a:rPr lang="en-US" sz="2000" spc="-40" dirty="0">
                <a:cs typeface="Georgia"/>
              </a:rPr>
              <a:t>   P-E=high branch:           Buy: 2          Sell: 2        Hold: 1</a:t>
            </a:r>
          </a:p>
          <a:p>
            <a:pPr marL="123825" algn="just">
              <a:lnSpc>
                <a:spcPct val="100000"/>
              </a:lnSpc>
              <a:spcBef>
                <a:spcPts val="325"/>
              </a:spcBef>
            </a:pPr>
            <a:endParaRPr lang="en-US" sz="2400" spc="50" dirty="0">
              <a:cs typeface="Georgia"/>
            </a:endParaRPr>
          </a:p>
          <a:p>
            <a:pPr marL="123825" algn="just">
              <a:lnSpc>
                <a:spcPct val="100000"/>
              </a:lnSpc>
              <a:spcBef>
                <a:spcPts val="325"/>
              </a:spcBef>
            </a:pPr>
            <a:endParaRPr lang="en-US" sz="2400" spc="50" dirty="0">
              <a:cs typeface="Georgia"/>
            </a:endParaRPr>
          </a:p>
          <a:p>
            <a:pPr marL="123825" algn="just">
              <a:lnSpc>
                <a:spcPct val="100000"/>
              </a:lnSpc>
              <a:spcBef>
                <a:spcPts val="325"/>
              </a:spcBef>
            </a:pPr>
            <a:endParaRPr lang="en-US" dirty="0">
              <a:cs typeface="Georgia"/>
            </a:endParaRPr>
          </a:p>
          <a:p>
            <a:pPr marL="123825" algn="just">
              <a:lnSpc>
                <a:spcPct val="100000"/>
              </a:lnSpc>
              <a:spcBef>
                <a:spcPts val="325"/>
              </a:spcBef>
            </a:pPr>
            <a:endParaRPr lang="en-US" dirty="0">
              <a:cs typeface="Georgia"/>
            </a:endParaRPr>
          </a:p>
          <a:p>
            <a:pPr marL="123825" algn="just">
              <a:lnSpc>
                <a:spcPct val="100000"/>
              </a:lnSpc>
              <a:spcBef>
                <a:spcPts val="325"/>
              </a:spcBef>
            </a:pPr>
            <a:endParaRPr lang="en-US" dirty="0"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cs typeface="Georgia"/>
            </a:endParaRPr>
          </a:p>
          <a:p>
            <a:pPr marL="457200" indent="-457200">
              <a:lnSpc>
                <a:spcPct val="100000"/>
              </a:lnSpc>
              <a:spcBef>
                <a:spcPts val="15"/>
              </a:spcBef>
              <a:buAutoNum type="arabicPeriod"/>
            </a:pPr>
            <a:endParaRPr lang="en-US" sz="2000" dirty="0">
              <a:cs typeface="Georgia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8ADCAC-7D87-BF42-ABAB-1C855D6E03B9}"/>
              </a:ext>
            </a:extLst>
          </p:cNvPr>
          <p:cNvSpPr/>
          <p:nvPr/>
        </p:nvSpPr>
        <p:spPr>
          <a:xfrm>
            <a:off x="3137643" y="1357042"/>
            <a:ext cx="1371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45107D-74D2-A340-8709-7653132F77C2}"/>
              </a:ext>
            </a:extLst>
          </p:cNvPr>
          <p:cNvSpPr txBox="1"/>
          <p:nvPr/>
        </p:nvSpPr>
        <p:spPr>
          <a:xfrm>
            <a:off x="3200400" y="182876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63453C-9362-B240-9E52-1117E396F900}"/>
              </a:ext>
            </a:extLst>
          </p:cNvPr>
          <p:cNvCxnSpPr>
            <a:cxnSpLocks/>
          </p:cNvCxnSpPr>
          <p:nvPr/>
        </p:nvCxnSpPr>
        <p:spPr>
          <a:xfrm flipH="1">
            <a:off x="1811302" y="1700405"/>
            <a:ext cx="1394350" cy="626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985032-5E8F-914F-951C-F70A4865D08C}"/>
              </a:ext>
            </a:extLst>
          </p:cNvPr>
          <p:cNvCxnSpPr>
            <a:cxnSpLocks/>
          </p:cNvCxnSpPr>
          <p:nvPr/>
        </p:nvCxnSpPr>
        <p:spPr>
          <a:xfrm>
            <a:off x="3766809" y="1814242"/>
            <a:ext cx="0" cy="45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192FA8-2184-5B45-98BF-C23F63039022}"/>
              </a:ext>
            </a:extLst>
          </p:cNvPr>
          <p:cNvCxnSpPr>
            <a:cxnSpLocks/>
          </p:cNvCxnSpPr>
          <p:nvPr/>
        </p:nvCxnSpPr>
        <p:spPr>
          <a:xfrm>
            <a:off x="4441234" y="1642515"/>
            <a:ext cx="1482273" cy="59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10E031-1A62-0841-ACDD-8F37794D36B7}"/>
              </a:ext>
            </a:extLst>
          </p:cNvPr>
          <p:cNvCxnSpPr>
            <a:endCxn id="4" idx="0"/>
          </p:cNvCxnSpPr>
          <p:nvPr/>
        </p:nvCxnSpPr>
        <p:spPr>
          <a:xfrm>
            <a:off x="3823443" y="973192"/>
            <a:ext cx="0" cy="38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9AB8E3-ACB7-3A49-AFD2-45EAA907212C}"/>
              </a:ext>
            </a:extLst>
          </p:cNvPr>
          <p:cNvSpPr txBox="1"/>
          <p:nvPr/>
        </p:nvSpPr>
        <p:spPr>
          <a:xfrm>
            <a:off x="3369665" y="1390846"/>
            <a:ext cx="90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11BEA-5166-5843-A935-E028FDF5DD3B}"/>
              </a:ext>
            </a:extLst>
          </p:cNvPr>
          <p:cNvSpPr txBox="1"/>
          <p:nvPr/>
        </p:nvSpPr>
        <p:spPr>
          <a:xfrm>
            <a:off x="936230" y="1737153"/>
            <a:ext cx="163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Pharmaceutical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36AF2-DA1D-2845-BF90-B683D1B49766}"/>
              </a:ext>
            </a:extLst>
          </p:cNvPr>
          <p:cNvSpPr txBox="1"/>
          <p:nvPr/>
        </p:nvSpPr>
        <p:spPr>
          <a:xfrm>
            <a:off x="5167958" y="1707477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Chemical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84F8CA-D560-6E40-B5AD-7D17A998169F}"/>
              </a:ext>
            </a:extLst>
          </p:cNvPr>
          <p:cNvSpPr/>
          <p:nvPr/>
        </p:nvSpPr>
        <p:spPr>
          <a:xfrm>
            <a:off x="3137643" y="2272176"/>
            <a:ext cx="1371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6DD867-852C-7447-A1FA-AB939E652305}"/>
              </a:ext>
            </a:extLst>
          </p:cNvPr>
          <p:cNvSpPr txBox="1"/>
          <p:nvPr/>
        </p:nvSpPr>
        <p:spPr>
          <a:xfrm>
            <a:off x="3397108" y="2286694"/>
            <a:ext cx="88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P-trend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C8E1EC-8879-BA40-B56E-EE40B86785A5}"/>
              </a:ext>
            </a:extLst>
          </p:cNvPr>
          <p:cNvCxnSpPr/>
          <p:nvPr/>
        </p:nvCxnSpPr>
        <p:spPr>
          <a:xfrm flipH="1">
            <a:off x="2057400" y="2656026"/>
            <a:ext cx="1143000" cy="31577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B2D5D5-1B9F-9C4E-8232-8DBDC11452F5}"/>
              </a:ext>
            </a:extLst>
          </p:cNvPr>
          <p:cNvSpPr txBox="1"/>
          <p:nvPr/>
        </p:nvSpPr>
        <p:spPr>
          <a:xfrm>
            <a:off x="1743721" y="366514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Buy: 12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5DC28C-B557-9E4E-9763-F8375E3AEE0E}"/>
              </a:ext>
            </a:extLst>
          </p:cNvPr>
          <p:cNvCxnSpPr>
            <a:stCxn id="16" idx="4"/>
          </p:cNvCxnSpPr>
          <p:nvPr/>
        </p:nvCxnSpPr>
        <p:spPr>
          <a:xfrm>
            <a:off x="3823443" y="2729376"/>
            <a:ext cx="0" cy="31369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65F7D4-2BF1-4C42-B9F7-81AABB301BA6}"/>
              </a:ext>
            </a:extLst>
          </p:cNvPr>
          <p:cNvSpPr txBox="1"/>
          <p:nvPr/>
        </p:nvSpPr>
        <p:spPr>
          <a:xfrm>
            <a:off x="3397108" y="3781653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Sell:  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9A54D6-34B1-E74E-98BC-612A7C3EB672}"/>
              </a:ext>
            </a:extLst>
          </p:cNvPr>
          <p:cNvSpPr txBox="1"/>
          <p:nvPr/>
        </p:nvSpPr>
        <p:spPr>
          <a:xfrm>
            <a:off x="5032483" y="374447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Hold: 9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68F9EC-D201-3348-AFDB-58F6D77D1268}"/>
              </a:ext>
            </a:extLst>
          </p:cNvPr>
          <p:cNvCxnSpPr>
            <a:stCxn id="16" idx="6"/>
          </p:cNvCxnSpPr>
          <p:nvPr/>
        </p:nvCxnSpPr>
        <p:spPr>
          <a:xfrm>
            <a:off x="4509243" y="2500776"/>
            <a:ext cx="975015" cy="31313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0BC03F3-A125-F64A-BF4D-64657EBBD924}"/>
              </a:ext>
            </a:extLst>
          </p:cNvPr>
          <p:cNvSpPr/>
          <p:nvPr/>
        </p:nvSpPr>
        <p:spPr>
          <a:xfrm>
            <a:off x="3137643" y="3037697"/>
            <a:ext cx="1371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F5233D-1FEE-484F-AC30-AB5BA46E3B95}"/>
              </a:ext>
            </a:extLst>
          </p:cNvPr>
          <p:cNvSpPr txBox="1"/>
          <p:nvPr/>
        </p:nvSpPr>
        <p:spPr>
          <a:xfrm>
            <a:off x="3527224" y="3085325"/>
            <a:ext cx="47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5D795B-FB33-3C4D-9CE9-A1F56530E328}"/>
              </a:ext>
            </a:extLst>
          </p:cNvPr>
          <p:cNvCxnSpPr>
            <a:stCxn id="34" idx="2"/>
          </p:cNvCxnSpPr>
          <p:nvPr/>
        </p:nvCxnSpPr>
        <p:spPr>
          <a:xfrm flipH="1">
            <a:off x="2253891" y="3266297"/>
            <a:ext cx="883752" cy="439117"/>
          </a:xfrm>
          <a:prstGeom prst="straightConnector1">
            <a:avLst/>
          </a:prstGeom>
          <a:ln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753059-FC00-554C-B7AD-6342FAF82D37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3823443" y="3494897"/>
            <a:ext cx="0" cy="39130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F0F6A6-2BBC-094C-907C-3C225F3D7ED8}"/>
              </a:ext>
            </a:extLst>
          </p:cNvPr>
          <p:cNvCxnSpPr/>
          <p:nvPr/>
        </p:nvCxnSpPr>
        <p:spPr>
          <a:xfrm>
            <a:off x="4441234" y="3362311"/>
            <a:ext cx="1043024" cy="32823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959ECD-067B-EF46-A44E-64D84BAE8451}"/>
              </a:ext>
            </a:extLst>
          </p:cNvPr>
          <p:cNvSpPr txBox="1"/>
          <p:nvPr/>
        </p:nvSpPr>
        <p:spPr>
          <a:xfrm>
            <a:off x="2295670" y="24484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BEF109-EFB7-F248-B19C-870B0422AE00}"/>
              </a:ext>
            </a:extLst>
          </p:cNvPr>
          <p:cNvSpPr txBox="1"/>
          <p:nvPr/>
        </p:nvSpPr>
        <p:spPr>
          <a:xfrm>
            <a:off x="3089461" y="2680969"/>
            <a:ext cx="75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falling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BCCB86-9343-1B43-ABCF-6DC544E3BD09}"/>
              </a:ext>
            </a:extLst>
          </p:cNvPr>
          <p:cNvSpPr txBox="1"/>
          <p:nvPr/>
        </p:nvSpPr>
        <p:spPr>
          <a:xfrm>
            <a:off x="4840091" y="2358208"/>
            <a:ext cx="7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7E68E9-51C3-7144-B5AE-2333A434D39C}"/>
              </a:ext>
            </a:extLst>
          </p:cNvPr>
          <p:cNvSpPr txBox="1"/>
          <p:nvPr/>
        </p:nvSpPr>
        <p:spPr>
          <a:xfrm>
            <a:off x="2162628" y="3269991"/>
            <a:ext cx="5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B109F8-57BB-3848-BF91-2AA33A14C5A0}"/>
              </a:ext>
            </a:extLst>
          </p:cNvPr>
          <p:cNvSpPr txBox="1"/>
          <p:nvPr/>
        </p:nvSpPr>
        <p:spPr>
          <a:xfrm>
            <a:off x="2929943" y="3494897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701B8C-EFBF-EE4D-AE64-5DAE2099B999}"/>
              </a:ext>
            </a:extLst>
          </p:cNvPr>
          <p:cNvSpPr txBox="1"/>
          <p:nvPr/>
        </p:nvSpPr>
        <p:spPr>
          <a:xfrm>
            <a:off x="4577732" y="345465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75314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EF5A-55FA-F64F-975A-6B71007B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 rtl="0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Pruning 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0EB02-875B-D34E-9D86-DA6069AEF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" y="1371600"/>
            <a:ext cx="7155180" cy="6924973"/>
          </a:xfrm>
        </p:spPr>
        <p:txBody>
          <a:bodyPr/>
          <a:lstStyle/>
          <a:p>
            <a:pPr algn="l" rtl="0"/>
            <a:r>
              <a:rPr lang="en-US" sz="24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How do you decide when to prune?</a:t>
            </a:r>
          </a:p>
          <a:p>
            <a:pPr marL="457200" indent="-457200" algn="l" rtl="0">
              <a:buFont typeface="+mj-lt"/>
              <a:buAutoNum type="arabicPeriod" startAt="2"/>
            </a:pPr>
            <a:r>
              <a:rPr lang="en-US" sz="2400" b="1" u="sng" spc="55" dirty="0">
                <a:latin typeface="Calibri Light" panose="020F0302020204030204" pitchFamily="34" charset="0"/>
                <a:cs typeface="Calibri Light" panose="020F0302020204030204" pitchFamily="34" charset="0"/>
              </a:rPr>
              <a:t>Pessimistic Error Pruning</a:t>
            </a:r>
          </a:p>
          <a:p>
            <a:pPr lvl="1" algn="l" rtl="0"/>
            <a:r>
              <a:rPr lang="en-US" sz="2400" spc="55" dirty="0">
                <a:cs typeface="Calibri Light" panose="020F0302020204030204" pitchFamily="34" charset="0"/>
              </a:rPr>
              <a:t>Try to estimate the error of the pruned and unpruned trees via the training data</a:t>
            </a:r>
          </a:p>
          <a:p>
            <a:pPr marL="914400" lvl="1" indent="-457200" algn="l" rtl="0">
              <a:buFont typeface="+mj-lt"/>
              <a:buAutoNum type="alphaUcPeriod"/>
            </a:pPr>
            <a:r>
              <a:rPr lang="en-US" sz="2400" spc="55" dirty="0">
                <a:cs typeface="Calibri Light" panose="020F0302020204030204" pitchFamily="34" charset="0"/>
              </a:rPr>
              <a:t>Find a confidence interval for the true error rate on the pruned and unpruned trees, based on the observed error rate on the training data</a:t>
            </a:r>
          </a:p>
          <a:p>
            <a:pPr marL="914400" lvl="1" indent="-457200" algn="l" rtl="0">
              <a:buFont typeface="+mj-lt"/>
              <a:buAutoNum type="alphaUcPeriod"/>
            </a:pPr>
            <a:r>
              <a:rPr lang="en-US" sz="2400" spc="55" dirty="0">
                <a:cs typeface="Calibri Light" panose="020F0302020204030204" pitchFamily="34" charset="0"/>
              </a:rPr>
              <a:t>But only use the upper bounds on the confidence intervals, since the error rate on a separate pruning set would likely be higher than the error rate on the training data </a:t>
            </a:r>
          </a:p>
          <a:p>
            <a:pPr marL="914400" lvl="1" indent="-457200" algn="l" rtl="0">
              <a:buFont typeface="+mj-lt"/>
              <a:buAutoNum type="alphaUcPeriod"/>
            </a:pPr>
            <a:r>
              <a:rPr lang="en-US" sz="2400" spc="55" dirty="0">
                <a:cs typeface="Calibri Light" panose="020F0302020204030204" pitchFamily="34" charset="0"/>
              </a:rPr>
              <a:t>Compare the pessimistic error rate for the pruned tree with the pessimistic error rate for the unpruned tree; if the error rate on the pruned tree is no greater than the error rate on the unpruned tree, then prune</a:t>
            </a:r>
          </a:p>
          <a:p>
            <a:pPr marL="914400" lvl="1" indent="-457200" algn="l" rtl="0">
              <a:buFont typeface="+mj-lt"/>
              <a:buAutoNum type="alphaUcPeriod"/>
            </a:pPr>
            <a:endParaRPr lang="en-US" sz="2400" spc="55" dirty="0">
              <a:cs typeface="Calibri Light" panose="020F0302020204030204" pitchFamily="34" charset="0"/>
            </a:endParaRPr>
          </a:p>
          <a:p>
            <a:pPr marL="457200" indent="-457200" algn="l" rtl="0">
              <a:buFont typeface="+mj-lt"/>
              <a:buAutoNum type="arabicPeriod" startAt="2"/>
            </a:pPr>
            <a:endParaRPr lang="en-US" sz="2400" b="1" u="sng" spc="50" dirty="0">
              <a:cs typeface="Calibri Light" panose="020F0302020204030204" pitchFamily="34" charset="0"/>
            </a:endParaRPr>
          </a:p>
          <a:p>
            <a:pPr marL="0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0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B295-7DA2-1B4C-B82E-90376971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19" y="228600"/>
            <a:ext cx="6995160" cy="430887"/>
          </a:xfrm>
        </p:spPr>
        <p:txBody>
          <a:bodyPr/>
          <a:lstStyle/>
          <a:p>
            <a:pPr algn="ctr" rtl="0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Pruning Decision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6A2AABA-1FB5-6D46-A879-DD6F05E50C0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5918" y="747197"/>
                <a:ext cx="7426481" cy="8941871"/>
              </a:xfrm>
            </p:spPr>
            <p:txBody>
              <a:bodyPr/>
              <a:lstStyle/>
              <a:p>
                <a:pPr marL="0" algn="l" rtl="0"/>
                <a:r>
                  <a:rPr lang="en-US" sz="2400" dirty="0"/>
                  <a:t>E: number of errors on training set</a:t>
                </a:r>
              </a:p>
              <a:p>
                <a:pPr marL="0" algn="l" rtl="0"/>
                <a:r>
                  <a:rPr lang="en-US" sz="2400" dirty="0"/>
                  <a:t>N: number of instances in the training set</a:t>
                </a:r>
              </a:p>
              <a:p>
                <a:pPr marL="0" algn="l" rtl="0"/>
                <a:r>
                  <a:rPr lang="en-US" sz="2400" dirty="0"/>
                  <a:t>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400" dirty="0"/>
                  <a:t> : error rate on the training set</a:t>
                </a:r>
              </a:p>
              <a:p>
                <a:pPr marL="0" algn="l" rtl="0"/>
                <a:endParaRPr lang="en-US" sz="2400" dirty="0"/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mean of 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400" dirty="0"/>
                  <a:t> is the true error rate q</a:t>
                </a:r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large N, the distribution of e approaches a normal distribution</a:t>
                </a:r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Transform e into a standardized normal distribution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a value of c (confidence level), look in normal distribution table for c/2 to find the value of z such that</a:t>
                </a:r>
              </a:p>
              <a:p>
                <a:pPr algn="l" rtl="0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𝑃𝑟𝑜𝑏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 z) = c</a:t>
                </a:r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Solve for q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 algn="l" rtl="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Use only the upper bound 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 rtl="0"/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6A2AABA-1FB5-6D46-A879-DD6F05E50C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5918" y="747197"/>
                <a:ext cx="7426481" cy="8941871"/>
              </a:xfrm>
              <a:blipFill>
                <a:blip r:embed="rId2"/>
                <a:stretch>
                  <a:fillRect l="-2389" t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31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044F-344B-6A48-933D-135D5FB9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 rtl="0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Pruning Decision Trees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516A9-30A7-8640-89D4-2D8E6CF6E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" y="1219200"/>
            <a:ext cx="6995160" cy="7692234"/>
          </a:xfrm>
        </p:spPr>
        <p:txBody>
          <a:bodyPr/>
          <a:lstStyle/>
          <a:p>
            <a:pPr marL="12065" algn="just">
              <a:lnSpc>
                <a:spcPct val="100000"/>
              </a:lnSpc>
              <a:spcBef>
                <a:spcPts val="225"/>
              </a:spcBef>
              <a:tabLst>
                <a:tab pos="262890" algn="l"/>
              </a:tabLst>
            </a:pPr>
            <a:r>
              <a:rPr lang="en-US" sz="2400" spc="-20" dirty="0">
                <a:cs typeface="Georgia"/>
              </a:rPr>
              <a:t>To</a:t>
            </a:r>
            <a:r>
              <a:rPr lang="en-US" sz="2400" spc="100" dirty="0">
                <a:cs typeface="Georgia"/>
              </a:rPr>
              <a:t> </a:t>
            </a:r>
            <a:r>
              <a:rPr lang="en-US" sz="2400" spc="-10" dirty="0">
                <a:cs typeface="Georgia"/>
              </a:rPr>
              <a:t>apply</a:t>
            </a:r>
            <a:r>
              <a:rPr lang="en-US" sz="2400" spc="100" dirty="0">
                <a:cs typeface="Georgia"/>
              </a:rPr>
              <a:t> </a:t>
            </a:r>
            <a:r>
              <a:rPr lang="en-US" sz="2400" spc="-20" dirty="0">
                <a:cs typeface="Georgia"/>
              </a:rPr>
              <a:t>this</a:t>
            </a:r>
            <a:r>
              <a:rPr lang="en-US" sz="2400" spc="95" dirty="0">
                <a:cs typeface="Georgia"/>
              </a:rPr>
              <a:t> </a:t>
            </a:r>
            <a:r>
              <a:rPr lang="en-US" sz="2400" spc="-5" dirty="0">
                <a:cs typeface="Georgia"/>
              </a:rPr>
              <a:t>to</a:t>
            </a:r>
            <a:r>
              <a:rPr lang="en-US" sz="2400" spc="100" dirty="0">
                <a:cs typeface="Georgia"/>
              </a:rPr>
              <a:t> </a:t>
            </a:r>
            <a:r>
              <a:rPr lang="en-US" sz="2400" spc="-15" dirty="0">
                <a:cs typeface="Georgia"/>
              </a:rPr>
              <a:t>the</a:t>
            </a:r>
            <a:r>
              <a:rPr lang="en-US" sz="2400" spc="105" dirty="0">
                <a:cs typeface="Georgia"/>
              </a:rPr>
              <a:t> </a:t>
            </a:r>
            <a:r>
              <a:rPr lang="en-US" sz="2400" spc="-40" dirty="0">
                <a:cs typeface="Georgia"/>
              </a:rPr>
              <a:t>decision</a:t>
            </a:r>
            <a:r>
              <a:rPr lang="en-US" sz="2400" spc="105" dirty="0">
                <a:cs typeface="Georgia"/>
              </a:rPr>
              <a:t> </a:t>
            </a:r>
            <a:r>
              <a:rPr lang="en-US" sz="2400" spc="-10" dirty="0">
                <a:cs typeface="Georgia"/>
              </a:rPr>
              <a:t>about</a:t>
            </a:r>
            <a:r>
              <a:rPr lang="en-US" sz="2400" spc="100" dirty="0">
                <a:cs typeface="Georgia"/>
              </a:rPr>
              <a:t> </a:t>
            </a:r>
            <a:r>
              <a:rPr lang="en-US" sz="2400" spc="-25" dirty="0">
                <a:cs typeface="Georgia"/>
              </a:rPr>
              <a:t>whether</a:t>
            </a:r>
            <a:r>
              <a:rPr lang="en-US" sz="2400" spc="85" dirty="0">
                <a:cs typeface="Georgia"/>
              </a:rPr>
              <a:t> </a:t>
            </a:r>
            <a:r>
              <a:rPr lang="en-US" sz="2400" spc="-5" dirty="0">
                <a:cs typeface="Georgia"/>
              </a:rPr>
              <a:t>to</a:t>
            </a:r>
            <a:r>
              <a:rPr lang="en-US" sz="2400" spc="105" dirty="0">
                <a:cs typeface="Georgia"/>
              </a:rPr>
              <a:t> </a:t>
            </a:r>
            <a:r>
              <a:rPr lang="en-US" sz="2400" spc="-30" dirty="0">
                <a:cs typeface="Georgia"/>
              </a:rPr>
              <a:t>prune a subtree</a:t>
            </a:r>
            <a:r>
              <a:rPr lang="en-US" sz="2400" spc="75" dirty="0">
                <a:cs typeface="Georgia"/>
              </a:rPr>
              <a:t> </a:t>
            </a:r>
            <a:r>
              <a:rPr lang="en-US" sz="2400" spc="-35" dirty="0">
                <a:cs typeface="Georgia"/>
              </a:rPr>
              <a:t>in</a:t>
            </a:r>
            <a:r>
              <a:rPr lang="en-US" sz="2400" spc="105" dirty="0">
                <a:cs typeface="Georgia"/>
              </a:rPr>
              <a:t> </a:t>
            </a:r>
            <a:r>
              <a:rPr lang="en-US" sz="2400" spc="-25" dirty="0">
                <a:cs typeface="Georgia"/>
              </a:rPr>
              <a:t>subtree</a:t>
            </a:r>
            <a:r>
              <a:rPr lang="en-US" sz="2400" spc="90" dirty="0">
                <a:cs typeface="Georgia"/>
              </a:rPr>
              <a:t> </a:t>
            </a:r>
            <a:r>
              <a:rPr lang="en-US" sz="2400" spc="-35" dirty="0">
                <a:cs typeface="Georgia"/>
              </a:rPr>
              <a:t>replacement:</a:t>
            </a:r>
          </a:p>
          <a:p>
            <a:pPr marL="469265" indent="-457200" algn="just">
              <a:lnSpc>
                <a:spcPct val="100000"/>
              </a:lnSpc>
              <a:spcBef>
                <a:spcPts val="225"/>
              </a:spcBef>
              <a:buFont typeface="+mj-lt"/>
              <a:buAutoNum type="arabicPeriod"/>
              <a:tabLst>
                <a:tab pos="262890" algn="l"/>
              </a:tabLst>
            </a:pPr>
            <a:r>
              <a:rPr lang="en-US" sz="2400" spc="-35" dirty="0">
                <a:solidFill>
                  <a:srgbClr val="00B0F0"/>
                </a:solidFill>
                <a:cs typeface="Georgia"/>
              </a:rPr>
              <a:t>Compute the pessimistic error rate without pruning</a:t>
            </a:r>
            <a:endParaRPr lang="en-US" sz="2400" dirty="0">
              <a:solidFill>
                <a:srgbClr val="00B0F0"/>
              </a:solidFill>
              <a:cs typeface="Georgia"/>
            </a:endParaRPr>
          </a:p>
          <a:p>
            <a:pPr marL="401320" lvl="1" indent="-146685" algn="just">
              <a:lnSpc>
                <a:spcPct val="100000"/>
              </a:lnSpc>
              <a:spcBef>
                <a:spcPts val="229"/>
              </a:spcBef>
              <a:buAutoNum type="romanLcPeriod"/>
              <a:tabLst>
                <a:tab pos="401320" algn="l"/>
              </a:tabLst>
            </a:pPr>
            <a:r>
              <a:rPr lang="en-US" sz="2400" spc="-15" dirty="0">
                <a:solidFill>
                  <a:srgbClr val="00B0F0"/>
                </a:solidFill>
                <a:cs typeface="Georgia"/>
              </a:rPr>
              <a:t>Estimate the </a:t>
            </a:r>
            <a:r>
              <a:rPr lang="en-US" sz="2400" spc="-30" dirty="0">
                <a:solidFill>
                  <a:srgbClr val="00B0F0"/>
                </a:solidFill>
                <a:cs typeface="Georgia"/>
              </a:rPr>
              <a:t>pessimistic </a:t>
            </a:r>
            <a:r>
              <a:rPr lang="en-US" sz="2400" spc="-35" dirty="0">
                <a:solidFill>
                  <a:srgbClr val="00B0F0"/>
                </a:solidFill>
                <a:cs typeface="Georgia"/>
              </a:rPr>
              <a:t>error </a:t>
            </a:r>
            <a:r>
              <a:rPr lang="en-US" sz="2400" spc="-15" dirty="0">
                <a:solidFill>
                  <a:srgbClr val="00B0F0"/>
                </a:solidFill>
                <a:cs typeface="Georgia"/>
              </a:rPr>
              <a:t>rate </a:t>
            </a:r>
            <a:r>
              <a:rPr lang="en-US" sz="2400" spc="-40" dirty="0">
                <a:solidFill>
                  <a:srgbClr val="00B0F0"/>
                </a:solidFill>
                <a:cs typeface="Georgia"/>
              </a:rPr>
              <a:t>for </a:t>
            </a:r>
            <a:r>
              <a:rPr lang="en-US" sz="2400" spc="-45" dirty="0">
                <a:solidFill>
                  <a:srgbClr val="00B0F0"/>
                </a:solidFill>
                <a:cs typeface="Georgia"/>
              </a:rPr>
              <a:t>each </a:t>
            </a:r>
            <a:r>
              <a:rPr lang="en-US" sz="2400" spc="-30" dirty="0">
                <a:solidFill>
                  <a:srgbClr val="00B0F0"/>
                </a:solidFill>
                <a:cs typeface="Georgia"/>
              </a:rPr>
              <a:t>leaf</a:t>
            </a:r>
            <a:r>
              <a:rPr lang="en-US" sz="2400" spc="105" dirty="0">
                <a:solidFill>
                  <a:srgbClr val="00B0F0"/>
                </a:solidFill>
                <a:cs typeface="Georgia"/>
              </a:rPr>
              <a:t> </a:t>
            </a:r>
            <a:endParaRPr lang="en-US" sz="2400" dirty="0">
              <a:solidFill>
                <a:srgbClr val="00B0F0"/>
              </a:solidFill>
              <a:cs typeface="Georgia"/>
            </a:endParaRPr>
          </a:p>
          <a:p>
            <a:pPr marL="400685" marR="5080" lvl="1" indent="-186055" algn="just">
              <a:lnSpc>
                <a:spcPct val="102299"/>
              </a:lnSpc>
              <a:spcBef>
                <a:spcPts val="210"/>
              </a:spcBef>
              <a:buAutoNum type="romanLcPeriod"/>
              <a:tabLst>
                <a:tab pos="401320" algn="l"/>
              </a:tabLst>
            </a:pPr>
            <a:r>
              <a:rPr lang="en-US" sz="2400" spc="-30" dirty="0">
                <a:solidFill>
                  <a:srgbClr val="00B0F0"/>
                </a:solidFill>
                <a:cs typeface="Georgia"/>
              </a:rPr>
              <a:t>Combine these into </a:t>
            </a:r>
            <a:r>
              <a:rPr lang="en-US" sz="2400" spc="-10" dirty="0">
                <a:solidFill>
                  <a:srgbClr val="00B0F0"/>
                </a:solidFill>
                <a:cs typeface="Georgia"/>
              </a:rPr>
              <a:t>a </a:t>
            </a:r>
            <a:r>
              <a:rPr lang="en-US" sz="2400" spc="-35" dirty="0">
                <a:solidFill>
                  <a:srgbClr val="00B0F0"/>
                </a:solidFill>
                <a:cs typeface="Georgia"/>
              </a:rPr>
              <a:t>weighted </a:t>
            </a:r>
            <a:r>
              <a:rPr lang="en-US" sz="2400" spc="-30" dirty="0">
                <a:solidFill>
                  <a:srgbClr val="00B0F0"/>
                </a:solidFill>
                <a:cs typeface="Georgia"/>
              </a:rPr>
              <a:t>average, </a:t>
            </a:r>
            <a:r>
              <a:rPr lang="en-US" sz="2400" spc="-35" dirty="0">
                <a:solidFill>
                  <a:srgbClr val="00B0F0"/>
                </a:solidFill>
                <a:cs typeface="Georgia"/>
              </a:rPr>
              <a:t>where </a:t>
            </a:r>
            <a:r>
              <a:rPr lang="en-US" sz="2400" spc="-15" dirty="0">
                <a:solidFill>
                  <a:srgbClr val="00B0F0"/>
                </a:solidFill>
                <a:cs typeface="Georgia"/>
              </a:rPr>
              <a:t>the </a:t>
            </a:r>
            <a:r>
              <a:rPr lang="en-US" sz="2400" spc="-30" dirty="0">
                <a:solidFill>
                  <a:srgbClr val="00B0F0"/>
                </a:solidFill>
                <a:cs typeface="Georgia"/>
              </a:rPr>
              <a:t>weighting </a:t>
            </a:r>
            <a:r>
              <a:rPr lang="en-US" sz="2400" spc="-40" dirty="0">
                <a:solidFill>
                  <a:srgbClr val="00B0F0"/>
                </a:solidFill>
                <a:cs typeface="Georgia"/>
              </a:rPr>
              <a:t>is </a:t>
            </a:r>
            <a:r>
              <a:rPr lang="en-US" sz="2400" spc="-45" dirty="0">
                <a:solidFill>
                  <a:srgbClr val="00B0F0"/>
                </a:solidFill>
                <a:cs typeface="Georgia"/>
              </a:rPr>
              <a:t>done </a:t>
            </a:r>
            <a:r>
              <a:rPr lang="en-US" sz="2400" spc="-5" dirty="0">
                <a:solidFill>
                  <a:srgbClr val="00B0F0"/>
                </a:solidFill>
                <a:cs typeface="Georgia"/>
              </a:rPr>
              <a:t>by </a:t>
            </a:r>
            <a:r>
              <a:rPr lang="en-US" sz="2400" spc="-15" dirty="0">
                <a:solidFill>
                  <a:srgbClr val="00B0F0"/>
                </a:solidFill>
                <a:cs typeface="Georgia"/>
              </a:rPr>
              <a:t>the </a:t>
            </a:r>
            <a:r>
              <a:rPr lang="en-US" sz="2400" spc="-40" dirty="0">
                <a:solidFill>
                  <a:srgbClr val="00B0F0"/>
                </a:solidFill>
                <a:cs typeface="Georgia"/>
              </a:rPr>
              <a:t>pro</a:t>
            </a:r>
            <a:r>
              <a:rPr lang="en-US" sz="2400" spc="-25" dirty="0">
                <a:solidFill>
                  <a:srgbClr val="00B0F0"/>
                </a:solidFill>
                <a:cs typeface="Georgia"/>
              </a:rPr>
              <a:t>portion </a:t>
            </a:r>
            <a:r>
              <a:rPr lang="en-US" sz="2400" spc="-45" dirty="0">
                <a:solidFill>
                  <a:srgbClr val="00B0F0"/>
                </a:solidFill>
                <a:cs typeface="Georgia"/>
              </a:rPr>
              <a:t>of </a:t>
            </a:r>
            <a:r>
              <a:rPr lang="en-US" sz="2400" spc="-30" dirty="0">
                <a:solidFill>
                  <a:srgbClr val="00B0F0"/>
                </a:solidFill>
                <a:cs typeface="Georgia"/>
              </a:rPr>
              <a:t>instances </a:t>
            </a:r>
            <a:r>
              <a:rPr lang="en-US" sz="2400" spc="5" dirty="0">
                <a:solidFill>
                  <a:srgbClr val="00B0F0"/>
                </a:solidFill>
                <a:cs typeface="Georgia"/>
              </a:rPr>
              <a:t>that </a:t>
            </a:r>
            <a:r>
              <a:rPr lang="en-US" sz="2400" spc="-40" dirty="0">
                <a:solidFill>
                  <a:srgbClr val="00B0F0"/>
                </a:solidFill>
                <a:cs typeface="Georgia"/>
              </a:rPr>
              <a:t>went </a:t>
            </a:r>
            <a:r>
              <a:rPr lang="en-US" sz="2400" spc="-5" dirty="0">
                <a:solidFill>
                  <a:srgbClr val="00B0F0"/>
                </a:solidFill>
                <a:cs typeface="Georgia"/>
              </a:rPr>
              <a:t>to </a:t>
            </a:r>
            <a:r>
              <a:rPr lang="en-US" sz="2400" spc="-45" dirty="0">
                <a:solidFill>
                  <a:srgbClr val="00B0F0"/>
                </a:solidFill>
                <a:cs typeface="Georgia"/>
              </a:rPr>
              <a:t>each </a:t>
            </a:r>
            <a:r>
              <a:rPr lang="en-US" sz="2400" spc="-25" dirty="0">
                <a:solidFill>
                  <a:srgbClr val="00B0F0"/>
                </a:solidFill>
                <a:cs typeface="Georgia"/>
              </a:rPr>
              <a:t>leaf, </a:t>
            </a:r>
            <a:r>
              <a:rPr lang="en-US" sz="2400" spc="-5" dirty="0">
                <a:solidFill>
                  <a:srgbClr val="00B0F0"/>
                </a:solidFill>
                <a:cs typeface="Georgia"/>
              </a:rPr>
              <a:t>to </a:t>
            </a:r>
            <a:r>
              <a:rPr lang="en-US" sz="2400" spc="-15" dirty="0">
                <a:solidFill>
                  <a:srgbClr val="00B0F0"/>
                </a:solidFill>
                <a:cs typeface="Georgia"/>
              </a:rPr>
              <a:t>get </a:t>
            </a:r>
            <a:r>
              <a:rPr lang="en-US" sz="2400" spc="-10" dirty="0">
                <a:solidFill>
                  <a:srgbClr val="00B0F0"/>
                </a:solidFill>
                <a:cs typeface="Georgia"/>
              </a:rPr>
              <a:t>a </a:t>
            </a:r>
            <a:r>
              <a:rPr lang="en-US" sz="2400" spc="-30" dirty="0">
                <a:solidFill>
                  <a:srgbClr val="00B0F0"/>
                </a:solidFill>
                <a:cs typeface="Georgia"/>
              </a:rPr>
              <a:t>pessimistic </a:t>
            </a:r>
            <a:r>
              <a:rPr lang="en-US" sz="2400" spc="-35" dirty="0">
                <a:solidFill>
                  <a:srgbClr val="00B0F0"/>
                </a:solidFill>
                <a:cs typeface="Georgia"/>
              </a:rPr>
              <a:t>error </a:t>
            </a:r>
            <a:r>
              <a:rPr lang="en-US" sz="2400" spc="-15" dirty="0">
                <a:solidFill>
                  <a:srgbClr val="00B0F0"/>
                </a:solidFill>
                <a:cs typeface="Georgia"/>
              </a:rPr>
              <a:t>rate </a:t>
            </a:r>
            <a:r>
              <a:rPr lang="en-US" sz="2400" spc="-40" dirty="0">
                <a:solidFill>
                  <a:srgbClr val="00B0F0"/>
                </a:solidFill>
                <a:cs typeface="Georgia"/>
              </a:rPr>
              <a:t>for </a:t>
            </a:r>
            <a:r>
              <a:rPr lang="en-US" sz="2400" spc="-15" dirty="0">
                <a:solidFill>
                  <a:srgbClr val="00B0F0"/>
                </a:solidFill>
                <a:cs typeface="Georgia"/>
              </a:rPr>
              <a:t>the  </a:t>
            </a:r>
            <a:r>
              <a:rPr lang="en-US" sz="2400" spc="-20" dirty="0">
                <a:solidFill>
                  <a:srgbClr val="00B0F0"/>
                </a:solidFill>
                <a:cs typeface="Georgia"/>
              </a:rPr>
              <a:t>subtree without pruning</a:t>
            </a:r>
          </a:p>
          <a:p>
            <a:pPr marL="400685" marR="5080" lvl="1" indent="-186055" algn="just">
              <a:lnSpc>
                <a:spcPct val="102299"/>
              </a:lnSpc>
              <a:spcBef>
                <a:spcPts val="210"/>
              </a:spcBef>
              <a:buAutoNum type="romanLcPeriod"/>
              <a:tabLst>
                <a:tab pos="401320" algn="l"/>
              </a:tabLst>
            </a:pPr>
            <a:endParaRPr lang="en-US" sz="2400" spc="-20" dirty="0">
              <a:solidFill>
                <a:srgbClr val="00B0F0"/>
              </a:solidFill>
              <a:cs typeface="Georgia"/>
            </a:endParaRPr>
          </a:p>
          <a:p>
            <a:pPr marR="5080" indent="-242570" algn="just">
              <a:lnSpc>
                <a:spcPct val="102299"/>
              </a:lnSpc>
              <a:spcBef>
                <a:spcPts val="210"/>
              </a:spcBef>
              <a:buAutoNum type="arabicPeriod"/>
              <a:tabLst>
                <a:tab pos="401320" algn="l"/>
              </a:tabLst>
            </a:pPr>
            <a:r>
              <a:rPr lang="en-US" sz="2400" dirty="0">
                <a:cs typeface="Georgia"/>
              </a:rPr>
              <a:t> </a:t>
            </a:r>
            <a:r>
              <a:rPr lang="en-US" sz="2400" dirty="0">
                <a:solidFill>
                  <a:srgbClr val="00B050"/>
                </a:solidFill>
                <a:cs typeface="Georgia"/>
              </a:rPr>
              <a:t>Compute the pessimistic error rate with pruning</a:t>
            </a:r>
          </a:p>
          <a:p>
            <a:pPr marL="400685" lvl="1" indent="-224154" algn="just">
              <a:lnSpc>
                <a:spcPct val="100000"/>
              </a:lnSpc>
              <a:spcBef>
                <a:spcPts val="240"/>
              </a:spcBef>
              <a:buAutoNum type="romanLcPeriod"/>
              <a:tabLst>
                <a:tab pos="401320" algn="l"/>
              </a:tabLst>
            </a:pPr>
            <a:r>
              <a:rPr lang="en-US" sz="2400" spc="-5" dirty="0">
                <a:solidFill>
                  <a:srgbClr val="00B050"/>
                </a:solidFill>
                <a:cs typeface="Georgia"/>
              </a:rPr>
              <a:t>Determine the class value for the root of the subtree if the leaves are pruned --- </a:t>
            </a:r>
            <a:r>
              <a:rPr lang="en-US" sz="2400" spc="-5" dirty="0" err="1">
                <a:solidFill>
                  <a:srgbClr val="00B050"/>
                </a:solidFill>
                <a:cs typeface="Georgia"/>
              </a:rPr>
              <a:t>ie</a:t>
            </a:r>
            <a:r>
              <a:rPr lang="en-US" sz="2400" spc="-5" dirty="0">
                <a:solidFill>
                  <a:srgbClr val="00B050"/>
                </a:solidFill>
                <a:cs typeface="Georgia"/>
              </a:rPr>
              <a:t>., if there is no test at the root of the subtree</a:t>
            </a:r>
          </a:p>
          <a:p>
            <a:pPr marL="400685" lvl="1" indent="-224154" algn="just">
              <a:lnSpc>
                <a:spcPct val="100000"/>
              </a:lnSpc>
              <a:spcBef>
                <a:spcPts val="240"/>
              </a:spcBef>
              <a:buAutoNum type="romanLcPeriod"/>
              <a:tabLst>
                <a:tab pos="401320" algn="l"/>
              </a:tabLst>
            </a:pPr>
            <a:r>
              <a:rPr lang="en-US" sz="2400" spc="-5" dirty="0">
                <a:cs typeface="Georgia"/>
              </a:rPr>
              <a:t> </a:t>
            </a:r>
            <a:r>
              <a:rPr lang="en-US" sz="2400" spc="-5" dirty="0">
                <a:solidFill>
                  <a:srgbClr val="00B050"/>
                </a:solidFill>
                <a:cs typeface="Georgia"/>
              </a:rPr>
              <a:t>C</a:t>
            </a:r>
            <a:r>
              <a:rPr lang="en-US" sz="2400" spc="-30" dirty="0">
                <a:solidFill>
                  <a:srgbClr val="00B050"/>
                </a:solidFill>
                <a:cs typeface="Georgia"/>
              </a:rPr>
              <a:t>ompute </a:t>
            </a:r>
            <a:r>
              <a:rPr lang="en-US" sz="2400" spc="-15" dirty="0">
                <a:solidFill>
                  <a:srgbClr val="00B050"/>
                </a:solidFill>
                <a:cs typeface="Georgia"/>
              </a:rPr>
              <a:t>the </a:t>
            </a:r>
            <a:r>
              <a:rPr lang="en-US" sz="2400" spc="-30" dirty="0">
                <a:solidFill>
                  <a:srgbClr val="00B050"/>
                </a:solidFill>
                <a:cs typeface="Georgia"/>
              </a:rPr>
              <a:t>pessimistic </a:t>
            </a:r>
            <a:r>
              <a:rPr lang="en-US" sz="2400" spc="-35" dirty="0">
                <a:solidFill>
                  <a:srgbClr val="00B050"/>
                </a:solidFill>
                <a:cs typeface="Georgia"/>
              </a:rPr>
              <a:t>error </a:t>
            </a:r>
            <a:r>
              <a:rPr lang="en-US" sz="2400" spc="-15" dirty="0">
                <a:solidFill>
                  <a:srgbClr val="00B050"/>
                </a:solidFill>
                <a:cs typeface="Georgia"/>
              </a:rPr>
              <a:t>rate </a:t>
            </a:r>
            <a:r>
              <a:rPr lang="en-US" sz="2400" spc="-40" dirty="0">
                <a:solidFill>
                  <a:srgbClr val="00B050"/>
                </a:solidFill>
                <a:cs typeface="Georgia"/>
              </a:rPr>
              <a:t>for </a:t>
            </a:r>
            <a:r>
              <a:rPr lang="en-US" sz="2400" spc="-15" dirty="0">
                <a:solidFill>
                  <a:srgbClr val="00B050"/>
                </a:solidFill>
                <a:cs typeface="Georgia"/>
              </a:rPr>
              <a:t>the </a:t>
            </a:r>
            <a:r>
              <a:rPr lang="en-US" sz="2400" spc="-25" dirty="0">
                <a:solidFill>
                  <a:srgbClr val="00B050"/>
                </a:solidFill>
                <a:cs typeface="Georgia"/>
              </a:rPr>
              <a:t>root of the subtree if the leaves are pruned.</a:t>
            </a:r>
          </a:p>
          <a:p>
            <a:pPr marL="400685" lvl="1" indent="-224154" algn="just">
              <a:lnSpc>
                <a:spcPct val="100000"/>
              </a:lnSpc>
              <a:spcBef>
                <a:spcPts val="240"/>
              </a:spcBef>
              <a:buAutoNum type="romanLcPeriod"/>
              <a:tabLst>
                <a:tab pos="401320" algn="l"/>
              </a:tabLst>
            </a:pPr>
            <a:endParaRPr lang="en-US" sz="2400" dirty="0">
              <a:solidFill>
                <a:srgbClr val="00B050"/>
              </a:solidFill>
              <a:cs typeface="Georgia"/>
            </a:endParaRPr>
          </a:p>
          <a:p>
            <a:pPr marR="5080" indent="-276225" algn="just">
              <a:lnSpc>
                <a:spcPct val="102699"/>
              </a:lnSpc>
              <a:spcBef>
                <a:spcPts val="190"/>
              </a:spcBef>
              <a:buAutoNum type="arabicPeriod"/>
              <a:tabLst>
                <a:tab pos="401320" algn="l"/>
              </a:tabLst>
            </a:pPr>
            <a:r>
              <a:rPr lang="en-US" sz="2400" spc="-30" dirty="0">
                <a:solidFill>
                  <a:srgbClr val="7030A0"/>
                </a:solidFill>
                <a:cs typeface="Georgia"/>
              </a:rPr>
              <a:t>If </a:t>
            </a:r>
            <a:r>
              <a:rPr lang="en-US" sz="2400" spc="-15" dirty="0">
                <a:solidFill>
                  <a:srgbClr val="7030A0"/>
                </a:solidFill>
                <a:cs typeface="Georgia"/>
              </a:rPr>
              <a:t>the </a:t>
            </a:r>
            <a:r>
              <a:rPr lang="en-US" sz="2400" spc="-30" dirty="0">
                <a:solidFill>
                  <a:srgbClr val="7030A0"/>
                </a:solidFill>
                <a:cs typeface="Georgia"/>
              </a:rPr>
              <a:t>pessimistic </a:t>
            </a:r>
            <a:r>
              <a:rPr lang="en-US" sz="2400" spc="-35" dirty="0">
                <a:solidFill>
                  <a:srgbClr val="7030A0"/>
                </a:solidFill>
                <a:cs typeface="Georgia"/>
              </a:rPr>
              <a:t>error </a:t>
            </a:r>
            <a:r>
              <a:rPr lang="en-US" sz="2400" spc="-15" dirty="0">
                <a:solidFill>
                  <a:srgbClr val="7030A0"/>
                </a:solidFill>
                <a:cs typeface="Georgia"/>
              </a:rPr>
              <a:t>rate </a:t>
            </a:r>
            <a:r>
              <a:rPr lang="en-US" sz="2400" spc="-40" dirty="0">
                <a:solidFill>
                  <a:srgbClr val="7030A0"/>
                </a:solidFill>
                <a:cs typeface="Georgia"/>
              </a:rPr>
              <a:t>with pruning</a:t>
            </a:r>
            <a:r>
              <a:rPr lang="en-US" sz="2400" spc="-25" dirty="0">
                <a:solidFill>
                  <a:srgbClr val="7030A0"/>
                </a:solidFill>
                <a:cs typeface="Georgia"/>
              </a:rPr>
              <a:t> </a:t>
            </a:r>
            <a:r>
              <a:rPr lang="en-US" sz="2400" spc="-40" dirty="0">
                <a:solidFill>
                  <a:srgbClr val="7030A0"/>
                </a:solidFill>
                <a:cs typeface="Georgia"/>
              </a:rPr>
              <a:t>is </a:t>
            </a:r>
            <a:r>
              <a:rPr lang="en-US" sz="2400" b="1" u="sng" spc="-45" dirty="0">
                <a:solidFill>
                  <a:srgbClr val="7030A0"/>
                </a:solidFill>
                <a:cs typeface="Georgia"/>
              </a:rPr>
              <a:t>less </a:t>
            </a:r>
            <a:r>
              <a:rPr lang="en-US" sz="2400" b="1" u="sng" spc="-15" dirty="0">
                <a:solidFill>
                  <a:srgbClr val="7030A0"/>
                </a:solidFill>
                <a:cs typeface="Georgia"/>
              </a:rPr>
              <a:t>than </a:t>
            </a:r>
            <a:r>
              <a:rPr lang="en-US" sz="2400" b="1" u="sng" spc="-45" dirty="0">
                <a:solidFill>
                  <a:srgbClr val="7030A0"/>
                </a:solidFill>
                <a:cs typeface="Georgia"/>
              </a:rPr>
              <a:t>or </a:t>
            </a:r>
            <a:r>
              <a:rPr lang="en-US" sz="2400" b="1" u="sng" spc="-30" dirty="0">
                <a:solidFill>
                  <a:srgbClr val="7030A0"/>
                </a:solidFill>
                <a:cs typeface="Georgia"/>
              </a:rPr>
              <a:t>equal to </a:t>
            </a:r>
            <a:r>
              <a:rPr lang="en-US" sz="2400" spc="-5" dirty="0">
                <a:solidFill>
                  <a:srgbClr val="7030A0"/>
                </a:solidFill>
                <a:cs typeface="Georgia"/>
              </a:rPr>
              <a:t>the</a:t>
            </a:r>
            <a:r>
              <a:rPr lang="en-US" sz="2400" spc="-35" dirty="0">
                <a:solidFill>
                  <a:srgbClr val="7030A0"/>
                </a:solidFill>
                <a:cs typeface="Georgia"/>
              </a:rPr>
              <a:t> </a:t>
            </a:r>
            <a:r>
              <a:rPr lang="en-US" sz="2400" spc="-30" dirty="0">
                <a:solidFill>
                  <a:srgbClr val="7030A0"/>
                </a:solidFill>
                <a:cs typeface="Georgia"/>
              </a:rPr>
              <a:t>pessimistic </a:t>
            </a:r>
            <a:r>
              <a:rPr lang="en-US" sz="2400" spc="-35" dirty="0">
                <a:solidFill>
                  <a:srgbClr val="7030A0"/>
                </a:solidFill>
                <a:cs typeface="Georgia"/>
              </a:rPr>
              <a:t>error </a:t>
            </a:r>
            <a:r>
              <a:rPr lang="en-US" sz="2400" spc="-15" dirty="0">
                <a:solidFill>
                  <a:srgbClr val="7030A0"/>
                </a:solidFill>
                <a:cs typeface="Georgia"/>
              </a:rPr>
              <a:t>rate </a:t>
            </a:r>
            <a:r>
              <a:rPr lang="en-US" sz="2400" spc="-40" dirty="0">
                <a:solidFill>
                  <a:srgbClr val="7030A0"/>
                </a:solidFill>
                <a:cs typeface="Georgia"/>
              </a:rPr>
              <a:t>without pruning</a:t>
            </a:r>
            <a:r>
              <a:rPr lang="en-US" sz="2400" spc="-35" dirty="0">
                <a:solidFill>
                  <a:srgbClr val="7030A0"/>
                </a:solidFill>
                <a:cs typeface="Georgia"/>
              </a:rPr>
              <a:t>, </a:t>
            </a:r>
            <a:r>
              <a:rPr lang="en-US" sz="2400" spc="-25" dirty="0">
                <a:solidFill>
                  <a:srgbClr val="7030A0"/>
                </a:solidFill>
                <a:cs typeface="Georgia"/>
              </a:rPr>
              <a:t>then </a:t>
            </a:r>
            <a:r>
              <a:rPr lang="en-US" sz="2400" spc="-30" dirty="0">
                <a:solidFill>
                  <a:srgbClr val="7030A0"/>
                </a:solidFill>
                <a:cs typeface="Georgia"/>
              </a:rPr>
              <a:t>prune </a:t>
            </a:r>
            <a:r>
              <a:rPr lang="en-US" sz="2400" spc="145" dirty="0">
                <a:solidFill>
                  <a:srgbClr val="7030A0"/>
                </a:solidFill>
                <a:cs typeface="Georgia"/>
              </a:rPr>
              <a:t>— </a:t>
            </a:r>
            <a:r>
              <a:rPr lang="en-US" sz="2400" spc="5" dirty="0">
                <a:solidFill>
                  <a:srgbClr val="7030A0"/>
                </a:solidFill>
                <a:cs typeface="Georgia"/>
              </a:rPr>
              <a:t>it </a:t>
            </a:r>
            <a:r>
              <a:rPr lang="en-US" sz="2400" spc="-25" dirty="0">
                <a:solidFill>
                  <a:srgbClr val="7030A0"/>
                </a:solidFill>
                <a:cs typeface="Georgia"/>
              </a:rPr>
              <a:t>indicates </a:t>
            </a:r>
            <a:r>
              <a:rPr lang="en-US" sz="2400" spc="5" dirty="0">
                <a:solidFill>
                  <a:srgbClr val="7030A0"/>
                </a:solidFill>
                <a:cs typeface="Georgia"/>
              </a:rPr>
              <a:t>that </a:t>
            </a:r>
            <a:r>
              <a:rPr lang="en-US" sz="2400" spc="-15" dirty="0">
                <a:solidFill>
                  <a:srgbClr val="7030A0"/>
                </a:solidFill>
                <a:cs typeface="Georgia"/>
              </a:rPr>
              <a:t>the test at the root (and thus adding the  </a:t>
            </a:r>
            <a:r>
              <a:rPr lang="en-US" sz="2400" spc="-40" dirty="0">
                <a:solidFill>
                  <a:srgbClr val="7030A0"/>
                </a:solidFill>
                <a:cs typeface="Georgia"/>
              </a:rPr>
              <a:t>leaves) </a:t>
            </a:r>
            <a:r>
              <a:rPr lang="en-US" sz="2400" spc="-20" dirty="0">
                <a:solidFill>
                  <a:srgbClr val="7030A0"/>
                </a:solidFill>
                <a:cs typeface="Georgia"/>
              </a:rPr>
              <a:t>hurt </a:t>
            </a:r>
            <a:r>
              <a:rPr lang="en-US" sz="2400" spc="-15" dirty="0">
                <a:solidFill>
                  <a:srgbClr val="7030A0"/>
                </a:solidFill>
                <a:cs typeface="Georgia"/>
              </a:rPr>
              <a:t>the</a:t>
            </a:r>
            <a:r>
              <a:rPr lang="en-US" sz="2400" spc="-105" dirty="0">
                <a:solidFill>
                  <a:srgbClr val="7030A0"/>
                </a:solidFill>
                <a:cs typeface="Georgia"/>
              </a:rPr>
              <a:t> </a:t>
            </a:r>
            <a:r>
              <a:rPr lang="en-US" sz="2400" spc="-20" dirty="0">
                <a:solidFill>
                  <a:srgbClr val="7030A0"/>
                </a:solidFill>
                <a:cs typeface="Georgia"/>
              </a:rPr>
              <a:t>tree.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67DD-1D72-5043-A5FE-99D6F9BD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95" y="83651"/>
            <a:ext cx="6995160" cy="430887"/>
          </a:xfrm>
        </p:spPr>
        <p:txBody>
          <a:bodyPr/>
          <a:lstStyle/>
          <a:p>
            <a:pPr algn="ctr" rtl="0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Pruning 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0668B-2C81-3747-B490-125BC07A6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98" y="638937"/>
            <a:ext cx="7231380" cy="9933489"/>
          </a:xfrm>
        </p:spPr>
        <p:txBody>
          <a:bodyPr/>
          <a:lstStyle/>
          <a:p>
            <a:pPr marL="123825" algn="just">
              <a:lnSpc>
                <a:spcPct val="100000"/>
              </a:lnSpc>
              <a:spcBef>
                <a:spcPts val="325"/>
              </a:spcBef>
            </a:pPr>
            <a:r>
              <a:rPr lang="en-US" sz="2400" u="sng" spc="-40" dirty="0">
                <a:cs typeface="Georgia"/>
              </a:rPr>
              <a:t>Pessimistic Error Pruning:</a:t>
            </a:r>
          </a:p>
          <a:p>
            <a:pPr marL="123825" algn="just">
              <a:lnSpc>
                <a:spcPct val="100000"/>
              </a:lnSpc>
              <a:spcBef>
                <a:spcPts val="325"/>
              </a:spcBef>
            </a:pPr>
            <a:r>
              <a:rPr lang="en-US" sz="2400" spc="-40" dirty="0">
                <a:cs typeface="Georgia"/>
              </a:rPr>
              <a:t>Example   </a:t>
            </a:r>
            <a:r>
              <a:rPr lang="en-US" sz="2400" spc="15" dirty="0">
                <a:cs typeface="Georgia"/>
              </a:rPr>
              <a:t>(from  </a:t>
            </a:r>
            <a:r>
              <a:rPr lang="en-US" sz="2400" spc="50" dirty="0">
                <a:cs typeface="Georgia"/>
              </a:rPr>
              <a:t>Witten,  </a:t>
            </a:r>
            <a:r>
              <a:rPr lang="en-US" sz="2400" spc="55" dirty="0">
                <a:cs typeface="Georgia"/>
              </a:rPr>
              <a:t>pp.</a:t>
            </a:r>
            <a:r>
              <a:rPr lang="en-US" sz="2400" spc="35" dirty="0">
                <a:cs typeface="Georgia"/>
              </a:rPr>
              <a:t> </a:t>
            </a:r>
            <a:r>
              <a:rPr lang="en-US" sz="2400" spc="50" dirty="0">
                <a:cs typeface="Georgia"/>
              </a:rPr>
              <a:t>195)</a:t>
            </a:r>
          </a:p>
          <a:p>
            <a:pPr marL="123825" algn="just">
              <a:lnSpc>
                <a:spcPct val="100000"/>
              </a:lnSpc>
              <a:spcBef>
                <a:spcPts val="325"/>
              </a:spcBef>
            </a:pPr>
            <a:r>
              <a:rPr lang="en-US" sz="2400" spc="50" dirty="0">
                <a:cs typeface="Georgia"/>
              </a:rPr>
              <a:t>HPC: Health Plan Contributions</a:t>
            </a:r>
          </a:p>
          <a:p>
            <a:pPr marL="123825" algn="just">
              <a:lnSpc>
                <a:spcPct val="100000"/>
              </a:lnSpc>
              <a:spcBef>
                <a:spcPts val="325"/>
              </a:spcBef>
            </a:pPr>
            <a:endParaRPr lang="en-US" sz="2400" spc="50" dirty="0">
              <a:cs typeface="Georgia"/>
            </a:endParaRPr>
          </a:p>
          <a:p>
            <a:pPr marL="123825" algn="just">
              <a:lnSpc>
                <a:spcPct val="100000"/>
              </a:lnSpc>
              <a:spcBef>
                <a:spcPts val="325"/>
              </a:spcBef>
            </a:pPr>
            <a:endParaRPr lang="en-US" sz="2400" spc="50" dirty="0">
              <a:cs typeface="Georgia"/>
            </a:endParaRPr>
          </a:p>
          <a:p>
            <a:pPr marL="123825" algn="just">
              <a:lnSpc>
                <a:spcPct val="100000"/>
              </a:lnSpc>
              <a:spcBef>
                <a:spcPts val="325"/>
              </a:spcBef>
            </a:pPr>
            <a:endParaRPr lang="en-US" dirty="0">
              <a:cs typeface="Georgia"/>
            </a:endParaRPr>
          </a:p>
          <a:p>
            <a:pPr marL="123825" algn="just">
              <a:lnSpc>
                <a:spcPct val="100000"/>
              </a:lnSpc>
              <a:spcBef>
                <a:spcPts val="325"/>
              </a:spcBef>
            </a:pPr>
            <a:endParaRPr lang="en-US" dirty="0">
              <a:cs typeface="Georgia"/>
            </a:endParaRPr>
          </a:p>
          <a:p>
            <a:pPr marL="123825" algn="just">
              <a:lnSpc>
                <a:spcPct val="100000"/>
              </a:lnSpc>
              <a:spcBef>
                <a:spcPts val="325"/>
              </a:spcBef>
            </a:pPr>
            <a:endParaRPr lang="en-US" dirty="0"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cs typeface="Georgia"/>
            </a:endParaRPr>
          </a:p>
          <a:p>
            <a:pPr marL="457200" indent="-457200">
              <a:lnSpc>
                <a:spcPct val="100000"/>
              </a:lnSpc>
              <a:spcBef>
                <a:spcPts val="15"/>
              </a:spcBef>
              <a:buAutoNum type="arabicPeriod"/>
            </a:pPr>
            <a:r>
              <a:rPr lang="en-US" sz="2000" dirty="0">
                <a:cs typeface="Georgia"/>
              </a:rPr>
              <a:t>Compute pessimistic error rate for the unpruned HPC subtree with a confidence of 50%</a:t>
            </a:r>
          </a:p>
          <a:p>
            <a:pPr marL="914400" lvl="1" indent="-457200">
              <a:spcBef>
                <a:spcPts val="15"/>
              </a:spcBef>
              <a:buFont typeface="+mj-lt"/>
              <a:buAutoNum type="alphaUcPeriod"/>
            </a:pPr>
            <a:r>
              <a:rPr lang="en-US" sz="2000" dirty="0">
                <a:cs typeface="Georgia"/>
              </a:rPr>
              <a:t>Z value for .5/2 is .68</a:t>
            </a:r>
          </a:p>
          <a:p>
            <a:pPr marL="914400" lvl="1" indent="-457200">
              <a:spcBef>
                <a:spcPts val="15"/>
              </a:spcBef>
              <a:buFont typeface="+mj-lt"/>
              <a:buAutoNum type="alphaUcPeriod"/>
            </a:pPr>
            <a:r>
              <a:rPr lang="en-US" sz="2000" dirty="0">
                <a:cs typeface="Georgia"/>
              </a:rPr>
              <a:t>Leftmost leaf error rate is 2/6 = .33 and its pessimistic error rate from the equation is .47</a:t>
            </a:r>
          </a:p>
          <a:p>
            <a:pPr marL="914400" lvl="1" indent="-457200">
              <a:spcBef>
                <a:spcPts val="15"/>
              </a:spcBef>
              <a:buFont typeface="+mj-lt"/>
              <a:buAutoNum type="alphaUcPeriod"/>
            </a:pPr>
            <a:r>
              <a:rPr lang="en-US" sz="2000" dirty="0">
                <a:cs typeface="Georgia"/>
              </a:rPr>
              <a:t>Middle leaf error rate is .50 and its pessimistic error rate from the equation is .72</a:t>
            </a:r>
          </a:p>
          <a:p>
            <a:pPr marL="914400" lvl="1" indent="-457200">
              <a:spcBef>
                <a:spcPts val="15"/>
              </a:spcBef>
              <a:buFont typeface="+mj-lt"/>
              <a:buAutoNum type="alphaUcPeriod"/>
            </a:pPr>
            <a:r>
              <a:rPr lang="en-US" sz="2000" dirty="0">
                <a:cs typeface="Georgia"/>
              </a:rPr>
              <a:t>Right leaf error rate is 2/6 and its pessimistic error rate is .47</a:t>
            </a:r>
          </a:p>
          <a:p>
            <a:pPr marL="914400" lvl="1" indent="-457200">
              <a:spcBef>
                <a:spcPts val="15"/>
              </a:spcBef>
              <a:buFont typeface="+mj-lt"/>
              <a:buAutoNum type="alphaUcPeriod"/>
            </a:pPr>
            <a:r>
              <a:rPr lang="en-US" sz="2000" dirty="0">
                <a:cs typeface="Georgia"/>
              </a:rPr>
              <a:t>Weighting these, we get a pessimistic error rate for the unpruned tree of</a:t>
            </a:r>
          </a:p>
          <a:p>
            <a:pPr lvl="1">
              <a:spcBef>
                <a:spcPts val="15"/>
              </a:spcBef>
            </a:pPr>
            <a:r>
              <a:rPr lang="en-US" sz="2000" dirty="0">
                <a:cs typeface="Georgia"/>
              </a:rPr>
              <a:t>         (6/14)*.47 + (2/14)*.72 + (6/14)*.47 = .5057</a:t>
            </a:r>
          </a:p>
          <a:p>
            <a:pPr marL="457200" indent="-457200">
              <a:spcBef>
                <a:spcPts val="15"/>
              </a:spcBef>
              <a:buFont typeface="+mj-lt"/>
              <a:buAutoNum type="arabicPeriod"/>
            </a:pPr>
            <a:r>
              <a:rPr lang="en-US" sz="2000" dirty="0">
                <a:cs typeface="Georgia"/>
              </a:rPr>
              <a:t>Compute pessimistic error rate for the pruned subtree with a confidence of 50%</a:t>
            </a:r>
          </a:p>
          <a:p>
            <a:pPr marL="914400" lvl="1" indent="-457200">
              <a:spcBef>
                <a:spcPts val="15"/>
              </a:spcBef>
              <a:buFont typeface="+mj-lt"/>
              <a:buAutoNum type="alphaUcPeriod"/>
            </a:pPr>
            <a:r>
              <a:rPr lang="en-US" sz="2000" dirty="0">
                <a:cs typeface="Georgia"/>
              </a:rPr>
              <a:t>Z value for .5/2 is .68</a:t>
            </a:r>
          </a:p>
          <a:p>
            <a:pPr marL="914400" lvl="1" indent="-457200">
              <a:spcBef>
                <a:spcPts val="15"/>
              </a:spcBef>
              <a:buFont typeface="+mj-lt"/>
              <a:buAutoNum type="alphaUcPeriod"/>
            </a:pPr>
            <a:r>
              <a:rPr lang="en-US" sz="2000" dirty="0">
                <a:cs typeface="Georgia"/>
              </a:rPr>
              <a:t>Error rate for the pruned tree is 5/14 = .357 and its pessimistic error rate from the equation is .447</a:t>
            </a:r>
          </a:p>
          <a:p>
            <a:pPr marL="457200" indent="-457200">
              <a:spcBef>
                <a:spcPts val="15"/>
              </a:spcBef>
              <a:buFont typeface="+mj-lt"/>
              <a:buAutoNum type="arabicPeriod"/>
            </a:pPr>
            <a:r>
              <a:rPr lang="en-US" sz="2000" dirty="0">
                <a:cs typeface="Georgia"/>
              </a:rPr>
              <a:t>Since the error rate with pruning is not larger than the error rate without pruning, prune the tree --- </a:t>
            </a:r>
            <a:r>
              <a:rPr lang="en-US" sz="2000" dirty="0" err="1">
                <a:cs typeface="Georgia"/>
              </a:rPr>
              <a:t>ie</a:t>
            </a:r>
            <a:r>
              <a:rPr lang="en-US" sz="2000" dirty="0">
                <a:cs typeface="Georgia"/>
              </a:rPr>
              <a:t>., eliminate the HPC test</a:t>
            </a:r>
          </a:p>
          <a:p>
            <a:pPr marL="914400" lvl="1" indent="-457200">
              <a:spcBef>
                <a:spcPts val="15"/>
              </a:spcBef>
              <a:buFont typeface="+mj-lt"/>
              <a:buAutoNum type="alphaUcPeriod"/>
            </a:pPr>
            <a:endParaRPr lang="en-US" sz="2000" dirty="0">
              <a:cs typeface="Georgia"/>
            </a:endParaRPr>
          </a:p>
          <a:p>
            <a:pPr marL="457200" indent="-457200">
              <a:lnSpc>
                <a:spcPct val="100000"/>
              </a:lnSpc>
              <a:spcBef>
                <a:spcPts val="15"/>
              </a:spcBef>
              <a:buAutoNum type="arabicPeriod"/>
            </a:pPr>
            <a:endParaRPr lang="en-US" sz="2000" dirty="0">
              <a:cs typeface="Georgia"/>
            </a:endParaRPr>
          </a:p>
          <a:p>
            <a:pPr marL="0" algn="l" rtl="0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8ADCAC-7D87-BF42-ABAB-1C855D6E03B9}"/>
              </a:ext>
            </a:extLst>
          </p:cNvPr>
          <p:cNvSpPr/>
          <p:nvPr/>
        </p:nvSpPr>
        <p:spPr>
          <a:xfrm>
            <a:off x="3027263" y="2259828"/>
            <a:ext cx="1371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45107D-74D2-A340-8709-7653132F77C2}"/>
              </a:ext>
            </a:extLst>
          </p:cNvPr>
          <p:cNvSpPr txBox="1"/>
          <p:nvPr/>
        </p:nvSpPr>
        <p:spPr>
          <a:xfrm>
            <a:off x="3435795" y="230376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63453C-9362-B240-9E52-1117E396F900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632913" y="2488428"/>
            <a:ext cx="1394350" cy="626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985032-5E8F-914F-951C-F70A4865D08C}"/>
              </a:ext>
            </a:extLst>
          </p:cNvPr>
          <p:cNvCxnSpPr>
            <a:cxnSpLocks/>
          </p:cNvCxnSpPr>
          <p:nvPr/>
        </p:nvCxnSpPr>
        <p:spPr>
          <a:xfrm>
            <a:off x="3747314" y="2676148"/>
            <a:ext cx="0" cy="45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192FA8-2184-5B45-98BF-C23F63039022}"/>
              </a:ext>
            </a:extLst>
          </p:cNvPr>
          <p:cNvCxnSpPr>
            <a:cxnSpLocks/>
          </p:cNvCxnSpPr>
          <p:nvPr/>
        </p:nvCxnSpPr>
        <p:spPr>
          <a:xfrm>
            <a:off x="4387140" y="2508626"/>
            <a:ext cx="1482273" cy="59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9F0646-EB4E-064D-AD3E-36321961DBFF}"/>
              </a:ext>
            </a:extLst>
          </p:cNvPr>
          <p:cNvSpPr txBox="1"/>
          <p:nvPr/>
        </p:nvSpPr>
        <p:spPr>
          <a:xfrm>
            <a:off x="1165720" y="3102705"/>
            <a:ext cx="1019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correct</a:t>
            </a:r>
          </a:p>
          <a:p>
            <a:r>
              <a:rPr lang="en-US" dirty="0"/>
              <a:t>2 wrong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6415A1-6A07-4144-87A2-DE80325F1F24}"/>
              </a:ext>
            </a:extLst>
          </p:cNvPr>
          <p:cNvSpPr txBox="1"/>
          <p:nvPr/>
        </p:nvSpPr>
        <p:spPr>
          <a:xfrm>
            <a:off x="3176436" y="3132307"/>
            <a:ext cx="138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correct</a:t>
            </a:r>
          </a:p>
          <a:p>
            <a:r>
              <a:rPr lang="en-US" dirty="0"/>
              <a:t>1 wrong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B0B688-C6B5-8F48-B9C6-2600530F3083}"/>
              </a:ext>
            </a:extLst>
          </p:cNvPr>
          <p:cNvSpPr txBox="1"/>
          <p:nvPr/>
        </p:nvSpPr>
        <p:spPr>
          <a:xfrm>
            <a:off x="5270559" y="3132306"/>
            <a:ext cx="144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correct</a:t>
            </a:r>
          </a:p>
          <a:p>
            <a:r>
              <a:rPr lang="en-US" dirty="0"/>
              <a:t>2 wrong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10E031-1A62-0841-ACDD-8F37794D36B7}"/>
              </a:ext>
            </a:extLst>
          </p:cNvPr>
          <p:cNvCxnSpPr>
            <a:endCxn id="4" idx="0"/>
          </p:cNvCxnSpPr>
          <p:nvPr/>
        </p:nvCxnSpPr>
        <p:spPr>
          <a:xfrm>
            <a:off x="3713063" y="1875978"/>
            <a:ext cx="0" cy="38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25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1052</Words>
  <Application>Microsoft Macintosh PowerPoint</Application>
  <PresentationFormat>Custom</PresentationFormat>
  <Paragraphs>136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Cambria Math</vt:lpstr>
      <vt:lpstr>Georgia</vt:lpstr>
      <vt:lpstr>Office Theme</vt:lpstr>
      <vt:lpstr>Pruning Decision Trees</vt:lpstr>
      <vt:lpstr>Pruning Decision Trees</vt:lpstr>
      <vt:lpstr>Pruning Decision Trees</vt:lpstr>
      <vt:lpstr>Pruning Decision Trees</vt:lpstr>
      <vt:lpstr>Pruning Decision Trees</vt:lpstr>
      <vt:lpstr>Pruning Decision Trees</vt:lpstr>
      <vt:lpstr>Pruning Decision Trees</vt:lpstr>
      <vt:lpstr>Pruning Decision Trees</vt:lpstr>
      <vt:lpstr>Pruning Decision Trees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DecisionTrees-2.dvi</dc:title>
  <cp:lastModifiedBy>Microsoft Office User</cp:lastModifiedBy>
  <cp:revision>29</cp:revision>
  <dcterms:created xsi:type="dcterms:W3CDTF">2020-07-13T00:37:25Z</dcterms:created>
  <dcterms:modified xsi:type="dcterms:W3CDTF">2020-09-27T02:56:05Z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2015-09-21T00:00:00Z</vt:filetime>
  </property>
  <property fmtid="{D5CDD505-2E9C-101B-9397-08002B2CF9AE}" pid="3" name="Creator">
    <vt:lpwstr>dvips(k) 5.994 Copyright 2014 Radical Eye Software</vt:lpwstr>
  </property>
  <property fmtid="{D5CDD505-2E9C-101B-9397-08002B2CF9AE}" pid="4" name="LastSaved">
    <vt:filetime>2020-07-13T00:00:00Z</vt:filetime>
  </property>
</Properties>
</file>