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sldIdLst>
    <p:sldId id="282" r:id="rId2"/>
    <p:sldId id="292" r:id="rId3"/>
    <p:sldId id="258" r:id="rId4"/>
    <p:sldId id="259" r:id="rId5"/>
    <p:sldId id="295" r:id="rId6"/>
    <p:sldId id="260" r:id="rId7"/>
    <p:sldId id="324" r:id="rId8"/>
    <p:sldId id="261" r:id="rId9"/>
    <p:sldId id="297" r:id="rId10"/>
    <p:sldId id="325" r:id="rId11"/>
    <p:sldId id="326" r:id="rId12"/>
    <p:sldId id="299" r:id="rId13"/>
    <p:sldId id="313" r:id="rId14"/>
    <p:sldId id="317" r:id="rId15"/>
    <p:sldId id="327" r:id="rId16"/>
    <p:sldId id="266" r:id="rId17"/>
    <p:sldId id="301" r:id="rId18"/>
    <p:sldId id="328" r:id="rId19"/>
    <p:sldId id="315" r:id="rId20"/>
    <p:sldId id="330" r:id="rId21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17"/>
    <p:restoredTop sz="94690"/>
  </p:normalViewPr>
  <p:slideViewPr>
    <p:cSldViewPr>
      <p:cViewPr varScale="1">
        <p:scale>
          <a:sx n="74" d="100"/>
          <a:sy n="74" d="100"/>
        </p:scale>
        <p:origin x="2504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5AAF-21F1-6740-B78B-F71686A2F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550" y="1646133"/>
            <a:ext cx="5829300" cy="3501813"/>
          </a:xfrm>
        </p:spPr>
        <p:txBody>
          <a:bodyPr anchor="b"/>
          <a:lstStyle>
            <a:lvl1pPr algn="ctr">
              <a:defRPr sz="382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2C69C-4A41-4F4B-BAE2-10EA76A4B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1530"/>
            </a:lvl1pPr>
            <a:lvl2pPr marL="291465" indent="0" algn="ctr">
              <a:buNone/>
              <a:defRPr sz="1275"/>
            </a:lvl2pPr>
            <a:lvl3pPr marL="582930" indent="0" algn="ctr">
              <a:buNone/>
              <a:defRPr sz="1148"/>
            </a:lvl3pPr>
            <a:lvl4pPr marL="874395" indent="0" algn="ctr">
              <a:buNone/>
              <a:defRPr sz="1020"/>
            </a:lvl4pPr>
            <a:lvl5pPr marL="1165860" indent="0" algn="ctr">
              <a:buNone/>
              <a:defRPr sz="1020"/>
            </a:lvl5pPr>
            <a:lvl6pPr marL="1457325" indent="0" algn="ctr">
              <a:buNone/>
              <a:defRPr sz="1020"/>
            </a:lvl6pPr>
            <a:lvl7pPr marL="1748790" indent="0" algn="ctr">
              <a:buNone/>
              <a:defRPr sz="1020"/>
            </a:lvl7pPr>
            <a:lvl8pPr marL="2040255" indent="0" algn="ctr">
              <a:buNone/>
              <a:defRPr sz="1020"/>
            </a:lvl8pPr>
            <a:lvl9pPr marL="2331720" indent="0" algn="ctr">
              <a:buNone/>
              <a:defRPr sz="10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5ED5A-47D6-3A4E-9361-874360D7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D7FDF-48D9-464C-A3FB-86D6733DB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5BFE0-35B3-4149-A8B2-12EA9FBD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60"/>
              </a:lnSpc>
            </a:pPr>
            <a:fld id="{81D60167-4931-47E6-BA6A-407CBD079E47}" type="slidenum">
              <a:rPr lang="en-US" spc="-125" smtClean="0"/>
              <a:t>‹#›</a:t>
            </a:fld>
            <a:endParaRPr lang="en-US" spc="-125" dirty="0"/>
          </a:p>
        </p:txBody>
      </p:sp>
    </p:spTree>
    <p:extLst>
      <p:ext uri="{BB962C8B-B14F-4D97-AF65-F5344CB8AC3E}">
        <p14:creationId xmlns:p14="http://schemas.microsoft.com/office/powerpoint/2010/main" val="111031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51F8F-16A7-154C-A633-7B20BFAB5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579E5-6AD6-8446-B197-3D6A428F9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3B699-116C-FD40-A82B-EE72524E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3F4AF-440A-AB45-B5A9-65A102EB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F06FD-5C1C-F64F-8154-125F93ED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60"/>
              </a:lnSpc>
            </a:pPr>
            <a:fld id="{81D60167-4931-47E6-BA6A-407CBD079E47}" type="slidenum">
              <a:rPr lang="en-US" spc="-125" smtClean="0"/>
              <a:t>‹#›</a:t>
            </a:fld>
            <a:endParaRPr lang="en-US" spc="-125" dirty="0"/>
          </a:p>
        </p:txBody>
      </p:sp>
    </p:spTree>
    <p:extLst>
      <p:ext uri="{BB962C8B-B14F-4D97-AF65-F5344CB8AC3E}">
        <p14:creationId xmlns:p14="http://schemas.microsoft.com/office/powerpoint/2010/main" val="103000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83164-F668-6947-B728-F3C734D13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E899D-63D4-A042-8E3D-26516AD5C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2CCA8-D2F5-454B-A7F3-38E60DEA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7C8AE-C069-E34F-9732-E517C9D7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A16C5-8832-344E-A6A5-C5519A993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60"/>
              </a:lnSpc>
            </a:pPr>
            <a:fld id="{81D60167-4931-47E6-BA6A-407CBD079E47}" type="slidenum">
              <a:rPr lang="en-US" spc="-125" smtClean="0"/>
              <a:t>‹#›</a:t>
            </a:fld>
            <a:endParaRPr lang="en-US" spc="-125" dirty="0"/>
          </a:p>
        </p:txBody>
      </p:sp>
    </p:spTree>
    <p:extLst>
      <p:ext uri="{BB962C8B-B14F-4D97-AF65-F5344CB8AC3E}">
        <p14:creationId xmlns:p14="http://schemas.microsoft.com/office/powerpoint/2010/main" val="70001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7E24-57C4-BB44-BAD3-F2FAC960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7EBC8-F90E-134B-8C31-F207BF366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5051C-1AA1-D248-A974-54619225C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CF955-C0CD-2B42-9069-441707D84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AE748-F3D8-0E46-A534-5D5C423A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60"/>
              </a:lnSpc>
            </a:pPr>
            <a:fld id="{81D60167-4931-47E6-BA6A-407CBD079E47}" type="slidenum">
              <a:rPr lang="en-US" spc="-125" smtClean="0"/>
              <a:t>‹#›</a:t>
            </a:fld>
            <a:endParaRPr lang="en-US" spc="-125" dirty="0"/>
          </a:p>
        </p:txBody>
      </p:sp>
    </p:spTree>
    <p:extLst>
      <p:ext uri="{BB962C8B-B14F-4D97-AF65-F5344CB8AC3E}">
        <p14:creationId xmlns:p14="http://schemas.microsoft.com/office/powerpoint/2010/main" val="332866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AD37-98A5-F341-8C07-A5FC3168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4" y="2507617"/>
            <a:ext cx="6703695" cy="4184014"/>
          </a:xfrm>
        </p:spPr>
        <p:txBody>
          <a:bodyPr anchor="b"/>
          <a:lstStyle>
            <a:lvl1pPr>
              <a:defRPr sz="382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D5C16-3963-6545-8914-FF86C4FA3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04" y="6731213"/>
            <a:ext cx="6703695" cy="2200274"/>
          </a:xfrm>
        </p:spPr>
        <p:txBody>
          <a:bodyPr/>
          <a:lstStyle>
            <a:lvl1pPr marL="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1pPr>
            <a:lvl2pPr marL="291465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2pPr>
            <a:lvl3pPr marL="582930" indent="0">
              <a:buNone/>
              <a:defRPr sz="1148">
                <a:solidFill>
                  <a:schemeClr val="tx1">
                    <a:tint val="75000"/>
                  </a:schemeClr>
                </a:solidFill>
              </a:defRPr>
            </a:lvl3pPr>
            <a:lvl4pPr marL="87439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4pPr>
            <a:lvl5pPr marL="116586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5pPr>
            <a:lvl6pPr marL="145732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6pPr>
            <a:lvl7pPr marL="174879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7pPr>
            <a:lvl8pPr marL="204025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8pPr>
            <a:lvl9pPr marL="233172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DC32-02D7-A04C-AEC7-EDEB1AA69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BDE55-2DD1-4541-90AB-1EC5FB78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32DFA-C7AE-6547-8C21-7936A7C95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60"/>
              </a:lnSpc>
            </a:pPr>
            <a:fld id="{81D60167-4931-47E6-BA6A-407CBD079E47}" type="slidenum">
              <a:rPr lang="en-US" spc="-125" smtClean="0"/>
              <a:t>‹#›</a:t>
            </a:fld>
            <a:endParaRPr lang="en-US" spc="-125" dirty="0"/>
          </a:p>
        </p:txBody>
      </p:sp>
    </p:spTree>
    <p:extLst>
      <p:ext uri="{BB962C8B-B14F-4D97-AF65-F5344CB8AC3E}">
        <p14:creationId xmlns:p14="http://schemas.microsoft.com/office/powerpoint/2010/main" val="1258690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015C4-4456-EB4C-9E08-FA6E5860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5588D-9122-CE4A-B7BF-5F31CB058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D4A54-93BB-274E-B104-663D1100D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F8C92-A897-884E-AF5F-05C4BB7E0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6E4C7-41B7-3245-8165-992547F8C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3B2C6-956D-C445-895D-8429C065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60"/>
              </a:lnSpc>
            </a:pPr>
            <a:fld id="{81D60167-4931-47E6-BA6A-407CBD079E47}" type="slidenum">
              <a:rPr lang="en-US" spc="-125" smtClean="0"/>
              <a:t>‹#›</a:t>
            </a:fld>
            <a:endParaRPr lang="en-US" spc="-125" dirty="0"/>
          </a:p>
        </p:txBody>
      </p:sp>
    </p:spTree>
    <p:extLst>
      <p:ext uri="{BB962C8B-B14F-4D97-AF65-F5344CB8AC3E}">
        <p14:creationId xmlns:p14="http://schemas.microsoft.com/office/powerpoint/2010/main" val="354264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8EB09-E471-BE48-9F07-C471A4600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65" y="535517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22EA4-8C7B-7141-94DB-2F4B2F952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365" y="2465706"/>
            <a:ext cx="3288089" cy="1208404"/>
          </a:xfrm>
        </p:spPr>
        <p:txBody>
          <a:bodyPr anchor="b"/>
          <a:lstStyle>
            <a:lvl1pPr marL="0" indent="0">
              <a:buNone/>
              <a:defRPr sz="1530" b="1"/>
            </a:lvl1pPr>
            <a:lvl2pPr marL="291465" indent="0">
              <a:buNone/>
              <a:defRPr sz="1275" b="1"/>
            </a:lvl2pPr>
            <a:lvl3pPr marL="582930" indent="0">
              <a:buNone/>
              <a:defRPr sz="1148" b="1"/>
            </a:lvl3pPr>
            <a:lvl4pPr marL="874395" indent="0">
              <a:buNone/>
              <a:defRPr sz="1020" b="1"/>
            </a:lvl4pPr>
            <a:lvl5pPr marL="1165860" indent="0">
              <a:buNone/>
              <a:defRPr sz="1020" b="1"/>
            </a:lvl5pPr>
            <a:lvl6pPr marL="1457325" indent="0">
              <a:buNone/>
              <a:defRPr sz="1020" b="1"/>
            </a:lvl6pPr>
            <a:lvl7pPr marL="1748790" indent="0">
              <a:buNone/>
              <a:defRPr sz="1020" b="1"/>
            </a:lvl7pPr>
            <a:lvl8pPr marL="2040255" indent="0">
              <a:buNone/>
              <a:defRPr sz="1020" b="1"/>
            </a:lvl8pPr>
            <a:lvl9pPr marL="2331720" indent="0">
              <a:buNone/>
              <a:defRPr sz="10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00D5F-F2B9-CA4F-A6EE-B5FDE5998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5365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ADE9D5-0AF1-3E49-BCDE-827A4AF37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1530" b="1"/>
            </a:lvl1pPr>
            <a:lvl2pPr marL="291465" indent="0">
              <a:buNone/>
              <a:defRPr sz="1275" b="1"/>
            </a:lvl2pPr>
            <a:lvl3pPr marL="582930" indent="0">
              <a:buNone/>
              <a:defRPr sz="1148" b="1"/>
            </a:lvl3pPr>
            <a:lvl4pPr marL="874395" indent="0">
              <a:buNone/>
              <a:defRPr sz="1020" b="1"/>
            </a:lvl4pPr>
            <a:lvl5pPr marL="1165860" indent="0">
              <a:buNone/>
              <a:defRPr sz="1020" b="1"/>
            </a:lvl5pPr>
            <a:lvl6pPr marL="1457325" indent="0">
              <a:buNone/>
              <a:defRPr sz="1020" b="1"/>
            </a:lvl6pPr>
            <a:lvl7pPr marL="1748790" indent="0">
              <a:buNone/>
              <a:defRPr sz="1020" b="1"/>
            </a:lvl7pPr>
            <a:lvl8pPr marL="2040255" indent="0">
              <a:buNone/>
              <a:defRPr sz="1020" b="1"/>
            </a:lvl8pPr>
            <a:lvl9pPr marL="2331720" indent="0">
              <a:buNone/>
              <a:defRPr sz="10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9D7E5-7999-C749-A577-3AFB585D5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2F1CDD-51E1-CB45-93AE-6D5F24525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72F045-691C-7349-9205-76C9051F9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9DF8C8-2230-0E48-9783-2E990145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60"/>
              </a:lnSpc>
            </a:pPr>
            <a:fld id="{81D60167-4931-47E6-BA6A-407CBD079E47}" type="slidenum">
              <a:rPr lang="en-US" spc="-125" smtClean="0"/>
              <a:t>‹#›</a:t>
            </a:fld>
            <a:endParaRPr lang="en-US" spc="-125" dirty="0"/>
          </a:p>
        </p:txBody>
      </p:sp>
    </p:spTree>
    <p:extLst>
      <p:ext uri="{BB962C8B-B14F-4D97-AF65-F5344CB8AC3E}">
        <p14:creationId xmlns:p14="http://schemas.microsoft.com/office/powerpoint/2010/main" val="249470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AC62-6F53-2E40-A15D-ECA58DE98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1CFDC-DE19-4949-9E11-AE26E7F3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7B5DC-3DE4-544D-AFAB-3406BD58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91B84-44E5-7843-A16C-DED80BCAE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60"/>
              </a:lnSpc>
            </a:pPr>
            <a:fld id="{81D60167-4931-47E6-BA6A-407CBD079E47}" type="slidenum">
              <a:rPr lang="en-US" spc="-125" smtClean="0"/>
              <a:t>‹#›</a:t>
            </a:fld>
            <a:endParaRPr lang="en-US" spc="-125" dirty="0"/>
          </a:p>
        </p:txBody>
      </p:sp>
    </p:spTree>
    <p:extLst>
      <p:ext uri="{BB962C8B-B14F-4D97-AF65-F5344CB8AC3E}">
        <p14:creationId xmlns:p14="http://schemas.microsoft.com/office/powerpoint/2010/main" val="333637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DADF2C-3CAB-A64E-A25C-62284F06C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6670E-BDB5-7D4F-850A-1B9BBBE64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905EE-3576-1844-8FBD-607B37BE5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60"/>
              </a:lnSpc>
            </a:pPr>
            <a:fld id="{81D60167-4931-47E6-BA6A-407CBD079E47}" type="slidenum">
              <a:rPr lang="en-US" spc="-125" smtClean="0"/>
              <a:t>‹#›</a:t>
            </a:fld>
            <a:endParaRPr lang="en-US" spc="-125" dirty="0"/>
          </a:p>
        </p:txBody>
      </p:sp>
    </p:spTree>
    <p:extLst>
      <p:ext uri="{BB962C8B-B14F-4D97-AF65-F5344CB8AC3E}">
        <p14:creationId xmlns:p14="http://schemas.microsoft.com/office/powerpoint/2010/main" val="50868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FFB49-8AA5-1049-BFAE-35EB05CB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0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B37C1-FF5D-624F-A4B1-B4D8C91B0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4282" y="1448224"/>
            <a:ext cx="3934778" cy="7147983"/>
          </a:xfrm>
        </p:spPr>
        <p:txBody>
          <a:bodyPr/>
          <a:lstStyle>
            <a:lvl1pPr>
              <a:defRPr sz="2040"/>
            </a:lvl1pPr>
            <a:lvl2pPr>
              <a:defRPr sz="1785"/>
            </a:lvl2pPr>
            <a:lvl3pPr>
              <a:defRPr sz="1530"/>
            </a:lvl3pPr>
            <a:lvl4pPr>
              <a:defRPr sz="1275"/>
            </a:lvl4pPr>
            <a:lvl5pPr>
              <a:defRPr sz="1275"/>
            </a:lvl5pPr>
            <a:lvl6pPr>
              <a:defRPr sz="1275"/>
            </a:lvl6pPr>
            <a:lvl7pPr>
              <a:defRPr sz="1275"/>
            </a:lvl7pPr>
            <a:lvl8pPr>
              <a:defRPr sz="1275"/>
            </a:lvl8pPr>
            <a:lvl9pPr>
              <a:defRPr sz="12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10CF2-BB57-AD4A-87BB-0E3A825C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020"/>
            </a:lvl1pPr>
            <a:lvl2pPr marL="291465" indent="0">
              <a:buNone/>
              <a:defRPr sz="893"/>
            </a:lvl2pPr>
            <a:lvl3pPr marL="582930" indent="0">
              <a:buNone/>
              <a:defRPr sz="765"/>
            </a:lvl3pPr>
            <a:lvl4pPr marL="874395" indent="0">
              <a:buNone/>
              <a:defRPr sz="638"/>
            </a:lvl4pPr>
            <a:lvl5pPr marL="1165860" indent="0">
              <a:buNone/>
              <a:defRPr sz="638"/>
            </a:lvl5pPr>
            <a:lvl6pPr marL="1457325" indent="0">
              <a:buNone/>
              <a:defRPr sz="638"/>
            </a:lvl6pPr>
            <a:lvl7pPr marL="1748790" indent="0">
              <a:buNone/>
              <a:defRPr sz="638"/>
            </a:lvl7pPr>
            <a:lvl8pPr marL="2040255" indent="0">
              <a:buNone/>
              <a:defRPr sz="638"/>
            </a:lvl8pPr>
            <a:lvl9pPr marL="2331720" indent="0">
              <a:buNone/>
              <a:defRPr sz="6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D6F97-20B1-374E-9D2D-7A9283DC9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14147-5F33-5D46-9EAA-8AEDCC574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F8402-2660-F947-82D5-1F0B58C1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60"/>
              </a:lnSpc>
            </a:pPr>
            <a:fld id="{81D60167-4931-47E6-BA6A-407CBD079E47}" type="slidenum">
              <a:rPr lang="en-US" spc="-125" smtClean="0"/>
              <a:t>‹#›</a:t>
            </a:fld>
            <a:endParaRPr lang="en-US" spc="-125" dirty="0"/>
          </a:p>
        </p:txBody>
      </p:sp>
    </p:spTree>
    <p:extLst>
      <p:ext uri="{BB962C8B-B14F-4D97-AF65-F5344CB8AC3E}">
        <p14:creationId xmlns:p14="http://schemas.microsoft.com/office/powerpoint/2010/main" val="16992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90FB-DF7C-AC4E-911D-B1CE41ABA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0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1FE29B-7A09-9145-BA6E-3C68BDFFC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04282" y="1448224"/>
            <a:ext cx="3934778" cy="7147983"/>
          </a:xfrm>
        </p:spPr>
        <p:txBody>
          <a:bodyPr/>
          <a:lstStyle>
            <a:lvl1pPr marL="0" indent="0">
              <a:buNone/>
              <a:defRPr sz="2040"/>
            </a:lvl1pPr>
            <a:lvl2pPr marL="291465" indent="0">
              <a:buNone/>
              <a:defRPr sz="1785"/>
            </a:lvl2pPr>
            <a:lvl3pPr marL="582930" indent="0">
              <a:buNone/>
              <a:defRPr sz="1530"/>
            </a:lvl3pPr>
            <a:lvl4pPr marL="874395" indent="0">
              <a:buNone/>
              <a:defRPr sz="1275"/>
            </a:lvl4pPr>
            <a:lvl5pPr marL="1165860" indent="0">
              <a:buNone/>
              <a:defRPr sz="1275"/>
            </a:lvl5pPr>
            <a:lvl6pPr marL="1457325" indent="0">
              <a:buNone/>
              <a:defRPr sz="1275"/>
            </a:lvl6pPr>
            <a:lvl7pPr marL="1748790" indent="0">
              <a:buNone/>
              <a:defRPr sz="1275"/>
            </a:lvl7pPr>
            <a:lvl8pPr marL="2040255" indent="0">
              <a:buNone/>
              <a:defRPr sz="1275"/>
            </a:lvl8pPr>
            <a:lvl9pPr marL="2331720" indent="0">
              <a:buNone/>
              <a:defRPr sz="127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B9ACF-2AA1-2341-B586-CD02DE882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020"/>
            </a:lvl1pPr>
            <a:lvl2pPr marL="291465" indent="0">
              <a:buNone/>
              <a:defRPr sz="893"/>
            </a:lvl2pPr>
            <a:lvl3pPr marL="582930" indent="0">
              <a:buNone/>
              <a:defRPr sz="765"/>
            </a:lvl3pPr>
            <a:lvl4pPr marL="874395" indent="0">
              <a:buNone/>
              <a:defRPr sz="638"/>
            </a:lvl4pPr>
            <a:lvl5pPr marL="1165860" indent="0">
              <a:buNone/>
              <a:defRPr sz="638"/>
            </a:lvl5pPr>
            <a:lvl6pPr marL="1457325" indent="0">
              <a:buNone/>
              <a:defRPr sz="638"/>
            </a:lvl6pPr>
            <a:lvl7pPr marL="1748790" indent="0">
              <a:buNone/>
              <a:defRPr sz="638"/>
            </a:lvl7pPr>
            <a:lvl8pPr marL="2040255" indent="0">
              <a:buNone/>
              <a:defRPr sz="638"/>
            </a:lvl8pPr>
            <a:lvl9pPr marL="2331720" indent="0">
              <a:buNone/>
              <a:defRPr sz="6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8427B-43D0-4944-8982-80A76EE9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049EC-1401-D943-9273-B37F96E7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A0F8A-9BBE-4943-A696-5230AD42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60"/>
              </a:lnSpc>
            </a:pPr>
            <a:fld id="{81D60167-4931-47E6-BA6A-407CBD079E47}" type="slidenum">
              <a:rPr lang="en-US" spc="-125" smtClean="0"/>
              <a:t>‹#›</a:t>
            </a:fld>
            <a:endParaRPr lang="en-US" spc="-125" dirty="0"/>
          </a:p>
        </p:txBody>
      </p:sp>
    </p:spTree>
    <p:extLst>
      <p:ext uri="{BB962C8B-B14F-4D97-AF65-F5344CB8AC3E}">
        <p14:creationId xmlns:p14="http://schemas.microsoft.com/office/powerpoint/2010/main" val="88227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8CA525-CD1B-DD48-B20E-1AF6AE44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53" y="535517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48A5B-49AF-F248-8469-51EFDB1F0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5412E-149E-5948-AC3B-E0F6AE928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4353" y="9322647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11EFA-A748-BB43-B43A-48E75CDB5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4608" y="9322647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A5D99-AF7E-904E-AE81-C8B01209B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489258" y="9322647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2060"/>
              </a:lnSpc>
            </a:pPr>
            <a:fld id="{81D60167-4931-47E6-BA6A-407CBD079E47}" type="slidenum">
              <a:rPr lang="en-US" spc="-125" smtClean="0"/>
              <a:t>‹#›</a:t>
            </a:fld>
            <a:endParaRPr lang="en-US" spc="-125" dirty="0"/>
          </a:p>
        </p:txBody>
      </p:sp>
    </p:spTree>
    <p:extLst>
      <p:ext uri="{BB962C8B-B14F-4D97-AF65-F5344CB8AC3E}">
        <p14:creationId xmlns:p14="http://schemas.microsoft.com/office/powerpoint/2010/main" val="146852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82930" rtl="0" eaLnBrk="1" latinLnBrk="0" hangingPunct="1">
        <a:lnSpc>
          <a:spcPct val="90000"/>
        </a:lnSpc>
        <a:spcBef>
          <a:spcPct val="0"/>
        </a:spcBef>
        <a:buNone/>
        <a:defRPr sz="28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5733" indent="-145733" algn="l" defTabSz="58293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37198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28663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3pPr>
      <a:lvl4pPr marL="1020128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4pPr>
      <a:lvl5pPr marL="1311593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5pPr>
      <a:lvl6pPr marL="1603058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894523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185988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477453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1pPr>
      <a:lvl2pPr marL="29146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2pPr>
      <a:lvl3pPr marL="58293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3pPr>
      <a:lvl4pPr marL="87439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5pPr>
      <a:lvl6pPr marL="145732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74879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04025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394095"/>
              </p:ext>
            </p:extLst>
          </p:nvPr>
        </p:nvGraphicFramePr>
        <p:xfrm>
          <a:off x="-3352800" y="1343737"/>
          <a:ext cx="7543802" cy="51161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5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2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45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301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Helvetica Neue"/>
                          <a:cs typeface="Helvetica Neue"/>
                        </a:rPr>
                        <a:t>AGE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080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Helvetica Neue"/>
                          <a:cs typeface="Helvetica Neue"/>
                        </a:rPr>
                        <a:t>INCOME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080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Helvetica Neue"/>
                          <a:cs typeface="Helvetica Neue"/>
                        </a:rPr>
                        <a:t>STUDENT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080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20" dirty="0">
                          <a:latin typeface="Helvetica Neue"/>
                          <a:cs typeface="Helvetica Neue"/>
                        </a:rPr>
                        <a:t>CREDIT-RATING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080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BUYS-COMPUTER</a:t>
                      </a:r>
                    </a:p>
                  </a:txBody>
                  <a:tcPr marL="0" marR="0" marT="5080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42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youth</a:t>
                      </a:r>
                    </a:p>
                  </a:txBody>
                  <a:tcPr marL="0" marR="0" marT="4762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high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762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no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762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fair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762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no-buy</a:t>
                      </a:r>
                    </a:p>
                  </a:txBody>
                  <a:tcPr marL="0" marR="0" marT="4762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88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youth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381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high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381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no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381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excellent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381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no-buy</a:t>
                      </a:r>
                    </a:p>
                  </a:txBody>
                  <a:tcPr marL="0" marR="0" marT="4381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88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middle-aged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318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high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318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no</a:t>
                      </a:r>
                    </a:p>
                  </a:txBody>
                  <a:tcPr marL="0" marR="0" marT="4318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fair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318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buy</a:t>
                      </a:r>
                    </a:p>
                  </a:txBody>
                  <a:tcPr marL="0" marR="0" marT="4318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88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senior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191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medium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191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no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191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fair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191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buy</a:t>
                      </a:r>
                    </a:p>
                  </a:txBody>
                  <a:tcPr marL="0" marR="0" marT="4191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88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senior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397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low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397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yes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397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fair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397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buy</a:t>
                      </a:r>
                    </a:p>
                  </a:txBody>
                  <a:tcPr marL="0" marR="0" marT="5397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88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senior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334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low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334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yes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334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excellent</a:t>
                      </a:r>
                    </a:p>
                  </a:txBody>
                  <a:tcPr marL="0" marR="0" marT="5334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no-buy</a:t>
                      </a:r>
                    </a:p>
                  </a:txBody>
                  <a:tcPr marL="0" marR="0" marT="5334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88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middle-aged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2069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low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2069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yes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2069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excellent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2069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buy</a:t>
                      </a:r>
                    </a:p>
                  </a:txBody>
                  <a:tcPr marL="0" marR="0" marT="52069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88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youth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143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medium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143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no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143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fair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143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no-buy</a:t>
                      </a:r>
                    </a:p>
                  </a:txBody>
                  <a:tcPr marL="0" marR="0" marT="5143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88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youth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016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low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016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yes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016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fair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016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buy</a:t>
                      </a:r>
                    </a:p>
                  </a:txBody>
                  <a:tcPr marL="0" marR="0" marT="5016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88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senior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953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medium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953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yes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953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fair</a:t>
                      </a:r>
                    </a:p>
                  </a:txBody>
                  <a:tcPr marL="0" marR="0" marT="4953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buy</a:t>
                      </a:r>
                    </a:p>
                  </a:txBody>
                  <a:tcPr marL="0" marR="0" marT="4953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88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youth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8894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medium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8894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yes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8894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excellent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8894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buy</a:t>
                      </a:r>
                    </a:p>
                  </a:txBody>
                  <a:tcPr marL="0" marR="0" marT="48894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88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middle-aged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762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medium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762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no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762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excellent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762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buy</a:t>
                      </a:r>
                    </a:p>
                  </a:txBody>
                  <a:tcPr marL="0" marR="0" marT="4762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88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middle-aged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699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high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699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yes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699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fair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699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buy</a:t>
                      </a:r>
                    </a:p>
                  </a:txBody>
                  <a:tcPr marL="0" marR="0" marT="4699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488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senior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medium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no</a:t>
                      </a:r>
                    </a:p>
                  </a:txBody>
                  <a:tcPr marL="0" marR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excellent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no-buy</a:t>
                      </a:r>
                    </a:p>
                  </a:txBody>
                  <a:tcPr marL="0" marR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822700" y="957580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Helvetica Neue"/>
                <a:cs typeface="Helvetica Neue"/>
              </a:rPr>
              <a:t>1</a:t>
            </a:r>
            <a:endParaRPr sz="1200">
              <a:latin typeface="Helvetica Neue"/>
              <a:cs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25B10-2FCB-BB49-9657-58BC060DB85A}"/>
              </a:ext>
            </a:extLst>
          </p:cNvPr>
          <p:cNvSpPr txBox="1"/>
          <p:nvPr/>
        </p:nvSpPr>
        <p:spPr>
          <a:xfrm>
            <a:off x="419101" y="6459930"/>
            <a:ext cx="716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Each line in the table captures an instance in the world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sz="2400" b="1" dirty="0">
                <a:solidFill>
                  <a:srgbClr val="002060"/>
                </a:solidFill>
              </a:rPr>
              <a:t>What are the attributes in this dataset?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sz="2400" b="1" dirty="0">
                <a:solidFill>
                  <a:srgbClr val="002060"/>
                </a:solidFill>
              </a:rPr>
              <a:t>Which attributes  are predictor attributes?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sz="2400" b="1" dirty="0">
                <a:solidFill>
                  <a:srgbClr val="002060"/>
                </a:solidFill>
              </a:rPr>
              <a:t>What is the class attribute?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sz="2400" b="1" dirty="0">
                <a:solidFill>
                  <a:srgbClr val="002060"/>
                </a:solidFill>
              </a:rPr>
              <a:t>What are the values of the class attribute?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3CD2DF-E5A3-D04A-B52E-E8C3B9674390}"/>
              </a:ext>
            </a:extLst>
          </p:cNvPr>
          <p:cNvSpPr txBox="1"/>
          <p:nvPr/>
        </p:nvSpPr>
        <p:spPr>
          <a:xfrm>
            <a:off x="419101" y="139413"/>
            <a:ext cx="716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Dataset (predicting computer purchases)</a:t>
            </a:r>
          </a:p>
        </p:txBody>
      </p:sp>
    </p:spTree>
    <p:extLst>
      <p:ext uri="{BB962C8B-B14F-4D97-AF65-F5344CB8AC3E}">
        <p14:creationId xmlns:p14="http://schemas.microsoft.com/office/powerpoint/2010/main" val="3400125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8FFD3E-CCA8-8243-881D-FA1DEB4DB565}"/>
              </a:ext>
            </a:extLst>
          </p:cNvPr>
          <p:cNvSpPr/>
          <p:nvPr/>
        </p:nvSpPr>
        <p:spPr>
          <a:xfrm>
            <a:off x="0" y="11256"/>
            <a:ext cx="7391400" cy="2557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" algn="ctr">
              <a:lnSpc>
                <a:spcPct val="100000"/>
              </a:lnSpc>
              <a:spcBef>
                <a:spcPts val="3115"/>
              </a:spcBef>
            </a:pPr>
            <a:r>
              <a:rPr lang="en-US" sz="2800" b="1" u="sng" spc="-95" dirty="0">
                <a:latin typeface="+mj-lt"/>
                <a:cs typeface="Georgia"/>
              </a:rPr>
              <a:t>Information </a:t>
            </a:r>
            <a:r>
              <a:rPr lang="en-US" sz="2800" b="1" u="sng" spc="-35" dirty="0">
                <a:latin typeface="+mj-lt"/>
                <a:cs typeface="Georgia"/>
              </a:rPr>
              <a:t>Gain</a:t>
            </a:r>
            <a:r>
              <a:rPr lang="en-US" sz="2800" b="1" u="sng" spc="175" dirty="0">
                <a:latin typeface="+mj-lt"/>
                <a:cs typeface="Georgia"/>
              </a:rPr>
              <a:t> </a:t>
            </a:r>
            <a:r>
              <a:rPr lang="en-US" sz="2800" b="1" u="sng" spc="-100" dirty="0">
                <a:latin typeface="+mj-lt"/>
                <a:cs typeface="Georgia"/>
              </a:rPr>
              <a:t>approach</a:t>
            </a:r>
            <a:endParaRPr lang="en-US" sz="2800" b="1" u="sng" dirty="0">
              <a:latin typeface="+mj-lt"/>
              <a:cs typeface="Georgia"/>
            </a:endParaRPr>
          </a:p>
          <a:p>
            <a:pPr marL="374650">
              <a:lnSpc>
                <a:spcPct val="100000"/>
              </a:lnSpc>
              <a:spcBef>
                <a:spcPts val="5"/>
              </a:spcBef>
              <a:tabLst>
                <a:tab pos="627380" algn="l"/>
              </a:tabLst>
            </a:pPr>
            <a:endParaRPr lang="en-US" sz="2200" dirty="0">
              <a:latin typeface="Georgia"/>
              <a:cs typeface="Georgia"/>
            </a:endParaRPr>
          </a:p>
          <a:p>
            <a:pPr marL="374650">
              <a:lnSpc>
                <a:spcPct val="100000"/>
              </a:lnSpc>
              <a:spcBef>
                <a:spcPts val="5"/>
              </a:spcBef>
              <a:tabLst>
                <a:tab pos="627380" algn="l"/>
              </a:tabLst>
            </a:pPr>
            <a:r>
              <a:rPr lang="en-US" sz="2400" b="1" u="sng" spc="-100" dirty="0">
                <a:latin typeface="+mj-lt"/>
                <a:cs typeface="Georgia"/>
              </a:rPr>
              <a:t>Overview </a:t>
            </a:r>
            <a:r>
              <a:rPr lang="en-US" sz="2400" b="1" u="sng" spc="-130" dirty="0">
                <a:latin typeface="+mj-lt"/>
                <a:cs typeface="Georgia"/>
              </a:rPr>
              <a:t>of</a:t>
            </a:r>
            <a:r>
              <a:rPr lang="en-US" sz="2400" b="1" u="sng" spc="-40" dirty="0">
                <a:latin typeface="+mj-lt"/>
                <a:cs typeface="Georgia"/>
              </a:rPr>
              <a:t> </a:t>
            </a:r>
            <a:r>
              <a:rPr lang="en-US" sz="2400" b="1" u="sng" spc="-100" dirty="0">
                <a:latin typeface="+mj-lt"/>
                <a:cs typeface="Georgia"/>
              </a:rPr>
              <a:t>Entropy</a:t>
            </a:r>
            <a:endParaRPr lang="en-US" sz="2400" b="1" u="sng" dirty="0">
              <a:latin typeface="+mj-lt"/>
              <a:cs typeface="Georgia"/>
            </a:endParaRPr>
          </a:p>
          <a:p>
            <a:pPr marL="1156335" lvl="1" indent="-268605">
              <a:spcBef>
                <a:spcPts val="830"/>
              </a:spcBef>
              <a:buFont typeface="Georgia"/>
              <a:buChar char="–"/>
              <a:tabLst>
                <a:tab pos="1156970" algn="l"/>
              </a:tabLst>
            </a:pPr>
            <a:r>
              <a:rPr lang="en-US" sz="2400" spc="-140" dirty="0">
                <a:cs typeface="Georgia"/>
              </a:rPr>
              <a:t>For </a:t>
            </a:r>
            <a:r>
              <a:rPr lang="en-US" sz="2400" spc="-200" dirty="0">
                <a:cs typeface="Georgia"/>
              </a:rPr>
              <a:t>2 </a:t>
            </a:r>
            <a:r>
              <a:rPr lang="en-US" sz="2400" spc="-110" dirty="0">
                <a:cs typeface="Georgia"/>
              </a:rPr>
              <a:t>classes, </a:t>
            </a:r>
            <a:r>
              <a:rPr lang="en-US" sz="2400" spc="-125" dirty="0">
                <a:cs typeface="Georgia"/>
              </a:rPr>
              <a:t>pos and</a:t>
            </a:r>
            <a:r>
              <a:rPr lang="en-US" sz="2400" spc="-190" dirty="0">
                <a:cs typeface="Georgia"/>
              </a:rPr>
              <a:t> </a:t>
            </a:r>
            <a:r>
              <a:rPr lang="en-US" sz="2400" spc="-114" dirty="0">
                <a:cs typeface="Georgia"/>
              </a:rPr>
              <a:t>neg,</a:t>
            </a:r>
            <a:endParaRPr lang="en-US" sz="2400" dirty="0">
              <a:cs typeface="Georgia"/>
            </a:endParaRPr>
          </a:p>
          <a:p>
            <a:pPr marL="1156335">
              <a:spcBef>
                <a:spcPts val="30"/>
              </a:spcBef>
            </a:pPr>
            <a:r>
              <a:rPr lang="en-US" sz="2400" spc="-85" dirty="0">
                <a:cs typeface="Georgia"/>
              </a:rPr>
              <a:t>Entropy(S) </a:t>
            </a:r>
            <a:r>
              <a:rPr lang="en-US" sz="2400" spc="165" dirty="0">
                <a:cs typeface="Georgia"/>
              </a:rPr>
              <a:t>= </a:t>
            </a:r>
            <a:r>
              <a:rPr lang="en-US" sz="2400" spc="-75" dirty="0">
                <a:cs typeface="Georgia"/>
              </a:rPr>
              <a:t>-</a:t>
            </a:r>
            <a:r>
              <a:rPr lang="en-US" sz="2400" spc="-75" dirty="0" err="1">
                <a:cs typeface="Georgia"/>
              </a:rPr>
              <a:t>Pr</a:t>
            </a:r>
            <a:r>
              <a:rPr lang="en-US" sz="2400" spc="-75" dirty="0">
                <a:cs typeface="Georgia"/>
              </a:rPr>
              <a:t>(</a:t>
            </a:r>
            <a:r>
              <a:rPr lang="en-US" sz="2400" spc="-75" dirty="0" err="1">
                <a:cs typeface="Georgia"/>
              </a:rPr>
              <a:t>pos</a:t>
            </a:r>
            <a:r>
              <a:rPr lang="en-US" sz="2400" spc="-75" dirty="0">
                <a:cs typeface="Georgia"/>
              </a:rPr>
              <a:t>)log</a:t>
            </a:r>
            <a:r>
              <a:rPr lang="en-US" sz="2400" spc="-112" baseline="-11904" dirty="0">
                <a:cs typeface="Arial Narrow"/>
              </a:rPr>
              <a:t>2</a:t>
            </a:r>
            <a:r>
              <a:rPr lang="en-US" sz="2400" spc="-75" dirty="0">
                <a:cs typeface="Georgia"/>
              </a:rPr>
              <a:t>Pr(</a:t>
            </a:r>
            <a:r>
              <a:rPr lang="en-US" sz="2400" spc="-75" dirty="0" err="1">
                <a:cs typeface="Georgia"/>
              </a:rPr>
              <a:t>pos</a:t>
            </a:r>
            <a:r>
              <a:rPr lang="en-US" sz="2400" spc="-75" dirty="0">
                <a:cs typeface="Georgia"/>
              </a:rPr>
              <a:t>) </a:t>
            </a:r>
            <a:r>
              <a:rPr lang="en-US" sz="2400" spc="-145" dirty="0">
                <a:cs typeface="Georgia"/>
              </a:rPr>
              <a:t>- </a:t>
            </a:r>
            <a:r>
              <a:rPr lang="en-US" sz="2400" spc="-80" dirty="0" err="1">
                <a:cs typeface="Georgia"/>
              </a:rPr>
              <a:t>Pr</a:t>
            </a:r>
            <a:r>
              <a:rPr lang="en-US" sz="2400" spc="-80" dirty="0">
                <a:cs typeface="Georgia"/>
              </a:rPr>
              <a:t>(neg)</a:t>
            </a:r>
            <a:r>
              <a:rPr lang="en-US" sz="2400" spc="-315" dirty="0">
                <a:cs typeface="Georgia"/>
              </a:rPr>
              <a:t> </a:t>
            </a:r>
            <a:r>
              <a:rPr lang="en-US" sz="2400" spc="-70" dirty="0">
                <a:cs typeface="Georgia"/>
              </a:rPr>
              <a:t>log</a:t>
            </a:r>
            <a:r>
              <a:rPr lang="en-US" sz="2400" spc="-104" baseline="-11904" dirty="0">
                <a:cs typeface="Arial Narrow"/>
              </a:rPr>
              <a:t>2</a:t>
            </a:r>
            <a:r>
              <a:rPr lang="en-US" sz="2400" spc="-70" dirty="0">
                <a:cs typeface="Georgia"/>
              </a:rPr>
              <a:t>Pr(neg)</a:t>
            </a:r>
            <a:endParaRPr lang="en-US" sz="2400" dirty="0">
              <a:cs typeface="Georgia"/>
            </a:endParaRPr>
          </a:p>
          <a:p>
            <a:pPr marL="1606550" lvl="2" indent="-252095">
              <a:spcBef>
                <a:spcPts val="880"/>
              </a:spcBef>
              <a:buFont typeface="Menlo"/>
              <a:buChar char="·"/>
              <a:tabLst>
                <a:tab pos="1607185" algn="l"/>
              </a:tabLst>
            </a:pPr>
            <a:r>
              <a:rPr lang="en-US" sz="2400" spc="-110" dirty="0">
                <a:cs typeface="Georgia"/>
              </a:rPr>
              <a:t>Note </a:t>
            </a:r>
            <a:r>
              <a:rPr lang="en-US" sz="2400" spc="-45" dirty="0">
                <a:cs typeface="Georgia"/>
              </a:rPr>
              <a:t>that </a:t>
            </a:r>
            <a:r>
              <a:rPr lang="en-US" sz="2400" spc="-50" dirty="0">
                <a:cs typeface="Georgia"/>
              </a:rPr>
              <a:t>log</a:t>
            </a:r>
            <a:r>
              <a:rPr lang="en-US" sz="2400" spc="-75" baseline="-11904" dirty="0">
                <a:cs typeface="Arial Narrow"/>
              </a:rPr>
              <a:t>2</a:t>
            </a:r>
            <a:r>
              <a:rPr lang="en-US" sz="2400" spc="-50" dirty="0">
                <a:cs typeface="Georgia"/>
              </a:rPr>
              <a:t>(x) </a:t>
            </a:r>
            <a:r>
              <a:rPr lang="en-US" sz="2400" spc="165" dirty="0">
                <a:cs typeface="Georgia"/>
              </a:rPr>
              <a:t>= </a:t>
            </a:r>
            <a:r>
              <a:rPr lang="en-US" sz="2400" spc="-90" dirty="0">
                <a:cs typeface="Georgia"/>
              </a:rPr>
              <a:t>the </a:t>
            </a:r>
            <a:r>
              <a:rPr lang="en-US" sz="2400" spc="-100" dirty="0">
                <a:cs typeface="Georgia"/>
              </a:rPr>
              <a:t>k </a:t>
            </a:r>
            <a:r>
              <a:rPr lang="en-US" sz="2400" spc="-140" dirty="0">
                <a:cs typeface="Georgia"/>
              </a:rPr>
              <a:t>such </a:t>
            </a:r>
            <a:r>
              <a:rPr lang="en-US" sz="2400" spc="-45" dirty="0">
                <a:cs typeface="Georgia"/>
              </a:rPr>
              <a:t>that</a:t>
            </a:r>
            <a:r>
              <a:rPr lang="en-US" sz="2400" spc="-165" dirty="0">
                <a:cs typeface="Georgia"/>
              </a:rPr>
              <a:t> </a:t>
            </a:r>
            <a:r>
              <a:rPr lang="en-US" sz="2400" spc="5" dirty="0">
                <a:cs typeface="Georgia"/>
              </a:rPr>
              <a:t>2</a:t>
            </a:r>
            <a:r>
              <a:rPr lang="en-US" sz="2400" i="1" spc="7" baseline="29761" dirty="0">
                <a:cs typeface="Georgia"/>
              </a:rPr>
              <a:t>k</a:t>
            </a:r>
            <a:r>
              <a:rPr lang="en-US" sz="2400" spc="5" dirty="0">
                <a:cs typeface="Georgia"/>
              </a:rPr>
              <a:t>=x</a:t>
            </a:r>
            <a:endParaRPr lang="en-US" sz="2400" dirty="0">
              <a:cs typeface="Georgia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4D8AA8B-EA9F-2441-AE6B-A5813AB88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021094"/>
              </p:ext>
            </p:extLst>
          </p:nvPr>
        </p:nvGraphicFramePr>
        <p:xfrm>
          <a:off x="-59212" y="2755691"/>
          <a:ext cx="9525000" cy="23489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3155">
                  <a:extLst>
                    <a:ext uri="{9D8B030D-6E8A-4147-A177-3AD203B41FA5}">
                      <a16:colId xmlns:a16="http://schemas.microsoft.com/office/drawing/2014/main" val="1811338733"/>
                    </a:ext>
                  </a:extLst>
                </a:gridCol>
                <a:gridCol w="321013">
                  <a:extLst>
                    <a:ext uri="{9D8B030D-6E8A-4147-A177-3AD203B41FA5}">
                      <a16:colId xmlns:a16="http://schemas.microsoft.com/office/drawing/2014/main" val="1746983504"/>
                    </a:ext>
                  </a:extLst>
                </a:gridCol>
                <a:gridCol w="7160832">
                  <a:extLst>
                    <a:ext uri="{9D8B030D-6E8A-4147-A177-3AD203B41FA5}">
                      <a16:colId xmlns:a16="http://schemas.microsoft.com/office/drawing/2014/main" val="1930560919"/>
                    </a:ext>
                  </a:extLst>
                </a:gridCol>
              </a:tblGrid>
              <a:tr h="684910"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400" u="sng" dirty="0">
                          <a:solidFill>
                            <a:srgbClr val="C00000"/>
                          </a:solidFill>
                          <a:latin typeface="Monaco" pitchFamily="2" charset="77"/>
                          <a:cs typeface="Monaco"/>
                        </a:rPr>
                        <a:t>Example-</a:t>
                      </a:r>
                      <a:r>
                        <a:rPr lang="en-US" sz="2400" u="sng" dirty="0">
                          <a:solidFill>
                            <a:srgbClr val="C00000"/>
                          </a:solidFill>
                          <a:latin typeface="Monaco" pitchFamily="2" charset="77"/>
                          <a:cs typeface="Monaco"/>
                        </a:rPr>
                        <a:t>1</a:t>
                      </a:r>
                      <a:r>
                        <a:rPr sz="2400" dirty="0">
                          <a:solidFill>
                            <a:srgbClr val="C00000"/>
                          </a:solidFill>
                          <a:latin typeface="Monaco" pitchFamily="2" charset="77"/>
                          <a:cs typeface="Monaco"/>
                        </a:rPr>
                        <a:t>:</a:t>
                      </a:r>
                    </a:p>
                  </a:txBody>
                  <a:tcPr marL="0" marR="0" marT="1206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400" dirty="0">
                          <a:solidFill>
                            <a:srgbClr val="C00000"/>
                          </a:solidFill>
                          <a:latin typeface="Monaco" pitchFamily="2" charset="77"/>
                          <a:cs typeface="Monaco"/>
                        </a:rPr>
                        <a:t>8</a:t>
                      </a:r>
                    </a:p>
                  </a:txBody>
                  <a:tcPr marL="0" marR="0" marT="12065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400" spc="-170" dirty="0">
                          <a:solidFill>
                            <a:srgbClr val="C00000"/>
                          </a:solidFill>
                          <a:latin typeface="Monaco" pitchFamily="2" charset="77"/>
                          <a:cs typeface="Monaco"/>
                        </a:rPr>
                        <a:t>positive and 0 negative</a:t>
                      </a:r>
                      <a:r>
                        <a:rPr sz="2400" spc="-210" dirty="0">
                          <a:solidFill>
                            <a:srgbClr val="C00000"/>
                          </a:solidFill>
                          <a:latin typeface="Monaco" pitchFamily="2" charset="77"/>
                          <a:cs typeface="Monaco"/>
                        </a:rPr>
                        <a:t> </a:t>
                      </a:r>
                      <a:r>
                        <a:rPr lang="en-US" sz="2400" spc="-170" dirty="0">
                          <a:solidFill>
                            <a:srgbClr val="C00000"/>
                          </a:solidFill>
                          <a:latin typeface="Monaco" pitchFamily="2" charset="77"/>
                          <a:cs typeface="Monaco"/>
                        </a:rPr>
                        <a:t>instances</a:t>
                      </a: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lang="en-US" sz="2400" spc="-170" dirty="0">
                          <a:solidFill>
                            <a:srgbClr val="C00000"/>
                          </a:solidFill>
                          <a:latin typeface="Monaco" pitchFamily="2" charset="77"/>
                          <a:cs typeface="Monaco"/>
                        </a:rPr>
                        <a:t>Entropy = </a:t>
                      </a:r>
                      <a:endParaRPr sz="2400" dirty="0">
                        <a:solidFill>
                          <a:srgbClr val="C00000"/>
                        </a:solidFill>
                        <a:latin typeface="Monaco" pitchFamily="2" charset="77"/>
                        <a:cs typeface="Monaco"/>
                      </a:endParaRPr>
                    </a:p>
                  </a:txBody>
                  <a:tcPr marL="0" marR="0" marT="120650" marB="0"/>
                </a:tc>
                <a:extLst>
                  <a:ext uri="{0D108BD9-81ED-4DB2-BD59-A6C34878D82A}">
                    <a16:rowId xmlns:a16="http://schemas.microsoft.com/office/drawing/2014/main" val="1861285357"/>
                  </a:ext>
                </a:extLst>
              </a:tr>
              <a:tr h="1369818"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endParaRPr sz="2400" dirty="0">
                        <a:solidFill>
                          <a:srgbClr val="C00000"/>
                        </a:solidFill>
                        <a:latin typeface="Monaco" pitchFamily="2" charset="77"/>
                        <a:cs typeface="Monaco"/>
                      </a:endParaRPr>
                    </a:p>
                  </a:txBody>
                  <a:tcPr marL="0" marR="0" marT="12065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endParaRPr sz="2400" dirty="0">
                        <a:solidFill>
                          <a:srgbClr val="C00000"/>
                        </a:solidFill>
                        <a:latin typeface="Monaco" pitchFamily="2" charset="77"/>
                        <a:cs typeface="Monaco"/>
                      </a:endParaRPr>
                    </a:p>
                  </a:txBody>
                  <a:tcPr marL="0" marR="0" marT="12065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endParaRPr sz="2400" dirty="0">
                        <a:solidFill>
                          <a:srgbClr val="C00000"/>
                        </a:solidFill>
                        <a:latin typeface="Monaco" pitchFamily="2" charset="77"/>
                        <a:cs typeface="Monaco"/>
                      </a:endParaRPr>
                    </a:p>
                  </a:txBody>
                  <a:tcPr marL="0" marR="0" marT="120650" marB="0"/>
                </a:tc>
                <a:extLst>
                  <a:ext uri="{0D108BD9-81ED-4DB2-BD59-A6C34878D82A}">
                    <a16:rowId xmlns:a16="http://schemas.microsoft.com/office/drawing/2014/main" val="396890124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EDD3A93-7CEB-4240-B30F-B62DC81F6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487514"/>
              </p:ext>
            </p:extLst>
          </p:nvPr>
        </p:nvGraphicFramePr>
        <p:xfrm>
          <a:off x="-90842" y="4997745"/>
          <a:ext cx="9525000" cy="2681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3155">
                  <a:extLst>
                    <a:ext uri="{9D8B030D-6E8A-4147-A177-3AD203B41FA5}">
                      <a16:colId xmlns:a16="http://schemas.microsoft.com/office/drawing/2014/main" val="464266666"/>
                    </a:ext>
                  </a:extLst>
                </a:gridCol>
                <a:gridCol w="321013">
                  <a:extLst>
                    <a:ext uri="{9D8B030D-6E8A-4147-A177-3AD203B41FA5}">
                      <a16:colId xmlns:a16="http://schemas.microsoft.com/office/drawing/2014/main" val="4068665556"/>
                    </a:ext>
                  </a:extLst>
                </a:gridCol>
                <a:gridCol w="7160832">
                  <a:extLst>
                    <a:ext uri="{9D8B030D-6E8A-4147-A177-3AD203B41FA5}">
                      <a16:colId xmlns:a16="http://schemas.microsoft.com/office/drawing/2014/main" val="3196530020"/>
                    </a:ext>
                  </a:extLst>
                </a:gridCol>
              </a:tblGrid>
              <a:tr h="255317">
                <a:tc>
                  <a:txBody>
                    <a:bodyPr/>
                    <a:lstStyle/>
                    <a:p>
                      <a:pPr marR="59690" algn="r">
                        <a:lnSpc>
                          <a:spcPts val="1955"/>
                        </a:lnSpc>
                      </a:pPr>
                      <a:r>
                        <a:rPr sz="2400" u="sng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Example</a:t>
                      </a:r>
                      <a:r>
                        <a:rPr lang="en-US" sz="2400" u="sng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-2</a:t>
                      </a:r>
                      <a:r>
                        <a:rPr sz="2400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: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2400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4</a:t>
                      </a:r>
                      <a:endParaRPr sz="2400">
                        <a:solidFill>
                          <a:srgbClr val="00B050"/>
                        </a:solidFill>
                        <a:latin typeface="Monaco"/>
                        <a:cs typeface="Monac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55"/>
                        </a:lnSpc>
                      </a:pPr>
                      <a:r>
                        <a:rPr sz="2400" spc="-170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positive and 4 negative</a:t>
                      </a:r>
                      <a:r>
                        <a:rPr sz="2400" spc="-210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sz="2400" spc="-170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instances</a:t>
                      </a:r>
                    </a:p>
                    <a:p>
                      <a:pPr marL="67310">
                        <a:lnSpc>
                          <a:spcPts val="1955"/>
                        </a:lnSpc>
                      </a:pPr>
                      <a:endParaRPr lang="en-US" sz="2400" spc="-170" dirty="0">
                        <a:solidFill>
                          <a:srgbClr val="00B050"/>
                        </a:solidFill>
                        <a:latin typeface="Monaco"/>
                        <a:cs typeface="Monaco"/>
                      </a:endParaRPr>
                    </a:p>
                    <a:p>
                      <a:pPr marL="67310">
                        <a:lnSpc>
                          <a:spcPts val="1955"/>
                        </a:lnSpc>
                      </a:pPr>
                      <a:r>
                        <a:rPr lang="en-US" sz="2400" spc="-170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Entropy =</a:t>
                      </a:r>
                      <a:endParaRPr sz="2400" dirty="0">
                        <a:solidFill>
                          <a:srgbClr val="00B050"/>
                        </a:solidFill>
                        <a:latin typeface="Monaco"/>
                        <a:cs typeface="Monac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10569544"/>
                  </a:ext>
                </a:extLst>
              </a:tr>
              <a:tr h="1909739"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endParaRPr sz="2400" dirty="0">
                        <a:solidFill>
                          <a:srgbClr val="00B050"/>
                        </a:solidFill>
                        <a:latin typeface="Monaco"/>
                        <a:cs typeface="Monaco"/>
                      </a:endParaRPr>
                    </a:p>
                  </a:txBody>
                  <a:tcPr marL="0" marR="0" marT="12065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endParaRPr sz="2400" dirty="0">
                        <a:solidFill>
                          <a:srgbClr val="00B050"/>
                        </a:solidFill>
                        <a:latin typeface="Monaco"/>
                        <a:cs typeface="Monaco"/>
                      </a:endParaRPr>
                    </a:p>
                  </a:txBody>
                  <a:tcPr marL="0" marR="0" marT="12065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1957705" algn="l"/>
                          <a:tab pos="2362835" algn="l"/>
                        </a:tabLst>
                      </a:pPr>
                      <a:endParaRPr lang="en-US" sz="2400" spc="-170" dirty="0">
                        <a:solidFill>
                          <a:srgbClr val="00B050"/>
                        </a:solidFill>
                        <a:latin typeface="Monaco"/>
                        <a:cs typeface="Monaco"/>
                      </a:endParaRPr>
                    </a:p>
                  </a:txBody>
                  <a:tcPr marL="0" marR="0" marT="120650" marB="0"/>
                </a:tc>
                <a:extLst>
                  <a:ext uri="{0D108BD9-81ED-4DB2-BD59-A6C34878D82A}">
                    <a16:rowId xmlns:a16="http://schemas.microsoft.com/office/drawing/2014/main" val="67516968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5F237B0-F02F-3840-9570-9E757CD37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184184"/>
              </p:ext>
            </p:extLst>
          </p:nvPr>
        </p:nvGraphicFramePr>
        <p:xfrm>
          <a:off x="-59212" y="7481645"/>
          <a:ext cx="9525000" cy="2271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3155">
                  <a:extLst>
                    <a:ext uri="{9D8B030D-6E8A-4147-A177-3AD203B41FA5}">
                      <a16:colId xmlns:a16="http://schemas.microsoft.com/office/drawing/2014/main" val="3492045917"/>
                    </a:ext>
                  </a:extLst>
                </a:gridCol>
                <a:gridCol w="225857">
                  <a:extLst>
                    <a:ext uri="{9D8B030D-6E8A-4147-A177-3AD203B41FA5}">
                      <a16:colId xmlns:a16="http://schemas.microsoft.com/office/drawing/2014/main" val="3823842717"/>
                    </a:ext>
                  </a:extLst>
                </a:gridCol>
                <a:gridCol w="7255988">
                  <a:extLst>
                    <a:ext uri="{9D8B030D-6E8A-4147-A177-3AD203B41FA5}">
                      <a16:colId xmlns:a16="http://schemas.microsoft.com/office/drawing/2014/main" val="703318355"/>
                    </a:ext>
                  </a:extLst>
                </a:gridCol>
              </a:tblGrid>
              <a:tr h="680517"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400" u="sng" dirty="0">
                          <a:solidFill>
                            <a:srgbClr val="0070C0"/>
                          </a:solidFill>
                          <a:latin typeface="Monaco" pitchFamily="2" charset="77"/>
                          <a:cs typeface="Monaco"/>
                        </a:rPr>
                        <a:t>Example-3</a:t>
                      </a:r>
                      <a:r>
                        <a:rPr sz="2400" dirty="0">
                          <a:solidFill>
                            <a:srgbClr val="0070C0"/>
                          </a:solidFill>
                          <a:latin typeface="Monaco" pitchFamily="2" charset="77"/>
                          <a:cs typeface="Monaco"/>
                        </a:rPr>
                        <a:t>:</a:t>
                      </a:r>
                    </a:p>
                  </a:txBody>
                  <a:tcPr marL="0" marR="0" marT="1206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400" dirty="0">
                          <a:solidFill>
                            <a:srgbClr val="0070C0"/>
                          </a:solidFill>
                          <a:latin typeface="Monaco" pitchFamily="2" charset="77"/>
                          <a:cs typeface="Monaco"/>
                        </a:rPr>
                        <a:t>1</a:t>
                      </a:r>
                    </a:p>
                  </a:txBody>
                  <a:tcPr marL="0" marR="0" marT="12065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400" spc="-170" dirty="0">
                          <a:solidFill>
                            <a:srgbClr val="0070C0"/>
                          </a:solidFill>
                          <a:latin typeface="Monaco" pitchFamily="2" charset="77"/>
                          <a:cs typeface="Monaco"/>
                        </a:rPr>
                        <a:t>positive and 7 negative</a:t>
                      </a:r>
                      <a:r>
                        <a:rPr sz="2400" spc="-210" dirty="0">
                          <a:solidFill>
                            <a:srgbClr val="0070C0"/>
                          </a:solidFill>
                          <a:latin typeface="Monaco" pitchFamily="2" charset="77"/>
                          <a:cs typeface="Monaco"/>
                        </a:rPr>
                        <a:t> </a:t>
                      </a:r>
                      <a:r>
                        <a:rPr lang="en-US" sz="2400" spc="-170" dirty="0">
                          <a:solidFill>
                            <a:srgbClr val="0070C0"/>
                          </a:solidFill>
                          <a:latin typeface="Monaco" pitchFamily="2" charset="77"/>
                          <a:cs typeface="Monaco"/>
                        </a:rPr>
                        <a:t>instances</a:t>
                      </a: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lang="en-US" sz="2400" spc="-170" dirty="0">
                          <a:solidFill>
                            <a:srgbClr val="0070C0"/>
                          </a:solidFill>
                          <a:latin typeface="Monaco" pitchFamily="2" charset="77"/>
                          <a:cs typeface="Monaco"/>
                        </a:rPr>
                        <a:t>Entropy =</a:t>
                      </a:r>
                      <a:endParaRPr sz="2400" dirty="0">
                        <a:solidFill>
                          <a:srgbClr val="0070C0"/>
                        </a:solidFill>
                        <a:latin typeface="Monaco" pitchFamily="2" charset="77"/>
                        <a:cs typeface="Monaco"/>
                      </a:endParaRPr>
                    </a:p>
                  </a:txBody>
                  <a:tcPr marL="0" marR="0" marT="120650" marB="0"/>
                </a:tc>
                <a:extLst>
                  <a:ext uri="{0D108BD9-81ED-4DB2-BD59-A6C34878D82A}">
                    <a16:rowId xmlns:a16="http://schemas.microsoft.com/office/drawing/2014/main" val="1930299847"/>
                  </a:ext>
                </a:extLst>
              </a:tr>
              <a:tr h="555776"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endParaRPr sz="2400" dirty="0">
                        <a:solidFill>
                          <a:srgbClr val="0070C0"/>
                        </a:solidFill>
                        <a:latin typeface="Monaco" pitchFamily="2" charset="77"/>
                        <a:cs typeface="Monaco"/>
                      </a:endParaRPr>
                    </a:p>
                  </a:txBody>
                  <a:tcPr marL="0" marR="0" marT="1206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endParaRPr sz="2400" dirty="0">
                        <a:solidFill>
                          <a:srgbClr val="0070C0"/>
                        </a:solidFill>
                        <a:latin typeface="Monaco" pitchFamily="2" charset="77"/>
                        <a:cs typeface="Monaco"/>
                      </a:endParaRPr>
                    </a:p>
                  </a:txBody>
                  <a:tcPr marL="0" marR="0" marT="12065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endParaRPr sz="2400" dirty="0">
                        <a:solidFill>
                          <a:srgbClr val="0070C0"/>
                        </a:solidFill>
                        <a:latin typeface="Monaco" pitchFamily="2" charset="77"/>
                        <a:cs typeface="Monaco"/>
                      </a:endParaRPr>
                    </a:p>
                  </a:txBody>
                  <a:tcPr marL="0" marR="0" marT="120650" marB="0"/>
                </a:tc>
                <a:extLst>
                  <a:ext uri="{0D108BD9-81ED-4DB2-BD59-A6C34878D82A}">
                    <a16:rowId xmlns:a16="http://schemas.microsoft.com/office/drawing/2014/main" val="1468375321"/>
                  </a:ext>
                </a:extLst>
              </a:tr>
              <a:tr h="3705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solidFill>
                          <a:srgbClr val="0070C0"/>
                        </a:solidFill>
                        <a:latin typeface="Monaco" pitchFamily="2" charset="77"/>
                        <a:cs typeface="Time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70"/>
                        </a:lnSpc>
                      </a:pPr>
                      <a:endParaRPr sz="2400">
                        <a:solidFill>
                          <a:srgbClr val="0070C0"/>
                        </a:solidFill>
                        <a:latin typeface="Monaco" pitchFamily="2" charset="77"/>
                        <a:cs typeface="Monac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170"/>
                        </a:lnSpc>
                        <a:tabLst>
                          <a:tab pos="2227580" algn="l"/>
                        </a:tabLst>
                      </a:pPr>
                      <a:endParaRPr sz="2400" dirty="0">
                        <a:solidFill>
                          <a:srgbClr val="0070C0"/>
                        </a:solidFill>
                        <a:latin typeface="Monaco" pitchFamily="2" charset="77"/>
                        <a:cs typeface="Monac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8102351"/>
                  </a:ext>
                </a:extLst>
              </a:tr>
              <a:tr h="3389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solidFill>
                          <a:srgbClr val="0070C0"/>
                        </a:solidFill>
                        <a:latin typeface="Monaco" pitchFamily="2" charset="77"/>
                        <a:cs typeface="Time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70"/>
                        </a:lnSpc>
                      </a:pPr>
                      <a:endParaRPr sz="2400">
                        <a:solidFill>
                          <a:srgbClr val="0070C0"/>
                        </a:solidFill>
                        <a:latin typeface="Monaco" pitchFamily="2" charset="77"/>
                        <a:cs typeface="Monac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170"/>
                        </a:lnSpc>
                      </a:pPr>
                      <a:endParaRPr sz="2400" dirty="0">
                        <a:solidFill>
                          <a:srgbClr val="0070C0"/>
                        </a:solidFill>
                        <a:latin typeface="Monaco" pitchFamily="2" charset="77"/>
                        <a:cs typeface="Monac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30083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396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8FFD3E-CCA8-8243-881D-FA1DEB4DB565}"/>
              </a:ext>
            </a:extLst>
          </p:cNvPr>
          <p:cNvSpPr/>
          <p:nvPr/>
        </p:nvSpPr>
        <p:spPr>
          <a:xfrm>
            <a:off x="0" y="11256"/>
            <a:ext cx="7391400" cy="2557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" algn="ctr">
              <a:lnSpc>
                <a:spcPct val="100000"/>
              </a:lnSpc>
              <a:spcBef>
                <a:spcPts val="3115"/>
              </a:spcBef>
            </a:pPr>
            <a:r>
              <a:rPr lang="en-US" sz="2800" b="1" u="sng" spc="-95" dirty="0">
                <a:latin typeface="+mj-lt"/>
                <a:cs typeface="Georgia"/>
              </a:rPr>
              <a:t>Information </a:t>
            </a:r>
            <a:r>
              <a:rPr lang="en-US" sz="2800" b="1" u="sng" spc="-35" dirty="0">
                <a:latin typeface="+mj-lt"/>
                <a:cs typeface="Georgia"/>
              </a:rPr>
              <a:t>Gain</a:t>
            </a:r>
            <a:r>
              <a:rPr lang="en-US" sz="2800" b="1" u="sng" spc="175" dirty="0">
                <a:latin typeface="+mj-lt"/>
                <a:cs typeface="Georgia"/>
              </a:rPr>
              <a:t> </a:t>
            </a:r>
            <a:r>
              <a:rPr lang="en-US" sz="2800" b="1" u="sng" spc="-100" dirty="0">
                <a:latin typeface="+mj-lt"/>
                <a:cs typeface="Georgia"/>
              </a:rPr>
              <a:t>approach</a:t>
            </a:r>
            <a:endParaRPr lang="en-US" sz="2800" b="1" u="sng" dirty="0">
              <a:latin typeface="+mj-lt"/>
              <a:cs typeface="Georgia"/>
            </a:endParaRPr>
          </a:p>
          <a:p>
            <a:pPr marL="374650">
              <a:lnSpc>
                <a:spcPct val="100000"/>
              </a:lnSpc>
              <a:spcBef>
                <a:spcPts val="5"/>
              </a:spcBef>
              <a:tabLst>
                <a:tab pos="627380" algn="l"/>
              </a:tabLst>
            </a:pPr>
            <a:endParaRPr lang="en-US" sz="2200" dirty="0">
              <a:latin typeface="Georgia"/>
              <a:cs typeface="Georgia"/>
            </a:endParaRPr>
          </a:p>
          <a:p>
            <a:pPr marL="374650">
              <a:lnSpc>
                <a:spcPct val="100000"/>
              </a:lnSpc>
              <a:spcBef>
                <a:spcPts val="5"/>
              </a:spcBef>
              <a:tabLst>
                <a:tab pos="627380" algn="l"/>
              </a:tabLst>
            </a:pPr>
            <a:r>
              <a:rPr lang="en-US" sz="2400" b="1" u="sng" spc="-100" dirty="0">
                <a:latin typeface="+mj-lt"/>
                <a:cs typeface="Georgia"/>
              </a:rPr>
              <a:t>Overview </a:t>
            </a:r>
            <a:r>
              <a:rPr lang="en-US" sz="2400" b="1" u="sng" spc="-130" dirty="0">
                <a:latin typeface="+mj-lt"/>
                <a:cs typeface="Georgia"/>
              </a:rPr>
              <a:t>of</a:t>
            </a:r>
            <a:r>
              <a:rPr lang="en-US" sz="2400" b="1" u="sng" spc="-40" dirty="0">
                <a:latin typeface="+mj-lt"/>
                <a:cs typeface="Georgia"/>
              </a:rPr>
              <a:t> </a:t>
            </a:r>
            <a:r>
              <a:rPr lang="en-US" sz="2400" b="1" u="sng" spc="-100" dirty="0">
                <a:latin typeface="+mj-lt"/>
                <a:cs typeface="Georgia"/>
              </a:rPr>
              <a:t>Entropy</a:t>
            </a:r>
            <a:endParaRPr lang="en-US" sz="2400" b="1" u="sng" dirty="0">
              <a:latin typeface="+mj-lt"/>
              <a:cs typeface="Georgia"/>
            </a:endParaRPr>
          </a:p>
          <a:p>
            <a:pPr marL="1156335" lvl="1" indent="-268605">
              <a:spcBef>
                <a:spcPts val="830"/>
              </a:spcBef>
              <a:buFont typeface="Georgia"/>
              <a:buChar char="–"/>
              <a:tabLst>
                <a:tab pos="1156970" algn="l"/>
              </a:tabLst>
            </a:pPr>
            <a:r>
              <a:rPr lang="en-US" sz="2400" spc="-140" dirty="0">
                <a:cs typeface="Georgia"/>
              </a:rPr>
              <a:t>For </a:t>
            </a:r>
            <a:r>
              <a:rPr lang="en-US" sz="2400" spc="-200" dirty="0">
                <a:cs typeface="Georgia"/>
              </a:rPr>
              <a:t>2 </a:t>
            </a:r>
            <a:r>
              <a:rPr lang="en-US" sz="2400" spc="-110" dirty="0">
                <a:cs typeface="Georgia"/>
              </a:rPr>
              <a:t>classes, </a:t>
            </a:r>
            <a:r>
              <a:rPr lang="en-US" sz="2400" spc="-125" dirty="0">
                <a:cs typeface="Georgia"/>
              </a:rPr>
              <a:t>pos and</a:t>
            </a:r>
            <a:r>
              <a:rPr lang="en-US" sz="2400" spc="-190" dirty="0">
                <a:cs typeface="Georgia"/>
              </a:rPr>
              <a:t> </a:t>
            </a:r>
            <a:r>
              <a:rPr lang="en-US" sz="2400" spc="-114" dirty="0">
                <a:cs typeface="Georgia"/>
              </a:rPr>
              <a:t>neg,</a:t>
            </a:r>
            <a:endParaRPr lang="en-US" sz="2400" dirty="0">
              <a:cs typeface="Georgia"/>
            </a:endParaRPr>
          </a:p>
          <a:p>
            <a:pPr marL="1156335">
              <a:spcBef>
                <a:spcPts val="30"/>
              </a:spcBef>
            </a:pPr>
            <a:r>
              <a:rPr lang="en-US" sz="2400" spc="-85" dirty="0">
                <a:cs typeface="Georgia"/>
              </a:rPr>
              <a:t>Entropy(S) </a:t>
            </a:r>
            <a:r>
              <a:rPr lang="en-US" sz="2400" spc="165" dirty="0">
                <a:cs typeface="Georgia"/>
              </a:rPr>
              <a:t>= </a:t>
            </a:r>
            <a:r>
              <a:rPr lang="en-US" sz="2400" spc="-75" dirty="0">
                <a:cs typeface="Georgia"/>
              </a:rPr>
              <a:t>-</a:t>
            </a:r>
            <a:r>
              <a:rPr lang="en-US" sz="2400" spc="-75" dirty="0" err="1">
                <a:cs typeface="Georgia"/>
              </a:rPr>
              <a:t>Pr</a:t>
            </a:r>
            <a:r>
              <a:rPr lang="en-US" sz="2400" spc="-75" dirty="0">
                <a:cs typeface="Georgia"/>
              </a:rPr>
              <a:t>(</a:t>
            </a:r>
            <a:r>
              <a:rPr lang="en-US" sz="2400" spc="-75" dirty="0" err="1">
                <a:cs typeface="Georgia"/>
              </a:rPr>
              <a:t>pos</a:t>
            </a:r>
            <a:r>
              <a:rPr lang="en-US" sz="2400" spc="-75" dirty="0">
                <a:cs typeface="Georgia"/>
              </a:rPr>
              <a:t>)log</a:t>
            </a:r>
            <a:r>
              <a:rPr lang="en-US" sz="2400" spc="-112" baseline="-11904" dirty="0">
                <a:cs typeface="Arial Narrow"/>
              </a:rPr>
              <a:t>2</a:t>
            </a:r>
            <a:r>
              <a:rPr lang="en-US" sz="2400" spc="-75" dirty="0">
                <a:cs typeface="Georgia"/>
              </a:rPr>
              <a:t>Pr(</a:t>
            </a:r>
            <a:r>
              <a:rPr lang="en-US" sz="2400" spc="-75" dirty="0" err="1">
                <a:cs typeface="Georgia"/>
              </a:rPr>
              <a:t>pos</a:t>
            </a:r>
            <a:r>
              <a:rPr lang="en-US" sz="2400" spc="-75" dirty="0">
                <a:cs typeface="Georgia"/>
              </a:rPr>
              <a:t>) </a:t>
            </a:r>
            <a:r>
              <a:rPr lang="en-US" sz="2400" spc="-145" dirty="0">
                <a:cs typeface="Georgia"/>
              </a:rPr>
              <a:t>- </a:t>
            </a:r>
            <a:r>
              <a:rPr lang="en-US" sz="2400" spc="-80" dirty="0" err="1">
                <a:cs typeface="Georgia"/>
              </a:rPr>
              <a:t>Pr</a:t>
            </a:r>
            <a:r>
              <a:rPr lang="en-US" sz="2400" spc="-80" dirty="0">
                <a:cs typeface="Georgia"/>
              </a:rPr>
              <a:t>(neg)</a:t>
            </a:r>
            <a:r>
              <a:rPr lang="en-US" sz="2400" spc="-315" dirty="0">
                <a:cs typeface="Georgia"/>
              </a:rPr>
              <a:t> </a:t>
            </a:r>
            <a:r>
              <a:rPr lang="en-US" sz="2400" spc="-70" dirty="0">
                <a:cs typeface="Georgia"/>
              </a:rPr>
              <a:t>log</a:t>
            </a:r>
            <a:r>
              <a:rPr lang="en-US" sz="2400" spc="-104" baseline="-11904" dirty="0">
                <a:cs typeface="Arial Narrow"/>
              </a:rPr>
              <a:t>2</a:t>
            </a:r>
            <a:r>
              <a:rPr lang="en-US" sz="2400" spc="-70" dirty="0">
                <a:cs typeface="Georgia"/>
              </a:rPr>
              <a:t>Pr(neg)</a:t>
            </a:r>
            <a:endParaRPr lang="en-US" sz="2400" dirty="0">
              <a:cs typeface="Georgia"/>
            </a:endParaRPr>
          </a:p>
          <a:p>
            <a:pPr marL="1606550" lvl="2" indent="-252095">
              <a:spcBef>
                <a:spcPts val="880"/>
              </a:spcBef>
              <a:buFont typeface="Menlo"/>
              <a:buChar char="·"/>
              <a:tabLst>
                <a:tab pos="1607185" algn="l"/>
              </a:tabLst>
            </a:pPr>
            <a:r>
              <a:rPr lang="en-US" sz="2400" spc="-110" dirty="0">
                <a:cs typeface="Georgia"/>
              </a:rPr>
              <a:t>Note </a:t>
            </a:r>
            <a:r>
              <a:rPr lang="en-US" sz="2400" spc="-45" dirty="0">
                <a:cs typeface="Georgia"/>
              </a:rPr>
              <a:t>that </a:t>
            </a:r>
            <a:r>
              <a:rPr lang="en-US" sz="2400" spc="-50" dirty="0">
                <a:cs typeface="Georgia"/>
              </a:rPr>
              <a:t>log</a:t>
            </a:r>
            <a:r>
              <a:rPr lang="en-US" sz="2400" spc="-75" baseline="-11904" dirty="0">
                <a:cs typeface="Arial Narrow"/>
              </a:rPr>
              <a:t>2</a:t>
            </a:r>
            <a:r>
              <a:rPr lang="en-US" sz="2400" spc="-50" dirty="0">
                <a:cs typeface="Georgia"/>
              </a:rPr>
              <a:t>(x) </a:t>
            </a:r>
            <a:r>
              <a:rPr lang="en-US" sz="2400" spc="165" dirty="0">
                <a:cs typeface="Georgia"/>
              </a:rPr>
              <a:t>= </a:t>
            </a:r>
            <a:r>
              <a:rPr lang="en-US" sz="2400" spc="-90" dirty="0">
                <a:cs typeface="Georgia"/>
              </a:rPr>
              <a:t>the </a:t>
            </a:r>
            <a:r>
              <a:rPr lang="en-US" sz="2400" spc="-100" dirty="0">
                <a:cs typeface="Georgia"/>
              </a:rPr>
              <a:t>k </a:t>
            </a:r>
            <a:r>
              <a:rPr lang="en-US" sz="2400" spc="-140" dirty="0">
                <a:cs typeface="Georgia"/>
              </a:rPr>
              <a:t>such </a:t>
            </a:r>
            <a:r>
              <a:rPr lang="en-US" sz="2400" spc="-45" dirty="0">
                <a:cs typeface="Georgia"/>
              </a:rPr>
              <a:t>that</a:t>
            </a:r>
            <a:r>
              <a:rPr lang="en-US" sz="2400" spc="-165" dirty="0">
                <a:cs typeface="Georgia"/>
              </a:rPr>
              <a:t> </a:t>
            </a:r>
            <a:r>
              <a:rPr lang="en-US" sz="2400" spc="5" dirty="0">
                <a:cs typeface="Georgia"/>
              </a:rPr>
              <a:t>2</a:t>
            </a:r>
            <a:r>
              <a:rPr lang="en-US" sz="2400" i="1" spc="7" baseline="29761" dirty="0">
                <a:cs typeface="Georgia"/>
              </a:rPr>
              <a:t>k</a:t>
            </a:r>
            <a:r>
              <a:rPr lang="en-US" sz="2400" spc="5" dirty="0">
                <a:cs typeface="Georgia"/>
              </a:rPr>
              <a:t>=x</a:t>
            </a:r>
            <a:endParaRPr lang="en-US" sz="2400" dirty="0">
              <a:cs typeface="Georgia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4D8AA8B-EA9F-2441-AE6B-A5813AB88CC3}"/>
              </a:ext>
            </a:extLst>
          </p:cNvPr>
          <p:cNvGraphicFramePr>
            <a:graphicFrameLocks noGrp="1"/>
          </p:cNvGraphicFramePr>
          <p:nvPr/>
        </p:nvGraphicFramePr>
        <p:xfrm>
          <a:off x="-59212" y="2755691"/>
          <a:ext cx="9525000" cy="2054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3155">
                  <a:extLst>
                    <a:ext uri="{9D8B030D-6E8A-4147-A177-3AD203B41FA5}">
                      <a16:colId xmlns:a16="http://schemas.microsoft.com/office/drawing/2014/main" val="1811338733"/>
                    </a:ext>
                  </a:extLst>
                </a:gridCol>
                <a:gridCol w="321013">
                  <a:extLst>
                    <a:ext uri="{9D8B030D-6E8A-4147-A177-3AD203B41FA5}">
                      <a16:colId xmlns:a16="http://schemas.microsoft.com/office/drawing/2014/main" val="1746983504"/>
                    </a:ext>
                  </a:extLst>
                </a:gridCol>
                <a:gridCol w="7160832">
                  <a:extLst>
                    <a:ext uri="{9D8B030D-6E8A-4147-A177-3AD203B41FA5}">
                      <a16:colId xmlns:a16="http://schemas.microsoft.com/office/drawing/2014/main" val="1930560919"/>
                    </a:ext>
                  </a:extLst>
                </a:gridCol>
              </a:tblGrid>
              <a:tr h="684910"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400" u="sng" dirty="0">
                          <a:solidFill>
                            <a:srgbClr val="C00000"/>
                          </a:solidFill>
                          <a:latin typeface="Monaco" pitchFamily="2" charset="77"/>
                          <a:cs typeface="Monaco"/>
                        </a:rPr>
                        <a:t>Example-</a:t>
                      </a:r>
                      <a:r>
                        <a:rPr lang="en-US" sz="2400" u="sng" dirty="0">
                          <a:solidFill>
                            <a:srgbClr val="C00000"/>
                          </a:solidFill>
                          <a:latin typeface="Monaco" pitchFamily="2" charset="77"/>
                          <a:cs typeface="Monaco"/>
                        </a:rPr>
                        <a:t>1</a:t>
                      </a:r>
                      <a:r>
                        <a:rPr sz="2400" dirty="0">
                          <a:solidFill>
                            <a:srgbClr val="C00000"/>
                          </a:solidFill>
                          <a:latin typeface="Monaco" pitchFamily="2" charset="77"/>
                          <a:cs typeface="Monaco"/>
                        </a:rPr>
                        <a:t>:</a:t>
                      </a:r>
                    </a:p>
                  </a:txBody>
                  <a:tcPr marL="0" marR="0" marT="1206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400" dirty="0">
                          <a:solidFill>
                            <a:srgbClr val="C00000"/>
                          </a:solidFill>
                          <a:latin typeface="Monaco" pitchFamily="2" charset="77"/>
                          <a:cs typeface="Monaco"/>
                        </a:rPr>
                        <a:t>8</a:t>
                      </a:r>
                    </a:p>
                  </a:txBody>
                  <a:tcPr marL="0" marR="0" marT="12065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400" spc="-170" dirty="0">
                          <a:solidFill>
                            <a:srgbClr val="C00000"/>
                          </a:solidFill>
                          <a:latin typeface="Monaco" pitchFamily="2" charset="77"/>
                          <a:cs typeface="Monaco"/>
                        </a:rPr>
                        <a:t>positive and 0 negative</a:t>
                      </a:r>
                      <a:r>
                        <a:rPr sz="2400" spc="-210" dirty="0">
                          <a:solidFill>
                            <a:srgbClr val="C00000"/>
                          </a:solidFill>
                          <a:latin typeface="Monaco" pitchFamily="2" charset="77"/>
                          <a:cs typeface="Monaco"/>
                        </a:rPr>
                        <a:t> </a:t>
                      </a:r>
                      <a:r>
                        <a:rPr lang="en-US" sz="2400" spc="-170" dirty="0">
                          <a:solidFill>
                            <a:srgbClr val="C00000"/>
                          </a:solidFill>
                          <a:latin typeface="Monaco" pitchFamily="2" charset="77"/>
                          <a:cs typeface="Monaco"/>
                        </a:rPr>
                        <a:t>instances</a:t>
                      </a:r>
                      <a:endParaRPr sz="2400" dirty="0">
                        <a:solidFill>
                          <a:srgbClr val="C00000"/>
                        </a:solidFill>
                        <a:latin typeface="Monaco" pitchFamily="2" charset="77"/>
                        <a:cs typeface="Monaco"/>
                      </a:endParaRPr>
                    </a:p>
                  </a:txBody>
                  <a:tcPr marL="0" marR="0" marT="120650" marB="0"/>
                </a:tc>
                <a:extLst>
                  <a:ext uri="{0D108BD9-81ED-4DB2-BD59-A6C34878D82A}">
                    <a16:rowId xmlns:a16="http://schemas.microsoft.com/office/drawing/2014/main" val="1861285357"/>
                  </a:ext>
                </a:extLst>
              </a:tr>
              <a:tr h="1369818"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400" dirty="0">
                          <a:solidFill>
                            <a:srgbClr val="C00000"/>
                          </a:solidFill>
                          <a:latin typeface="Monaco" pitchFamily="2" charset="77"/>
                          <a:cs typeface="Monaco"/>
                        </a:rPr>
                        <a:t>Entropy(S)</a:t>
                      </a:r>
                    </a:p>
                  </a:txBody>
                  <a:tcPr marL="0" marR="0" marT="12065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400" dirty="0">
                          <a:solidFill>
                            <a:srgbClr val="C00000"/>
                          </a:solidFill>
                          <a:latin typeface="Monaco" pitchFamily="2" charset="77"/>
                          <a:cs typeface="Monaco"/>
                        </a:rPr>
                        <a:t>=</a:t>
                      </a: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400" dirty="0">
                          <a:solidFill>
                            <a:srgbClr val="C00000"/>
                          </a:solidFill>
                          <a:latin typeface="Monaco" pitchFamily="2" charset="77"/>
                          <a:cs typeface="Monaco"/>
                        </a:rPr>
                        <a:t>=</a:t>
                      </a: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C00000"/>
                          </a:solidFill>
                          <a:latin typeface="Monaco" pitchFamily="2" charset="77"/>
                          <a:cs typeface="Monaco"/>
                        </a:rPr>
                        <a:t>=</a:t>
                      </a:r>
                    </a:p>
                  </a:txBody>
                  <a:tcPr marL="0" marR="0" marT="12065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400" spc="-170" dirty="0">
                          <a:solidFill>
                            <a:srgbClr val="C00000"/>
                          </a:solidFill>
                          <a:latin typeface="Monaco" pitchFamily="2" charset="77"/>
                          <a:cs typeface="Monaco"/>
                        </a:rPr>
                        <a:t>-(8/8)log(8/8) -</a:t>
                      </a:r>
                      <a:r>
                        <a:rPr sz="2400" spc="-185" dirty="0">
                          <a:solidFill>
                            <a:srgbClr val="C00000"/>
                          </a:solidFill>
                          <a:latin typeface="Monaco" pitchFamily="2" charset="77"/>
                          <a:cs typeface="Monaco"/>
                        </a:rPr>
                        <a:t> </a:t>
                      </a:r>
                      <a:r>
                        <a:rPr sz="2400" spc="-170" dirty="0">
                          <a:solidFill>
                            <a:srgbClr val="C00000"/>
                          </a:solidFill>
                          <a:latin typeface="Monaco" pitchFamily="2" charset="77"/>
                          <a:cs typeface="Monaco"/>
                        </a:rPr>
                        <a:t>(0)log(0)</a:t>
                      </a:r>
                      <a:endParaRPr sz="2400" dirty="0">
                        <a:solidFill>
                          <a:srgbClr val="C00000"/>
                        </a:solidFill>
                        <a:latin typeface="Monaco" pitchFamily="2" charset="77"/>
                        <a:cs typeface="Monaco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400" spc="-170" dirty="0">
                          <a:solidFill>
                            <a:srgbClr val="C00000"/>
                          </a:solidFill>
                          <a:latin typeface="Monaco" pitchFamily="2" charset="77"/>
                          <a:cs typeface="Monaco"/>
                        </a:rPr>
                        <a:t>-(1)log(1) - 0</a:t>
                      </a:r>
                      <a:endParaRPr sz="2400" dirty="0">
                        <a:solidFill>
                          <a:srgbClr val="C00000"/>
                        </a:solidFill>
                        <a:latin typeface="Monaco" pitchFamily="2" charset="77"/>
                        <a:cs typeface="Monaco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C00000"/>
                          </a:solidFill>
                          <a:latin typeface="Monaco" pitchFamily="2" charset="77"/>
                          <a:cs typeface="Monaco"/>
                        </a:rPr>
                        <a:t>0</a:t>
                      </a:r>
                    </a:p>
                  </a:txBody>
                  <a:tcPr marL="0" marR="0" marT="120650" marB="0"/>
                </a:tc>
                <a:extLst>
                  <a:ext uri="{0D108BD9-81ED-4DB2-BD59-A6C34878D82A}">
                    <a16:rowId xmlns:a16="http://schemas.microsoft.com/office/drawing/2014/main" val="396890124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EDD3A93-7CEB-4240-B30F-B62DC81F682D}"/>
              </a:ext>
            </a:extLst>
          </p:cNvPr>
          <p:cNvGraphicFramePr>
            <a:graphicFrameLocks noGrp="1"/>
          </p:cNvGraphicFramePr>
          <p:nvPr/>
        </p:nvGraphicFramePr>
        <p:xfrm>
          <a:off x="-90842" y="4997745"/>
          <a:ext cx="9525000" cy="25788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3155">
                  <a:extLst>
                    <a:ext uri="{9D8B030D-6E8A-4147-A177-3AD203B41FA5}">
                      <a16:colId xmlns:a16="http://schemas.microsoft.com/office/drawing/2014/main" val="464266666"/>
                    </a:ext>
                  </a:extLst>
                </a:gridCol>
                <a:gridCol w="321013">
                  <a:extLst>
                    <a:ext uri="{9D8B030D-6E8A-4147-A177-3AD203B41FA5}">
                      <a16:colId xmlns:a16="http://schemas.microsoft.com/office/drawing/2014/main" val="4068665556"/>
                    </a:ext>
                  </a:extLst>
                </a:gridCol>
                <a:gridCol w="7160832">
                  <a:extLst>
                    <a:ext uri="{9D8B030D-6E8A-4147-A177-3AD203B41FA5}">
                      <a16:colId xmlns:a16="http://schemas.microsoft.com/office/drawing/2014/main" val="3196530020"/>
                    </a:ext>
                  </a:extLst>
                </a:gridCol>
              </a:tblGrid>
              <a:tr h="255317">
                <a:tc>
                  <a:txBody>
                    <a:bodyPr/>
                    <a:lstStyle/>
                    <a:p>
                      <a:pPr marR="59690" algn="r">
                        <a:lnSpc>
                          <a:spcPts val="1955"/>
                        </a:lnSpc>
                      </a:pPr>
                      <a:r>
                        <a:rPr sz="2400" u="sng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Example</a:t>
                      </a:r>
                      <a:r>
                        <a:rPr lang="en-US" sz="2400" u="sng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-2</a:t>
                      </a:r>
                      <a:r>
                        <a:rPr sz="2400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: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2400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4</a:t>
                      </a:r>
                      <a:endParaRPr sz="2400">
                        <a:solidFill>
                          <a:srgbClr val="00B050"/>
                        </a:solidFill>
                        <a:latin typeface="Monaco"/>
                        <a:cs typeface="Monac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55"/>
                        </a:lnSpc>
                      </a:pPr>
                      <a:r>
                        <a:rPr sz="2400" spc="-170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positive and 4 negative</a:t>
                      </a:r>
                      <a:r>
                        <a:rPr sz="2400" spc="-210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sz="2400" spc="-170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instances</a:t>
                      </a:r>
                      <a:endParaRPr sz="2400" dirty="0">
                        <a:solidFill>
                          <a:srgbClr val="00B050"/>
                        </a:solidFill>
                        <a:latin typeface="Monaco"/>
                        <a:cs typeface="Monac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10569544"/>
                  </a:ext>
                </a:extLst>
              </a:tr>
              <a:tr h="1909739"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400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Entropy(S)</a:t>
                      </a:r>
                    </a:p>
                  </a:txBody>
                  <a:tcPr marL="0" marR="0" marT="12065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400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=</a:t>
                      </a: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=</a:t>
                      </a: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400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=</a:t>
                      </a:r>
                    </a:p>
                  </a:txBody>
                  <a:tcPr marL="0" marR="0" marT="12065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400" spc="-170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-(4/8)log(4/8) - (4/8)</a:t>
                      </a:r>
                      <a:r>
                        <a:rPr sz="2400" spc="-215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sz="2400" spc="-170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log(4/8)</a:t>
                      </a:r>
                      <a:endParaRPr sz="2400" dirty="0">
                        <a:solidFill>
                          <a:srgbClr val="00B050"/>
                        </a:solidFill>
                        <a:latin typeface="Monaco"/>
                        <a:cs typeface="Monaco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30"/>
                        </a:spcBef>
                        <a:tabLst>
                          <a:tab pos="2362835" algn="l"/>
                        </a:tabLst>
                      </a:pPr>
                      <a:r>
                        <a:rPr sz="2400" spc="-170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-1/2</a:t>
                      </a:r>
                      <a:r>
                        <a:rPr sz="2400" spc="-165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sz="2400" spc="-170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log(1/2)</a:t>
                      </a:r>
                      <a:r>
                        <a:rPr sz="2400" spc="-160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sz="2400" spc="-170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-	(1/2)</a:t>
                      </a:r>
                      <a:r>
                        <a:rPr sz="2400" spc="-245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sz="2400" spc="-170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log(1/2)</a:t>
                      </a:r>
                      <a:endParaRPr sz="2400" dirty="0">
                        <a:solidFill>
                          <a:srgbClr val="00B050"/>
                        </a:solidFill>
                        <a:latin typeface="Monaco"/>
                        <a:cs typeface="Monaco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1957705" algn="l"/>
                          <a:tab pos="2362835" algn="l"/>
                        </a:tabLst>
                      </a:pPr>
                      <a:r>
                        <a:rPr sz="2400" spc="-170" dirty="0">
                          <a:solidFill>
                            <a:srgbClr val="00B050"/>
                          </a:solidFill>
                          <a:latin typeface="Monaco"/>
                          <a:cs typeface="Monaco"/>
                        </a:rPr>
                        <a:t>-(1/2)(-1)	-	(1/2)(-1)</a:t>
                      </a:r>
                      <a:endParaRPr lang="en-US" sz="2400" spc="-170" dirty="0">
                        <a:solidFill>
                          <a:srgbClr val="00B050"/>
                        </a:solidFill>
                        <a:latin typeface="Monaco"/>
                        <a:cs typeface="Monaco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1957705" algn="l"/>
                          <a:tab pos="2362835" algn="l"/>
                        </a:tabLst>
                      </a:pPr>
                      <a:endParaRPr lang="en-US" sz="2400" spc="-170" dirty="0">
                        <a:solidFill>
                          <a:srgbClr val="00B050"/>
                        </a:solidFill>
                        <a:latin typeface="Monaco"/>
                        <a:cs typeface="Monaco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1957705" algn="l"/>
                          <a:tab pos="2362835" algn="l"/>
                        </a:tabLst>
                      </a:pPr>
                      <a:endParaRPr lang="en-US" sz="2400" spc="-170" dirty="0">
                        <a:solidFill>
                          <a:srgbClr val="00B050"/>
                        </a:solidFill>
                        <a:latin typeface="Monaco"/>
                        <a:cs typeface="Monaco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1957705" algn="l"/>
                          <a:tab pos="2362835" algn="l"/>
                        </a:tabLst>
                      </a:pPr>
                      <a:endParaRPr lang="en-US" sz="2400" spc="-170" dirty="0">
                        <a:solidFill>
                          <a:srgbClr val="00B050"/>
                        </a:solidFill>
                        <a:latin typeface="Monaco"/>
                        <a:cs typeface="Monaco"/>
                      </a:endParaRPr>
                    </a:p>
                  </a:txBody>
                  <a:tcPr marL="0" marR="0" marT="120650" marB="0"/>
                </a:tc>
                <a:extLst>
                  <a:ext uri="{0D108BD9-81ED-4DB2-BD59-A6C34878D82A}">
                    <a16:rowId xmlns:a16="http://schemas.microsoft.com/office/drawing/2014/main" val="67516968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72F2F28-4E54-E742-BB92-316509936B8F}"/>
              </a:ext>
            </a:extLst>
          </p:cNvPr>
          <p:cNvSpPr txBox="1"/>
          <p:nvPr/>
        </p:nvSpPr>
        <p:spPr>
          <a:xfrm>
            <a:off x="1905000" y="6553200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  <a:latin typeface="Monaco" pitchFamily="2" charset="77"/>
              </a:rPr>
              <a:t>= 1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5F237B0-F02F-3840-9570-9E757CD374A4}"/>
              </a:ext>
            </a:extLst>
          </p:cNvPr>
          <p:cNvGraphicFramePr>
            <a:graphicFrameLocks noGrp="1"/>
          </p:cNvGraphicFramePr>
          <p:nvPr/>
        </p:nvGraphicFramePr>
        <p:xfrm>
          <a:off x="-59212" y="7481645"/>
          <a:ext cx="9525000" cy="19725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3155">
                  <a:extLst>
                    <a:ext uri="{9D8B030D-6E8A-4147-A177-3AD203B41FA5}">
                      <a16:colId xmlns:a16="http://schemas.microsoft.com/office/drawing/2014/main" val="3492045917"/>
                    </a:ext>
                  </a:extLst>
                </a:gridCol>
                <a:gridCol w="225857">
                  <a:extLst>
                    <a:ext uri="{9D8B030D-6E8A-4147-A177-3AD203B41FA5}">
                      <a16:colId xmlns:a16="http://schemas.microsoft.com/office/drawing/2014/main" val="3823842717"/>
                    </a:ext>
                  </a:extLst>
                </a:gridCol>
                <a:gridCol w="7255988">
                  <a:extLst>
                    <a:ext uri="{9D8B030D-6E8A-4147-A177-3AD203B41FA5}">
                      <a16:colId xmlns:a16="http://schemas.microsoft.com/office/drawing/2014/main" val="703318355"/>
                    </a:ext>
                  </a:extLst>
                </a:gridCol>
              </a:tblGrid>
              <a:tr h="680517"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400" u="sng" dirty="0">
                          <a:solidFill>
                            <a:srgbClr val="0070C0"/>
                          </a:solidFill>
                          <a:latin typeface="Monaco" pitchFamily="2" charset="77"/>
                          <a:cs typeface="Monaco"/>
                        </a:rPr>
                        <a:t>Example-3</a:t>
                      </a:r>
                      <a:r>
                        <a:rPr sz="2400" dirty="0">
                          <a:solidFill>
                            <a:srgbClr val="0070C0"/>
                          </a:solidFill>
                          <a:latin typeface="Monaco" pitchFamily="2" charset="77"/>
                          <a:cs typeface="Monaco"/>
                        </a:rPr>
                        <a:t>:</a:t>
                      </a:r>
                    </a:p>
                  </a:txBody>
                  <a:tcPr marL="0" marR="0" marT="1206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400" dirty="0">
                          <a:solidFill>
                            <a:srgbClr val="0070C0"/>
                          </a:solidFill>
                          <a:latin typeface="Monaco" pitchFamily="2" charset="77"/>
                          <a:cs typeface="Monaco"/>
                        </a:rPr>
                        <a:t>1</a:t>
                      </a:r>
                    </a:p>
                  </a:txBody>
                  <a:tcPr marL="0" marR="0" marT="12065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400" spc="-170" dirty="0">
                          <a:solidFill>
                            <a:srgbClr val="0070C0"/>
                          </a:solidFill>
                          <a:latin typeface="Monaco" pitchFamily="2" charset="77"/>
                          <a:cs typeface="Monaco"/>
                        </a:rPr>
                        <a:t>positive and 7 negative</a:t>
                      </a:r>
                      <a:r>
                        <a:rPr sz="2400" spc="-210" dirty="0">
                          <a:solidFill>
                            <a:srgbClr val="0070C0"/>
                          </a:solidFill>
                          <a:latin typeface="Monaco" pitchFamily="2" charset="77"/>
                          <a:cs typeface="Monaco"/>
                        </a:rPr>
                        <a:t> </a:t>
                      </a:r>
                      <a:r>
                        <a:rPr lang="en-US" sz="2400" spc="-170" dirty="0">
                          <a:solidFill>
                            <a:srgbClr val="0070C0"/>
                          </a:solidFill>
                          <a:latin typeface="Monaco" pitchFamily="2" charset="77"/>
                          <a:cs typeface="Monaco"/>
                        </a:rPr>
                        <a:t>instances</a:t>
                      </a:r>
                      <a:endParaRPr sz="2400" dirty="0">
                        <a:solidFill>
                          <a:srgbClr val="0070C0"/>
                        </a:solidFill>
                        <a:latin typeface="Monaco" pitchFamily="2" charset="77"/>
                        <a:cs typeface="Monaco"/>
                      </a:endParaRPr>
                    </a:p>
                  </a:txBody>
                  <a:tcPr marL="0" marR="0" marT="120650" marB="0"/>
                </a:tc>
                <a:extLst>
                  <a:ext uri="{0D108BD9-81ED-4DB2-BD59-A6C34878D82A}">
                    <a16:rowId xmlns:a16="http://schemas.microsoft.com/office/drawing/2014/main" val="1930299847"/>
                  </a:ext>
                </a:extLst>
              </a:tr>
              <a:tr h="555776"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400" dirty="0">
                          <a:solidFill>
                            <a:srgbClr val="0070C0"/>
                          </a:solidFill>
                          <a:latin typeface="Monaco" pitchFamily="2" charset="77"/>
                          <a:cs typeface="Monaco"/>
                        </a:rPr>
                        <a:t>Entropy(S)</a:t>
                      </a:r>
                    </a:p>
                  </a:txBody>
                  <a:tcPr marL="0" marR="0" marT="1206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400" dirty="0">
                          <a:solidFill>
                            <a:srgbClr val="0070C0"/>
                          </a:solidFill>
                          <a:latin typeface="Monaco" pitchFamily="2" charset="77"/>
                          <a:cs typeface="Monaco"/>
                        </a:rPr>
                        <a:t>=</a:t>
                      </a:r>
                    </a:p>
                  </a:txBody>
                  <a:tcPr marL="0" marR="0" marT="12065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400" spc="-170" dirty="0">
                          <a:solidFill>
                            <a:srgbClr val="0070C0"/>
                          </a:solidFill>
                          <a:latin typeface="Monaco" pitchFamily="2" charset="77"/>
                          <a:cs typeface="Monaco"/>
                        </a:rPr>
                        <a:t>-(1/8)log(1/8) -</a:t>
                      </a:r>
                      <a:r>
                        <a:rPr sz="2400" spc="-195" dirty="0">
                          <a:solidFill>
                            <a:srgbClr val="0070C0"/>
                          </a:solidFill>
                          <a:latin typeface="Monaco" pitchFamily="2" charset="77"/>
                          <a:cs typeface="Monaco"/>
                        </a:rPr>
                        <a:t> </a:t>
                      </a:r>
                      <a:r>
                        <a:rPr sz="2400" spc="-170" dirty="0">
                          <a:solidFill>
                            <a:srgbClr val="0070C0"/>
                          </a:solidFill>
                          <a:latin typeface="Monaco" pitchFamily="2" charset="77"/>
                          <a:cs typeface="Monaco"/>
                        </a:rPr>
                        <a:t>(7/8)log(7/8)</a:t>
                      </a:r>
                      <a:endParaRPr sz="2400" dirty="0">
                        <a:solidFill>
                          <a:srgbClr val="0070C0"/>
                        </a:solidFill>
                        <a:latin typeface="Monaco" pitchFamily="2" charset="77"/>
                        <a:cs typeface="Monaco"/>
                      </a:endParaRPr>
                    </a:p>
                  </a:txBody>
                  <a:tcPr marL="0" marR="0" marT="120650" marB="0"/>
                </a:tc>
                <a:extLst>
                  <a:ext uri="{0D108BD9-81ED-4DB2-BD59-A6C34878D82A}">
                    <a16:rowId xmlns:a16="http://schemas.microsoft.com/office/drawing/2014/main" val="1468375321"/>
                  </a:ext>
                </a:extLst>
              </a:tr>
              <a:tr h="3705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solidFill>
                          <a:srgbClr val="0070C0"/>
                        </a:solidFill>
                        <a:latin typeface="Monaco" pitchFamily="2" charset="77"/>
                        <a:cs typeface="Time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70"/>
                        </a:lnSpc>
                      </a:pPr>
                      <a:r>
                        <a:rPr sz="2400" dirty="0">
                          <a:solidFill>
                            <a:srgbClr val="0070C0"/>
                          </a:solidFill>
                          <a:latin typeface="Monaco" pitchFamily="2" charset="77"/>
                          <a:cs typeface="Monaco"/>
                        </a:rPr>
                        <a:t>=</a:t>
                      </a:r>
                      <a:endParaRPr sz="2400">
                        <a:solidFill>
                          <a:srgbClr val="0070C0"/>
                        </a:solidFill>
                        <a:latin typeface="Monaco" pitchFamily="2" charset="77"/>
                        <a:cs typeface="Monac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170"/>
                        </a:lnSpc>
                        <a:tabLst>
                          <a:tab pos="2227580" algn="l"/>
                        </a:tabLst>
                      </a:pPr>
                      <a:r>
                        <a:rPr sz="2400" spc="-170" dirty="0">
                          <a:solidFill>
                            <a:srgbClr val="0070C0"/>
                          </a:solidFill>
                          <a:latin typeface="Monaco" pitchFamily="2" charset="77"/>
                          <a:cs typeface="Monaco"/>
                        </a:rPr>
                        <a:t>-(1/8)(-3)	-</a:t>
                      </a:r>
                      <a:r>
                        <a:rPr sz="2400" spc="-195" dirty="0">
                          <a:solidFill>
                            <a:srgbClr val="0070C0"/>
                          </a:solidFill>
                          <a:latin typeface="Monaco" pitchFamily="2" charset="77"/>
                          <a:cs typeface="Monaco"/>
                        </a:rPr>
                        <a:t> </a:t>
                      </a:r>
                      <a:r>
                        <a:rPr sz="2400" spc="-170" dirty="0">
                          <a:solidFill>
                            <a:srgbClr val="0070C0"/>
                          </a:solidFill>
                          <a:latin typeface="Monaco" pitchFamily="2" charset="77"/>
                          <a:cs typeface="Monaco"/>
                        </a:rPr>
                        <a:t>(7/8)(-.19)</a:t>
                      </a:r>
                      <a:endParaRPr sz="2400" dirty="0">
                        <a:solidFill>
                          <a:srgbClr val="0070C0"/>
                        </a:solidFill>
                        <a:latin typeface="Monaco" pitchFamily="2" charset="77"/>
                        <a:cs typeface="Monac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8102351"/>
                  </a:ext>
                </a:extLst>
              </a:tr>
              <a:tr h="3389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solidFill>
                          <a:srgbClr val="0070C0"/>
                        </a:solidFill>
                        <a:latin typeface="Monaco" pitchFamily="2" charset="77"/>
                        <a:cs typeface="Time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70"/>
                        </a:lnSpc>
                      </a:pPr>
                      <a:r>
                        <a:rPr sz="2400" dirty="0">
                          <a:solidFill>
                            <a:srgbClr val="0070C0"/>
                          </a:solidFill>
                          <a:latin typeface="Monaco" pitchFamily="2" charset="77"/>
                          <a:cs typeface="Monaco"/>
                        </a:rPr>
                        <a:t>=</a:t>
                      </a:r>
                      <a:endParaRPr sz="2400">
                        <a:solidFill>
                          <a:srgbClr val="0070C0"/>
                        </a:solidFill>
                        <a:latin typeface="Monaco" pitchFamily="2" charset="77"/>
                        <a:cs typeface="Monac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170"/>
                        </a:lnSpc>
                      </a:pPr>
                      <a:r>
                        <a:rPr sz="2400" spc="-170" dirty="0">
                          <a:solidFill>
                            <a:srgbClr val="0070C0"/>
                          </a:solidFill>
                          <a:latin typeface="Monaco" pitchFamily="2" charset="77"/>
                          <a:cs typeface="Monaco"/>
                        </a:rPr>
                        <a:t>.541</a:t>
                      </a:r>
                      <a:endParaRPr sz="2400" dirty="0">
                        <a:solidFill>
                          <a:srgbClr val="0070C0"/>
                        </a:solidFill>
                        <a:latin typeface="Monaco" pitchFamily="2" charset="77"/>
                        <a:cs typeface="Monac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30083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767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39F12-FB2A-F34B-8986-AEDC1BAD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53" y="0"/>
            <a:ext cx="6703695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4C62C-DF9E-B342-A908-22510DDB7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57200"/>
            <a:ext cx="7772401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2400" dirty="0"/>
              <a:t>In general,</a:t>
            </a:r>
          </a:p>
          <a:p>
            <a:pPr marL="0" indent="0">
              <a:buNone/>
            </a:pPr>
            <a:r>
              <a:rPr lang="en-US" sz="2400" dirty="0"/>
              <a:t>Entropy(S)=sum[-</a:t>
            </a:r>
            <a:r>
              <a:rPr lang="en-US" sz="2400" dirty="0" err="1"/>
              <a:t>Pr</a:t>
            </a:r>
            <a:r>
              <a:rPr lang="en-US" sz="2400" dirty="0"/>
              <a:t>(S</a:t>
            </a:r>
            <a:r>
              <a:rPr lang="en-US" sz="2400" baseline="-25000" dirty="0"/>
              <a:t>i</a:t>
            </a:r>
            <a:r>
              <a:rPr lang="en-US" sz="2400" dirty="0"/>
              <a:t>) * log</a:t>
            </a:r>
            <a:r>
              <a:rPr lang="en-US" sz="2400" baseline="-25000" dirty="0"/>
              <a:t>2</a:t>
            </a:r>
            <a:r>
              <a:rPr lang="en-US" sz="2400" dirty="0"/>
              <a:t>(S</a:t>
            </a:r>
            <a:r>
              <a:rPr lang="en-US" sz="2400" baseline="-25000" dirty="0"/>
              <a:t>i</a:t>
            </a:r>
            <a:r>
              <a:rPr lang="en-US" sz="2400" dirty="0"/>
              <a:t>)]</a:t>
            </a:r>
          </a:p>
          <a:p>
            <a:pPr marL="0" indent="0">
              <a:buNone/>
            </a:pPr>
            <a:r>
              <a:rPr lang="en-US" sz="2400" dirty="0"/>
              <a:t>where S</a:t>
            </a:r>
            <a:r>
              <a:rPr lang="en-US" sz="2400" baseline="-25000" dirty="0"/>
              <a:t>i</a:t>
            </a:r>
            <a:r>
              <a:rPr lang="en-US" sz="2400" dirty="0"/>
              <a:t> is S divided into n subsets S</a:t>
            </a:r>
            <a:r>
              <a:rPr lang="en-US" sz="2400" baseline="-25000" dirty="0"/>
              <a:t>1</a:t>
            </a:r>
            <a:r>
              <a:rPr lang="en-US" sz="2400" dirty="0"/>
              <a:t>,S</a:t>
            </a:r>
            <a:r>
              <a:rPr lang="en-US" sz="2400" baseline="-25000" dirty="0"/>
              <a:t>2</a:t>
            </a:r>
            <a:r>
              <a:rPr lang="en-US" sz="2400" dirty="0"/>
              <a:t>,. . .,S</a:t>
            </a:r>
            <a:r>
              <a:rPr lang="en-US" sz="2400" baseline="-25000" dirty="0"/>
              <a:t>n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FF5641-E6C4-024B-AAB4-5535D2974704}"/>
              </a:ext>
            </a:extLst>
          </p:cNvPr>
          <p:cNvSpPr/>
          <p:nvPr/>
        </p:nvSpPr>
        <p:spPr>
          <a:xfrm>
            <a:off x="304800" y="2362200"/>
            <a:ext cx="6933248" cy="2421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0035" marR="5080" indent="-267970" algn="just">
              <a:lnSpc>
                <a:spcPct val="101200"/>
              </a:lnSpc>
              <a:spcBef>
                <a:spcPts val="85"/>
              </a:spcBef>
              <a:buFont typeface="Georgia"/>
              <a:buChar char="–"/>
              <a:tabLst>
                <a:tab pos="280670" algn="l"/>
              </a:tabLst>
            </a:pPr>
            <a:r>
              <a:rPr lang="en-US" sz="2400" spc="-145" dirty="0">
                <a:latin typeface="Calibri" panose="020F0502020204030204" pitchFamily="34" charset="0"/>
                <a:cs typeface="Calibri" panose="020F0502020204030204" pitchFamily="34" charset="0"/>
              </a:rPr>
              <a:t>High </a:t>
            </a:r>
            <a:r>
              <a:rPr lang="en-US" sz="2400" spc="-114" dirty="0">
                <a:latin typeface="Calibri" panose="020F0502020204030204" pitchFamily="34" charset="0"/>
                <a:cs typeface="Calibri" panose="020F0502020204030204" pitchFamily="34" charset="0"/>
              </a:rPr>
              <a:t>entropy equates </a:t>
            </a:r>
            <a:r>
              <a:rPr lang="en-US" sz="2400" spc="-85" dirty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sz="2400" spc="-110" dirty="0">
                <a:latin typeface="Calibri" panose="020F0502020204030204" pitchFamily="34" charset="0"/>
                <a:cs typeface="Calibri" panose="020F0502020204030204" pitchFamily="34" charset="0"/>
              </a:rPr>
              <a:t>being </a:t>
            </a:r>
            <a:r>
              <a:rPr lang="en-US" sz="2400" spc="-145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2400" spc="-9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spc="-135" dirty="0">
                <a:latin typeface="Calibri" panose="020F0502020204030204" pitchFamily="34" charset="0"/>
                <a:cs typeface="Calibri" panose="020F0502020204030204" pitchFamily="34" charset="0"/>
              </a:rPr>
              <a:t>uniform  </a:t>
            </a:r>
            <a:r>
              <a:rPr lang="en-US" sz="2400" spc="-95" dirty="0">
                <a:latin typeface="Calibri" panose="020F0502020204030204" pitchFamily="34" charset="0"/>
                <a:cs typeface="Calibri" panose="020F0502020204030204" pitchFamily="34" charset="0"/>
              </a:rPr>
              <a:t>distribution </a:t>
            </a:r>
            <a:r>
              <a:rPr lang="en-US" sz="2400" spc="135" dirty="0">
                <a:latin typeface="Calibri" panose="020F0502020204030204" pitchFamily="34" charset="0"/>
                <a:cs typeface="Calibri" panose="020F0502020204030204" pitchFamily="34" charset="0"/>
              </a:rPr>
              <a:t>— </a:t>
            </a:r>
            <a:r>
              <a:rPr lang="en-US" sz="2400" spc="-80" dirty="0" err="1">
                <a:latin typeface="Calibri" panose="020F0502020204030204" pitchFamily="34" charset="0"/>
                <a:cs typeface="Calibri" panose="020F0502020204030204" pitchFamily="34" charset="0"/>
              </a:rPr>
              <a:t>ie</a:t>
            </a:r>
            <a:r>
              <a:rPr lang="en-US" sz="2400" spc="-80" dirty="0">
                <a:latin typeface="Calibri" panose="020F0502020204030204" pitchFamily="34" charset="0"/>
                <a:cs typeface="Calibri" panose="020F0502020204030204" pitchFamily="34" charset="0"/>
              </a:rPr>
              <a:t>., </a:t>
            </a:r>
            <a:r>
              <a:rPr lang="en-US" sz="2400" spc="-85" dirty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sz="2400" spc="-110" dirty="0">
                <a:latin typeface="Calibri" panose="020F0502020204030204" pitchFamily="34" charset="0"/>
                <a:cs typeface="Calibri" panose="020F0502020204030204" pitchFamily="34" charset="0"/>
              </a:rPr>
              <a:t>being </a:t>
            </a:r>
            <a:r>
              <a:rPr lang="en-US" sz="2400" spc="-145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2400" spc="-9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spc="-95" dirty="0">
                <a:latin typeface="Calibri" panose="020F0502020204030204" pitchFamily="34" charset="0"/>
                <a:cs typeface="Calibri" panose="020F0502020204030204" pitchFamily="34" charset="0"/>
              </a:rPr>
              <a:t>distribution  </a:t>
            </a:r>
            <a:r>
              <a:rPr lang="en-US" sz="2400" spc="-45" dirty="0">
                <a:latin typeface="Calibri" panose="020F0502020204030204" pitchFamily="34" charset="0"/>
                <a:cs typeface="Calibri" panose="020F0502020204030204" pitchFamily="34" charset="0"/>
              </a:rPr>
              <a:t>that </a:t>
            </a:r>
            <a:r>
              <a:rPr lang="en-US" sz="2400" spc="-125" dirty="0">
                <a:latin typeface="Calibri" panose="020F0502020204030204" pitchFamily="34" charset="0"/>
                <a:cs typeface="Calibri" panose="020F0502020204030204" pitchFamily="34" charset="0"/>
              </a:rPr>
              <a:t>provides </a:t>
            </a:r>
            <a:r>
              <a:rPr lang="en-US" sz="2400" spc="-60" dirty="0">
                <a:latin typeface="Calibri" panose="020F0502020204030204" pitchFamily="34" charset="0"/>
                <a:cs typeface="Calibri" panose="020F0502020204030204" pitchFamily="34" charset="0"/>
              </a:rPr>
              <a:t>little </a:t>
            </a:r>
            <a:r>
              <a:rPr lang="en-US" sz="2400" spc="-120" dirty="0">
                <a:latin typeface="Calibri" panose="020F0502020204030204" pitchFamily="34" charset="0"/>
                <a:cs typeface="Calibri" panose="020F0502020204030204" pitchFamily="34" charset="0"/>
              </a:rPr>
              <a:t>information </a:t>
            </a:r>
            <a:r>
              <a:rPr lang="en-US" sz="2400" spc="-80" dirty="0">
                <a:latin typeface="Calibri" panose="020F0502020204030204" pitchFamily="34" charset="0"/>
                <a:cs typeface="Calibri" panose="020F0502020204030204" pitchFamily="34" charset="0"/>
              </a:rPr>
              <a:t>about </a:t>
            </a:r>
            <a:r>
              <a:rPr lang="en-US" sz="2400" spc="-9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spc="-114" dirty="0">
                <a:latin typeface="Calibri" panose="020F0502020204030204" pitchFamily="34" charset="0"/>
                <a:cs typeface="Calibri" panose="020F0502020204030204" pitchFamily="34" charset="0"/>
              </a:rPr>
              <a:t>value </a:t>
            </a:r>
            <a:r>
              <a:rPr lang="en-US" sz="2400" spc="-130" dirty="0">
                <a:latin typeface="Calibri" panose="020F0502020204030204" pitchFamily="34" charset="0"/>
                <a:cs typeface="Calibri" panose="020F0502020204030204" pitchFamily="34" charset="0"/>
              </a:rPr>
              <a:t>of  </a:t>
            </a:r>
            <a:r>
              <a:rPr lang="en-US" sz="2400" spc="-125" dirty="0"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US" sz="2400" spc="1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125" dirty="0">
                <a:latin typeface="Calibri" panose="020F0502020204030204" pitchFamily="34" charset="0"/>
                <a:cs typeface="Calibri" panose="020F0502020204030204" pitchFamily="34" charset="0"/>
              </a:rPr>
              <a:t>element.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0035" marR="5080" indent="-267970" algn="just">
              <a:lnSpc>
                <a:spcPct val="101200"/>
              </a:lnSpc>
              <a:spcBef>
                <a:spcPts val="800"/>
              </a:spcBef>
              <a:buFont typeface="Georgia"/>
              <a:buChar char="–"/>
              <a:tabLst>
                <a:tab pos="280670" algn="l"/>
              </a:tabLst>
            </a:pPr>
            <a:r>
              <a:rPr lang="en-US" sz="2400" spc="-135" dirty="0">
                <a:latin typeface="Calibri" panose="020F0502020204030204" pitchFamily="34" charset="0"/>
                <a:cs typeface="Calibri" panose="020F0502020204030204" pitchFamily="34" charset="0"/>
              </a:rPr>
              <a:t>Low </a:t>
            </a:r>
            <a:r>
              <a:rPr lang="en-US" sz="2400" spc="-114" dirty="0">
                <a:latin typeface="Calibri" panose="020F0502020204030204" pitchFamily="34" charset="0"/>
                <a:cs typeface="Calibri" panose="020F0502020204030204" pitchFamily="34" charset="0"/>
              </a:rPr>
              <a:t>entropy equates </a:t>
            </a:r>
            <a:r>
              <a:rPr lang="en-US" sz="2400" spc="-85" dirty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sz="2400" spc="-110" dirty="0">
                <a:latin typeface="Calibri" panose="020F0502020204030204" pitchFamily="34" charset="0"/>
                <a:cs typeface="Calibri" panose="020F0502020204030204" pitchFamily="34" charset="0"/>
              </a:rPr>
              <a:t>being </a:t>
            </a:r>
            <a:r>
              <a:rPr lang="en-US" sz="2400" spc="-145" dirty="0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sz="2400" spc="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9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spc="-125" dirty="0">
                <a:latin typeface="Calibri" panose="020F0502020204030204" pitchFamily="34" charset="0"/>
                <a:cs typeface="Calibri" panose="020F0502020204030204" pitchFamily="34" charset="0"/>
              </a:rPr>
              <a:t>lopsided  </a:t>
            </a:r>
            <a:r>
              <a:rPr lang="en-US" sz="2400" spc="-95" dirty="0">
                <a:latin typeface="Calibri" panose="020F0502020204030204" pitchFamily="34" charset="0"/>
                <a:cs typeface="Calibri" panose="020F0502020204030204" pitchFamily="34" charset="0"/>
              </a:rPr>
              <a:t>distribution </a:t>
            </a:r>
            <a:r>
              <a:rPr lang="en-US" sz="2400" spc="135" dirty="0">
                <a:latin typeface="Calibri" panose="020F0502020204030204" pitchFamily="34" charset="0"/>
                <a:cs typeface="Calibri" panose="020F0502020204030204" pitchFamily="34" charset="0"/>
              </a:rPr>
              <a:t>— </a:t>
            </a:r>
            <a:r>
              <a:rPr lang="en-US" sz="2400" spc="-80" dirty="0" err="1">
                <a:latin typeface="Calibri" panose="020F0502020204030204" pitchFamily="34" charset="0"/>
                <a:cs typeface="Calibri" panose="020F0502020204030204" pitchFamily="34" charset="0"/>
              </a:rPr>
              <a:t>ie</a:t>
            </a:r>
            <a:r>
              <a:rPr lang="en-US" sz="2400" spc="-80" dirty="0">
                <a:latin typeface="Calibri" panose="020F0502020204030204" pitchFamily="34" charset="0"/>
                <a:cs typeface="Calibri" panose="020F0502020204030204" pitchFamily="34" charset="0"/>
              </a:rPr>
              <a:t>., </a:t>
            </a:r>
            <a:r>
              <a:rPr lang="en-US" sz="2400" spc="-160" dirty="0">
                <a:latin typeface="Calibri" panose="020F0502020204030204" pitchFamily="34" charset="0"/>
                <a:cs typeface="Calibri" panose="020F0502020204030204" pitchFamily="34" charset="0"/>
              </a:rPr>
              <a:t>with being from a distribution </a:t>
            </a:r>
            <a:r>
              <a:rPr lang="en-US" sz="2400" spc="-140" dirty="0"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sz="2400" spc="-160" dirty="0">
                <a:latin typeface="Calibri" panose="020F0502020204030204" pitchFamily="34" charset="0"/>
                <a:cs typeface="Calibri" panose="020F0502020204030204" pitchFamily="34" charset="0"/>
              </a:rPr>
              <a:t>one </a:t>
            </a:r>
            <a:r>
              <a:rPr lang="en-US" sz="2400" spc="-114" dirty="0">
                <a:latin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lang="en-US" sz="2400" spc="-70" dirty="0">
                <a:latin typeface="Calibri" panose="020F0502020204030204" pitchFamily="34" charset="0"/>
                <a:cs typeface="Calibri" panose="020F0502020204030204" pitchFamily="34" charset="0"/>
              </a:rPr>
              <a:t>better </a:t>
            </a:r>
            <a:r>
              <a:rPr lang="en-US" sz="2400" spc="-95" dirty="0">
                <a:latin typeface="Calibri" panose="020F0502020204030204" pitchFamily="34" charset="0"/>
                <a:cs typeface="Calibri" panose="020F0502020204030204" pitchFamily="34" charset="0"/>
              </a:rPr>
              <a:t>predict  </a:t>
            </a:r>
            <a:r>
              <a:rPr lang="en-US" sz="2400" spc="-9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spc="-120" dirty="0">
                <a:latin typeface="Calibri" panose="020F0502020204030204" pitchFamily="34" charset="0"/>
                <a:cs typeface="Calibri" panose="020F0502020204030204" pitchFamily="34" charset="0"/>
              </a:rPr>
              <a:t>randomly </a:t>
            </a:r>
            <a:r>
              <a:rPr lang="en-US" sz="2400" spc="-130" dirty="0">
                <a:latin typeface="Calibri" panose="020F0502020204030204" pitchFamily="34" charset="0"/>
                <a:cs typeface="Calibri" panose="020F0502020204030204" pitchFamily="34" charset="0"/>
              </a:rPr>
              <a:t>sampled </a:t>
            </a:r>
            <a:r>
              <a:rPr lang="en-US" sz="2400" spc="-114" dirty="0">
                <a:latin typeface="Calibri" panose="020F0502020204030204" pitchFamily="34" charset="0"/>
                <a:cs typeface="Calibri" panose="020F0502020204030204" pitchFamily="34" charset="0"/>
              </a:rPr>
              <a:t>element’s</a:t>
            </a:r>
            <a:r>
              <a:rPr lang="en-US" sz="2400" spc="-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114" dirty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E1BB6B-36C0-CC47-AFAC-8336BD7394DF}"/>
              </a:ext>
            </a:extLst>
          </p:cNvPr>
          <p:cNvSpPr/>
          <p:nvPr/>
        </p:nvSpPr>
        <p:spPr>
          <a:xfrm>
            <a:off x="304800" y="5592726"/>
            <a:ext cx="6933247" cy="2841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0035" indent="-267970">
              <a:lnSpc>
                <a:spcPct val="100000"/>
              </a:lnSpc>
              <a:spcBef>
                <a:spcPts val="760"/>
              </a:spcBef>
              <a:buFont typeface="Georgia"/>
              <a:buChar char="–"/>
              <a:tabLst>
                <a:tab pos="280670" algn="l"/>
              </a:tabLst>
            </a:pPr>
            <a:r>
              <a:rPr lang="en-US" sz="2400" spc="-110" dirty="0">
                <a:latin typeface="Calibri" panose="020F0502020204030204" pitchFamily="34" charset="0"/>
                <a:cs typeface="Calibri" panose="020F0502020204030204" pitchFamily="34" charset="0"/>
              </a:rPr>
              <a:t>Possible </a:t>
            </a:r>
            <a:r>
              <a:rPr lang="en-US" sz="2400" spc="-120" dirty="0">
                <a:latin typeface="Calibri" panose="020F0502020204030204" pitchFamily="34" charset="0"/>
                <a:cs typeface="Calibri" panose="020F0502020204030204" pitchFamily="34" charset="0"/>
              </a:rPr>
              <a:t>values </a:t>
            </a:r>
            <a:r>
              <a:rPr lang="en-US" sz="2400" spc="-13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2400" spc="-1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114" dirty="0">
                <a:latin typeface="Calibri" panose="020F0502020204030204" pitchFamily="34" charset="0"/>
                <a:cs typeface="Calibri" panose="020F0502020204030204" pitchFamily="34" charset="0"/>
              </a:rPr>
              <a:t>entropy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0250" marR="677545" lvl="1" indent="-252095">
              <a:lnSpc>
                <a:spcPct val="101200"/>
              </a:lnSpc>
              <a:spcBef>
                <a:spcPts val="635"/>
              </a:spcBef>
              <a:buFont typeface="Menlo"/>
              <a:buChar char="·"/>
              <a:tabLst>
                <a:tab pos="730885" algn="l"/>
              </a:tabLst>
            </a:pPr>
            <a:r>
              <a:rPr lang="en-US" sz="2400" spc="-110" dirty="0">
                <a:latin typeface="Calibri" panose="020F0502020204030204" pitchFamily="34" charset="0"/>
                <a:cs typeface="Calibri" panose="020F0502020204030204" pitchFamily="34" charset="0"/>
              </a:rPr>
              <a:t>Range </a:t>
            </a:r>
            <a:r>
              <a:rPr lang="en-US" sz="2400" spc="-13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2400" spc="-114" dirty="0">
                <a:latin typeface="Calibri" panose="020F0502020204030204" pitchFamily="34" charset="0"/>
                <a:cs typeface="Calibri" panose="020F0502020204030204" pitchFamily="34" charset="0"/>
              </a:rPr>
              <a:t>possible </a:t>
            </a:r>
            <a:r>
              <a:rPr lang="en-US" sz="2400" spc="-120" dirty="0">
                <a:latin typeface="Calibri" panose="020F0502020204030204" pitchFamily="34" charset="0"/>
                <a:cs typeface="Calibri" panose="020F0502020204030204" pitchFamily="34" charset="0"/>
              </a:rPr>
              <a:t>values </a:t>
            </a:r>
            <a:r>
              <a:rPr lang="en-US" sz="2400" spc="-13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2400" spc="-114" dirty="0">
                <a:latin typeface="Calibri" panose="020F0502020204030204" pitchFamily="34" charset="0"/>
                <a:cs typeface="Calibri" panose="020F0502020204030204" pitchFamily="34" charset="0"/>
              </a:rPr>
              <a:t>entropy </a:t>
            </a:r>
            <a:r>
              <a:rPr lang="en-US" sz="2400" spc="-125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400" spc="-95" dirty="0">
                <a:latin typeface="Calibri" panose="020F0502020204030204" pitchFamily="34" charset="0"/>
                <a:cs typeface="Calibri" panose="020F0502020204030204" pitchFamily="34" charset="0"/>
              </a:rPr>
              <a:t>binary   </a:t>
            </a:r>
            <a:r>
              <a:rPr lang="en-US" sz="2400" spc="-65" dirty="0">
                <a:latin typeface="Calibri" panose="020F0502020204030204" pitchFamily="34" charset="0"/>
                <a:cs typeface="Calibri" panose="020F0502020204030204" pitchFamily="34" charset="0"/>
              </a:rPr>
              <a:t>attribute </a:t>
            </a:r>
            <a:r>
              <a:rPr lang="en-US" sz="2400" spc="-120" dirty="0">
                <a:latin typeface="Calibri" panose="020F0502020204030204" pitchFamily="34" charset="0"/>
                <a:cs typeface="Calibri" panose="020F0502020204030204" pitchFamily="34" charset="0"/>
              </a:rPr>
              <a:t>is  </a:t>
            </a:r>
            <a:r>
              <a:rPr lang="en-US" sz="2400" spc="-315" dirty="0">
                <a:latin typeface="Calibri" panose="020F0502020204030204" pitchFamily="34" charset="0"/>
                <a:cs typeface="Calibri" panose="020F0502020204030204" pitchFamily="34" charset="0"/>
              </a:rPr>
              <a:t>0    </a:t>
            </a:r>
            <a:r>
              <a:rPr lang="en-US" sz="2400" spc="-7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2400" spc="27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0250" marR="672465" lvl="1" indent="-252095">
              <a:lnSpc>
                <a:spcPct val="101200"/>
              </a:lnSpc>
              <a:spcBef>
                <a:spcPts val="340"/>
              </a:spcBef>
              <a:buFont typeface="Menlo"/>
              <a:buChar char="·"/>
              <a:tabLst>
                <a:tab pos="730885" algn="l"/>
              </a:tabLst>
            </a:pPr>
            <a:r>
              <a:rPr lang="en-US" sz="2400" spc="-110" dirty="0">
                <a:latin typeface="Calibri" panose="020F0502020204030204" pitchFamily="34" charset="0"/>
                <a:cs typeface="Calibri" panose="020F0502020204030204" pitchFamily="34" charset="0"/>
              </a:rPr>
              <a:t>Range </a:t>
            </a:r>
            <a:r>
              <a:rPr lang="en-US" sz="2400" spc="-13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2400" spc="-114" dirty="0">
                <a:latin typeface="Calibri" panose="020F0502020204030204" pitchFamily="34" charset="0"/>
                <a:cs typeface="Calibri" panose="020F0502020204030204" pitchFamily="34" charset="0"/>
              </a:rPr>
              <a:t>possible </a:t>
            </a:r>
            <a:r>
              <a:rPr lang="en-US" sz="2400" spc="-120" dirty="0">
                <a:latin typeface="Calibri" panose="020F0502020204030204" pitchFamily="34" charset="0"/>
                <a:cs typeface="Calibri" panose="020F0502020204030204" pitchFamily="34" charset="0"/>
              </a:rPr>
              <a:t>values </a:t>
            </a:r>
            <a:r>
              <a:rPr lang="en-US" sz="2400" spc="-13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2400" spc="-114" dirty="0">
                <a:latin typeface="Calibri" panose="020F0502020204030204" pitchFamily="34" charset="0"/>
                <a:cs typeface="Calibri" panose="020F0502020204030204" pitchFamily="34" charset="0"/>
              </a:rPr>
              <a:t>entropy </a:t>
            </a:r>
            <a:r>
              <a:rPr lang="en-US" sz="2400" spc="-125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400" spc="-120" dirty="0">
                <a:latin typeface="Calibri" panose="020F0502020204030204" pitchFamily="34" charset="0"/>
                <a:cs typeface="Calibri" panose="020F0502020204030204" pitchFamily="34" charset="0"/>
              </a:rPr>
              <a:t>k-valued  </a:t>
            </a:r>
            <a:r>
              <a:rPr lang="en-US" sz="2400" spc="-65" dirty="0">
                <a:latin typeface="Calibri" panose="020F0502020204030204" pitchFamily="34" charset="0"/>
                <a:cs typeface="Calibri" panose="020F0502020204030204" pitchFamily="34" charset="0"/>
              </a:rPr>
              <a:t>attribute </a:t>
            </a:r>
            <a:r>
              <a:rPr lang="en-US" sz="2400" spc="-120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2400" spc="-315" dirty="0">
                <a:latin typeface="Calibri" panose="020F0502020204030204" pitchFamily="34" charset="0"/>
                <a:cs typeface="Calibri" panose="020F0502020204030204" pitchFamily="34" charset="0"/>
              </a:rPr>
              <a:t>0    </a:t>
            </a:r>
            <a:r>
              <a:rPr lang="en-US" sz="2400" spc="-7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2400" spc="27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85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2400" spc="-85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spc="-85" dirty="0">
                <a:latin typeface="Calibri" panose="020F0502020204030204" pitchFamily="34" charset="0"/>
                <a:cs typeface="Calibri" panose="020F0502020204030204" pitchFamily="34" charset="0"/>
              </a:rPr>
              <a:t>(k)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0250" marR="676275" lvl="1" indent="-252095">
              <a:lnSpc>
                <a:spcPct val="101200"/>
              </a:lnSpc>
              <a:spcBef>
                <a:spcPts val="345"/>
              </a:spcBef>
              <a:buFont typeface="Menlo"/>
              <a:buChar char="·"/>
              <a:tabLst>
                <a:tab pos="730885" algn="l"/>
              </a:tabLst>
            </a:pPr>
            <a:r>
              <a:rPr lang="en-US" sz="2400" spc="-90" dirty="0">
                <a:latin typeface="Calibri" panose="020F0502020204030204" pitchFamily="34" charset="0"/>
                <a:cs typeface="Calibri" panose="020F0502020204030204" pitchFamily="34" charset="0"/>
              </a:rPr>
              <a:t>Thus </a:t>
            </a:r>
            <a:r>
              <a:rPr lang="en-US" sz="2400" spc="-125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400" spc="-150" dirty="0">
                <a:latin typeface="Calibri" panose="020F0502020204030204" pitchFamily="34" charset="0"/>
                <a:cs typeface="Calibri" panose="020F0502020204030204" pitchFamily="34" charset="0"/>
              </a:rPr>
              <a:t>20-valued </a:t>
            </a:r>
            <a:r>
              <a:rPr lang="en-US" sz="2400" spc="-65" dirty="0">
                <a:latin typeface="Calibri" panose="020F0502020204030204" pitchFamily="34" charset="0"/>
                <a:cs typeface="Calibri" panose="020F0502020204030204" pitchFamily="34" charset="0"/>
              </a:rPr>
              <a:t>attribute, </a:t>
            </a:r>
            <a:r>
              <a:rPr lang="en-US" sz="2400" spc="-114" dirty="0">
                <a:latin typeface="Calibri" panose="020F0502020204030204" pitchFamily="34" charset="0"/>
                <a:cs typeface="Calibri" panose="020F0502020204030204" pitchFamily="34" charset="0"/>
              </a:rPr>
              <a:t>possible </a:t>
            </a:r>
            <a:r>
              <a:rPr lang="en-US" sz="2400" spc="-120" dirty="0">
                <a:latin typeface="Calibri" panose="020F0502020204030204" pitchFamily="34" charset="0"/>
                <a:cs typeface="Calibri" panose="020F0502020204030204" pitchFamily="34" charset="0"/>
              </a:rPr>
              <a:t>values </a:t>
            </a:r>
            <a:r>
              <a:rPr lang="en-US" sz="2400" spc="-130" dirty="0">
                <a:latin typeface="Calibri" panose="020F0502020204030204" pitchFamily="34" charset="0"/>
                <a:cs typeface="Calibri" panose="020F0502020204030204" pitchFamily="34" charset="0"/>
              </a:rPr>
              <a:t>of  </a:t>
            </a:r>
            <a:r>
              <a:rPr lang="en-US" sz="2400" spc="-114" dirty="0">
                <a:latin typeface="Calibri" panose="020F0502020204030204" pitchFamily="34" charset="0"/>
                <a:cs typeface="Calibri" panose="020F0502020204030204" pitchFamily="34" charset="0"/>
              </a:rPr>
              <a:t>entropy </a:t>
            </a:r>
            <a:r>
              <a:rPr lang="en-US" sz="2400" spc="-120" dirty="0"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lang="en-US" sz="2400" spc="-315" dirty="0">
                <a:latin typeface="Calibri" panose="020F0502020204030204" pitchFamily="34" charset="0"/>
                <a:cs typeface="Calibri" panose="020F0502020204030204" pitchFamily="34" charset="0"/>
              </a:rPr>
              <a:t>0    </a:t>
            </a:r>
            <a:r>
              <a:rPr lang="en-US" sz="2400" spc="-7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2400" spc="-2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145" dirty="0">
                <a:latin typeface="Calibri" panose="020F0502020204030204" pitchFamily="34" charset="0"/>
                <a:cs typeface="Calibri" panose="020F0502020204030204" pitchFamily="34" charset="0"/>
              </a:rPr>
              <a:t>4.3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8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DE9F-DD90-0447-B793-1A8BDDC4F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53" y="535517"/>
            <a:ext cx="6703695" cy="759883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dirty="0"/>
              <a:t>Weighted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7BD5EA-47EB-CA48-A760-877EACA07C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4353" y="1447800"/>
                <a:ext cx="6703695" cy="761174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To select the best attribute to split a node, one must consider the </a:t>
                </a:r>
                <a:r>
                  <a:rPr lang="en-US" sz="2400" b="1" u="sng" dirty="0">
                    <a:solidFill>
                      <a:srgbClr val="C00000"/>
                    </a:solidFill>
                    <a:latin typeface="+mj-lt"/>
                  </a:rPr>
                  <a:t>weighted entropy </a:t>
                </a:r>
                <a:r>
                  <a:rPr lang="en-US" sz="2400" dirty="0"/>
                  <a:t>of the resulting child nodes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where parent node S is split into n subsets, one   subset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400" dirty="0"/>
                  <a:t>  for each of the values v of attribute A.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7BD5EA-47EB-CA48-A760-877EACA07C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4353" y="1447800"/>
                <a:ext cx="6703695" cy="7611746"/>
              </a:xfrm>
              <a:blipFill>
                <a:blip r:embed="rId2"/>
                <a:stretch>
                  <a:fillRect l="-1323" t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196F83D-1205-1D44-8C84-FBA84A2F5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75" y="2667000"/>
            <a:ext cx="42100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42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A13F55-9174-F545-B63D-9DCFA57C081B}"/>
              </a:ext>
            </a:extLst>
          </p:cNvPr>
          <p:cNvSpPr/>
          <p:nvPr/>
        </p:nvSpPr>
        <p:spPr>
          <a:xfrm>
            <a:off x="152400" y="1143000"/>
            <a:ext cx="7848600" cy="754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S has 6 positive and 6 negative instances</a:t>
            </a:r>
          </a:p>
          <a:p>
            <a:r>
              <a:rPr lang="en-US" sz="2400" dirty="0">
                <a:latin typeface="Courier" pitchFamily="2" charset="0"/>
              </a:rPr>
              <a:t>Class values are + and –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Attribute A1 has 3 values: </a:t>
            </a:r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X,Y,and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 Z</a:t>
            </a:r>
          </a:p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X:(0+, 2-) Y:(4+, 0-) Z:(2+, 4-)</a:t>
            </a:r>
          </a:p>
          <a:p>
            <a:endParaRPr lang="en-US" sz="2400" dirty="0">
              <a:solidFill>
                <a:srgbClr val="C00000"/>
              </a:solidFill>
              <a:latin typeface="Courier" pitchFamily="2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Weighted-Entropy(S, A1) = </a:t>
            </a:r>
          </a:p>
          <a:p>
            <a:endParaRPr lang="en-US" sz="2000" dirty="0">
              <a:solidFill>
                <a:srgbClr val="C00000"/>
              </a:solidFill>
              <a:latin typeface="Courier" pitchFamily="2" charset="0"/>
            </a:endParaRPr>
          </a:p>
          <a:p>
            <a:endParaRPr lang="en-US" sz="2000" dirty="0">
              <a:solidFill>
                <a:srgbClr val="C00000"/>
              </a:solidFill>
              <a:latin typeface="Courier" pitchFamily="2" charset="0"/>
            </a:endParaRPr>
          </a:p>
          <a:p>
            <a:endParaRPr lang="en-US" sz="2000" dirty="0">
              <a:solidFill>
                <a:srgbClr val="C00000"/>
              </a:solidFill>
              <a:latin typeface="Courier" pitchFamily="2" charset="0"/>
            </a:endParaRPr>
          </a:p>
          <a:p>
            <a:endParaRPr lang="en-US" sz="2000" dirty="0">
              <a:solidFill>
                <a:srgbClr val="C00000"/>
              </a:solidFill>
              <a:latin typeface="Courier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Attribute A2 has 4 values: 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</a:rPr>
              <a:t>R,S,T,and</a:t>
            </a:r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 U</a:t>
            </a: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R:(1+,1-) S:(1+,1-) T:(2+,2-) U:(2+,2-)</a:t>
            </a:r>
          </a:p>
          <a:p>
            <a:endParaRPr lang="en-US" sz="2400" dirty="0">
              <a:solidFill>
                <a:srgbClr val="0070C0"/>
              </a:solidFill>
              <a:latin typeface="Courier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Weighted-Entropy(S, A2) = </a:t>
            </a:r>
          </a:p>
          <a:p>
            <a:endParaRPr lang="en-US" sz="2000" dirty="0">
              <a:solidFill>
                <a:srgbClr val="0070C0"/>
              </a:solidFill>
              <a:latin typeface="Courier" pitchFamily="2" charset="0"/>
            </a:endParaRPr>
          </a:p>
          <a:p>
            <a:endParaRPr lang="en-US" sz="2400" dirty="0">
              <a:effectLst/>
              <a:latin typeface="Helvetica" pitchFamily="2" charset="0"/>
            </a:endParaRPr>
          </a:p>
          <a:p>
            <a:endParaRPr lang="en-US" sz="2400" dirty="0">
              <a:latin typeface="Helvetica" pitchFamily="2" charset="0"/>
            </a:endParaRPr>
          </a:p>
          <a:p>
            <a:endParaRPr lang="en-US" sz="2400" dirty="0">
              <a:effectLst/>
              <a:latin typeface="Helvetica" pitchFamily="2" charset="0"/>
            </a:endParaRPr>
          </a:p>
          <a:p>
            <a:endParaRPr lang="en-US" sz="2400" dirty="0">
              <a:effectLst/>
              <a:latin typeface="Helvetica" pitchFamily="2" charset="0"/>
            </a:endParaRPr>
          </a:p>
          <a:p>
            <a:endParaRPr lang="en-US" sz="2400" dirty="0">
              <a:effectLst/>
              <a:latin typeface="Helvetica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9C34D-89DD-5346-8E17-44B59ADDB73B}"/>
              </a:ext>
            </a:extLst>
          </p:cNvPr>
          <p:cNvSpPr txBox="1"/>
          <p:nvPr/>
        </p:nvSpPr>
        <p:spPr>
          <a:xfrm>
            <a:off x="2895600" y="381000"/>
            <a:ext cx="1450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63200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A13F55-9174-F545-B63D-9DCFA57C081B}"/>
              </a:ext>
            </a:extLst>
          </p:cNvPr>
          <p:cNvSpPr/>
          <p:nvPr/>
        </p:nvSpPr>
        <p:spPr>
          <a:xfrm>
            <a:off x="152400" y="1143000"/>
            <a:ext cx="784860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S has 6 positive and 6 negative instances</a:t>
            </a:r>
          </a:p>
          <a:p>
            <a:r>
              <a:rPr lang="en-US" sz="2400" dirty="0">
                <a:latin typeface="Courier" pitchFamily="2" charset="0"/>
              </a:rPr>
              <a:t>Class values are + and –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Attribute A1 has 3 values: </a:t>
            </a:r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X,Y,and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 Z</a:t>
            </a:r>
          </a:p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X:(0+, 2-) Y:(4+, 0-) Z:(2+, 4-)</a:t>
            </a:r>
          </a:p>
          <a:p>
            <a:endParaRPr lang="en-US" sz="2400" dirty="0">
              <a:solidFill>
                <a:srgbClr val="C00000"/>
              </a:solidFill>
              <a:latin typeface="Courier" pitchFamily="2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Weighted-Entropy(S, A1) = </a:t>
            </a:r>
          </a:p>
          <a:p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 (2/12)(0) + (4/12)(0) + (6/12)Entropy(2+,4-)</a:t>
            </a:r>
          </a:p>
          <a:p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= (1/2)[(-2/6)log(2/6) - (4/6)log(4/6)]</a:t>
            </a:r>
          </a:p>
          <a:p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= (1/2)[(-1/3)(-1.58) - (2/3)(-.58)]</a:t>
            </a:r>
          </a:p>
          <a:p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= .454</a:t>
            </a:r>
          </a:p>
          <a:p>
            <a:endParaRPr lang="en-US" sz="2000" dirty="0">
              <a:solidFill>
                <a:srgbClr val="C00000"/>
              </a:solidFill>
              <a:latin typeface="Courier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Attribute A2 has 4 values: 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</a:rPr>
              <a:t>R,S,T,and</a:t>
            </a:r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 U</a:t>
            </a: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R:(1+,1-) S:(1+,1-) T:(2+,2-) U:(2+,2-)</a:t>
            </a:r>
          </a:p>
          <a:p>
            <a:endParaRPr lang="en-US" sz="2400" dirty="0">
              <a:solidFill>
                <a:srgbClr val="0070C0"/>
              </a:solidFill>
              <a:latin typeface="Courier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Weighted-Entropy(S, A2) = </a:t>
            </a:r>
          </a:p>
          <a:p>
            <a:r>
              <a:rPr lang="en-US" sz="2000" dirty="0">
                <a:solidFill>
                  <a:srgbClr val="0070C0"/>
                </a:solidFill>
                <a:latin typeface="Courier" pitchFamily="2" charset="0"/>
              </a:rPr>
              <a:t>[(2/12)(1) + (2/12)(1) + (4/12)(1) + (4/12)(1)]</a:t>
            </a:r>
          </a:p>
          <a:p>
            <a:r>
              <a:rPr lang="en-US" sz="2000" dirty="0">
                <a:solidFill>
                  <a:srgbClr val="0070C0"/>
                </a:solidFill>
                <a:latin typeface="Courier" pitchFamily="2" charset="0"/>
              </a:rPr>
              <a:t>=  1</a:t>
            </a:r>
          </a:p>
          <a:p>
            <a:endParaRPr lang="en-US" sz="2000" dirty="0">
              <a:solidFill>
                <a:srgbClr val="0070C0"/>
              </a:solidFill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So attribute A1 is better for splitting than attribute A2 since splitting on A1 produces a smaller weighted entropy.</a:t>
            </a:r>
          </a:p>
          <a:p>
            <a:endParaRPr lang="en-US" sz="2400" dirty="0">
              <a:effectLst/>
              <a:latin typeface="Helvetica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9C34D-89DD-5346-8E17-44B59ADDB73B}"/>
              </a:ext>
            </a:extLst>
          </p:cNvPr>
          <p:cNvSpPr txBox="1"/>
          <p:nvPr/>
        </p:nvSpPr>
        <p:spPr>
          <a:xfrm>
            <a:off x="2895600" y="381000"/>
            <a:ext cx="1450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062292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0"/>
              </a:lnSpc>
            </a:pPr>
            <a:fld id="{81D60167-4931-47E6-BA6A-407CBD079E47}" type="slidenum">
              <a:rPr spc="-125" dirty="0"/>
              <a:t>16</a:t>
            </a:fld>
            <a:endParaRPr spc="-125" dirty="0"/>
          </a:p>
        </p:txBody>
      </p:sp>
      <p:sp>
        <p:nvSpPr>
          <p:cNvPr id="2" name="object 2"/>
          <p:cNvSpPr txBox="1"/>
          <p:nvPr/>
        </p:nvSpPr>
        <p:spPr>
          <a:xfrm>
            <a:off x="-533400" y="914400"/>
            <a:ext cx="8629992" cy="17708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1725"/>
              </a:spcBef>
              <a:tabLst>
                <a:tab pos="264795" algn="l"/>
              </a:tabLst>
            </a:pPr>
            <a:r>
              <a:rPr sz="2800" b="1" u="sng" spc="-125" dirty="0">
                <a:latin typeface="+mj-lt"/>
                <a:cs typeface="Calibri" panose="020F0502020204030204" pitchFamily="34" charset="0"/>
              </a:rPr>
              <a:t>Information</a:t>
            </a:r>
            <a:r>
              <a:rPr sz="2800" b="1" u="sng" spc="125" dirty="0">
                <a:latin typeface="+mj-lt"/>
                <a:cs typeface="Calibri" panose="020F0502020204030204" pitchFamily="34" charset="0"/>
              </a:rPr>
              <a:t> </a:t>
            </a:r>
            <a:r>
              <a:rPr sz="2800" b="1" u="sng" spc="-80" dirty="0">
                <a:latin typeface="+mj-lt"/>
                <a:cs typeface="Calibri" panose="020F0502020204030204" pitchFamily="34" charset="0"/>
              </a:rPr>
              <a:t>Gain</a:t>
            </a:r>
            <a:endParaRPr sz="2800" b="1" u="sng" dirty="0">
              <a:latin typeface="+mj-lt"/>
              <a:cs typeface="Calibri" panose="020F0502020204030204" pitchFamily="34" charset="0"/>
            </a:endParaRPr>
          </a:p>
          <a:p>
            <a:pPr marL="793750" marR="541020" indent="-267970">
              <a:lnSpc>
                <a:spcPct val="101200"/>
              </a:lnSpc>
              <a:spcBef>
                <a:spcPts val="1695"/>
              </a:spcBef>
            </a:pPr>
            <a:r>
              <a:rPr sz="2050" b="1" spc="-285" dirty="0">
                <a:latin typeface="Georgia"/>
                <a:cs typeface="Georgia"/>
              </a:rPr>
              <a:t> </a:t>
            </a:r>
            <a:r>
              <a:rPr lang="en-US" sz="2050" b="1" spc="-285" dirty="0">
                <a:latin typeface="Georgia"/>
                <a:cs typeface="Georgia"/>
              </a:rPr>
              <a:t>       </a:t>
            </a:r>
            <a:r>
              <a:rPr lang="en-US" sz="2400" u="sng" spc="-135" dirty="0">
                <a:solidFill>
                  <a:srgbClr val="C00000"/>
                </a:solidFill>
                <a:cs typeface="Georgia"/>
              </a:rPr>
              <a:t>Information Gain </a:t>
            </a:r>
            <a:r>
              <a:rPr lang="en-US" sz="2400" spc="-135" dirty="0">
                <a:cs typeface="Georgia"/>
              </a:rPr>
              <a:t>m</a:t>
            </a:r>
            <a:r>
              <a:rPr sz="2400" spc="-135" dirty="0">
                <a:cs typeface="Georgia"/>
              </a:rPr>
              <a:t>easures </a:t>
            </a:r>
            <a:r>
              <a:rPr sz="2400" spc="-90" dirty="0">
                <a:cs typeface="Georgia"/>
              </a:rPr>
              <a:t>the </a:t>
            </a:r>
            <a:r>
              <a:rPr sz="2400" spc="-95" dirty="0">
                <a:cs typeface="Georgia"/>
              </a:rPr>
              <a:t>expected </a:t>
            </a:r>
            <a:r>
              <a:rPr sz="2400" spc="-110" dirty="0">
                <a:cs typeface="Georgia"/>
              </a:rPr>
              <a:t>reduction </a:t>
            </a:r>
            <a:r>
              <a:rPr sz="2400" spc="-125" dirty="0">
                <a:cs typeface="Georgia"/>
              </a:rPr>
              <a:t>in</a:t>
            </a:r>
            <a:r>
              <a:rPr lang="en-US" sz="2400" spc="-125" dirty="0">
                <a:cs typeface="Georgia"/>
              </a:rPr>
              <a:t> </a:t>
            </a:r>
            <a:r>
              <a:rPr sz="2400" spc="-114" dirty="0">
                <a:cs typeface="Georgia"/>
              </a:rPr>
              <a:t>entropy </a:t>
            </a:r>
            <a:r>
              <a:rPr sz="2400" spc="-105" dirty="0">
                <a:cs typeface="Georgia"/>
              </a:rPr>
              <a:t>result</a:t>
            </a:r>
            <a:r>
              <a:rPr sz="2400" spc="-114" dirty="0">
                <a:cs typeface="Georgia"/>
              </a:rPr>
              <a:t>ing </a:t>
            </a:r>
            <a:r>
              <a:rPr sz="2400" spc="-145" dirty="0">
                <a:cs typeface="Georgia"/>
              </a:rPr>
              <a:t>from </a:t>
            </a:r>
            <a:r>
              <a:rPr sz="2400" spc="-95" dirty="0">
                <a:cs typeface="Georgia"/>
              </a:rPr>
              <a:t>partitioning </a:t>
            </a:r>
            <a:r>
              <a:rPr sz="2400" spc="-90" dirty="0">
                <a:cs typeface="Georgia"/>
              </a:rPr>
              <a:t>the </a:t>
            </a:r>
            <a:r>
              <a:rPr lang="en-US" sz="2400" spc="-125" dirty="0">
                <a:cs typeface="Georgia"/>
              </a:rPr>
              <a:t>data instances</a:t>
            </a:r>
            <a:r>
              <a:rPr sz="2400" spc="-125" dirty="0">
                <a:cs typeface="Georgia"/>
              </a:rPr>
              <a:t> </a:t>
            </a:r>
            <a:r>
              <a:rPr sz="2400" spc="-114" dirty="0">
                <a:cs typeface="Georgia"/>
              </a:rPr>
              <a:t>according </a:t>
            </a:r>
            <a:r>
              <a:rPr sz="2400" spc="-70" dirty="0">
                <a:cs typeface="Georgia"/>
              </a:rPr>
              <a:t>to </a:t>
            </a:r>
            <a:r>
              <a:rPr sz="2400" spc="-90" dirty="0">
                <a:cs typeface="Georgia"/>
              </a:rPr>
              <a:t>the  </a:t>
            </a:r>
            <a:r>
              <a:rPr sz="2400" spc="-120" dirty="0">
                <a:cs typeface="Georgia"/>
              </a:rPr>
              <a:t>values </a:t>
            </a:r>
            <a:r>
              <a:rPr sz="2400" spc="-130" dirty="0">
                <a:cs typeface="Georgia"/>
              </a:rPr>
              <a:t>of </a:t>
            </a:r>
            <a:r>
              <a:rPr sz="2400" spc="-125" dirty="0">
                <a:cs typeface="Georgia"/>
              </a:rPr>
              <a:t>an</a:t>
            </a:r>
            <a:r>
              <a:rPr sz="2400" spc="-110" dirty="0">
                <a:cs typeface="Georgia"/>
              </a:rPr>
              <a:t> </a:t>
            </a:r>
            <a:r>
              <a:rPr sz="2400" spc="-70" dirty="0">
                <a:cs typeface="Georgia"/>
              </a:rPr>
              <a:t>attribute</a:t>
            </a:r>
            <a:endParaRPr sz="2400" dirty="0"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60" y="3758756"/>
            <a:ext cx="7707961" cy="917495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318135" marR="773430">
              <a:lnSpc>
                <a:spcPct val="101200"/>
              </a:lnSpc>
              <a:spcBef>
                <a:spcPts val="1305"/>
              </a:spcBef>
            </a:pPr>
            <a:r>
              <a:rPr sz="2400" spc="-140" dirty="0">
                <a:cs typeface="Georgia"/>
              </a:rPr>
              <a:t>where </a:t>
            </a:r>
            <a:r>
              <a:rPr sz="2400" spc="-110" dirty="0">
                <a:cs typeface="Georgia"/>
              </a:rPr>
              <a:t>parent </a:t>
            </a:r>
            <a:r>
              <a:rPr sz="2400" spc="-135" dirty="0">
                <a:cs typeface="Georgia"/>
              </a:rPr>
              <a:t>node </a:t>
            </a:r>
            <a:r>
              <a:rPr sz="2400" spc="-100" dirty="0">
                <a:cs typeface="Georgia"/>
              </a:rPr>
              <a:t>S </a:t>
            </a:r>
            <a:r>
              <a:rPr sz="2400" spc="-120" dirty="0">
                <a:cs typeface="Georgia"/>
              </a:rPr>
              <a:t>is </a:t>
            </a:r>
            <a:r>
              <a:rPr sz="2400" spc="-80" dirty="0">
                <a:cs typeface="Georgia"/>
              </a:rPr>
              <a:t>split </a:t>
            </a:r>
            <a:r>
              <a:rPr sz="2400" spc="-110" dirty="0">
                <a:cs typeface="Georgia"/>
              </a:rPr>
              <a:t>into </a:t>
            </a:r>
            <a:r>
              <a:rPr sz="2400" i="1" spc="-75" dirty="0">
                <a:cs typeface="Georgia"/>
              </a:rPr>
              <a:t>n </a:t>
            </a:r>
            <a:r>
              <a:rPr sz="2400" spc="-105" dirty="0">
                <a:cs typeface="Georgia"/>
              </a:rPr>
              <a:t>subsets, </a:t>
            </a:r>
            <a:r>
              <a:rPr sz="2400" spc="-160" dirty="0">
                <a:cs typeface="Georgia"/>
              </a:rPr>
              <a:t>one  </a:t>
            </a:r>
            <a:r>
              <a:rPr sz="2400" spc="-110" dirty="0">
                <a:cs typeface="Georgia"/>
              </a:rPr>
              <a:t>subset </a:t>
            </a:r>
            <a:r>
              <a:rPr sz="2400" i="1" spc="5" dirty="0">
                <a:cs typeface="Georgia"/>
              </a:rPr>
              <a:t>S</a:t>
            </a:r>
            <a:r>
              <a:rPr sz="2400" i="1" spc="7" baseline="-11904" dirty="0">
                <a:cs typeface="Georgia"/>
              </a:rPr>
              <a:t>v </a:t>
            </a:r>
            <a:r>
              <a:rPr sz="2400" spc="-125" dirty="0">
                <a:cs typeface="Georgia"/>
              </a:rPr>
              <a:t>for </a:t>
            </a:r>
            <a:r>
              <a:rPr sz="2400" spc="-135" dirty="0">
                <a:cs typeface="Georgia"/>
              </a:rPr>
              <a:t>each </a:t>
            </a:r>
            <a:r>
              <a:rPr sz="2400" spc="-130" dirty="0">
                <a:cs typeface="Georgia"/>
              </a:rPr>
              <a:t>of </a:t>
            </a:r>
            <a:r>
              <a:rPr sz="2400" spc="-95" dirty="0">
                <a:cs typeface="Georgia"/>
              </a:rPr>
              <a:t>the </a:t>
            </a:r>
            <a:r>
              <a:rPr sz="2400" spc="-120" dirty="0">
                <a:cs typeface="Georgia"/>
              </a:rPr>
              <a:t>values </a:t>
            </a:r>
            <a:r>
              <a:rPr sz="2400" i="1" spc="-175" dirty="0">
                <a:cs typeface="Georgia"/>
              </a:rPr>
              <a:t>v </a:t>
            </a:r>
            <a:r>
              <a:rPr lang="en-US" sz="2400" i="1" spc="-175" dirty="0">
                <a:cs typeface="Georgia"/>
              </a:rPr>
              <a:t> </a:t>
            </a:r>
            <a:r>
              <a:rPr sz="2400" spc="-130" dirty="0">
                <a:cs typeface="Georgia"/>
              </a:rPr>
              <a:t>of </a:t>
            </a:r>
            <a:r>
              <a:rPr sz="2400" spc="-65" dirty="0">
                <a:cs typeface="Georgia"/>
              </a:rPr>
              <a:t>attribute</a:t>
            </a:r>
            <a:r>
              <a:rPr sz="2400" spc="60" dirty="0">
                <a:cs typeface="Georgia"/>
              </a:rPr>
              <a:t> </a:t>
            </a:r>
            <a:r>
              <a:rPr sz="2400" spc="5" dirty="0">
                <a:cs typeface="Georgia"/>
              </a:rPr>
              <a:t>A.</a:t>
            </a:r>
            <a:endParaRPr sz="2400" dirty="0">
              <a:cs typeface="Georgi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42019-06D3-9B42-87E4-DF0E0ED1796C}"/>
              </a:ext>
            </a:extLst>
          </p:cNvPr>
          <p:cNvSpPr txBox="1"/>
          <p:nvPr/>
        </p:nvSpPr>
        <p:spPr>
          <a:xfrm>
            <a:off x="81887" y="2883234"/>
            <a:ext cx="4746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Information Gain(S,A) = Entropy(S) 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9775E2-0395-B74F-B1B8-987FC476D4FF}"/>
              </a:ext>
            </a:extLst>
          </p:cNvPr>
          <p:cNvSpPr txBox="1"/>
          <p:nvPr/>
        </p:nvSpPr>
        <p:spPr>
          <a:xfrm>
            <a:off x="1711999" y="4828746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DD3229-76A4-994B-B3AD-D2E31E8960C4}"/>
              </a:ext>
            </a:extLst>
          </p:cNvPr>
          <p:cNvSpPr txBox="1"/>
          <p:nvPr/>
        </p:nvSpPr>
        <p:spPr>
          <a:xfrm>
            <a:off x="6210103" y="2861404"/>
            <a:ext cx="1577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Entropy(</a:t>
            </a:r>
            <a:r>
              <a:rPr lang="en-US" sz="2400" dirty="0" err="1"/>
              <a:t>S</a:t>
            </a:r>
            <a:r>
              <a:rPr lang="en-US" sz="2400" baseline="-25000" dirty="0" err="1"/>
              <a:t>v</a:t>
            </a:r>
            <a:r>
              <a:rPr lang="en-US" sz="24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A95C703-488C-7742-A099-5FEED96396D9}"/>
                  </a:ext>
                </a:extLst>
              </p:cNvPr>
              <p:cNvSpPr/>
              <p:nvPr/>
            </p:nvSpPr>
            <p:spPr>
              <a:xfrm>
                <a:off x="4245964" y="2668926"/>
                <a:ext cx="2131866" cy="1032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𝑣𝑎𝑙𝑢𝑒𝑠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A95C703-488C-7742-A099-5FEED96396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964" y="2668926"/>
                <a:ext cx="2131866" cy="1032142"/>
              </a:xfrm>
              <a:prstGeom prst="rect">
                <a:avLst/>
              </a:prstGeom>
              <a:blipFill>
                <a:blip r:embed="rId2"/>
                <a:stretch>
                  <a:fillRect l="-26627" t="-124390" b="-16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F704D1-0CFF-9746-B79A-BE40413D6F92}"/>
                  </a:ext>
                </a:extLst>
              </p:cNvPr>
              <p:cNvSpPr txBox="1"/>
              <p:nvPr/>
            </p:nvSpPr>
            <p:spPr>
              <a:xfrm>
                <a:off x="115193" y="4959584"/>
                <a:ext cx="7730343" cy="2892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/>
                  <a:t>The split attribute for node S</a:t>
                </a:r>
                <a:r>
                  <a:rPr lang="en-US" sz="2400" dirty="0"/>
                  <a:t> is the attribute A that results in the greatest information gain when splitting  node S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Largest Information Gain is the same as smallest Weighted Entropy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𝑣𝑎𝑙𝑢𝑒𝑠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sub>
                      <m:sup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den>
                        </m:f>
                      </m:e>
                    </m:nary>
                  </m:oMath>
                </a14:m>
                <a:r>
                  <a:rPr lang="en-US" sz="2400" dirty="0"/>
                  <a:t>Entropy(</a:t>
                </a:r>
                <a:r>
                  <a:rPr lang="en-US" sz="2400" dirty="0" err="1"/>
                  <a:t>S</a:t>
                </a:r>
                <a:r>
                  <a:rPr lang="en-US" sz="2400" baseline="-25000" dirty="0" err="1"/>
                  <a:t>v</a:t>
                </a:r>
                <a:r>
                  <a:rPr lang="en-US" sz="2400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F704D1-0CFF-9746-B79A-BE40413D6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93" y="4959584"/>
                <a:ext cx="7730343" cy="2892715"/>
              </a:xfrm>
              <a:prstGeom prst="rect">
                <a:avLst/>
              </a:prstGeom>
              <a:blipFill>
                <a:blip r:embed="rId3"/>
                <a:stretch>
                  <a:fillRect l="-1148" t="-1754" r="-1803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553A4EA-4DCD-B345-94AD-7AF7F30985DB}"/>
              </a:ext>
            </a:extLst>
          </p:cNvPr>
          <p:cNvSpPr txBox="1"/>
          <p:nvPr/>
        </p:nvSpPr>
        <p:spPr>
          <a:xfrm>
            <a:off x="164602" y="7267670"/>
            <a:ext cx="7596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The k values of attribute A are used to split node S into k     </a:t>
            </a:r>
            <a:r>
              <a:rPr lang="en-US" sz="2400" dirty="0" err="1"/>
              <a:t>subnodes</a:t>
            </a:r>
            <a:r>
              <a:rPr lang="en-US" sz="2400" dirty="0"/>
              <a:t>   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DED54D-942B-8F4C-8D22-FF56787B9CDC}"/>
              </a:ext>
            </a:extLst>
          </p:cNvPr>
          <p:cNvSpPr txBox="1"/>
          <p:nvPr/>
        </p:nvSpPr>
        <p:spPr>
          <a:xfrm>
            <a:off x="191623" y="8382000"/>
            <a:ext cx="7322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  Allows multiway splits (multiple branches from a node)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A13F55-9174-F545-B63D-9DCFA57C081B}"/>
              </a:ext>
            </a:extLst>
          </p:cNvPr>
          <p:cNvSpPr/>
          <p:nvPr/>
        </p:nvSpPr>
        <p:spPr>
          <a:xfrm>
            <a:off x="152400" y="1143000"/>
            <a:ext cx="7848600" cy="7602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S has 6 positive and 6 negative instances</a:t>
            </a:r>
          </a:p>
          <a:p>
            <a:r>
              <a:rPr lang="en-US" sz="2400" dirty="0">
                <a:latin typeface="Courier" pitchFamily="2" charset="0"/>
              </a:rPr>
              <a:t>Class values are + and –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Attribute A1 has 3 values: </a:t>
            </a:r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X,Y,and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 Z</a:t>
            </a:r>
          </a:p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X:(0+, 2-) Y:(4+, 0-) Z:(2+, 4-)</a:t>
            </a:r>
          </a:p>
          <a:p>
            <a:endParaRPr lang="en-US" sz="2400" dirty="0">
              <a:solidFill>
                <a:srgbClr val="C00000"/>
              </a:solidFill>
              <a:latin typeface="Courier" pitchFamily="2" charset="0"/>
            </a:endParaRPr>
          </a:p>
          <a:p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InfoGain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(S, A1) = </a:t>
            </a:r>
          </a:p>
          <a:p>
            <a:endParaRPr lang="en-US" sz="2000" dirty="0">
              <a:solidFill>
                <a:srgbClr val="C00000"/>
              </a:solidFill>
              <a:latin typeface="Courier" pitchFamily="2" charset="0"/>
            </a:endParaRPr>
          </a:p>
          <a:p>
            <a:endParaRPr lang="en-US" sz="2000" dirty="0">
              <a:solidFill>
                <a:srgbClr val="C00000"/>
              </a:solidFill>
              <a:latin typeface="Courier" pitchFamily="2" charset="0"/>
            </a:endParaRPr>
          </a:p>
          <a:p>
            <a:endParaRPr lang="en-US" sz="2000" dirty="0">
              <a:solidFill>
                <a:srgbClr val="C00000"/>
              </a:solidFill>
              <a:latin typeface="Courier" pitchFamily="2" charset="0"/>
            </a:endParaRPr>
          </a:p>
          <a:p>
            <a:endParaRPr lang="en-US" sz="2000" dirty="0">
              <a:solidFill>
                <a:srgbClr val="C00000"/>
              </a:solidFill>
              <a:latin typeface="Courier" pitchFamily="2" charset="0"/>
            </a:endParaRPr>
          </a:p>
          <a:p>
            <a:endParaRPr lang="en-US" sz="2000" dirty="0">
              <a:solidFill>
                <a:srgbClr val="C00000"/>
              </a:solidFill>
              <a:latin typeface="Courier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Attribute A2 has 4 values: 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</a:rPr>
              <a:t>R,S,T,and</a:t>
            </a:r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 U</a:t>
            </a: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R:(1+,1-) S:(1+,1-) T:(2+,2-) U:(2+,2-)</a:t>
            </a:r>
          </a:p>
          <a:p>
            <a:endParaRPr lang="en-US" sz="2400" dirty="0">
              <a:solidFill>
                <a:srgbClr val="0070C0"/>
              </a:solidFill>
              <a:latin typeface="Courier" pitchFamily="2" charset="0"/>
            </a:endParaRPr>
          </a:p>
          <a:p>
            <a:r>
              <a:rPr lang="en-US" sz="2400" dirty="0" err="1">
                <a:solidFill>
                  <a:srgbClr val="0070C0"/>
                </a:solidFill>
                <a:latin typeface="Courier" pitchFamily="2" charset="0"/>
              </a:rPr>
              <a:t>InfoGain</a:t>
            </a:r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(S, A2) = </a:t>
            </a:r>
          </a:p>
          <a:p>
            <a:endParaRPr lang="en-US" sz="2000" dirty="0">
              <a:solidFill>
                <a:srgbClr val="0070C0"/>
              </a:solidFill>
              <a:latin typeface="Courier" pitchFamily="2" charset="0"/>
            </a:endParaRPr>
          </a:p>
          <a:p>
            <a:endParaRPr lang="en-US" sz="2000" dirty="0">
              <a:solidFill>
                <a:srgbClr val="0070C0"/>
              </a:solidFill>
              <a:latin typeface="Courier" pitchFamily="2" charset="0"/>
            </a:endParaRPr>
          </a:p>
          <a:p>
            <a:endParaRPr lang="en-US" sz="2000" dirty="0">
              <a:solidFill>
                <a:srgbClr val="0070C0"/>
              </a:solidFill>
              <a:latin typeface="Courier" pitchFamily="2" charset="0"/>
            </a:endParaRPr>
          </a:p>
          <a:p>
            <a:endParaRPr lang="en-US" sz="2000" dirty="0">
              <a:solidFill>
                <a:srgbClr val="0070C0"/>
              </a:solidFill>
              <a:latin typeface="Courier" pitchFamily="2" charset="0"/>
            </a:endParaRPr>
          </a:p>
          <a:p>
            <a:endParaRPr lang="en-US" sz="2000" dirty="0">
              <a:solidFill>
                <a:srgbClr val="0070C0"/>
              </a:solidFill>
              <a:latin typeface="Courier" pitchFamily="2" charset="0"/>
            </a:endParaRPr>
          </a:p>
          <a:p>
            <a:endParaRPr lang="en-US" sz="2400" dirty="0">
              <a:effectLst/>
              <a:latin typeface="Helvetica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9C34D-89DD-5346-8E17-44B59ADDB73B}"/>
              </a:ext>
            </a:extLst>
          </p:cNvPr>
          <p:cNvSpPr txBox="1"/>
          <p:nvPr/>
        </p:nvSpPr>
        <p:spPr>
          <a:xfrm>
            <a:off x="2895600" y="381000"/>
            <a:ext cx="1450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031760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A13F55-9174-F545-B63D-9DCFA57C081B}"/>
              </a:ext>
            </a:extLst>
          </p:cNvPr>
          <p:cNvSpPr/>
          <p:nvPr/>
        </p:nvSpPr>
        <p:spPr>
          <a:xfrm>
            <a:off x="152400" y="1143000"/>
            <a:ext cx="784860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S has 6 positive and 6 negative instances</a:t>
            </a:r>
          </a:p>
          <a:p>
            <a:r>
              <a:rPr lang="en-US" sz="2400" dirty="0">
                <a:latin typeface="Courier" pitchFamily="2" charset="0"/>
              </a:rPr>
              <a:t>Class values are + and –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Attribute A1 has 3 values: </a:t>
            </a:r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X,Y,and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 Z</a:t>
            </a:r>
          </a:p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X:(0+, 2-) Y:(4+, 0-) Z:(2+, 4-)</a:t>
            </a:r>
          </a:p>
          <a:p>
            <a:endParaRPr lang="en-US" sz="2400" dirty="0">
              <a:solidFill>
                <a:srgbClr val="C00000"/>
              </a:solidFill>
              <a:latin typeface="Courier" pitchFamily="2" charset="0"/>
            </a:endParaRPr>
          </a:p>
          <a:p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InfoGain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(S, A1) = </a:t>
            </a:r>
          </a:p>
          <a:p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1 - (2/12)(0) - (4/12)(</a:t>
            </a:r>
            <a:r>
              <a:rPr lang="en-US" sz="2000">
                <a:solidFill>
                  <a:srgbClr val="C00000"/>
                </a:solidFill>
                <a:latin typeface="Courier" pitchFamily="2" charset="0"/>
              </a:rPr>
              <a:t>0) - (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6/12)Entropy(2+,4-)</a:t>
            </a:r>
          </a:p>
          <a:p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= 1 - (1/2)[(-2/6)log(2/6) - (4/6)log(4/6)]</a:t>
            </a:r>
          </a:p>
          <a:p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= 1 - (1/2)[(-1/3)(-1.58) - (2/3)(-.58)]</a:t>
            </a:r>
          </a:p>
          <a:p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= .546</a:t>
            </a:r>
          </a:p>
          <a:p>
            <a:endParaRPr lang="en-US" sz="2000" dirty="0">
              <a:solidFill>
                <a:srgbClr val="C00000"/>
              </a:solidFill>
              <a:latin typeface="Courier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Attribute A2 has 4 values: 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</a:rPr>
              <a:t>R,S,T,and</a:t>
            </a:r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 U</a:t>
            </a: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R:(1+,1-) S:(1+,1-) T:(2+,2-) U:(2+,2-)</a:t>
            </a:r>
          </a:p>
          <a:p>
            <a:endParaRPr lang="en-US" sz="2400" dirty="0">
              <a:solidFill>
                <a:srgbClr val="0070C0"/>
              </a:solidFill>
              <a:latin typeface="Courier" pitchFamily="2" charset="0"/>
            </a:endParaRPr>
          </a:p>
          <a:p>
            <a:r>
              <a:rPr lang="en-US" sz="2400" dirty="0" err="1">
                <a:solidFill>
                  <a:srgbClr val="0070C0"/>
                </a:solidFill>
                <a:latin typeface="Courier" pitchFamily="2" charset="0"/>
              </a:rPr>
              <a:t>InfoGain</a:t>
            </a:r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(S, A2) = </a:t>
            </a:r>
          </a:p>
          <a:p>
            <a:r>
              <a:rPr lang="en-US" sz="2000" dirty="0">
                <a:solidFill>
                  <a:srgbClr val="0070C0"/>
                </a:solidFill>
                <a:latin typeface="Courier" pitchFamily="2" charset="0"/>
              </a:rPr>
              <a:t>1 - [(2/12)(1) - (2/12)(1) -(4/12)(1) -(4/12)(1)]</a:t>
            </a:r>
          </a:p>
          <a:p>
            <a:r>
              <a:rPr lang="en-US" sz="2000" dirty="0">
                <a:solidFill>
                  <a:srgbClr val="0070C0"/>
                </a:solidFill>
                <a:latin typeface="Courier" pitchFamily="2" charset="0"/>
              </a:rPr>
              <a:t>= 1 - 1</a:t>
            </a:r>
          </a:p>
          <a:p>
            <a:r>
              <a:rPr lang="en-US" sz="2000" dirty="0">
                <a:solidFill>
                  <a:srgbClr val="0070C0"/>
                </a:solidFill>
                <a:latin typeface="Courier" pitchFamily="2" charset="0"/>
              </a:rPr>
              <a:t>= 0</a:t>
            </a:r>
          </a:p>
          <a:p>
            <a:endParaRPr lang="en-US" sz="2000" dirty="0">
              <a:solidFill>
                <a:srgbClr val="0070C0"/>
              </a:solidFill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So attribute A1 is better for splitting than attribute A2 since splitting on A1 produces a larger information gain.</a:t>
            </a:r>
          </a:p>
          <a:p>
            <a:endParaRPr lang="en-US" sz="2400" dirty="0">
              <a:effectLst/>
              <a:latin typeface="Helvetica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9C34D-89DD-5346-8E17-44B59ADDB73B}"/>
              </a:ext>
            </a:extLst>
          </p:cNvPr>
          <p:cNvSpPr txBox="1"/>
          <p:nvPr/>
        </p:nvSpPr>
        <p:spPr>
          <a:xfrm>
            <a:off x="2895600" y="381000"/>
            <a:ext cx="1450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038154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11910A-619F-A847-B140-577E78BF3070}"/>
              </a:ext>
            </a:extLst>
          </p:cNvPr>
          <p:cNvSpPr/>
          <p:nvPr/>
        </p:nvSpPr>
        <p:spPr>
          <a:xfrm>
            <a:off x="609600" y="1143000"/>
            <a:ext cx="7924800" cy="809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Entropy(S) =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Entropy(Age=youth) =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Entropy(Age=middle-aged) =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Entropy(Age=senior) =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Weighted-Entropy(split on Age) =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InfoGain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S,Age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InfoGain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S,income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.029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InfoGain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S,student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.151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InfoGain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S,credit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-rating) = .048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 choose Age as the split attribute</a:t>
            </a:r>
            <a:endParaRPr lang="en-US" sz="20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C6842C-2A32-9E40-B9D1-F39A4E9248CD}"/>
              </a:ext>
            </a:extLst>
          </p:cNvPr>
          <p:cNvSpPr txBox="1"/>
          <p:nvPr/>
        </p:nvSpPr>
        <p:spPr>
          <a:xfrm>
            <a:off x="1066800" y="457200"/>
            <a:ext cx="4766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+mj-lt"/>
              </a:rPr>
              <a:t>Example from Buy-Computer Dataset</a:t>
            </a:r>
          </a:p>
        </p:txBody>
      </p:sp>
    </p:spTree>
    <p:extLst>
      <p:ext uri="{BB962C8B-B14F-4D97-AF65-F5344CB8AC3E}">
        <p14:creationId xmlns:p14="http://schemas.microsoft.com/office/powerpoint/2010/main" val="145569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AC9177-5F2E-714A-9823-10E1E0C5A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"/>
                    </a14:imgEffect>
                    <a14:imgEffect>
                      <a14:brightnessContrast bright="10000" contrast="1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3004" y="609600"/>
            <a:ext cx="8001000" cy="3200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0AD41C-98CF-924C-9BE4-8F3DB78F4A58}"/>
              </a:ext>
            </a:extLst>
          </p:cNvPr>
          <p:cNvSpPr/>
          <p:nvPr/>
        </p:nvSpPr>
        <p:spPr>
          <a:xfrm>
            <a:off x="-23004" y="4038600"/>
            <a:ext cx="779540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* Each internal node represents a test on the value of an </a:t>
            </a:r>
          </a:p>
          <a:p>
            <a:r>
              <a:rPr lang="en-US" sz="2400" dirty="0"/>
              <a:t>   attribute</a:t>
            </a:r>
          </a:p>
          <a:p>
            <a:endParaRPr lang="en-US" sz="2400" dirty="0"/>
          </a:p>
          <a:p>
            <a:r>
              <a:rPr lang="en-US" sz="2400" dirty="0"/>
              <a:t>* Each branch from an internal node is labelled with a                 </a:t>
            </a:r>
          </a:p>
          <a:p>
            <a:r>
              <a:rPr lang="en-US" sz="2400" dirty="0"/>
              <a:t>   possible value of the node’s attribute</a:t>
            </a:r>
          </a:p>
          <a:p>
            <a:endParaRPr lang="en-US" sz="2400" dirty="0"/>
          </a:p>
          <a:p>
            <a:r>
              <a:rPr lang="en-US" sz="2400" dirty="0"/>
              <a:t>* Leaf nodes specify the class value for data instances that       </a:t>
            </a:r>
          </a:p>
          <a:p>
            <a:r>
              <a:rPr lang="en-US" sz="2400" dirty="0"/>
              <a:t>    follow that  path in the 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* To classify a new instance, follow the path in the decision</a:t>
            </a:r>
          </a:p>
          <a:p>
            <a:r>
              <a:rPr lang="en-US" sz="2400" dirty="0"/>
              <a:t>    tree that corresponds to the values of its attributes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B4FA6-2B1D-5B43-AC18-A43CF374E9CB}"/>
              </a:ext>
            </a:extLst>
          </p:cNvPr>
          <p:cNvSpPr txBox="1"/>
          <p:nvPr/>
        </p:nvSpPr>
        <p:spPr>
          <a:xfrm>
            <a:off x="457200" y="8390564"/>
            <a:ext cx="26584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AGE: senior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INCOME: medium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STUDENT: no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CREDIT-RATING: fair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334ECC-B25E-314B-B8CB-C296BD4554D1}"/>
              </a:ext>
            </a:extLst>
          </p:cNvPr>
          <p:cNvSpPr txBox="1"/>
          <p:nvPr/>
        </p:nvSpPr>
        <p:spPr>
          <a:xfrm>
            <a:off x="4267200" y="8390564"/>
            <a:ext cx="26584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AGE: youth</a:t>
            </a:r>
          </a:p>
          <a:p>
            <a:r>
              <a:rPr lang="en-US" sz="2400" dirty="0">
                <a:solidFill>
                  <a:schemeClr val="accent4"/>
                </a:solidFill>
              </a:rPr>
              <a:t>INCOME: low</a:t>
            </a:r>
          </a:p>
          <a:p>
            <a:r>
              <a:rPr lang="en-US" sz="2400" dirty="0">
                <a:solidFill>
                  <a:schemeClr val="accent4"/>
                </a:solidFill>
              </a:rPr>
              <a:t>STUDENT: no</a:t>
            </a:r>
          </a:p>
          <a:p>
            <a:r>
              <a:rPr lang="en-US" sz="2400" dirty="0">
                <a:solidFill>
                  <a:schemeClr val="accent4"/>
                </a:solidFill>
              </a:rPr>
              <a:t>CREDIT-RATING: fair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8F5D9-95D1-204B-A556-76A540CD89E2}"/>
              </a:ext>
            </a:extLst>
          </p:cNvPr>
          <p:cNvSpPr txBox="1"/>
          <p:nvPr/>
        </p:nvSpPr>
        <p:spPr>
          <a:xfrm>
            <a:off x="2683218" y="0"/>
            <a:ext cx="2423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latin typeface="+mj-lt"/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62237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11910A-619F-A847-B140-577E78BF3070}"/>
              </a:ext>
            </a:extLst>
          </p:cNvPr>
          <p:cNvSpPr/>
          <p:nvPr/>
        </p:nvSpPr>
        <p:spPr>
          <a:xfrm>
            <a:off x="609600" y="1143000"/>
            <a:ext cx="7924800" cy="809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Entropy(S) = -(9/14)log(9/14) - (5/14)log(5/14)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= -(9/14)(-.637) -(5/14)(-1.485)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= .4095 + .530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=.9395 or approximately .94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Entropy(Age=youth) = -(2/5)log(2/5) - (3/5)log(3/5)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= -(2/5)(-1.322) -(3/5)(-.737)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= .5288 + .4422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= .971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Entropy(Age=middle-aged) = -(4/4)log(4/4) -(0/4)log(0/4)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=  0 + 0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=0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Entropy(Age=senior) = -(3/5)log(3/5) -(2/5)log(2/5)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=.971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InfoGain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S,Age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.94 - [(5/14)(.971) + (4/14)(0) + (5/14)(.971)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= .94 - .694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= .246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InfoGain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S,income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.029</a:t>
            </a: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InfoGain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S,student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.151</a:t>
            </a: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InfoGain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S,credit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-rating) = .048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 choose Age as the split attribute</a:t>
            </a:r>
            <a:endParaRPr lang="en-US" sz="20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C6842C-2A32-9E40-B9D1-F39A4E9248CD}"/>
              </a:ext>
            </a:extLst>
          </p:cNvPr>
          <p:cNvSpPr txBox="1"/>
          <p:nvPr/>
        </p:nvSpPr>
        <p:spPr>
          <a:xfrm>
            <a:off x="1066800" y="457200"/>
            <a:ext cx="4766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+mj-lt"/>
              </a:rPr>
              <a:t>Example from Buy-Computer Dataset</a:t>
            </a:r>
          </a:p>
        </p:txBody>
      </p:sp>
    </p:spTree>
    <p:extLst>
      <p:ext uri="{BB962C8B-B14F-4D97-AF65-F5344CB8AC3E}">
        <p14:creationId xmlns:p14="http://schemas.microsoft.com/office/powerpoint/2010/main" val="116306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0"/>
              </a:lnSpc>
            </a:pPr>
            <a:fld id="{81D60167-4931-47E6-BA6A-407CBD079E47}" type="slidenum">
              <a:rPr spc="-125" dirty="0"/>
              <a:t>3</a:t>
            </a:fld>
            <a:endParaRPr spc="-125" dirty="0"/>
          </a:p>
        </p:txBody>
      </p:sp>
      <p:sp>
        <p:nvSpPr>
          <p:cNvPr id="2" name="object 2"/>
          <p:cNvSpPr txBox="1"/>
          <p:nvPr/>
        </p:nvSpPr>
        <p:spPr>
          <a:xfrm>
            <a:off x="-47231" y="3562594"/>
            <a:ext cx="7848446" cy="764651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64160" marR="5080" indent="-252095">
              <a:lnSpc>
                <a:spcPct val="101200"/>
              </a:lnSpc>
              <a:spcBef>
                <a:spcPts val="1595"/>
              </a:spcBef>
              <a:buFont typeface="Menlo"/>
              <a:buChar char="•"/>
              <a:tabLst>
                <a:tab pos="264795" algn="l"/>
              </a:tabLst>
            </a:pPr>
            <a:r>
              <a:rPr lang="en-US" sz="2400" spc="-65" dirty="0">
                <a:cs typeface="Georgia"/>
              </a:rPr>
              <a:t>Must there be </a:t>
            </a:r>
            <a:r>
              <a:rPr sz="2400" spc="-90" dirty="0">
                <a:cs typeface="Georgia"/>
              </a:rPr>
              <a:t>a </a:t>
            </a:r>
            <a:r>
              <a:rPr sz="2400" spc="-120" dirty="0">
                <a:cs typeface="Georgia"/>
              </a:rPr>
              <a:t>different </a:t>
            </a:r>
            <a:r>
              <a:rPr sz="2400" spc="-80" dirty="0">
                <a:cs typeface="Georgia"/>
              </a:rPr>
              <a:t>path </a:t>
            </a:r>
            <a:r>
              <a:rPr sz="2400" spc="-125" dirty="0">
                <a:cs typeface="Georgia"/>
              </a:rPr>
              <a:t>for </a:t>
            </a:r>
            <a:r>
              <a:rPr sz="2400" spc="-135" dirty="0">
                <a:cs typeface="Georgia"/>
              </a:rPr>
              <a:t>each </a:t>
            </a:r>
            <a:r>
              <a:rPr sz="2400" spc="-114" dirty="0">
                <a:cs typeface="Georgia"/>
              </a:rPr>
              <a:t>value </a:t>
            </a:r>
            <a:r>
              <a:rPr lang="en-US" sz="2400" spc="-114" dirty="0">
                <a:cs typeface="Georgia"/>
              </a:rPr>
              <a:t>of a test attribute </a:t>
            </a:r>
            <a:r>
              <a:rPr sz="2400" spc="-135" dirty="0">
                <a:cs typeface="Georgia"/>
              </a:rPr>
              <a:t>or </a:t>
            </a:r>
            <a:r>
              <a:rPr sz="2400" spc="-114" dirty="0">
                <a:cs typeface="Georgia"/>
              </a:rPr>
              <a:t>can  several </a:t>
            </a:r>
            <a:r>
              <a:rPr sz="2400" spc="-65" dirty="0">
                <a:cs typeface="Georgia"/>
              </a:rPr>
              <a:t>attribute </a:t>
            </a:r>
            <a:r>
              <a:rPr sz="2400" spc="-120" dirty="0">
                <a:cs typeface="Georgia"/>
              </a:rPr>
              <a:t>values </a:t>
            </a:r>
            <a:r>
              <a:rPr sz="2400" spc="-125" dirty="0">
                <a:cs typeface="Georgia"/>
              </a:rPr>
              <a:t>follow </a:t>
            </a:r>
            <a:r>
              <a:rPr sz="2400" spc="-90" dirty="0">
                <a:cs typeface="Georgia"/>
              </a:rPr>
              <a:t>the </a:t>
            </a:r>
            <a:r>
              <a:rPr sz="2400" spc="-150" dirty="0">
                <a:cs typeface="Georgia"/>
              </a:rPr>
              <a:t>same</a:t>
            </a:r>
            <a:r>
              <a:rPr sz="2400" spc="30" dirty="0">
                <a:cs typeface="Georgia"/>
              </a:rPr>
              <a:t> </a:t>
            </a:r>
            <a:r>
              <a:rPr sz="2400" spc="-80" dirty="0">
                <a:cs typeface="Georgia"/>
              </a:rPr>
              <a:t>path</a:t>
            </a:r>
            <a:r>
              <a:rPr lang="en-US" sz="2400" spc="-80" dirty="0">
                <a:cs typeface="Georgia"/>
              </a:rPr>
              <a:t>?</a:t>
            </a:r>
          </a:p>
          <a:p>
            <a:pPr marL="264160" marR="5080" indent="-252095">
              <a:lnSpc>
                <a:spcPct val="101200"/>
              </a:lnSpc>
              <a:spcBef>
                <a:spcPts val="1595"/>
              </a:spcBef>
              <a:buFont typeface="Menlo"/>
              <a:buChar char="•"/>
              <a:tabLst>
                <a:tab pos="264795" algn="l"/>
              </a:tabLst>
            </a:pPr>
            <a:r>
              <a:rPr lang="en-US" sz="2400" spc="-80" dirty="0">
                <a:cs typeface="Georgia"/>
              </a:rPr>
              <a:t>Must there be a branch for every possible value of a test attribute?</a:t>
            </a:r>
          </a:p>
          <a:p>
            <a:pPr marL="264160" marR="5080" indent="-252095">
              <a:lnSpc>
                <a:spcPct val="101200"/>
              </a:lnSpc>
              <a:spcBef>
                <a:spcPts val="1595"/>
              </a:spcBef>
              <a:buFont typeface="Menlo"/>
              <a:buChar char="•"/>
              <a:tabLst>
                <a:tab pos="264795" algn="l"/>
              </a:tabLst>
            </a:pPr>
            <a:r>
              <a:rPr lang="en-US" sz="2400" spc="-80" dirty="0">
                <a:cs typeface="Georgia"/>
              </a:rPr>
              <a:t>Must the sequence of tested attributes be identical for all paths?</a:t>
            </a:r>
            <a:endParaRPr sz="2400" dirty="0">
              <a:cs typeface="Georgia"/>
            </a:endParaRPr>
          </a:p>
          <a:p>
            <a:pPr marL="264160" marR="6350" indent="-252095">
              <a:lnSpc>
                <a:spcPct val="101200"/>
              </a:lnSpc>
              <a:spcBef>
                <a:spcPts val="1595"/>
              </a:spcBef>
              <a:buFont typeface="Menlo"/>
              <a:buChar char="•"/>
              <a:tabLst>
                <a:tab pos="264795" algn="l"/>
              </a:tabLst>
            </a:pPr>
            <a:r>
              <a:rPr sz="2400" spc="-65" dirty="0">
                <a:cs typeface="Georgia"/>
              </a:rPr>
              <a:t>Can </a:t>
            </a:r>
            <a:r>
              <a:rPr sz="2400" spc="-125" dirty="0">
                <a:cs typeface="Georgia"/>
              </a:rPr>
              <a:t>an </a:t>
            </a:r>
            <a:r>
              <a:rPr sz="2400" spc="-65" dirty="0">
                <a:cs typeface="Georgia"/>
              </a:rPr>
              <a:t>attribute </a:t>
            </a:r>
            <a:r>
              <a:rPr lang="en-US" sz="2400" spc="-65" dirty="0">
                <a:cs typeface="Georgia"/>
              </a:rPr>
              <a:t>be tested more than once </a:t>
            </a:r>
            <a:r>
              <a:rPr sz="2400" spc="-160" dirty="0">
                <a:cs typeface="Georgia"/>
              </a:rPr>
              <a:t>on </a:t>
            </a:r>
            <a:r>
              <a:rPr sz="2400" spc="-90" dirty="0">
                <a:cs typeface="Georgia"/>
              </a:rPr>
              <a:t>a </a:t>
            </a:r>
            <a:r>
              <a:rPr lang="en-US" sz="2400" spc="-90" dirty="0">
                <a:cs typeface="Georgia"/>
              </a:rPr>
              <a:t>given </a:t>
            </a:r>
            <a:r>
              <a:rPr sz="2400" spc="-80" dirty="0">
                <a:cs typeface="Georgia"/>
              </a:rPr>
              <a:t>path </a:t>
            </a:r>
            <a:r>
              <a:rPr sz="2400" spc="-135" dirty="0">
                <a:cs typeface="Georgia"/>
              </a:rPr>
              <a:t>or </a:t>
            </a:r>
            <a:r>
              <a:rPr lang="en-US" sz="2400" spc="-135" dirty="0">
                <a:cs typeface="Georgia"/>
              </a:rPr>
              <a:t>can an attribute </a:t>
            </a:r>
            <a:r>
              <a:rPr sz="2400" spc="-100" dirty="0">
                <a:cs typeface="Georgia"/>
              </a:rPr>
              <a:t>only </a:t>
            </a:r>
            <a:r>
              <a:rPr lang="en-US" sz="2400" spc="-100" dirty="0">
                <a:cs typeface="Georgia"/>
              </a:rPr>
              <a:t>be </a:t>
            </a:r>
            <a:r>
              <a:rPr sz="2400" spc="-145" dirty="0">
                <a:cs typeface="Georgia"/>
              </a:rPr>
              <a:t>use</a:t>
            </a:r>
            <a:r>
              <a:rPr lang="en-US" sz="2400" spc="-145" dirty="0">
                <a:cs typeface="Georgia"/>
              </a:rPr>
              <a:t>d</a:t>
            </a:r>
            <a:r>
              <a:rPr sz="2400" spc="-145" dirty="0">
                <a:cs typeface="Georgia"/>
              </a:rPr>
              <a:t> </a:t>
            </a:r>
            <a:r>
              <a:rPr sz="2400" spc="-140" dirty="0">
                <a:cs typeface="Georgia"/>
              </a:rPr>
              <a:t>once</a:t>
            </a:r>
            <a:r>
              <a:rPr lang="en-US" sz="2400" spc="-140" dirty="0">
                <a:cs typeface="Georgia"/>
              </a:rPr>
              <a:t> on a given path?</a:t>
            </a:r>
          </a:p>
          <a:p>
            <a:pPr marL="264160" marR="6350" indent="-252095">
              <a:lnSpc>
                <a:spcPct val="101200"/>
              </a:lnSpc>
              <a:spcBef>
                <a:spcPts val="1595"/>
              </a:spcBef>
              <a:buFont typeface="Menlo"/>
              <a:buChar char="•"/>
              <a:tabLst>
                <a:tab pos="264795" algn="l"/>
              </a:tabLst>
            </a:pPr>
            <a:r>
              <a:rPr lang="en-US" sz="2400" spc="-140" dirty="0">
                <a:cs typeface="Georgia"/>
              </a:rPr>
              <a:t>How should the class value in a leaf node be determined?</a:t>
            </a:r>
          </a:p>
          <a:p>
            <a:pPr marL="264160" marR="6350" indent="-252095">
              <a:lnSpc>
                <a:spcPct val="101200"/>
              </a:lnSpc>
              <a:spcBef>
                <a:spcPts val="1595"/>
              </a:spcBef>
              <a:buFont typeface="Menlo"/>
              <a:buChar char="•"/>
              <a:tabLst>
                <a:tab pos="264795" algn="l"/>
              </a:tabLst>
            </a:pPr>
            <a:r>
              <a:rPr lang="en-US" sz="2400" spc="-140" dirty="0">
                <a:cs typeface="Georgia"/>
              </a:rPr>
              <a:t>How should the test attribute be determined  at each node in the tree?</a:t>
            </a:r>
          </a:p>
          <a:p>
            <a:pPr marL="721360" marR="6350" lvl="1" indent="-252095">
              <a:lnSpc>
                <a:spcPct val="101200"/>
              </a:lnSpc>
              <a:spcBef>
                <a:spcPts val="1595"/>
              </a:spcBef>
              <a:buFont typeface="Menlo"/>
              <a:buChar char="•"/>
              <a:tabLst>
                <a:tab pos="264795" algn="l"/>
              </a:tabLst>
            </a:pPr>
            <a:r>
              <a:rPr lang="en-US" sz="2400" spc="-140" dirty="0">
                <a:cs typeface="Georgia"/>
              </a:rPr>
              <a:t>Exponentially many trees that could be constructed from a given set of data</a:t>
            </a:r>
          </a:p>
          <a:p>
            <a:pPr marL="721360" marR="6350" lvl="1" indent="-252095">
              <a:lnSpc>
                <a:spcPct val="101200"/>
              </a:lnSpc>
              <a:spcBef>
                <a:spcPts val="1595"/>
              </a:spcBef>
              <a:buFont typeface="Menlo"/>
              <a:buChar char="•"/>
              <a:tabLst>
                <a:tab pos="264795" algn="l"/>
              </a:tabLst>
            </a:pPr>
            <a:r>
              <a:rPr lang="en-US" sz="2400" spc="-90" dirty="0">
                <a:cs typeface="Georgia"/>
              </a:rPr>
              <a:t>There </a:t>
            </a:r>
            <a:r>
              <a:rPr lang="en-US" sz="2400" spc="-125" dirty="0">
                <a:cs typeface="Georgia"/>
              </a:rPr>
              <a:t>may </a:t>
            </a:r>
            <a:r>
              <a:rPr lang="en-US" sz="2400" spc="-100" dirty="0">
                <a:cs typeface="Georgia"/>
              </a:rPr>
              <a:t>be </a:t>
            </a:r>
            <a:r>
              <a:rPr lang="en-US" sz="2400" spc="-114" dirty="0">
                <a:cs typeface="Georgia"/>
              </a:rPr>
              <a:t>several </a:t>
            </a:r>
            <a:r>
              <a:rPr lang="en-US" sz="2400" spc="-120" dirty="0">
                <a:cs typeface="Georgia"/>
              </a:rPr>
              <a:t>different </a:t>
            </a:r>
            <a:r>
              <a:rPr lang="en-US" sz="2400" spc="-110" dirty="0">
                <a:cs typeface="Georgia"/>
              </a:rPr>
              <a:t>trees </a:t>
            </a:r>
            <a:r>
              <a:rPr lang="en-US" sz="2400" spc="-45" dirty="0">
                <a:cs typeface="Georgia"/>
              </a:rPr>
              <a:t>that </a:t>
            </a:r>
            <a:r>
              <a:rPr lang="en-US" sz="2400" spc="-75" dirty="0">
                <a:cs typeface="Georgia"/>
              </a:rPr>
              <a:t>fit </a:t>
            </a:r>
            <a:r>
              <a:rPr lang="en-US" sz="2400" spc="-90" dirty="0">
                <a:cs typeface="Georgia"/>
              </a:rPr>
              <a:t>the </a:t>
            </a:r>
            <a:r>
              <a:rPr lang="en-US" sz="2400" spc="-70" dirty="0">
                <a:cs typeface="Georgia"/>
              </a:rPr>
              <a:t>data</a:t>
            </a:r>
          </a:p>
          <a:p>
            <a:pPr marL="721360" marR="6350" lvl="1" indent="-252095">
              <a:lnSpc>
                <a:spcPct val="101200"/>
              </a:lnSpc>
              <a:spcBef>
                <a:spcPts val="1595"/>
              </a:spcBef>
              <a:buFont typeface="Menlo"/>
              <a:buChar char="•"/>
              <a:tabLst>
                <a:tab pos="264795" algn="l"/>
              </a:tabLst>
            </a:pPr>
            <a:r>
              <a:rPr lang="en-US" sz="2400" spc="-120" dirty="0">
                <a:cs typeface="Georgia"/>
              </a:rPr>
              <a:t>Typically, algorithms for constructing a decision tree take </a:t>
            </a:r>
            <a:r>
              <a:rPr lang="en-US" sz="2400" spc="-90" dirty="0">
                <a:cs typeface="Georgia"/>
              </a:rPr>
              <a:t>a  </a:t>
            </a:r>
            <a:r>
              <a:rPr lang="en-US" sz="2400" b="1" u="sng" spc="-125" dirty="0">
                <a:solidFill>
                  <a:srgbClr val="C00000"/>
                </a:solidFill>
                <a:latin typeface="+mj-lt"/>
                <a:cs typeface="Georgia"/>
              </a:rPr>
              <a:t>greedy, divide-and-conquer</a:t>
            </a:r>
            <a:r>
              <a:rPr lang="en-US" sz="2400" b="1" u="sng" spc="-290" dirty="0">
                <a:solidFill>
                  <a:srgbClr val="C00000"/>
                </a:solidFill>
                <a:latin typeface="+mj-lt"/>
                <a:cs typeface="Georgia"/>
              </a:rPr>
              <a:t> </a:t>
            </a:r>
            <a:r>
              <a:rPr lang="en-US" sz="2400" b="1" u="sng" spc="-125" dirty="0">
                <a:solidFill>
                  <a:srgbClr val="C00000"/>
                </a:solidFill>
                <a:latin typeface="+mj-lt"/>
                <a:cs typeface="Georgia"/>
              </a:rPr>
              <a:t>approach</a:t>
            </a:r>
            <a:endParaRPr lang="en-US" sz="2400" b="1" u="sng" dirty="0">
              <a:solidFill>
                <a:srgbClr val="C00000"/>
              </a:solidFill>
              <a:latin typeface="+mj-lt"/>
              <a:cs typeface="Georgia"/>
            </a:endParaRPr>
          </a:p>
          <a:p>
            <a:pPr marL="721360" marR="6350" lvl="1" indent="-252095">
              <a:lnSpc>
                <a:spcPct val="101200"/>
              </a:lnSpc>
              <a:spcBef>
                <a:spcPts val="1595"/>
              </a:spcBef>
              <a:buFont typeface="Menlo"/>
              <a:buChar char="•"/>
              <a:tabLst>
                <a:tab pos="264795" algn="l"/>
              </a:tabLst>
            </a:pPr>
            <a:endParaRPr lang="en-US" sz="2400" spc="-140" dirty="0">
              <a:cs typeface="Georgia"/>
            </a:endParaRPr>
          </a:p>
          <a:p>
            <a:pPr marL="264160" marR="6350" indent="-252095">
              <a:lnSpc>
                <a:spcPct val="101200"/>
              </a:lnSpc>
              <a:spcBef>
                <a:spcPts val="1595"/>
              </a:spcBef>
              <a:buFont typeface="Menlo"/>
              <a:buChar char="•"/>
              <a:tabLst>
                <a:tab pos="264795" algn="l"/>
              </a:tabLst>
            </a:pPr>
            <a:endParaRPr sz="2400" dirty="0">
              <a:cs typeface="Georgi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B258D5-4AF2-C54E-AD92-77BEC2A20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"/>
                    </a14:imgEffect>
                    <a14:imgEffect>
                      <a14:brightnessContrast bright="10000" contrast="1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23508" y="362194"/>
            <a:ext cx="8001000" cy="3200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CD8978-C442-8E41-9DE5-3D2921F29F31}"/>
              </a:ext>
            </a:extLst>
          </p:cNvPr>
          <p:cNvSpPr txBox="1"/>
          <p:nvPr/>
        </p:nvSpPr>
        <p:spPr>
          <a:xfrm>
            <a:off x="1681840" y="-152400"/>
            <a:ext cx="4390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latin typeface="+mj-lt"/>
              </a:rPr>
              <a:t>Constructing a Decision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0"/>
              </a:lnSpc>
            </a:pPr>
            <a:fld id="{81D60167-4931-47E6-BA6A-407CBD079E47}" type="slidenum">
              <a:rPr spc="-125" dirty="0"/>
              <a:t>4</a:t>
            </a:fld>
            <a:endParaRPr spc="-125" dirty="0"/>
          </a:p>
        </p:txBody>
      </p:sp>
      <p:sp>
        <p:nvSpPr>
          <p:cNvPr id="2" name="object 2"/>
          <p:cNvSpPr txBox="1"/>
          <p:nvPr/>
        </p:nvSpPr>
        <p:spPr>
          <a:xfrm>
            <a:off x="0" y="892333"/>
            <a:ext cx="7620000" cy="621631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sz="2800" b="1" u="sng" spc="-55" dirty="0">
                <a:uFill>
                  <a:solidFill>
                    <a:srgbClr val="000000"/>
                  </a:solidFill>
                </a:uFill>
                <a:latin typeface="+mj-lt"/>
                <a:cs typeface="Georgia"/>
              </a:rPr>
              <a:t>Constructi</a:t>
            </a:r>
            <a:r>
              <a:rPr lang="en-US" sz="2800" b="1" u="sng" spc="-55" dirty="0">
                <a:uFill>
                  <a:solidFill>
                    <a:srgbClr val="000000"/>
                  </a:solidFill>
                </a:uFill>
                <a:latin typeface="+mj-lt"/>
                <a:cs typeface="Georgia"/>
              </a:rPr>
              <a:t>ng</a:t>
            </a:r>
            <a:r>
              <a:rPr sz="2800" b="1" u="sng" spc="-55" dirty="0">
                <a:uFill>
                  <a:solidFill>
                    <a:srgbClr val="000000"/>
                  </a:solidFill>
                </a:uFill>
                <a:latin typeface="+mj-lt"/>
                <a:cs typeface="Georgia"/>
              </a:rPr>
              <a:t> </a:t>
            </a:r>
            <a:r>
              <a:rPr lang="en-US" sz="2800" b="1" u="sng" spc="-120" dirty="0">
                <a:uFill>
                  <a:solidFill>
                    <a:srgbClr val="000000"/>
                  </a:solidFill>
                </a:uFill>
                <a:latin typeface="+mj-lt"/>
                <a:cs typeface="Georgia"/>
              </a:rPr>
              <a:t>a</a:t>
            </a:r>
            <a:r>
              <a:rPr sz="2800" b="1" u="sng" spc="-45" dirty="0">
                <a:uFill>
                  <a:solidFill>
                    <a:srgbClr val="000000"/>
                  </a:solidFill>
                </a:uFill>
                <a:latin typeface="+mj-lt"/>
                <a:cs typeface="Georgia"/>
              </a:rPr>
              <a:t> </a:t>
            </a:r>
            <a:r>
              <a:rPr lang="en-US" sz="2800" b="1" u="sng" spc="-100" dirty="0">
                <a:uFill>
                  <a:solidFill>
                    <a:srgbClr val="000000"/>
                  </a:solidFill>
                </a:uFill>
                <a:latin typeface="+mj-lt"/>
                <a:cs typeface="Georgia"/>
              </a:rPr>
              <a:t>D</a:t>
            </a:r>
            <a:r>
              <a:rPr sz="2800" b="1" u="sng" spc="-100" dirty="0">
                <a:uFill>
                  <a:solidFill>
                    <a:srgbClr val="000000"/>
                  </a:solidFill>
                </a:uFill>
                <a:latin typeface="+mj-lt"/>
                <a:cs typeface="Georgia"/>
              </a:rPr>
              <a:t>ecision</a:t>
            </a:r>
            <a:r>
              <a:rPr sz="2800" b="1" u="sng" spc="-114" dirty="0">
                <a:uFill>
                  <a:solidFill>
                    <a:srgbClr val="000000"/>
                  </a:solidFill>
                </a:uFill>
                <a:latin typeface="+mj-lt"/>
                <a:cs typeface="Georgia"/>
              </a:rPr>
              <a:t> </a:t>
            </a:r>
            <a:r>
              <a:rPr lang="en-US" sz="2800" b="1" u="sng" spc="-65" dirty="0">
                <a:uFill>
                  <a:solidFill>
                    <a:srgbClr val="000000"/>
                  </a:solidFill>
                </a:uFill>
                <a:latin typeface="+mj-lt"/>
                <a:cs typeface="Georgia"/>
              </a:rPr>
              <a:t>T</a:t>
            </a:r>
            <a:r>
              <a:rPr sz="2800" b="1" u="sng" spc="-65" dirty="0">
                <a:uFill>
                  <a:solidFill>
                    <a:srgbClr val="000000"/>
                  </a:solidFill>
                </a:uFill>
                <a:latin typeface="+mj-lt"/>
                <a:cs typeface="Georgia"/>
              </a:rPr>
              <a:t>ree</a:t>
            </a:r>
            <a:endParaRPr sz="2800" dirty="0">
              <a:latin typeface="+mj-lt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 dirty="0">
              <a:latin typeface="Georgia"/>
              <a:cs typeface="Georgia"/>
            </a:endParaRPr>
          </a:p>
          <a:p>
            <a:pPr marL="614045" marR="6350" indent="-252095">
              <a:lnSpc>
                <a:spcPct val="101200"/>
              </a:lnSpc>
              <a:buFont typeface="Menlo"/>
              <a:buChar char="•"/>
              <a:tabLst>
                <a:tab pos="614680" algn="l"/>
              </a:tabLst>
            </a:pPr>
            <a:r>
              <a:rPr sz="2400" spc="-120" dirty="0">
                <a:cs typeface="Georgia"/>
              </a:rPr>
              <a:t>Want </a:t>
            </a:r>
            <a:r>
              <a:rPr sz="2400" spc="-90" dirty="0">
                <a:cs typeface="Georgia"/>
              </a:rPr>
              <a:t>a </a:t>
            </a:r>
            <a:r>
              <a:rPr sz="2400" spc="-125" dirty="0">
                <a:cs typeface="Georgia"/>
              </a:rPr>
              <a:t>decision </a:t>
            </a:r>
            <a:r>
              <a:rPr sz="2400" spc="-100" dirty="0">
                <a:cs typeface="Georgia"/>
              </a:rPr>
              <a:t>tree </a:t>
            </a:r>
            <a:r>
              <a:rPr sz="2400" spc="-45" dirty="0">
                <a:cs typeface="Georgia"/>
              </a:rPr>
              <a:t>that </a:t>
            </a:r>
            <a:r>
              <a:rPr sz="2400" spc="-125" dirty="0">
                <a:cs typeface="Georgia"/>
              </a:rPr>
              <a:t>agrees </a:t>
            </a:r>
            <a:r>
              <a:rPr sz="2400" spc="-160" dirty="0">
                <a:cs typeface="Georgia"/>
              </a:rPr>
              <a:t>on </a:t>
            </a:r>
            <a:r>
              <a:rPr lang="en-US" sz="2400" spc="-160" dirty="0">
                <a:cs typeface="Georgia"/>
              </a:rPr>
              <a:t>classifying </a:t>
            </a:r>
            <a:r>
              <a:rPr sz="2400" spc="-90" dirty="0">
                <a:cs typeface="Georgia"/>
              </a:rPr>
              <a:t>the </a:t>
            </a:r>
            <a:r>
              <a:rPr sz="2400" spc="-125" dirty="0">
                <a:cs typeface="Georgia"/>
              </a:rPr>
              <a:t>examples </a:t>
            </a:r>
            <a:r>
              <a:rPr sz="2400" spc="-120" dirty="0">
                <a:cs typeface="Georgia"/>
              </a:rPr>
              <a:t>as </a:t>
            </a:r>
            <a:r>
              <a:rPr sz="2400" spc="250" dirty="0">
                <a:cs typeface="Georgia"/>
              </a:rPr>
              <a:t> </a:t>
            </a:r>
            <a:r>
              <a:rPr sz="2400" spc="-170" dirty="0">
                <a:cs typeface="Georgia"/>
              </a:rPr>
              <a:t>much </a:t>
            </a:r>
            <a:r>
              <a:rPr sz="2400" spc="-120" dirty="0">
                <a:cs typeface="Georgia"/>
              </a:rPr>
              <a:t>as </a:t>
            </a:r>
            <a:r>
              <a:rPr sz="2400" spc="-114" dirty="0">
                <a:cs typeface="Georgia"/>
              </a:rPr>
              <a:t>possible </a:t>
            </a:r>
            <a:r>
              <a:rPr sz="2400" spc="-125" dirty="0">
                <a:cs typeface="Georgia"/>
              </a:rPr>
              <a:t>and </a:t>
            </a:r>
            <a:r>
              <a:rPr sz="2400" spc="-120" dirty="0">
                <a:cs typeface="Georgia"/>
              </a:rPr>
              <a:t>is </a:t>
            </a:r>
            <a:r>
              <a:rPr sz="2400" spc="-90" dirty="0">
                <a:cs typeface="Georgia"/>
              </a:rPr>
              <a:t>the </a:t>
            </a:r>
            <a:r>
              <a:rPr sz="2400" spc="-114" dirty="0">
                <a:cs typeface="Georgia"/>
              </a:rPr>
              <a:t>simplest</a:t>
            </a:r>
            <a:r>
              <a:rPr sz="2400" spc="-200" dirty="0">
                <a:cs typeface="Georgia"/>
              </a:rPr>
              <a:t> </a:t>
            </a:r>
            <a:r>
              <a:rPr sz="2400" spc="-114" dirty="0">
                <a:cs typeface="Georgia"/>
              </a:rPr>
              <a:t>possible</a:t>
            </a:r>
            <a:endParaRPr sz="2400" dirty="0">
              <a:cs typeface="Georgia"/>
            </a:endParaRPr>
          </a:p>
          <a:p>
            <a:pPr marL="1143635" lvl="1" indent="-268605">
              <a:lnSpc>
                <a:spcPct val="100000"/>
              </a:lnSpc>
              <a:spcBef>
                <a:spcPts val="830"/>
              </a:spcBef>
              <a:buFont typeface="Georgia"/>
              <a:buChar char="–"/>
              <a:tabLst>
                <a:tab pos="1144270" algn="l"/>
              </a:tabLst>
            </a:pPr>
            <a:r>
              <a:rPr sz="2400" spc="-90" dirty="0">
                <a:cs typeface="Georgia"/>
              </a:rPr>
              <a:t>Intractable </a:t>
            </a:r>
            <a:r>
              <a:rPr sz="2400" spc="-70" dirty="0">
                <a:cs typeface="Georgia"/>
              </a:rPr>
              <a:t>to </a:t>
            </a:r>
            <a:r>
              <a:rPr sz="2400" spc="-80" dirty="0">
                <a:cs typeface="Georgia"/>
              </a:rPr>
              <a:t>get </a:t>
            </a:r>
            <a:r>
              <a:rPr sz="2400" spc="-110" dirty="0">
                <a:cs typeface="Georgia"/>
              </a:rPr>
              <a:t>smallest </a:t>
            </a:r>
            <a:r>
              <a:rPr sz="2400" spc="-130" dirty="0">
                <a:cs typeface="Georgia"/>
              </a:rPr>
              <a:t>decision</a:t>
            </a:r>
            <a:r>
              <a:rPr sz="2400" spc="190" dirty="0">
                <a:cs typeface="Georgia"/>
              </a:rPr>
              <a:t> </a:t>
            </a:r>
            <a:r>
              <a:rPr sz="2400" spc="-100" dirty="0">
                <a:cs typeface="Georgia"/>
              </a:rPr>
              <a:t>tree</a:t>
            </a:r>
            <a:endParaRPr sz="2400" dirty="0">
              <a:cs typeface="Georgia"/>
            </a:endParaRPr>
          </a:p>
          <a:p>
            <a:pPr marL="1143635" marR="5080" lvl="1" indent="-267970">
              <a:lnSpc>
                <a:spcPct val="101200"/>
              </a:lnSpc>
              <a:spcBef>
                <a:spcPts val="795"/>
              </a:spcBef>
              <a:buFont typeface="Georgia"/>
              <a:buChar char="–"/>
              <a:tabLst>
                <a:tab pos="1144270" algn="l"/>
              </a:tabLst>
            </a:pPr>
            <a:r>
              <a:rPr sz="2400" spc="-65" dirty="0">
                <a:cs typeface="Georgia"/>
              </a:rPr>
              <a:t>Can </a:t>
            </a:r>
            <a:r>
              <a:rPr sz="2400" spc="-145" dirty="0">
                <a:cs typeface="Georgia"/>
              </a:rPr>
              <a:t>use</a:t>
            </a:r>
            <a:r>
              <a:rPr sz="2400" spc="200" dirty="0">
                <a:cs typeface="Georgia"/>
              </a:rPr>
              <a:t> </a:t>
            </a:r>
            <a:r>
              <a:rPr sz="2400" spc="-110" dirty="0">
                <a:cs typeface="Georgia"/>
              </a:rPr>
              <a:t>heuristics </a:t>
            </a:r>
            <a:r>
              <a:rPr sz="2400" spc="-70" dirty="0">
                <a:cs typeface="Georgia"/>
              </a:rPr>
              <a:t>to </a:t>
            </a:r>
            <a:r>
              <a:rPr sz="2400" spc="-80" dirty="0">
                <a:cs typeface="Georgia"/>
              </a:rPr>
              <a:t>get </a:t>
            </a:r>
            <a:r>
              <a:rPr sz="2400" spc="-90" dirty="0">
                <a:cs typeface="Georgia"/>
              </a:rPr>
              <a:t>a </a:t>
            </a:r>
            <a:r>
              <a:rPr sz="2400" spc="-120" dirty="0">
                <a:cs typeface="Georgia"/>
              </a:rPr>
              <a:t>smallish </a:t>
            </a:r>
            <a:r>
              <a:rPr sz="2400" spc="-160" dirty="0">
                <a:cs typeface="Georgia"/>
              </a:rPr>
              <a:t>one </a:t>
            </a:r>
            <a:r>
              <a:rPr sz="2400" spc="135" dirty="0">
                <a:cs typeface="Georgia"/>
              </a:rPr>
              <a:t>— </a:t>
            </a:r>
            <a:r>
              <a:rPr sz="2400" spc="-65" dirty="0">
                <a:cs typeface="Georgia"/>
              </a:rPr>
              <a:t>test  </a:t>
            </a:r>
            <a:r>
              <a:rPr sz="2400" spc="-125" dirty="0">
                <a:cs typeface="Georgia"/>
              </a:rPr>
              <a:t>most </a:t>
            </a:r>
            <a:r>
              <a:rPr sz="2400" spc="-110" dirty="0">
                <a:cs typeface="Georgia"/>
              </a:rPr>
              <a:t>significant </a:t>
            </a:r>
            <a:r>
              <a:rPr sz="2400" spc="-65" dirty="0">
                <a:cs typeface="Georgia"/>
              </a:rPr>
              <a:t>attribute</a:t>
            </a:r>
            <a:r>
              <a:rPr sz="2400" spc="-145" dirty="0">
                <a:cs typeface="Georgia"/>
              </a:rPr>
              <a:t> </a:t>
            </a:r>
            <a:r>
              <a:rPr sz="2400" spc="-95" dirty="0">
                <a:cs typeface="Georgia"/>
              </a:rPr>
              <a:t>first</a:t>
            </a:r>
            <a:endParaRPr sz="2400" dirty="0">
              <a:cs typeface="Georgia"/>
            </a:endParaRPr>
          </a:p>
          <a:p>
            <a:pPr marL="1593850" marR="6350" lvl="2" indent="-252095">
              <a:lnSpc>
                <a:spcPct val="101200"/>
              </a:lnSpc>
              <a:spcBef>
                <a:spcPts val="850"/>
              </a:spcBef>
              <a:buFont typeface="Menlo"/>
              <a:buChar char="·"/>
              <a:tabLst>
                <a:tab pos="1594485" algn="l"/>
              </a:tabLst>
            </a:pPr>
            <a:r>
              <a:rPr sz="2400" spc="-125" dirty="0">
                <a:cs typeface="Georgia"/>
              </a:rPr>
              <a:t>most </a:t>
            </a:r>
            <a:r>
              <a:rPr sz="2400" spc="-110" dirty="0">
                <a:cs typeface="Georgia"/>
              </a:rPr>
              <a:t>significant </a:t>
            </a:r>
            <a:r>
              <a:rPr sz="2400" spc="-65" dirty="0">
                <a:cs typeface="Georgia"/>
              </a:rPr>
              <a:t>attribute </a:t>
            </a:r>
            <a:r>
              <a:rPr sz="2400" spc="-120" dirty="0">
                <a:cs typeface="Georgia"/>
              </a:rPr>
              <a:t>is </a:t>
            </a:r>
            <a:r>
              <a:rPr sz="2400" spc="-90" dirty="0">
                <a:cs typeface="Georgia"/>
              </a:rPr>
              <a:t>the </a:t>
            </a:r>
            <a:r>
              <a:rPr sz="2400" spc="-65" dirty="0">
                <a:cs typeface="Georgia"/>
              </a:rPr>
              <a:t>attribute </a:t>
            </a:r>
            <a:r>
              <a:rPr sz="2400" spc="-45" dirty="0">
                <a:cs typeface="Georgia"/>
              </a:rPr>
              <a:t>that  </a:t>
            </a:r>
            <a:r>
              <a:rPr sz="2400" spc="-150" dirty="0">
                <a:cs typeface="Georgia"/>
              </a:rPr>
              <a:t>makes </a:t>
            </a:r>
            <a:r>
              <a:rPr sz="2400" spc="-90" dirty="0">
                <a:cs typeface="Georgia"/>
              </a:rPr>
              <a:t>the </a:t>
            </a:r>
            <a:r>
              <a:rPr sz="2400" spc="-125" dirty="0">
                <a:cs typeface="Georgia"/>
              </a:rPr>
              <a:t>most </a:t>
            </a:r>
            <a:r>
              <a:rPr sz="2400" spc="-130" dirty="0">
                <a:cs typeface="Georgia"/>
              </a:rPr>
              <a:t>difference </a:t>
            </a:r>
            <a:r>
              <a:rPr sz="2400" spc="-125" dirty="0">
                <a:cs typeface="Georgia"/>
              </a:rPr>
              <a:t>in </a:t>
            </a:r>
            <a:r>
              <a:rPr sz="2400" spc="-90" dirty="0">
                <a:cs typeface="Georgia"/>
              </a:rPr>
              <a:t>the </a:t>
            </a:r>
            <a:r>
              <a:rPr sz="2400" spc="-105" dirty="0">
                <a:cs typeface="Georgia"/>
              </a:rPr>
              <a:t>classification  </a:t>
            </a:r>
            <a:r>
              <a:rPr sz="2400" spc="-130" dirty="0">
                <a:cs typeface="Georgia"/>
              </a:rPr>
              <a:t>of </a:t>
            </a:r>
            <a:r>
              <a:rPr sz="2400" spc="-90" dirty="0">
                <a:cs typeface="Georgia"/>
              </a:rPr>
              <a:t>the</a:t>
            </a:r>
            <a:r>
              <a:rPr sz="2400" spc="15" dirty="0">
                <a:cs typeface="Georgia"/>
              </a:rPr>
              <a:t> </a:t>
            </a:r>
            <a:r>
              <a:rPr sz="2400" spc="-125" dirty="0">
                <a:cs typeface="Georgia"/>
              </a:rPr>
              <a:t>examples</a:t>
            </a:r>
            <a:endParaRPr lang="en-US" sz="2400" spc="-125" dirty="0">
              <a:cs typeface="Georgia"/>
            </a:endParaRPr>
          </a:p>
          <a:p>
            <a:pPr marL="1593850" marR="6350" lvl="2" indent="-252095" algn="just">
              <a:lnSpc>
                <a:spcPct val="101200"/>
              </a:lnSpc>
              <a:spcBef>
                <a:spcPts val="850"/>
              </a:spcBef>
              <a:buFont typeface="Menlo"/>
              <a:buChar char="·"/>
              <a:tabLst>
                <a:tab pos="1594485" algn="l"/>
              </a:tabLst>
            </a:pPr>
            <a:r>
              <a:rPr lang="en-US" sz="2400" spc="-125" dirty="0">
                <a:cs typeface="Georgia"/>
              </a:rPr>
              <a:t>The criteria for selecting the attribute to test and the labels on the branches is called the </a:t>
            </a:r>
            <a:r>
              <a:rPr lang="en-US" sz="2400" b="1" u="sng" spc="-125" dirty="0">
                <a:solidFill>
                  <a:srgbClr val="C00000"/>
                </a:solidFill>
                <a:latin typeface="+mj-lt"/>
                <a:cs typeface="Georgia"/>
              </a:rPr>
              <a:t>split criteria</a:t>
            </a:r>
          </a:p>
          <a:p>
            <a:pPr marL="1593850" marR="6350" lvl="2" indent="-252095" algn="just">
              <a:lnSpc>
                <a:spcPct val="101200"/>
              </a:lnSpc>
              <a:spcBef>
                <a:spcPts val="850"/>
              </a:spcBef>
              <a:buFont typeface="Menlo"/>
              <a:buChar char="·"/>
              <a:tabLst>
                <a:tab pos="1594485" algn="l"/>
              </a:tabLst>
            </a:pPr>
            <a:r>
              <a:rPr lang="en-US" sz="2400" spc="-125" dirty="0">
                <a:cs typeface="Georgia"/>
              </a:rPr>
              <a:t>The attribute that is selected for testing is called the </a:t>
            </a:r>
            <a:r>
              <a:rPr lang="en-US" sz="2400" b="1" u="sng" spc="-125" dirty="0">
                <a:solidFill>
                  <a:srgbClr val="C00000"/>
                </a:solidFill>
                <a:latin typeface="+mj-lt"/>
                <a:cs typeface="Georgia"/>
              </a:rPr>
              <a:t>split attribute </a:t>
            </a:r>
            <a:endParaRPr sz="2400" dirty="0">
              <a:latin typeface="+mj-lt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0"/>
              </a:lnSpc>
            </a:pPr>
            <a:fld id="{81D60167-4931-47E6-BA6A-407CBD079E47}" type="slidenum">
              <a:rPr spc="-125" dirty="0"/>
              <a:t>5</a:t>
            </a:fld>
            <a:endParaRPr spc="-125" dirty="0"/>
          </a:p>
        </p:txBody>
      </p:sp>
      <p:sp>
        <p:nvSpPr>
          <p:cNvPr id="2" name="object 2"/>
          <p:cNvSpPr txBox="1"/>
          <p:nvPr/>
        </p:nvSpPr>
        <p:spPr>
          <a:xfrm>
            <a:off x="0" y="892333"/>
            <a:ext cx="7620000" cy="500284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sz="2800" b="1" u="sng" spc="-55" dirty="0">
                <a:uFill>
                  <a:solidFill>
                    <a:srgbClr val="000000"/>
                  </a:solidFill>
                </a:uFill>
                <a:latin typeface="+mj-lt"/>
                <a:cs typeface="Georgia"/>
              </a:rPr>
              <a:t>Constructi</a:t>
            </a:r>
            <a:r>
              <a:rPr lang="en-US" sz="2800" b="1" u="sng" spc="-55" dirty="0">
                <a:uFill>
                  <a:solidFill>
                    <a:srgbClr val="000000"/>
                  </a:solidFill>
                </a:uFill>
                <a:latin typeface="+mj-lt"/>
                <a:cs typeface="Georgia"/>
              </a:rPr>
              <a:t>ng</a:t>
            </a:r>
            <a:r>
              <a:rPr sz="2800" b="1" u="sng" spc="-55" dirty="0">
                <a:uFill>
                  <a:solidFill>
                    <a:srgbClr val="000000"/>
                  </a:solidFill>
                </a:uFill>
                <a:latin typeface="+mj-lt"/>
                <a:cs typeface="Georgia"/>
              </a:rPr>
              <a:t> </a:t>
            </a:r>
            <a:r>
              <a:rPr lang="en-US" sz="2800" b="1" u="sng" spc="-120" dirty="0">
                <a:uFill>
                  <a:solidFill>
                    <a:srgbClr val="000000"/>
                  </a:solidFill>
                </a:uFill>
                <a:latin typeface="+mj-lt"/>
                <a:cs typeface="Georgia"/>
              </a:rPr>
              <a:t>a</a:t>
            </a:r>
            <a:r>
              <a:rPr sz="2800" b="1" u="sng" spc="-45" dirty="0">
                <a:uFill>
                  <a:solidFill>
                    <a:srgbClr val="000000"/>
                  </a:solidFill>
                </a:uFill>
                <a:latin typeface="+mj-lt"/>
                <a:cs typeface="Georgia"/>
              </a:rPr>
              <a:t> </a:t>
            </a:r>
            <a:r>
              <a:rPr lang="en-US" sz="2800" b="1" u="sng" spc="-100" dirty="0">
                <a:uFill>
                  <a:solidFill>
                    <a:srgbClr val="000000"/>
                  </a:solidFill>
                </a:uFill>
                <a:latin typeface="+mj-lt"/>
                <a:cs typeface="Georgia"/>
              </a:rPr>
              <a:t>D</a:t>
            </a:r>
            <a:r>
              <a:rPr sz="2800" b="1" u="sng" spc="-100" dirty="0">
                <a:uFill>
                  <a:solidFill>
                    <a:srgbClr val="000000"/>
                  </a:solidFill>
                </a:uFill>
                <a:latin typeface="+mj-lt"/>
                <a:cs typeface="Georgia"/>
              </a:rPr>
              <a:t>ecision</a:t>
            </a:r>
            <a:r>
              <a:rPr sz="2800" b="1" u="sng" spc="-114" dirty="0">
                <a:uFill>
                  <a:solidFill>
                    <a:srgbClr val="000000"/>
                  </a:solidFill>
                </a:uFill>
                <a:latin typeface="+mj-lt"/>
                <a:cs typeface="Georgia"/>
              </a:rPr>
              <a:t> </a:t>
            </a:r>
            <a:r>
              <a:rPr lang="en-US" sz="2800" b="1" u="sng" spc="-65" dirty="0">
                <a:uFill>
                  <a:solidFill>
                    <a:srgbClr val="000000"/>
                  </a:solidFill>
                </a:uFill>
                <a:latin typeface="+mj-lt"/>
                <a:cs typeface="Georgia"/>
              </a:rPr>
              <a:t>T</a:t>
            </a:r>
            <a:r>
              <a:rPr sz="2800" b="1" u="sng" spc="-65" dirty="0">
                <a:uFill>
                  <a:solidFill>
                    <a:srgbClr val="000000"/>
                  </a:solidFill>
                </a:uFill>
                <a:latin typeface="+mj-lt"/>
                <a:cs typeface="Georgia"/>
              </a:rPr>
              <a:t>ree</a:t>
            </a:r>
            <a:endParaRPr sz="2800" dirty="0">
              <a:latin typeface="+mj-lt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Georgia"/>
              <a:cs typeface="Georgia"/>
            </a:endParaRPr>
          </a:p>
          <a:p>
            <a:pPr marL="614045" marR="5715" indent="-306705" algn="just">
              <a:lnSpc>
                <a:spcPct val="101200"/>
              </a:lnSpc>
              <a:buAutoNum type="arabicPeriod"/>
              <a:tabLst>
                <a:tab pos="614680" algn="l"/>
              </a:tabLst>
            </a:pPr>
            <a:r>
              <a:rPr sz="2400" spc="10" dirty="0">
                <a:cs typeface="Georgia"/>
              </a:rPr>
              <a:t>At </a:t>
            </a:r>
            <a:r>
              <a:rPr sz="2400" spc="-125" dirty="0">
                <a:cs typeface="Georgia"/>
              </a:rPr>
              <a:t>an </a:t>
            </a:r>
            <a:r>
              <a:rPr sz="2400" spc="-110" dirty="0">
                <a:cs typeface="Georgia"/>
              </a:rPr>
              <a:t>internal </a:t>
            </a:r>
            <a:r>
              <a:rPr sz="2400" spc="-135" dirty="0">
                <a:cs typeface="Georgia"/>
              </a:rPr>
              <a:t>node </a:t>
            </a:r>
            <a:r>
              <a:rPr sz="2400" spc="-130" dirty="0">
                <a:cs typeface="Georgia"/>
              </a:rPr>
              <a:t>of </a:t>
            </a:r>
            <a:r>
              <a:rPr sz="2400" spc="-90" dirty="0">
                <a:cs typeface="Georgia"/>
              </a:rPr>
              <a:t>the </a:t>
            </a:r>
            <a:r>
              <a:rPr sz="2400" spc="-100" dirty="0">
                <a:cs typeface="Georgia"/>
              </a:rPr>
              <a:t>tree </a:t>
            </a:r>
            <a:r>
              <a:rPr sz="2400" spc="-130" dirty="0">
                <a:cs typeface="Georgia"/>
              </a:rPr>
              <a:t>(one which </a:t>
            </a:r>
            <a:r>
              <a:rPr sz="2400" spc="-125" dirty="0">
                <a:cs typeface="Georgia"/>
              </a:rPr>
              <a:t>has </a:t>
            </a:r>
            <a:r>
              <a:rPr sz="2400" spc="-114" dirty="0">
                <a:cs typeface="Georgia"/>
              </a:rPr>
              <a:t>instances  </a:t>
            </a:r>
            <a:r>
              <a:rPr sz="2400" spc="-85" dirty="0">
                <a:cs typeface="Georgia"/>
              </a:rPr>
              <a:t>with </a:t>
            </a:r>
            <a:r>
              <a:rPr sz="2400" spc="-120" dirty="0">
                <a:cs typeface="Georgia"/>
              </a:rPr>
              <a:t>different </a:t>
            </a:r>
            <a:r>
              <a:rPr sz="2400" spc="-105" dirty="0">
                <a:cs typeface="Georgia"/>
              </a:rPr>
              <a:t>classifications </a:t>
            </a:r>
            <a:r>
              <a:rPr sz="2400" spc="-125" dirty="0">
                <a:cs typeface="Georgia"/>
              </a:rPr>
              <a:t>and for </a:t>
            </a:r>
            <a:r>
              <a:rPr sz="2400" spc="-130" dirty="0">
                <a:cs typeface="Georgia"/>
              </a:rPr>
              <a:t>which </a:t>
            </a:r>
            <a:r>
              <a:rPr sz="2400" spc="-90" dirty="0">
                <a:cs typeface="Georgia"/>
              </a:rPr>
              <a:t>the </a:t>
            </a:r>
            <a:r>
              <a:rPr sz="2400" spc="-114" dirty="0">
                <a:cs typeface="Georgia"/>
              </a:rPr>
              <a:t>instances  </a:t>
            </a:r>
            <a:r>
              <a:rPr sz="2400" spc="-145" dirty="0">
                <a:cs typeface="Georgia"/>
              </a:rPr>
              <a:t>do </a:t>
            </a:r>
            <a:r>
              <a:rPr sz="2400" spc="-100" dirty="0">
                <a:cs typeface="Georgia"/>
              </a:rPr>
              <a:t>not </a:t>
            </a:r>
            <a:r>
              <a:rPr sz="2400" spc="-80" dirty="0">
                <a:cs typeface="Georgia"/>
              </a:rPr>
              <a:t>all </a:t>
            </a:r>
            <a:r>
              <a:rPr sz="2400" spc="-130" dirty="0">
                <a:cs typeface="Georgia"/>
              </a:rPr>
              <a:t>have </a:t>
            </a:r>
            <a:r>
              <a:rPr sz="2400" spc="-90" dirty="0">
                <a:cs typeface="Georgia"/>
              </a:rPr>
              <a:t>the </a:t>
            </a:r>
            <a:r>
              <a:rPr sz="2400" spc="-150" dirty="0">
                <a:cs typeface="Georgia"/>
              </a:rPr>
              <a:t>same </a:t>
            </a:r>
            <a:r>
              <a:rPr sz="2400" spc="-65" dirty="0">
                <a:cs typeface="Georgia"/>
              </a:rPr>
              <a:t>attribute</a:t>
            </a:r>
            <a:r>
              <a:rPr sz="2400" spc="-275" dirty="0">
                <a:cs typeface="Georgia"/>
              </a:rPr>
              <a:t> </a:t>
            </a:r>
            <a:r>
              <a:rPr sz="2400" spc="-110" dirty="0">
                <a:cs typeface="Georgia"/>
              </a:rPr>
              <a:t>values):</a:t>
            </a:r>
            <a:endParaRPr sz="2400" dirty="0">
              <a:cs typeface="Georgia"/>
            </a:endParaRPr>
          </a:p>
          <a:p>
            <a:pPr marL="1143635" marR="6985" lvl="1" indent="-426720" algn="just">
              <a:lnSpc>
                <a:spcPct val="101200"/>
              </a:lnSpc>
              <a:spcBef>
                <a:spcPts val="1695"/>
              </a:spcBef>
              <a:buAutoNum type="alphaLcParenBoth"/>
              <a:tabLst>
                <a:tab pos="1144270" algn="l"/>
              </a:tabLst>
            </a:pPr>
            <a:r>
              <a:rPr sz="2400" spc="-145" dirty="0">
                <a:cs typeface="Georgia"/>
              </a:rPr>
              <a:t>use </a:t>
            </a:r>
            <a:r>
              <a:rPr sz="2400" spc="-90" dirty="0">
                <a:cs typeface="Georgia"/>
              </a:rPr>
              <a:t>the </a:t>
            </a:r>
            <a:r>
              <a:rPr sz="2400" spc="-80" dirty="0">
                <a:cs typeface="Georgia"/>
              </a:rPr>
              <a:t>splitting </a:t>
            </a:r>
            <a:r>
              <a:rPr sz="2400" spc="-90" dirty="0">
                <a:cs typeface="Georgia"/>
              </a:rPr>
              <a:t>criteria </a:t>
            </a:r>
            <a:r>
              <a:rPr sz="2400" spc="-70" dirty="0">
                <a:cs typeface="Georgia"/>
              </a:rPr>
              <a:t>to </a:t>
            </a:r>
            <a:r>
              <a:rPr sz="2400" spc="-100" dirty="0">
                <a:cs typeface="Georgia"/>
              </a:rPr>
              <a:t>select </a:t>
            </a:r>
            <a:r>
              <a:rPr sz="2400" spc="-90" dirty="0">
                <a:cs typeface="Georgia"/>
              </a:rPr>
              <a:t>the </a:t>
            </a:r>
            <a:r>
              <a:rPr sz="2400" spc="-80" dirty="0">
                <a:cs typeface="Georgia"/>
              </a:rPr>
              <a:t>best </a:t>
            </a:r>
            <a:r>
              <a:rPr sz="2400" spc="-130" dirty="0">
                <a:cs typeface="Georgia"/>
              </a:rPr>
              <a:t>of </a:t>
            </a:r>
            <a:r>
              <a:rPr sz="2400" spc="-90" dirty="0">
                <a:cs typeface="Georgia"/>
              </a:rPr>
              <a:t>the </a:t>
            </a:r>
            <a:r>
              <a:rPr sz="2400" spc="-130" dirty="0">
                <a:cs typeface="Georgia"/>
              </a:rPr>
              <a:t>remaining </a:t>
            </a:r>
            <a:r>
              <a:rPr sz="2400" spc="-75" dirty="0">
                <a:cs typeface="Georgia"/>
              </a:rPr>
              <a:t>attributes </a:t>
            </a:r>
            <a:r>
              <a:rPr sz="2400" spc="-120" dirty="0">
                <a:cs typeface="Georgia"/>
              </a:rPr>
              <a:t>as  </a:t>
            </a:r>
            <a:r>
              <a:rPr sz="2400" spc="-90" dirty="0">
                <a:cs typeface="Georgia"/>
              </a:rPr>
              <a:t>the </a:t>
            </a:r>
            <a:r>
              <a:rPr sz="2400" spc="-65" dirty="0">
                <a:cs typeface="Georgia"/>
              </a:rPr>
              <a:t>test </a:t>
            </a:r>
            <a:r>
              <a:rPr lang="en-US" sz="2400" spc="-65" dirty="0">
                <a:cs typeface="Georgia"/>
              </a:rPr>
              <a:t>or split </a:t>
            </a:r>
            <a:r>
              <a:rPr sz="2400" spc="-65" dirty="0">
                <a:cs typeface="Georgia"/>
              </a:rPr>
              <a:t>attribute, </a:t>
            </a:r>
            <a:r>
              <a:rPr sz="2400" spc="-114" dirty="0">
                <a:cs typeface="Georgia"/>
              </a:rPr>
              <a:t>along  </a:t>
            </a:r>
            <a:r>
              <a:rPr sz="2400" spc="-85" dirty="0">
                <a:cs typeface="Georgia"/>
              </a:rPr>
              <a:t>with </a:t>
            </a:r>
            <a:r>
              <a:rPr sz="2400" spc="-90" dirty="0">
                <a:cs typeface="Georgia"/>
              </a:rPr>
              <a:t>the </a:t>
            </a:r>
            <a:r>
              <a:rPr sz="2400" spc="-80" dirty="0">
                <a:cs typeface="Georgia"/>
              </a:rPr>
              <a:t>split </a:t>
            </a:r>
            <a:r>
              <a:rPr sz="2400" spc="-90" dirty="0">
                <a:cs typeface="Georgia"/>
              </a:rPr>
              <a:t>point(s) </a:t>
            </a:r>
            <a:r>
              <a:rPr sz="2400" spc="-135" dirty="0">
                <a:cs typeface="Georgia"/>
              </a:rPr>
              <a:t>or</a:t>
            </a:r>
            <a:r>
              <a:rPr sz="2400" spc="-35" dirty="0">
                <a:cs typeface="Georgia"/>
              </a:rPr>
              <a:t> </a:t>
            </a:r>
            <a:r>
              <a:rPr sz="2400" spc="-85" dirty="0">
                <a:cs typeface="Georgia"/>
              </a:rPr>
              <a:t>split </a:t>
            </a:r>
            <a:r>
              <a:rPr sz="2400" spc="-114" dirty="0">
                <a:cs typeface="Georgia"/>
              </a:rPr>
              <a:t>subsets</a:t>
            </a:r>
            <a:endParaRPr sz="2400" dirty="0">
              <a:cs typeface="Georgia"/>
            </a:endParaRPr>
          </a:p>
          <a:p>
            <a:pPr marL="1143635" marR="5715" lvl="1" indent="-440690" algn="just">
              <a:lnSpc>
                <a:spcPct val="101200"/>
              </a:lnSpc>
              <a:spcBef>
                <a:spcPts val="800"/>
              </a:spcBef>
              <a:buAutoNum type="alphaLcParenBoth"/>
              <a:tabLst>
                <a:tab pos="1144270" algn="l"/>
              </a:tabLst>
            </a:pPr>
            <a:r>
              <a:rPr sz="2400" spc="-105" dirty="0">
                <a:cs typeface="Georgia"/>
              </a:rPr>
              <a:t>insert </a:t>
            </a:r>
            <a:r>
              <a:rPr sz="2400" spc="-90" dirty="0">
                <a:cs typeface="Georgia"/>
              </a:rPr>
              <a:t>a </a:t>
            </a:r>
            <a:r>
              <a:rPr sz="2400" spc="-125" dirty="0">
                <a:cs typeface="Georgia"/>
              </a:rPr>
              <a:t>branch for </a:t>
            </a:r>
            <a:r>
              <a:rPr sz="2400" spc="-135" dirty="0">
                <a:cs typeface="Georgia"/>
              </a:rPr>
              <a:t>each </a:t>
            </a:r>
            <a:r>
              <a:rPr sz="2400" spc="-80" dirty="0">
                <a:cs typeface="Georgia"/>
              </a:rPr>
              <a:t>split </a:t>
            </a:r>
            <a:r>
              <a:rPr sz="2400" spc="-100" dirty="0">
                <a:cs typeface="Georgia"/>
              </a:rPr>
              <a:t>point </a:t>
            </a:r>
            <a:r>
              <a:rPr sz="2400" spc="-135" dirty="0">
                <a:cs typeface="Georgia"/>
              </a:rPr>
              <a:t>or </a:t>
            </a:r>
            <a:r>
              <a:rPr sz="2400" spc="-80" dirty="0">
                <a:cs typeface="Georgia"/>
              </a:rPr>
              <a:t>split </a:t>
            </a:r>
            <a:r>
              <a:rPr sz="2400" spc="-110" dirty="0">
                <a:cs typeface="Georgia"/>
              </a:rPr>
              <a:t>subset  </a:t>
            </a:r>
            <a:r>
              <a:rPr sz="2400" spc="-130" dirty="0">
                <a:cs typeface="Georgia"/>
              </a:rPr>
              <a:t>of </a:t>
            </a:r>
            <a:r>
              <a:rPr sz="2400" spc="-90" dirty="0">
                <a:cs typeface="Georgia"/>
              </a:rPr>
              <a:t>the </a:t>
            </a:r>
            <a:r>
              <a:rPr sz="2400" spc="-65" dirty="0">
                <a:cs typeface="Georgia"/>
              </a:rPr>
              <a:t>attribute’s</a:t>
            </a:r>
            <a:r>
              <a:rPr sz="2400" spc="-170" dirty="0">
                <a:cs typeface="Georgia"/>
              </a:rPr>
              <a:t> </a:t>
            </a:r>
            <a:r>
              <a:rPr sz="2400" spc="-120" dirty="0">
                <a:cs typeface="Georgia"/>
              </a:rPr>
              <a:t>values</a:t>
            </a:r>
            <a:endParaRPr sz="2400" dirty="0">
              <a:cs typeface="Georgia"/>
            </a:endParaRPr>
          </a:p>
          <a:p>
            <a:pPr marL="1143635" marR="5080" lvl="1" indent="-413384" algn="just">
              <a:lnSpc>
                <a:spcPct val="101200"/>
              </a:lnSpc>
              <a:spcBef>
                <a:spcPts val="795"/>
              </a:spcBef>
              <a:buAutoNum type="alphaLcParenBoth"/>
              <a:tabLst>
                <a:tab pos="1144270" algn="l"/>
              </a:tabLst>
            </a:pPr>
            <a:r>
              <a:rPr sz="2400" spc="-90" dirty="0">
                <a:cs typeface="Georgia"/>
              </a:rPr>
              <a:t>distribute </a:t>
            </a:r>
            <a:r>
              <a:rPr sz="2400" spc="-95" dirty="0">
                <a:cs typeface="Georgia"/>
              </a:rPr>
              <a:t>the </a:t>
            </a:r>
            <a:r>
              <a:rPr sz="2400" spc="-110" dirty="0">
                <a:cs typeface="Georgia"/>
              </a:rPr>
              <a:t>node’s </a:t>
            </a:r>
            <a:r>
              <a:rPr sz="2400" spc="-114" dirty="0">
                <a:cs typeface="Georgia"/>
              </a:rPr>
              <a:t>instances along </a:t>
            </a:r>
            <a:r>
              <a:rPr sz="2400" spc="-90" dirty="0">
                <a:cs typeface="Georgia"/>
              </a:rPr>
              <a:t>the </a:t>
            </a:r>
            <a:r>
              <a:rPr sz="2400" spc="-130" dirty="0">
                <a:cs typeface="Georgia"/>
              </a:rPr>
              <a:t>branches  </a:t>
            </a:r>
            <a:r>
              <a:rPr sz="2400" spc="-114" dirty="0">
                <a:cs typeface="Georgia"/>
              </a:rPr>
              <a:t>according </a:t>
            </a:r>
            <a:r>
              <a:rPr sz="2400" spc="-70" dirty="0">
                <a:cs typeface="Georgia"/>
              </a:rPr>
              <a:t>to </a:t>
            </a:r>
            <a:r>
              <a:rPr sz="2400" spc="-95" dirty="0">
                <a:cs typeface="Georgia"/>
              </a:rPr>
              <a:t>their </a:t>
            </a:r>
            <a:r>
              <a:rPr sz="2400" spc="-114" dirty="0">
                <a:cs typeface="Georgia"/>
              </a:rPr>
              <a:t>value </a:t>
            </a:r>
            <a:r>
              <a:rPr sz="2400" spc="-125" dirty="0">
                <a:cs typeface="Georgia"/>
              </a:rPr>
              <a:t>for </a:t>
            </a:r>
            <a:r>
              <a:rPr sz="2400" spc="-90" dirty="0">
                <a:cs typeface="Georgia"/>
              </a:rPr>
              <a:t>the </a:t>
            </a:r>
            <a:r>
              <a:rPr sz="2400" spc="-65" dirty="0">
                <a:cs typeface="Georgia"/>
              </a:rPr>
              <a:t>test</a:t>
            </a:r>
            <a:r>
              <a:rPr sz="2400" spc="-55" dirty="0">
                <a:cs typeface="Georgia"/>
              </a:rPr>
              <a:t> </a:t>
            </a:r>
            <a:r>
              <a:rPr sz="2400" spc="-65" dirty="0">
                <a:cs typeface="Georgia"/>
              </a:rPr>
              <a:t>attribute.</a:t>
            </a:r>
            <a:endParaRPr sz="2400" dirty="0"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85159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0"/>
              </a:lnSpc>
            </a:pPr>
            <a:fld id="{81D60167-4931-47E6-BA6A-407CBD079E47}" type="slidenum">
              <a:rPr spc="-125" dirty="0"/>
              <a:t>6</a:t>
            </a:fld>
            <a:endParaRPr spc="-125" dirty="0"/>
          </a:p>
        </p:txBody>
      </p:sp>
      <p:sp>
        <p:nvSpPr>
          <p:cNvPr id="2" name="object 2"/>
          <p:cNvSpPr txBox="1"/>
          <p:nvPr/>
        </p:nvSpPr>
        <p:spPr>
          <a:xfrm>
            <a:off x="0" y="678536"/>
            <a:ext cx="7494125" cy="965527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14"/>
              </a:spcBef>
              <a:buAutoNum type="arabicPeriod" startAt="2"/>
              <a:tabLst>
                <a:tab pos="319405" algn="l"/>
              </a:tabLst>
            </a:pPr>
            <a:r>
              <a:rPr sz="2400" spc="-140" dirty="0">
                <a:cs typeface="Georgia"/>
              </a:rPr>
              <a:t>For </a:t>
            </a:r>
            <a:r>
              <a:rPr sz="2400" spc="-135" dirty="0">
                <a:cs typeface="Georgia"/>
              </a:rPr>
              <a:t>each </a:t>
            </a:r>
            <a:r>
              <a:rPr sz="2400" spc="-105" dirty="0">
                <a:cs typeface="Georgia"/>
              </a:rPr>
              <a:t>leaf </a:t>
            </a:r>
            <a:r>
              <a:rPr sz="2400" spc="-135" dirty="0">
                <a:cs typeface="Georgia"/>
              </a:rPr>
              <a:t>node </a:t>
            </a:r>
            <a:r>
              <a:rPr sz="2400" spc="-130" dirty="0">
                <a:cs typeface="Georgia"/>
              </a:rPr>
              <a:t>(one </a:t>
            </a:r>
            <a:r>
              <a:rPr sz="2400" spc="-45" dirty="0">
                <a:cs typeface="Georgia"/>
              </a:rPr>
              <a:t>that </a:t>
            </a:r>
            <a:r>
              <a:rPr sz="2400" spc="-120" dirty="0">
                <a:cs typeface="Georgia"/>
              </a:rPr>
              <a:t>is </a:t>
            </a:r>
            <a:r>
              <a:rPr sz="2400" spc="-100" dirty="0">
                <a:cs typeface="Georgia"/>
              </a:rPr>
              <a:t>not </a:t>
            </a:r>
            <a:r>
              <a:rPr sz="2400" spc="-125" dirty="0">
                <a:cs typeface="Georgia"/>
              </a:rPr>
              <a:t>an </a:t>
            </a:r>
            <a:r>
              <a:rPr sz="2400" spc="-110" dirty="0">
                <a:cs typeface="Georgia"/>
              </a:rPr>
              <a:t>internal</a:t>
            </a:r>
            <a:r>
              <a:rPr sz="2400" spc="145" dirty="0">
                <a:cs typeface="Georgia"/>
              </a:rPr>
              <a:t> </a:t>
            </a:r>
            <a:r>
              <a:rPr sz="2400" spc="-120" dirty="0">
                <a:cs typeface="Georgia"/>
              </a:rPr>
              <a:t>node):</a:t>
            </a:r>
            <a:endParaRPr sz="2400" dirty="0">
              <a:cs typeface="Georgia"/>
            </a:endParaRPr>
          </a:p>
          <a:p>
            <a:pPr marL="848360" marR="5715" lvl="1" indent="-426720" algn="just">
              <a:lnSpc>
                <a:spcPct val="101200"/>
              </a:lnSpc>
              <a:spcBef>
                <a:spcPts val="1695"/>
              </a:spcBef>
              <a:buAutoNum type="alphaLcParenBoth"/>
              <a:tabLst>
                <a:tab pos="848994" algn="l"/>
              </a:tabLst>
            </a:pPr>
            <a:r>
              <a:rPr sz="2400" spc="-95" dirty="0">
                <a:cs typeface="Georgia"/>
              </a:rPr>
              <a:t>if </a:t>
            </a:r>
            <a:r>
              <a:rPr sz="2400" spc="-80" dirty="0">
                <a:cs typeface="Georgia"/>
              </a:rPr>
              <a:t>all </a:t>
            </a:r>
            <a:r>
              <a:rPr sz="2400" spc="-130" dirty="0">
                <a:cs typeface="Georgia"/>
              </a:rPr>
              <a:t>of </a:t>
            </a:r>
            <a:r>
              <a:rPr sz="2400" spc="-90" dirty="0">
                <a:cs typeface="Georgia"/>
              </a:rPr>
              <a:t>the </a:t>
            </a:r>
            <a:r>
              <a:rPr lang="en-US" sz="2400" spc="-125" dirty="0">
                <a:cs typeface="Georgia"/>
              </a:rPr>
              <a:t>data instances</a:t>
            </a:r>
            <a:r>
              <a:rPr sz="2400" spc="-125" dirty="0">
                <a:cs typeface="Georgia"/>
              </a:rPr>
              <a:t> </a:t>
            </a:r>
            <a:r>
              <a:rPr sz="2400" spc="-35" dirty="0">
                <a:cs typeface="Georgia"/>
              </a:rPr>
              <a:t>at </a:t>
            </a:r>
            <a:r>
              <a:rPr sz="2400" spc="-45" dirty="0">
                <a:cs typeface="Georgia"/>
              </a:rPr>
              <a:t>that </a:t>
            </a:r>
            <a:r>
              <a:rPr sz="2400" spc="-135" dirty="0">
                <a:cs typeface="Georgia"/>
              </a:rPr>
              <a:t>node </a:t>
            </a:r>
            <a:r>
              <a:rPr sz="2400" spc="-130" dirty="0">
                <a:cs typeface="Georgia"/>
              </a:rPr>
              <a:t>have </a:t>
            </a:r>
            <a:r>
              <a:rPr sz="2400" spc="-90" dirty="0">
                <a:cs typeface="Georgia"/>
              </a:rPr>
              <a:t>the </a:t>
            </a:r>
            <a:r>
              <a:rPr sz="2400" spc="-150" dirty="0">
                <a:cs typeface="Georgia"/>
              </a:rPr>
              <a:t>same  </a:t>
            </a:r>
            <a:r>
              <a:rPr sz="2400" spc="-100" dirty="0">
                <a:cs typeface="Georgia"/>
              </a:rPr>
              <a:t>class</a:t>
            </a:r>
            <a:r>
              <a:rPr lang="en-US" sz="2400" spc="-100" dirty="0">
                <a:cs typeface="Georgia"/>
              </a:rPr>
              <a:t> value</a:t>
            </a:r>
            <a:r>
              <a:rPr sz="2400" spc="-100" dirty="0">
                <a:cs typeface="Georgia"/>
              </a:rPr>
              <a:t>, </a:t>
            </a:r>
            <a:r>
              <a:rPr sz="2400" spc="-110" dirty="0">
                <a:cs typeface="Georgia"/>
              </a:rPr>
              <a:t>then </a:t>
            </a:r>
            <a:r>
              <a:rPr sz="2400" spc="-120" dirty="0">
                <a:cs typeface="Georgia"/>
              </a:rPr>
              <a:t>assign </a:t>
            </a:r>
            <a:r>
              <a:rPr sz="2400" spc="-45" dirty="0">
                <a:cs typeface="Georgia"/>
              </a:rPr>
              <a:t>that </a:t>
            </a:r>
            <a:r>
              <a:rPr sz="2400" spc="-105" dirty="0">
                <a:cs typeface="Georgia"/>
              </a:rPr>
              <a:t>class</a:t>
            </a:r>
            <a:r>
              <a:rPr lang="en-US" sz="2400" spc="-105" dirty="0">
                <a:cs typeface="Georgia"/>
              </a:rPr>
              <a:t> value</a:t>
            </a:r>
            <a:r>
              <a:rPr sz="2400" spc="-105" dirty="0">
                <a:cs typeface="Georgia"/>
              </a:rPr>
              <a:t> </a:t>
            </a:r>
            <a:r>
              <a:rPr sz="2400" spc="-120" dirty="0">
                <a:cs typeface="Georgia"/>
              </a:rPr>
              <a:t>as </a:t>
            </a:r>
            <a:r>
              <a:rPr sz="2400" spc="-90" dirty="0">
                <a:cs typeface="Georgia"/>
              </a:rPr>
              <a:t>the  </a:t>
            </a:r>
            <a:r>
              <a:rPr sz="2400" spc="-140" dirty="0">
                <a:cs typeface="Georgia"/>
              </a:rPr>
              <a:t>answer </a:t>
            </a:r>
            <a:r>
              <a:rPr sz="2400" spc="-70" dirty="0">
                <a:cs typeface="Georgia"/>
              </a:rPr>
              <a:t>to </a:t>
            </a:r>
            <a:r>
              <a:rPr sz="2400" spc="-100" dirty="0">
                <a:cs typeface="Georgia"/>
              </a:rPr>
              <a:t>be</a:t>
            </a:r>
            <a:r>
              <a:rPr sz="2400" spc="-190" dirty="0">
                <a:cs typeface="Georgia"/>
              </a:rPr>
              <a:t> </a:t>
            </a:r>
            <a:r>
              <a:rPr sz="2400" spc="-114" dirty="0">
                <a:cs typeface="Georgia"/>
              </a:rPr>
              <a:t>returned</a:t>
            </a:r>
            <a:endParaRPr sz="2400" dirty="0">
              <a:cs typeface="Georgia"/>
            </a:endParaRPr>
          </a:p>
          <a:p>
            <a:pPr marL="848360" marR="5080" lvl="1" indent="-440690" algn="just">
              <a:lnSpc>
                <a:spcPct val="101200"/>
              </a:lnSpc>
              <a:spcBef>
                <a:spcPts val="800"/>
              </a:spcBef>
              <a:buAutoNum type="alphaLcParenBoth"/>
              <a:tabLst>
                <a:tab pos="848360" algn="l"/>
              </a:tabLst>
            </a:pPr>
            <a:r>
              <a:rPr sz="2400" spc="-95" dirty="0">
                <a:cs typeface="Georgia"/>
              </a:rPr>
              <a:t>if </a:t>
            </a:r>
            <a:r>
              <a:rPr sz="2400" spc="-90" dirty="0">
                <a:cs typeface="Georgia"/>
              </a:rPr>
              <a:t>a </a:t>
            </a:r>
            <a:r>
              <a:rPr sz="2400" spc="-100" dirty="0">
                <a:cs typeface="Georgia"/>
              </a:rPr>
              <a:t>mixture </a:t>
            </a:r>
            <a:r>
              <a:rPr sz="2400" spc="-130" dirty="0">
                <a:cs typeface="Georgia"/>
              </a:rPr>
              <a:t>of </a:t>
            </a:r>
            <a:r>
              <a:rPr sz="2400" spc="-105" dirty="0">
                <a:cs typeface="Georgia"/>
              </a:rPr>
              <a:t>class</a:t>
            </a:r>
            <a:r>
              <a:rPr lang="en-US" sz="2400" spc="-105" dirty="0">
                <a:cs typeface="Georgia"/>
              </a:rPr>
              <a:t> values</a:t>
            </a:r>
            <a:r>
              <a:rPr sz="2400" spc="-105" dirty="0">
                <a:cs typeface="Georgia"/>
              </a:rPr>
              <a:t> </a:t>
            </a:r>
            <a:r>
              <a:rPr sz="2400" spc="-35" dirty="0">
                <a:cs typeface="Georgia"/>
              </a:rPr>
              <a:t>at </a:t>
            </a:r>
            <a:r>
              <a:rPr sz="2400" spc="-90" dirty="0">
                <a:cs typeface="Georgia"/>
              </a:rPr>
              <a:t>the </a:t>
            </a:r>
            <a:r>
              <a:rPr sz="2400" spc="-135" dirty="0">
                <a:cs typeface="Georgia"/>
              </a:rPr>
              <a:t>node </a:t>
            </a:r>
            <a:r>
              <a:rPr sz="2400" spc="-125" dirty="0">
                <a:cs typeface="Georgia"/>
              </a:rPr>
              <a:t>and </a:t>
            </a:r>
            <a:r>
              <a:rPr sz="2400" spc="-100" dirty="0">
                <a:cs typeface="Georgia"/>
              </a:rPr>
              <a:t>not  </a:t>
            </a:r>
            <a:r>
              <a:rPr sz="2400" spc="-80" dirty="0">
                <a:cs typeface="Georgia"/>
              </a:rPr>
              <a:t>all </a:t>
            </a:r>
            <a:r>
              <a:rPr sz="2400" spc="-130" dirty="0">
                <a:cs typeface="Georgia"/>
              </a:rPr>
              <a:t>of </a:t>
            </a:r>
            <a:r>
              <a:rPr sz="2400" spc="-90" dirty="0">
                <a:cs typeface="Georgia"/>
              </a:rPr>
              <a:t>the </a:t>
            </a:r>
            <a:r>
              <a:rPr lang="en-US" sz="2400" spc="-90" dirty="0">
                <a:cs typeface="Georgia"/>
              </a:rPr>
              <a:t>data </a:t>
            </a:r>
            <a:r>
              <a:rPr sz="2400" spc="-114" dirty="0">
                <a:cs typeface="Georgia"/>
              </a:rPr>
              <a:t>instances </a:t>
            </a:r>
            <a:r>
              <a:rPr sz="2400" spc="-130" dirty="0">
                <a:cs typeface="Georgia"/>
              </a:rPr>
              <a:t>have </a:t>
            </a:r>
            <a:r>
              <a:rPr sz="2400" spc="-90" dirty="0">
                <a:cs typeface="Georgia"/>
              </a:rPr>
              <a:t>the </a:t>
            </a:r>
            <a:r>
              <a:rPr sz="2400" spc="-150" dirty="0">
                <a:cs typeface="Georgia"/>
              </a:rPr>
              <a:t>same </a:t>
            </a:r>
            <a:r>
              <a:rPr sz="2400" spc="-65" dirty="0">
                <a:cs typeface="Georgia"/>
              </a:rPr>
              <a:t>attribute </a:t>
            </a:r>
            <a:r>
              <a:rPr sz="2400" spc="-110" dirty="0">
                <a:cs typeface="Georgia"/>
              </a:rPr>
              <a:t>values,  then </a:t>
            </a:r>
            <a:r>
              <a:rPr sz="2400" spc="-100" dirty="0">
                <a:cs typeface="Georgia"/>
              </a:rPr>
              <a:t>select </a:t>
            </a:r>
            <a:r>
              <a:rPr sz="2400" spc="-125" dirty="0">
                <a:cs typeface="Georgia"/>
              </a:rPr>
              <a:t>a</a:t>
            </a:r>
            <a:r>
              <a:rPr lang="en-US" sz="2400" spc="-125" dirty="0">
                <a:cs typeface="Georgia"/>
              </a:rPr>
              <a:t> new split </a:t>
            </a:r>
            <a:r>
              <a:rPr sz="2400" spc="-65" dirty="0">
                <a:cs typeface="Georgia"/>
              </a:rPr>
              <a:t>attribute </a:t>
            </a:r>
            <a:r>
              <a:rPr sz="2400" spc="-125" dirty="0">
                <a:cs typeface="Georgia"/>
              </a:rPr>
              <a:t>and </a:t>
            </a:r>
            <a:r>
              <a:rPr sz="2400" spc="-80" dirty="0">
                <a:cs typeface="Georgia"/>
              </a:rPr>
              <a:t>split</a:t>
            </a:r>
            <a:r>
              <a:rPr sz="2400" spc="-229" dirty="0">
                <a:cs typeface="Georgia"/>
              </a:rPr>
              <a:t> </a:t>
            </a:r>
            <a:r>
              <a:rPr sz="2400" spc="-105" dirty="0">
                <a:cs typeface="Georgia"/>
              </a:rPr>
              <a:t>further</a:t>
            </a:r>
            <a:endParaRPr sz="2400" dirty="0">
              <a:cs typeface="Georgia"/>
            </a:endParaRPr>
          </a:p>
          <a:p>
            <a:pPr marL="848360" marR="5080" lvl="1" indent="-413384" algn="just">
              <a:lnSpc>
                <a:spcPct val="101200"/>
              </a:lnSpc>
              <a:spcBef>
                <a:spcPts val="795"/>
              </a:spcBef>
              <a:buAutoNum type="alphaLcParenBoth"/>
              <a:tabLst>
                <a:tab pos="848994" algn="l"/>
              </a:tabLst>
            </a:pPr>
            <a:r>
              <a:rPr sz="2400" spc="-114" dirty="0">
                <a:cs typeface="Georgia"/>
              </a:rPr>
              <a:t>If </a:t>
            </a:r>
            <a:r>
              <a:rPr sz="2400" spc="-90" dirty="0">
                <a:cs typeface="Georgia"/>
              </a:rPr>
              <a:t>a </a:t>
            </a:r>
            <a:r>
              <a:rPr sz="2400" spc="-100" dirty="0">
                <a:cs typeface="Georgia"/>
              </a:rPr>
              <a:t>mixture </a:t>
            </a:r>
            <a:r>
              <a:rPr sz="2400" spc="-130" dirty="0">
                <a:cs typeface="Georgia"/>
              </a:rPr>
              <a:t>of </a:t>
            </a:r>
            <a:r>
              <a:rPr sz="2400" spc="-105" dirty="0">
                <a:cs typeface="Georgia"/>
              </a:rPr>
              <a:t>class</a:t>
            </a:r>
            <a:r>
              <a:rPr lang="en-US" sz="2400" spc="-105" dirty="0">
                <a:cs typeface="Georgia"/>
              </a:rPr>
              <a:t> values</a:t>
            </a:r>
            <a:r>
              <a:rPr sz="2400" spc="-105" dirty="0">
                <a:cs typeface="Georgia"/>
              </a:rPr>
              <a:t> </a:t>
            </a:r>
            <a:r>
              <a:rPr sz="2400" spc="-35" dirty="0">
                <a:cs typeface="Georgia"/>
              </a:rPr>
              <a:t>at </a:t>
            </a:r>
            <a:r>
              <a:rPr sz="2400" spc="-90" dirty="0">
                <a:cs typeface="Georgia"/>
              </a:rPr>
              <a:t>the </a:t>
            </a:r>
            <a:r>
              <a:rPr sz="2400" spc="-135" dirty="0">
                <a:cs typeface="Georgia"/>
              </a:rPr>
              <a:t>node </a:t>
            </a:r>
            <a:r>
              <a:rPr sz="2400" spc="-125" dirty="0">
                <a:cs typeface="Georgia"/>
              </a:rPr>
              <a:t>and </a:t>
            </a:r>
            <a:r>
              <a:rPr sz="2400" spc="-80" dirty="0">
                <a:cs typeface="Georgia"/>
              </a:rPr>
              <a:t>all </a:t>
            </a:r>
            <a:r>
              <a:rPr sz="2400" spc="-130" dirty="0">
                <a:cs typeface="Georgia"/>
              </a:rPr>
              <a:t>of  </a:t>
            </a:r>
            <a:r>
              <a:rPr sz="2400" spc="-90" dirty="0">
                <a:cs typeface="Georgia"/>
              </a:rPr>
              <a:t>the </a:t>
            </a:r>
            <a:r>
              <a:rPr lang="en-US" sz="2400" spc="-90" dirty="0">
                <a:cs typeface="Georgia"/>
              </a:rPr>
              <a:t>data </a:t>
            </a:r>
            <a:r>
              <a:rPr sz="2400" spc="-114" dirty="0">
                <a:cs typeface="Georgia"/>
              </a:rPr>
              <a:t>instances </a:t>
            </a:r>
            <a:r>
              <a:rPr sz="2400" spc="-130" dirty="0">
                <a:cs typeface="Georgia"/>
              </a:rPr>
              <a:t>have </a:t>
            </a:r>
            <a:r>
              <a:rPr sz="2400" spc="-90" dirty="0">
                <a:cs typeface="Georgia"/>
              </a:rPr>
              <a:t>the </a:t>
            </a:r>
            <a:r>
              <a:rPr sz="2400" spc="-150" dirty="0">
                <a:cs typeface="Georgia"/>
              </a:rPr>
              <a:t>same </a:t>
            </a:r>
            <a:r>
              <a:rPr sz="2400" spc="-65" dirty="0">
                <a:cs typeface="Georgia"/>
              </a:rPr>
              <a:t>attribute </a:t>
            </a:r>
            <a:r>
              <a:rPr sz="2400" spc="-110" dirty="0">
                <a:cs typeface="Georgia"/>
              </a:rPr>
              <a:t>values, then  </a:t>
            </a:r>
            <a:r>
              <a:rPr sz="2400" spc="-145" dirty="0">
                <a:cs typeface="Georgia"/>
              </a:rPr>
              <a:t>use </a:t>
            </a:r>
            <a:r>
              <a:rPr sz="2400" spc="-80" dirty="0">
                <a:cs typeface="Georgia"/>
              </a:rPr>
              <a:t>majority</a:t>
            </a:r>
            <a:r>
              <a:rPr sz="2400" spc="50" dirty="0">
                <a:cs typeface="Georgia"/>
              </a:rPr>
              <a:t> </a:t>
            </a:r>
            <a:r>
              <a:rPr sz="2400" spc="-90" dirty="0">
                <a:cs typeface="Georgia"/>
              </a:rPr>
              <a:t>vote</a:t>
            </a:r>
            <a:r>
              <a:rPr lang="en-US" sz="2400" spc="-90" dirty="0">
                <a:cs typeface="Georgia"/>
              </a:rPr>
              <a:t> to determine the class value to be returned</a:t>
            </a:r>
          </a:p>
          <a:p>
            <a:pPr marL="848360" marR="5080" lvl="1" indent="-413384" algn="just">
              <a:lnSpc>
                <a:spcPct val="101200"/>
              </a:lnSpc>
              <a:spcBef>
                <a:spcPts val="795"/>
              </a:spcBef>
              <a:buAutoNum type="alphaLcParenBoth"/>
              <a:tabLst>
                <a:tab pos="848994" algn="l"/>
              </a:tabLst>
            </a:pPr>
            <a:r>
              <a:rPr lang="en-US" sz="2400" spc="-90" dirty="0">
                <a:cs typeface="Georgia"/>
              </a:rPr>
              <a:t>If no instances of data reach that node, then return the default answer computed from the majority class value at the parent node</a:t>
            </a:r>
          </a:p>
          <a:p>
            <a:pPr marL="848360" marR="5080" lvl="1" indent="-413384" algn="just">
              <a:lnSpc>
                <a:spcPct val="101200"/>
              </a:lnSpc>
              <a:spcBef>
                <a:spcPts val="795"/>
              </a:spcBef>
              <a:buAutoNum type="alphaLcParenBoth"/>
              <a:tabLst>
                <a:tab pos="848994" algn="l"/>
              </a:tabLst>
            </a:pPr>
            <a:endParaRPr lang="en-US" sz="2400" spc="-90" dirty="0">
              <a:cs typeface="Georgia"/>
            </a:endParaRPr>
          </a:p>
          <a:p>
            <a:pPr marL="848360" marR="5080" lvl="1" indent="-413384" algn="just">
              <a:lnSpc>
                <a:spcPct val="101200"/>
              </a:lnSpc>
              <a:spcBef>
                <a:spcPts val="795"/>
              </a:spcBef>
              <a:buAutoNum type="alphaLcParenBoth"/>
              <a:tabLst>
                <a:tab pos="848994" algn="l"/>
              </a:tabLst>
            </a:pPr>
            <a:endParaRPr lang="en-US" sz="2400" spc="-90" dirty="0">
              <a:cs typeface="Georgia"/>
            </a:endParaRPr>
          </a:p>
          <a:p>
            <a:pPr marL="848360" marR="5080" lvl="1" indent="-413384" algn="just">
              <a:lnSpc>
                <a:spcPct val="101200"/>
              </a:lnSpc>
              <a:spcBef>
                <a:spcPts val="795"/>
              </a:spcBef>
              <a:buAutoNum type="alphaLcParenBoth"/>
              <a:tabLst>
                <a:tab pos="848994" algn="l"/>
              </a:tabLst>
            </a:pPr>
            <a:endParaRPr lang="en-US" sz="2400" spc="-90" dirty="0">
              <a:cs typeface="Georgia"/>
            </a:endParaRPr>
          </a:p>
          <a:p>
            <a:pPr marL="848360" marR="5080" lvl="1" indent="-413384" algn="just">
              <a:lnSpc>
                <a:spcPct val="101200"/>
              </a:lnSpc>
              <a:spcBef>
                <a:spcPts val="795"/>
              </a:spcBef>
              <a:buAutoNum type="alphaLcParenBoth"/>
              <a:tabLst>
                <a:tab pos="848994" algn="l"/>
              </a:tabLst>
            </a:pPr>
            <a:endParaRPr lang="en-US" sz="2400" spc="-90" dirty="0">
              <a:cs typeface="Georgia"/>
            </a:endParaRPr>
          </a:p>
          <a:p>
            <a:pPr marL="848360" marR="5080" lvl="1" indent="-413384" algn="just">
              <a:lnSpc>
                <a:spcPct val="101200"/>
              </a:lnSpc>
              <a:spcBef>
                <a:spcPts val="795"/>
              </a:spcBef>
              <a:buAutoNum type="alphaLcParenBoth"/>
              <a:tabLst>
                <a:tab pos="848994" algn="l"/>
              </a:tabLst>
            </a:pPr>
            <a:endParaRPr lang="en-US" sz="2400" spc="-90" dirty="0">
              <a:cs typeface="Georgia"/>
            </a:endParaRPr>
          </a:p>
          <a:p>
            <a:pPr marL="848360" marR="5080" lvl="1" indent="-413384" algn="just">
              <a:lnSpc>
                <a:spcPct val="101200"/>
              </a:lnSpc>
              <a:spcBef>
                <a:spcPts val="795"/>
              </a:spcBef>
              <a:buAutoNum type="alphaLcParenBoth"/>
              <a:tabLst>
                <a:tab pos="848994" algn="l"/>
              </a:tabLst>
            </a:pPr>
            <a:endParaRPr lang="en-US" sz="2400" spc="-90" dirty="0">
              <a:cs typeface="Georgia"/>
            </a:endParaRPr>
          </a:p>
          <a:p>
            <a:pPr marL="848360" marR="5080" lvl="1" indent="-413384" algn="just">
              <a:lnSpc>
                <a:spcPct val="101200"/>
              </a:lnSpc>
              <a:spcBef>
                <a:spcPts val="795"/>
              </a:spcBef>
              <a:buAutoNum type="alphaLcParenBoth"/>
              <a:tabLst>
                <a:tab pos="848994" algn="l"/>
              </a:tabLst>
            </a:pPr>
            <a:endParaRPr lang="en-US" sz="2400" spc="-90" dirty="0">
              <a:cs typeface="Georgia"/>
            </a:endParaRPr>
          </a:p>
          <a:p>
            <a:pPr marL="434976" marR="5080" lvl="1" algn="just">
              <a:lnSpc>
                <a:spcPct val="101200"/>
              </a:lnSpc>
              <a:spcBef>
                <a:spcPts val="795"/>
              </a:spcBef>
              <a:tabLst>
                <a:tab pos="848994" algn="l"/>
              </a:tabLst>
            </a:pPr>
            <a:endParaRPr lang="en-US" sz="2400" spc="-90" dirty="0">
              <a:cs typeface="Georgia"/>
            </a:endParaRPr>
          </a:p>
          <a:p>
            <a:pPr marL="434976" marR="5080" lvl="1" algn="just">
              <a:lnSpc>
                <a:spcPct val="101200"/>
              </a:lnSpc>
              <a:spcBef>
                <a:spcPts val="795"/>
              </a:spcBef>
              <a:tabLst>
                <a:tab pos="848994" algn="l"/>
              </a:tabLst>
            </a:pPr>
            <a:endParaRPr sz="2400" dirty="0">
              <a:cs typeface="Georgi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5E5B9F-6A88-E641-9185-9C4488B098D9}"/>
              </a:ext>
            </a:extLst>
          </p:cNvPr>
          <p:cNvSpPr txBox="1"/>
          <p:nvPr/>
        </p:nvSpPr>
        <p:spPr>
          <a:xfrm>
            <a:off x="1817236" y="0"/>
            <a:ext cx="413792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spc="-55" dirty="0">
                <a:uFill>
                  <a:solidFill>
                    <a:srgbClr val="000000"/>
                  </a:solidFill>
                </a:uFill>
                <a:latin typeface="+mj-lt"/>
                <a:cs typeface="Georgia"/>
              </a:rPr>
              <a:t>Constructing </a:t>
            </a:r>
            <a:r>
              <a:rPr lang="en-US" sz="2800" b="1" u="sng" spc="-120" dirty="0">
                <a:uFill>
                  <a:solidFill>
                    <a:srgbClr val="000000"/>
                  </a:solidFill>
                </a:uFill>
                <a:latin typeface="+mj-lt"/>
                <a:cs typeface="Georgia"/>
              </a:rPr>
              <a:t>a</a:t>
            </a:r>
            <a:r>
              <a:rPr lang="en-US" sz="2800" b="1" u="sng" spc="-45" dirty="0">
                <a:uFill>
                  <a:solidFill>
                    <a:srgbClr val="000000"/>
                  </a:solidFill>
                </a:uFill>
                <a:latin typeface="+mj-lt"/>
                <a:cs typeface="Georgia"/>
              </a:rPr>
              <a:t> </a:t>
            </a:r>
            <a:r>
              <a:rPr lang="en-US" sz="2800" b="1" u="sng" spc="-100" dirty="0">
                <a:uFill>
                  <a:solidFill>
                    <a:srgbClr val="000000"/>
                  </a:solidFill>
                </a:uFill>
                <a:latin typeface="+mj-lt"/>
                <a:cs typeface="Georgia"/>
              </a:rPr>
              <a:t>Decision</a:t>
            </a:r>
            <a:r>
              <a:rPr lang="en-US" sz="2800" b="1" u="sng" spc="-114" dirty="0">
                <a:uFill>
                  <a:solidFill>
                    <a:srgbClr val="000000"/>
                  </a:solidFill>
                </a:uFill>
                <a:latin typeface="+mj-lt"/>
                <a:cs typeface="Georgia"/>
              </a:rPr>
              <a:t> </a:t>
            </a:r>
            <a:r>
              <a:rPr lang="en-US" sz="2800" b="1" u="sng" spc="-65" dirty="0">
                <a:uFill>
                  <a:solidFill>
                    <a:srgbClr val="000000"/>
                  </a:solidFill>
                </a:uFill>
                <a:latin typeface="+mj-lt"/>
                <a:cs typeface="Georgia"/>
              </a:rPr>
              <a:t>Tree</a:t>
            </a:r>
            <a:endParaRPr lang="en-US" sz="2800" b="1" u="sng" dirty="0">
              <a:latin typeface="+mj-lt"/>
              <a:cs typeface="Georgia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0"/>
              </a:lnSpc>
            </a:pPr>
            <a:fld id="{81D60167-4931-47E6-BA6A-407CBD079E47}" type="slidenum">
              <a:rPr spc="-125" dirty="0"/>
              <a:t>7</a:t>
            </a:fld>
            <a:endParaRPr spc="-125" dirty="0"/>
          </a:p>
        </p:txBody>
      </p:sp>
      <p:sp>
        <p:nvSpPr>
          <p:cNvPr id="5" name="object 5"/>
          <p:cNvSpPr txBox="1"/>
          <p:nvPr/>
        </p:nvSpPr>
        <p:spPr>
          <a:xfrm>
            <a:off x="389626" y="1341166"/>
            <a:ext cx="7113125" cy="170097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b="1" u="sng" spc="-114" dirty="0">
                <a:uFill>
                  <a:solidFill>
                    <a:srgbClr val="000000"/>
                  </a:solidFill>
                </a:uFill>
                <a:latin typeface="+mj-lt"/>
                <a:cs typeface="Georgia"/>
              </a:rPr>
              <a:t>Issues</a:t>
            </a:r>
            <a:endParaRPr sz="2400" b="1" u="sng" dirty="0">
              <a:latin typeface="+mj-lt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 dirty="0">
              <a:cs typeface="Georgia"/>
            </a:endParaRPr>
          </a:p>
          <a:p>
            <a:pPr marL="614045" marR="5080" indent="-306705">
              <a:lnSpc>
                <a:spcPct val="101200"/>
              </a:lnSpc>
              <a:buAutoNum type="arabicPeriod"/>
              <a:tabLst>
                <a:tab pos="614680" algn="l"/>
              </a:tabLst>
            </a:pPr>
            <a:r>
              <a:rPr sz="2400" spc="-120" dirty="0">
                <a:cs typeface="Georgia"/>
              </a:rPr>
              <a:t>Determine </a:t>
            </a:r>
            <a:r>
              <a:rPr sz="2400" spc="-165" dirty="0">
                <a:cs typeface="Georgia"/>
              </a:rPr>
              <a:t>how </a:t>
            </a:r>
            <a:r>
              <a:rPr sz="2400" spc="-70" dirty="0">
                <a:cs typeface="Georgia"/>
              </a:rPr>
              <a:t>to </a:t>
            </a:r>
            <a:r>
              <a:rPr sz="2400" spc="-80" dirty="0">
                <a:cs typeface="Georgia"/>
              </a:rPr>
              <a:t>split </a:t>
            </a:r>
            <a:r>
              <a:rPr sz="2400" spc="-90" dirty="0">
                <a:cs typeface="Georgia"/>
              </a:rPr>
              <a:t>the </a:t>
            </a:r>
            <a:r>
              <a:rPr sz="2400" spc="-140" dirty="0">
                <a:cs typeface="Georgia"/>
              </a:rPr>
              <a:t>nodes </a:t>
            </a:r>
            <a:r>
              <a:rPr sz="2400" spc="-95" dirty="0">
                <a:cs typeface="Georgia"/>
              </a:rPr>
              <a:t>(called </a:t>
            </a:r>
            <a:r>
              <a:rPr sz="2400" spc="-90" dirty="0">
                <a:cs typeface="Georgia"/>
              </a:rPr>
              <a:t>the </a:t>
            </a:r>
            <a:r>
              <a:rPr sz="2400" b="1" spc="-50" dirty="0">
                <a:solidFill>
                  <a:srgbClr val="C00000"/>
                </a:solidFill>
                <a:cs typeface="Georgia"/>
              </a:rPr>
              <a:t>split </a:t>
            </a:r>
            <a:r>
              <a:rPr sz="2400" b="1" spc="-65" dirty="0">
                <a:solidFill>
                  <a:srgbClr val="C00000"/>
                </a:solidFill>
                <a:cs typeface="Georgia"/>
              </a:rPr>
              <a:t>cri</a:t>
            </a:r>
            <a:r>
              <a:rPr sz="2400" b="1" spc="-60" dirty="0">
                <a:solidFill>
                  <a:srgbClr val="C00000"/>
                </a:solidFill>
                <a:cs typeface="Georgia"/>
              </a:rPr>
              <a:t>teria</a:t>
            </a:r>
            <a:r>
              <a:rPr sz="2400" spc="-60" dirty="0">
                <a:cs typeface="Georgia"/>
              </a:rPr>
              <a:t>)</a:t>
            </a:r>
            <a:endParaRPr sz="2400" dirty="0">
              <a:cs typeface="Georgia"/>
            </a:endParaRPr>
          </a:p>
          <a:p>
            <a:pPr marL="614045" indent="-306705">
              <a:lnSpc>
                <a:spcPct val="100000"/>
              </a:lnSpc>
              <a:spcBef>
                <a:spcPts val="1625"/>
              </a:spcBef>
              <a:buAutoNum type="arabicPeriod"/>
              <a:tabLst>
                <a:tab pos="614680" algn="l"/>
              </a:tabLst>
            </a:pPr>
            <a:r>
              <a:rPr sz="2400" spc="-120" dirty="0">
                <a:cs typeface="Georgia"/>
              </a:rPr>
              <a:t>Determine </a:t>
            </a:r>
            <a:r>
              <a:rPr sz="2400" spc="-150" dirty="0">
                <a:cs typeface="Georgia"/>
              </a:rPr>
              <a:t>when </a:t>
            </a:r>
            <a:r>
              <a:rPr sz="2400" spc="-70" dirty="0">
                <a:cs typeface="Georgia"/>
              </a:rPr>
              <a:t>to </a:t>
            </a:r>
            <a:r>
              <a:rPr sz="2400" spc="-100" dirty="0">
                <a:cs typeface="Georgia"/>
              </a:rPr>
              <a:t>stop</a:t>
            </a:r>
            <a:r>
              <a:rPr sz="2400" spc="-300" dirty="0">
                <a:cs typeface="Georgia"/>
              </a:rPr>
              <a:t> </a:t>
            </a:r>
            <a:r>
              <a:rPr sz="2400" spc="-80" dirty="0">
                <a:cs typeface="Georgia"/>
              </a:rPr>
              <a:t>splitting</a:t>
            </a:r>
            <a:r>
              <a:rPr lang="en-US" sz="2400" spc="-80" dirty="0">
                <a:cs typeface="Georgia"/>
              </a:rPr>
              <a:t> nodes</a:t>
            </a:r>
            <a:endParaRPr sz="2400" dirty="0">
              <a:cs typeface="Georgi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5E5B9F-6A88-E641-9185-9C4488B098D9}"/>
              </a:ext>
            </a:extLst>
          </p:cNvPr>
          <p:cNvSpPr txBox="1"/>
          <p:nvPr/>
        </p:nvSpPr>
        <p:spPr>
          <a:xfrm>
            <a:off x="1817553" y="252396"/>
            <a:ext cx="413792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spc="-55" dirty="0">
                <a:uFill>
                  <a:solidFill>
                    <a:srgbClr val="000000"/>
                  </a:solidFill>
                </a:uFill>
                <a:latin typeface="+mj-lt"/>
                <a:cs typeface="Georgia"/>
              </a:rPr>
              <a:t>Constructing </a:t>
            </a:r>
            <a:r>
              <a:rPr lang="en-US" sz="2800" b="1" u="sng" spc="-120" dirty="0">
                <a:uFill>
                  <a:solidFill>
                    <a:srgbClr val="000000"/>
                  </a:solidFill>
                </a:uFill>
                <a:latin typeface="+mj-lt"/>
                <a:cs typeface="Georgia"/>
              </a:rPr>
              <a:t>a</a:t>
            </a:r>
            <a:r>
              <a:rPr lang="en-US" sz="2800" b="1" u="sng" spc="-45" dirty="0">
                <a:uFill>
                  <a:solidFill>
                    <a:srgbClr val="000000"/>
                  </a:solidFill>
                </a:uFill>
                <a:latin typeface="+mj-lt"/>
                <a:cs typeface="Georgia"/>
              </a:rPr>
              <a:t> </a:t>
            </a:r>
            <a:r>
              <a:rPr lang="en-US" sz="2800" b="1" u="sng" spc="-100" dirty="0">
                <a:uFill>
                  <a:solidFill>
                    <a:srgbClr val="000000"/>
                  </a:solidFill>
                </a:uFill>
                <a:latin typeface="+mj-lt"/>
                <a:cs typeface="Georgia"/>
              </a:rPr>
              <a:t>Decision</a:t>
            </a:r>
            <a:r>
              <a:rPr lang="en-US" sz="2800" b="1" u="sng" spc="-114" dirty="0">
                <a:uFill>
                  <a:solidFill>
                    <a:srgbClr val="000000"/>
                  </a:solidFill>
                </a:uFill>
                <a:latin typeface="+mj-lt"/>
                <a:cs typeface="Georgia"/>
              </a:rPr>
              <a:t> </a:t>
            </a:r>
            <a:r>
              <a:rPr lang="en-US" sz="2800" b="1" u="sng" spc="-65" dirty="0">
                <a:uFill>
                  <a:solidFill>
                    <a:srgbClr val="000000"/>
                  </a:solidFill>
                </a:uFill>
                <a:latin typeface="+mj-lt"/>
                <a:cs typeface="Georgia"/>
              </a:rPr>
              <a:t>Tree</a:t>
            </a:r>
            <a:endParaRPr lang="en-US" sz="2800" b="1" u="sng" dirty="0">
              <a:latin typeface="+mj-lt"/>
              <a:cs typeface="Georgi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43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8891" y="1255217"/>
            <a:ext cx="1635125" cy="0"/>
          </a:xfrm>
          <a:custGeom>
            <a:avLst/>
            <a:gdLst/>
            <a:ahLst/>
            <a:cxnLst/>
            <a:rect l="l" t="t" r="r" b="b"/>
            <a:pathLst>
              <a:path w="1635125">
                <a:moveTo>
                  <a:pt x="0" y="0"/>
                </a:moveTo>
                <a:lnTo>
                  <a:pt x="1634617" y="0"/>
                </a:lnTo>
              </a:path>
            </a:pathLst>
          </a:custGeom>
          <a:ln w="104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0400" y="892333"/>
            <a:ext cx="6997700" cy="21817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539115" algn="ctr">
              <a:lnSpc>
                <a:spcPct val="100000"/>
              </a:lnSpc>
              <a:spcBef>
                <a:spcPts val="114"/>
              </a:spcBef>
            </a:pPr>
            <a:r>
              <a:rPr sz="2800" u="sng" spc="-30" dirty="0">
                <a:latin typeface="+mj-lt"/>
                <a:cs typeface="Georgia"/>
              </a:rPr>
              <a:t>Split</a:t>
            </a:r>
            <a:r>
              <a:rPr sz="2800" u="sng" spc="245" dirty="0">
                <a:latin typeface="+mj-lt"/>
                <a:cs typeface="Georgia"/>
              </a:rPr>
              <a:t> </a:t>
            </a:r>
            <a:r>
              <a:rPr sz="2800" u="sng" spc="-75" dirty="0">
                <a:latin typeface="+mj-lt"/>
                <a:cs typeface="Georgia"/>
              </a:rPr>
              <a:t>criteria</a:t>
            </a:r>
            <a:endParaRPr sz="2800" u="sng" dirty="0">
              <a:latin typeface="+mj-lt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Georgia"/>
              <a:cs typeface="Georgia"/>
            </a:endParaRPr>
          </a:p>
          <a:p>
            <a:pPr marL="626745" marR="563880" indent="-252095">
              <a:lnSpc>
                <a:spcPct val="101200"/>
              </a:lnSpc>
              <a:buFont typeface="Menlo"/>
              <a:buChar char="•"/>
              <a:tabLst>
                <a:tab pos="627380" algn="l"/>
              </a:tabLst>
            </a:pPr>
            <a:r>
              <a:rPr lang="en-US" sz="2400" b="1" u="sng" spc="-75" dirty="0">
                <a:solidFill>
                  <a:srgbClr val="C00000"/>
                </a:solidFill>
                <a:latin typeface="+mj-lt"/>
                <a:cs typeface="Georgia"/>
              </a:rPr>
              <a:t> Split criteria </a:t>
            </a:r>
            <a:r>
              <a:rPr sz="2400" spc="-130" dirty="0">
                <a:cs typeface="Georgia"/>
              </a:rPr>
              <a:t>refers </a:t>
            </a:r>
            <a:r>
              <a:rPr sz="2400" spc="-70" dirty="0">
                <a:cs typeface="Georgia"/>
              </a:rPr>
              <a:t>to </a:t>
            </a:r>
            <a:r>
              <a:rPr sz="2400" spc="-90" dirty="0">
                <a:cs typeface="Georgia"/>
              </a:rPr>
              <a:t>the criteria </a:t>
            </a:r>
            <a:r>
              <a:rPr sz="2400" spc="-125" dirty="0">
                <a:cs typeface="Georgia"/>
              </a:rPr>
              <a:t>for </a:t>
            </a:r>
            <a:r>
              <a:rPr sz="2400" spc="-105" dirty="0">
                <a:cs typeface="Georgia"/>
              </a:rPr>
              <a:t>selecting </a:t>
            </a:r>
            <a:r>
              <a:rPr sz="2400" spc="-90" dirty="0">
                <a:cs typeface="Georgia"/>
              </a:rPr>
              <a:t>the  </a:t>
            </a:r>
            <a:r>
              <a:rPr sz="2400" spc="-80" dirty="0">
                <a:cs typeface="Georgia"/>
              </a:rPr>
              <a:t>best </a:t>
            </a:r>
            <a:r>
              <a:rPr sz="2400" spc="-65" dirty="0">
                <a:cs typeface="Georgia"/>
              </a:rPr>
              <a:t>attribute </a:t>
            </a:r>
            <a:r>
              <a:rPr sz="2400" spc="-125" dirty="0">
                <a:cs typeface="Georgia"/>
              </a:rPr>
              <a:t>for </a:t>
            </a:r>
            <a:r>
              <a:rPr sz="2400" spc="-80" dirty="0">
                <a:cs typeface="Georgia"/>
              </a:rPr>
              <a:t>splitting </a:t>
            </a:r>
            <a:r>
              <a:rPr sz="2400" spc="-90" dirty="0">
                <a:cs typeface="Georgia"/>
              </a:rPr>
              <a:t>a</a:t>
            </a:r>
            <a:r>
              <a:rPr sz="2400" spc="215" dirty="0">
                <a:cs typeface="Georgia"/>
              </a:rPr>
              <a:t> </a:t>
            </a:r>
            <a:r>
              <a:rPr sz="2400" spc="-135" dirty="0">
                <a:cs typeface="Georgia"/>
              </a:rPr>
              <a:t>node</a:t>
            </a:r>
            <a:endParaRPr sz="2400" dirty="0">
              <a:cs typeface="Georgia"/>
            </a:endParaRPr>
          </a:p>
          <a:p>
            <a:pPr marL="626745" indent="-252095">
              <a:lnSpc>
                <a:spcPct val="100000"/>
              </a:lnSpc>
              <a:spcBef>
                <a:spcPts val="1625"/>
              </a:spcBef>
              <a:buFont typeface="Menlo"/>
              <a:buChar char="•"/>
              <a:tabLst>
                <a:tab pos="627380" algn="l"/>
              </a:tabLst>
            </a:pPr>
            <a:r>
              <a:rPr sz="2400" spc="-60" dirty="0">
                <a:cs typeface="Georgia"/>
              </a:rPr>
              <a:t>What </a:t>
            </a:r>
            <a:r>
              <a:rPr sz="2400" spc="-120" dirty="0">
                <a:cs typeface="Georgia"/>
              </a:rPr>
              <a:t>is </a:t>
            </a:r>
            <a:r>
              <a:rPr sz="2400" spc="-90" dirty="0">
                <a:cs typeface="Georgia"/>
              </a:rPr>
              <a:t>a </a:t>
            </a:r>
            <a:r>
              <a:rPr sz="2400" spc="-110" dirty="0">
                <a:cs typeface="Georgia"/>
              </a:rPr>
              <a:t>good</a:t>
            </a:r>
            <a:r>
              <a:rPr sz="2400" spc="5" dirty="0">
                <a:cs typeface="Georgia"/>
              </a:rPr>
              <a:t> </a:t>
            </a:r>
            <a:r>
              <a:rPr sz="2400" spc="-70" dirty="0">
                <a:cs typeface="Georgia"/>
              </a:rPr>
              <a:t>attribute?</a:t>
            </a:r>
            <a:endParaRPr lang="en-US" sz="2400" spc="-70" dirty="0"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0"/>
              </a:lnSpc>
            </a:pPr>
            <a:fld id="{81D60167-4931-47E6-BA6A-407CBD079E47}" type="slidenum">
              <a:rPr spc="-125" dirty="0"/>
              <a:t>8</a:t>
            </a:fld>
            <a:endParaRPr spc="-1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4C73D1-97D1-D844-A4B7-B919660CC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363907"/>
            <a:ext cx="5952066" cy="44180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5CAE3E-BAC7-1D42-A67C-0B9D8EEA95D1}"/>
              </a:ext>
            </a:extLst>
          </p:cNvPr>
          <p:cNvSpPr txBox="1"/>
          <p:nvPr/>
        </p:nvSpPr>
        <p:spPr>
          <a:xfrm>
            <a:off x="914400" y="8382000"/>
            <a:ext cx="5472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 Need a measure of node purity/impurity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8FFD3E-CCA8-8243-881D-FA1DEB4DB565}"/>
              </a:ext>
            </a:extLst>
          </p:cNvPr>
          <p:cNvSpPr/>
          <p:nvPr/>
        </p:nvSpPr>
        <p:spPr>
          <a:xfrm>
            <a:off x="0" y="11256"/>
            <a:ext cx="7391400" cy="3144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" algn="ctr">
              <a:lnSpc>
                <a:spcPct val="100000"/>
              </a:lnSpc>
              <a:spcBef>
                <a:spcPts val="3115"/>
              </a:spcBef>
            </a:pPr>
            <a:r>
              <a:rPr lang="en-US" sz="2800" b="1" u="sng" spc="-95" dirty="0">
                <a:latin typeface="+mj-lt"/>
                <a:cs typeface="Georgia"/>
              </a:rPr>
              <a:t>Information </a:t>
            </a:r>
            <a:r>
              <a:rPr lang="en-US" sz="2800" b="1" u="sng" spc="-35" dirty="0">
                <a:latin typeface="+mj-lt"/>
                <a:cs typeface="Georgia"/>
              </a:rPr>
              <a:t>Gain</a:t>
            </a:r>
            <a:r>
              <a:rPr lang="en-US" sz="2800" b="1" u="sng" spc="175" dirty="0">
                <a:latin typeface="+mj-lt"/>
                <a:cs typeface="Georgia"/>
              </a:rPr>
              <a:t> </a:t>
            </a:r>
            <a:r>
              <a:rPr lang="en-US" sz="2800" b="1" u="sng" spc="-100" dirty="0">
                <a:latin typeface="+mj-lt"/>
                <a:cs typeface="Georgia"/>
              </a:rPr>
              <a:t>approach</a:t>
            </a:r>
            <a:endParaRPr lang="en-US" sz="2800" b="1" u="sng" dirty="0">
              <a:latin typeface="+mj-lt"/>
              <a:cs typeface="Georgia"/>
            </a:endParaRPr>
          </a:p>
          <a:p>
            <a:pPr marL="374650">
              <a:lnSpc>
                <a:spcPct val="100000"/>
              </a:lnSpc>
              <a:spcBef>
                <a:spcPts val="5"/>
              </a:spcBef>
              <a:tabLst>
                <a:tab pos="627380" algn="l"/>
              </a:tabLst>
            </a:pPr>
            <a:endParaRPr lang="en-US" sz="2200" dirty="0">
              <a:latin typeface="Georgia"/>
              <a:cs typeface="Georgia"/>
            </a:endParaRPr>
          </a:p>
          <a:p>
            <a:pPr marL="374650">
              <a:lnSpc>
                <a:spcPct val="100000"/>
              </a:lnSpc>
              <a:spcBef>
                <a:spcPts val="5"/>
              </a:spcBef>
              <a:tabLst>
                <a:tab pos="627380" algn="l"/>
              </a:tabLst>
            </a:pPr>
            <a:r>
              <a:rPr lang="en-US" sz="2400" b="1" u="sng" spc="-100" dirty="0">
                <a:latin typeface="+mj-lt"/>
                <a:cs typeface="Georgia"/>
              </a:rPr>
              <a:t>Overview </a:t>
            </a:r>
            <a:r>
              <a:rPr lang="en-US" sz="2400" b="1" u="sng" spc="-130" dirty="0">
                <a:latin typeface="+mj-lt"/>
                <a:cs typeface="Georgia"/>
              </a:rPr>
              <a:t>of</a:t>
            </a:r>
            <a:r>
              <a:rPr lang="en-US" sz="2400" b="1" u="sng" spc="-40" dirty="0">
                <a:latin typeface="+mj-lt"/>
                <a:cs typeface="Georgia"/>
              </a:rPr>
              <a:t> </a:t>
            </a:r>
            <a:r>
              <a:rPr lang="en-US" sz="2400" b="1" u="sng" spc="-100" dirty="0">
                <a:latin typeface="+mj-lt"/>
                <a:cs typeface="Georgia"/>
              </a:rPr>
              <a:t>Entropy</a:t>
            </a:r>
            <a:endParaRPr lang="en-US" sz="2400" b="1" u="sng" dirty="0">
              <a:latin typeface="+mj-lt"/>
              <a:cs typeface="Georgia"/>
            </a:endParaRPr>
          </a:p>
          <a:p>
            <a:pPr marL="1156335" lvl="1" indent="-268605">
              <a:spcBef>
                <a:spcPts val="1720"/>
              </a:spcBef>
              <a:buFont typeface="Georgia"/>
              <a:buChar char="–"/>
              <a:tabLst>
                <a:tab pos="1156970" algn="l"/>
              </a:tabLst>
            </a:pPr>
            <a:r>
              <a:rPr lang="en-US" sz="2400" b="1" u="sng" spc="-100" dirty="0">
                <a:solidFill>
                  <a:srgbClr val="C00000"/>
                </a:solidFill>
                <a:latin typeface="+mj-lt"/>
                <a:cs typeface="Georgia"/>
              </a:rPr>
              <a:t>Entropy</a:t>
            </a:r>
            <a:r>
              <a:rPr lang="en-US" sz="2400" spc="-100" dirty="0">
                <a:cs typeface="Georgia"/>
              </a:rPr>
              <a:t> </a:t>
            </a:r>
            <a:r>
              <a:rPr lang="en-US" sz="2400" spc="-145" dirty="0">
                <a:cs typeface="Georgia"/>
              </a:rPr>
              <a:t>measures </a:t>
            </a:r>
            <a:r>
              <a:rPr lang="en-US" sz="2400" spc="-90" dirty="0">
                <a:cs typeface="Georgia"/>
              </a:rPr>
              <a:t>the </a:t>
            </a:r>
            <a:r>
              <a:rPr lang="en-US" sz="2400" spc="-125" dirty="0">
                <a:cs typeface="Georgia"/>
              </a:rPr>
              <a:t>homogeneity </a:t>
            </a:r>
            <a:r>
              <a:rPr lang="en-US" sz="2400" spc="-130" dirty="0">
                <a:cs typeface="Georgia"/>
              </a:rPr>
              <a:t>of </a:t>
            </a:r>
            <a:r>
              <a:rPr lang="en-US" sz="2400" spc="-90" dirty="0">
                <a:cs typeface="Georgia"/>
              </a:rPr>
              <a:t>the</a:t>
            </a:r>
            <a:r>
              <a:rPr lang="en-US" sz="2400" spc="170" dirty="0">
                <a:cs typeface="Georgia"/>
              </a:rPr>
              <a:t> </a:t>
            </a:r>
            <a:r>
              <a:rPr lang="en-US" sz="2400" spc="-125" dirty="0">
                <a:cs typeface="Georgia"/>
              </a:rPr>
              <a:t>examples</a:t>
            </a:r>
            <a:endParaRPr lang="en-US" sz="2400" dirty="0">
              <a:cs typeface="Georgia"/>
            </a:endParaRPr>
          </a:p>
          <a:p>
            <a:pPr marL="1156335" lvl="1" indent="-268605">
              <a:spcBef>
                <a:spcPts val="830"/>
              </a:spcBef>
              <a:buFont typeface="Georgia"/>
              <a:buChar char="–"/>
              <a:tabLst>
                <a:tab pos="1156970" algn="l"/>
              </a:tabLst>
            </a:pPr>
            <a:r>
              <a:rPr lang="en-US" sz="2400" spc="-140" dirty="0">
                <a:cs typeface="Georgia"/>
              </a:rPr>
              <a:t>For </a:t>
            </a:r>
            <a:r>
              <a:rPr lang="en-US" sz="2400" spc="-200" dirty="0">
                <a:cs typeface="Georgia"/>
              </a:rPr>
              <a:t>2 </a:t>
            </a:r>
            <a:r>
              <a:rPr lang="en-US" sz="2400" spc="-110" dirty="0">
                <a:cs typeface="Georgia"/>
              </a:rPr>
              <a:t>classes, </a:t>
            </a:r>
            <a:r>
              <a:rPr lang="en-US" sz="2400" spc="-125" dirty="0" err="1">
                <a:cs typeface="Georgia"/>
              </a:rPr>
              <a:t>pos</a:t>
            </a:r>
            <a:r>
              <a:rPr lang="en-US" sz="2400" spc="-125" dirty="0">
                <a:cs typeface="Georgia"/>
              </a:rPr>
              <a:t> and</a:t>
            </a:r>
            <a:r>
              <a:rPr lang="en-US" sz="2400" spc="-190" dirty="0">
                <a:cs typeface="Georgia"/>
              </a:rPr>
              <a:t> </a:t>
            </a:r>
            <a:r>
              <a:rPr lang="en-US" sz="2400" spc="-114" dirty="0">
                <a:cs typeface="Georgia"/>
              </a:rPr>
              <a:t>neg,</a:t>
            </a:r>
            <a:endParaRPr lang="en-US" sz="2400" dirty="0">
              <a:cs typeface="Georgia"/>
            </a:endParaRPr>
          </a:p>
          <a:p>
            <a:pPr marL="1156335">
              <a:spcBef>
                <a:spcPts val="30"/>
              </a:spcBef>
            </a:pPr>
            <a:r>
              <a:rPr lang="en-US" sz="2400" spc="-85" dirty="0">
                <a:cs typeface="Georgia"/>
              </a:rPr>
              <a:t>Entropy(S) </a:t>
            </a:r>
            <a:r>
              <a:rPr lang="en-US" sz="2400" spc="165" dirty="0">
                <a:cs typeface="Georgia"/>
              </a:rPr>
              <a:t>= </a:t>
            </a:r>
            <a:r>
              <a:rPr lang="en-US" sz="2400" spc="-75" dirty="0">
                <a:cs typeface="Georgia"/>
              </a:rPr>
              <a:t>-</a:t>
            </a:r>
            <a:r>
              <a:rPr lang="en-US" sz="2400" spc="-75" dirty="0" err="1">
                <a:cs typeface="Georgia"/>
              </a:rPr>
              <a:t>Pr</a:t>
            </a:r>
            <a:r>
              <a:rPr lang="en-US" sz="2400" spc="-75" dirty="0">
                <a:cs typeface="Georgia"/>
              </a:rPr>
              <a:t>(</a:t>
            </a:r>
            <a:r>
              <a:rPr lang="en-US" sz="2400" spc="-75" dirty="0" err="1">
                <a:cs typeface="Georgia"/>
              </a:rPr>
              <a:t>pos</a:t>
            </a:r>
            <a:r>
              <a:rPr lang="en-US" sz="2400" spc="-75" dirty="0">
                <a:cs typeface="Georgia"/>
              </a:rPr>
              <a:t>)log</a:t>
            </a:r>
            <a:r>
              <a:rPr lang="en-US" sz="2400" spc="-112" baseline="-11904" dirty="0">
                <a:cs typeface="Arial Narrow"/>
              </a:rPr>
              <a:t>2</a:t>
            </a:r>
            <a:r>
              <a:rPr lang="en-US" sz="2400" spc="-75" dirty="0">
                <a:cs typeface="Georgia"/>
              </a:rPr>
              <a:t>Pr(</a:t>
            </a:r>
            <a:r>
              <a:rPr lang="en-US" sz="2400" spc="-75" dirty="0" err="1">
                <a:cs typeface="Georgia"/>
              </a:rPr>
              <a:t>pos</a:t>
            </a:r>
            <a:r>
              <a:rPr lang="en-US" sz="2400" spc="-75" dirty="0">
                <a:cs typeface="Georgia"/>
              </a:rPr>
              <a:t>) </a:t>
            </a:r>
            <a:r>
              <a:rPr lang="en-US" sz="2400" spc="-145" dirty="0">
                <a:cs typeface="Georgia"/>
              </a:rPr>
              <a:t>- </a:t>
            </a:r>
            <a:r>
              <a:rPr lang="en-US" sz="2400" spc="-80" dirty="0" err="1">
                <a:cs typeface="Georgia"/>
              </a:rPr>
              <a:t>Pr</a:t>
            </a:r>
            <a:r>
              <a:rPr lang="en-US" sz="2400" spc="-80" dirty="0">
                <a:cs typeface="Georgia"/>
              </a:rPr>
              <a:t>(neg)</a:t>
            </a:r>
            <a:r>
              <a:rPr lang="en-US" sz="2400" spc="-315" dirty="0">
                <a:cs typeface="Georgia"/>
              </a:rPr>
              <a:t> </a:t>
            </a:r>
            <a:r>
              <a:rPr lang="en-US" sz="2400" spc="-70" dirty="0">
                <a:cs typeface="Georgia"/>
              </a:rPr>
              <a:t>log</a:t>
            </a:r>
            <a:r>
              <a:rPr lang="en-US" sz="2400" spc="-104" baseline="-11904" dirty="0">
                <a:cs typeface="Arial Narrow"/>
              </a:rPr>
              <a:t>2</a:t>
            </a:r>
            <a:r>
              <a:rPr lang="en-US" sz="2400" spc="-70" dirty="0">
                <a:cs typeface="Georgia"/>
              </a:rPr>
              <a:t>Pr(neg)</a:t>
            </a:r>
            <a:endParaRPr lang="en-US" sz="2400" dirty="0">
              <a:cs typeface="Georgia"/>
            </a:endParaRPr>
          </a:p>
          <a:p>
            <a:pPr marL="1606550" lvl="2" indent="-252095">
              <a:spcBef>
                <a:spcPts val="880"/>
              </a:spcBef>
              <a:buFont typeface="Menlo"/>
              <a:buChar char="·"/>
              <a:tabLst>
                <a:tab pos="1607185" algn="l"/>
              </a:tabLst>
            </a:pPr>
            <a:r>
              <a:rPr lang="en-US" sz="2400" spc="-110" dirty="0">
                <a:cs typeface="Georgia"/>
              </a:rPr>
              <a:t>Note </a:t>
            </a:r>
            <a:r>
              <a:rPr lang="en-US" sz="2400" spc="-45" dirty="0">
                <a:cs typeface="Georgia"/>
              </a:rPr>
              <a:t>that </a:t>
            </a:r>
            <a:r>
              <a:rPr lang="en-US" sz="2400" spc="-50" dirty="0">
                <a:cs typeface="Georgia"/>
              </a:rPr>
              <a:t>log</a:t>
            </a:r>
            <a:r>
              <a:rPr lang="en-US" sz="2400" spc="-75" baseline="-11904" dirty="0">
                <a:cs typeface="Arial Narrow"/>
              </a:rPr>
              <a:t>2</a:t>
            </a:r>
            <a:r>
              <a:rPr lang="en-US" sz="2400" spc="-50" dirty="0">
                <a:cs typeface="Georgia"/>
              </a:rPr>
              <a:t>(x) </a:t>
            </a:r>
            <a:r>
              <a:rPr lang="en-US" sz="2400" spc="165" dirty="0">
                <a:cs typeface="Georgia"/>
              </a:rPr>
              <a:t>= </a:t>
            </a:r>
            <a:r>
              <a:rPr lang="en-US" sz="2400" spc="-90" dirty="0">
                <a:cs typeface="Georgia"/>
              </a:rPr>
              <a:t>the </a:t>
            </a:r>
            <a:r>
              <a:rPr lang="en-US" sz="2400" spc="-100" dirty="0">
                <a:cs typeface="Georgia"/>
              </a:rPr>
              <a:t>k </a:t>
            </a:r>
            <a:r>
              <a:rPr lang="en-US" sz="2400" spc="-140" dirty="0">
                <a:cs typeface="Georgia"/>
              </a:rPr>
              <a:t>such </a:t>
            </a:r>
            <a:r>
              <a:rPr lang="en-US" sz="2400" spc="-45" dirty="0">
                <a:cs typeface="Georgia"/>
              </a:rPr>
              <a:t>that</a:t>
            </a:r>
            <a:r>
              <a:rPr lang="en-US" sz="2400" spc="-165" dirty="0">
                <a:cs typeface="Georgia"/>
              </a:rPr>
              <a:t> </a:t>
            </a:r>
            <a:r>
              <a:rPr lang="en-US" sz="2400" spc="5" dirty="0">
                <a:cs typeface="Georgia"/>
              </a:rPr>
              <a:t>2</a:t>
            </a:r>
            <a:r>
              <a:rPr lang="en-US" sz="2400" i="1" spc="7" baseline="29761" dirty="0">
                <a:cs typeface="Georgia"/>
              </a:rPr>
              <a:t>k</a:t>
            </a:r>
            <a:r>
              <a:rPr lang="en-US" sz="2400" spc="5" dirty="0">
                <a:cs typeface="Georgia"/>
              </a:rPr>
              <a:t>=x</a:t>
            </a:r>
            <a:endParaRPr lang="en-US" sz="2400" dirty="0">
              <a:cs typeface="Georgi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442C9F-5359-2349-A366-E7173E449A64}"/>
              </a:ext>
            </a:extLst>
          </p:cNvPr>
          <p:cNvSpPr txBox="1"/>
          <p:nvPr/>
        </p:nvSpPr>
        <p:spPr>
          <a:xfrm>
            <a:off x="367625" y="3283193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log</a:t>
            </a:r>
            <a:r>
              <a:rPr lang="en-US" sz="2400" baseline="-25000" dirty="0"/>
              <a:t>2</a:t>
            </a:r>
            <a:r>
              <a:rPr lang="en-US" sz="2400" dirty="0"/>
              <a:t>1=0   log</a:t>
            </a:r>
            <a:r>
              <a:rPr lang="en-US" sz="2400" baseline="-25000" dirty="0"/>
              <a:t>2</a:t>
            </a:r>
            <a:r>
              <a:rPr lang="en-US" sz="2400" dirty="0"/>
              <a:t>2=1   log</a:t>
            </a:r>
            <a:r>
              <a:rPr lang="en-US" sz="2400" baseline="-25000" dirty="0"/>
              <a:t>2</a:t>
            </a:r>
            <a:r>
              <a:rPr lang="en-US" sz="2400" dirty="0"/>
              <a:t>4=2   log</a:t>
            </a:r>
            <a:r>
              <a:rPr lang="en-US" sz="2400" baseline="-25000" dirty="0"/>
              <a:t>2</a:t>
            </a:r>
            <a:r>
              <a:rPr lang="en-US" sz="2400" dirty="0"/>
              <a:t>8=3   log</a:t>
            </a:r>
            <a:r>
              <a:rPr lang="en-US" sz="2400" baseline="-25000" dirty="0"/>
              <a:t>2</a:t>
            </a:r>
            <a:r>
              <a:rPr lang="en-US" sz="2400" dirty="0"/>
              <a:t>16=4   log</a:t>
            </a:r>
            <a:r>
              <a:rPr lang="en-US" sz="2400" baseline="-25000" dirty="0"/>
              <a:t>2</a:t>
            </a:r>
            <a:r>
              <a:rPr lang="en-US" sz="2400" dirty="0"/>
              <a:t>32=5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FA686-0D58-DE45-BA89-C18F3687AF9C}"/>
              </a:ext>
            </a:extLst>
          </p:cNvPr>
          <p:cNvSpPr txBox="1"/>
          <p:nvPr/>
        </p:nvSpPr>
        <p:spPr>
          <a:xfrm>
            <a:off x="367625" y="3744858"/>
            <a:ext cx="6865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log</a:t>
            </a:r>
            <a:r>
              <a:rPr lang="en-US" sz="2400" baseline="-25000" dirty="0"/>
              <a:t>2</a:t>
            </a:r>
            <a:r>
              <a:rPr lang="en-US" sz="2400" dirty="0"/>
              <a:t>(1/2)=-1   log</a:t>
            </a:r>
            <a:r>
              <a:rPr lang="en-US" sz="2400" baseline="-25000" dirty="0"/>
              <a:t>2</a:t>
            </a:r>
            <a:r>
              <a:rPr lang="en-US" sz="2400" dirty="0"/>
              <a:t>(/4)=-2   log</a:t>
            </a:r>
            <a:r>
              <a:rPr lang="en-US" sz="2400" baseline="-25000" dirty="0"/>
              <a:t>2</a:t>
            </a:r>
            <a:r>
              <a:rPr lang="en-US" sz="2400" dirty="0"/>
              <a:t>(1/8)=-3   log</a:t>
            </a:r>
            <a:r>
              <a:rPr lang="en-US" sz="2400" baseline="-25000" dirty="0"/>
              <a:t>2</a:t>
            </a:r>
            <a:r>
              <a:rPr lang="en-US" sz="2400" dirty="0"/>
              <a:t>(1/32)=-5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4D8AA8B-EA9F-2441-AE6B-A5813AB88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38921"/>
              </p:ext>
            </p:extLst>
          </p:nvPr>
        </p:nvGraphicFramePr>
        <p:xfrm>
          <a:off x="-59212" y="4252906"/>
          <a:ext cx="9525000" cy="2054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3155">
                  <a:extLst>
                    <a:ext uri="{9D8B030D-6E8A-4147-A177-3AD203B41FA5}">
                      <a16:colId xmlns:a16="http://schemas.microsoft.com/office/drawing/2014/main" val="1811338733"/>
                    </a:ext>
                  </a:extLst>
                </a:gridCol>
                <a:gridCol w="321013">
                  <a:extLst>
                    <a:ext uri="{9D8B030D-6E8A-4147-A177-3AD203B41FA5}">
                      <a16:colId xmlns:a16="http://schemas.microsoft.com/office/drawing/2014/main" val="1746983504"/>
                    </a:ext>
                  </a:extLst>
                </a:gridCol>
                <a:gridCol w="7160832">
                  <a:extLst>
                    <a:ext uri="{9D8B030D-6E8A-4147-A177-3AD203B41FA5}">
                      <a16:colId xmlns:a16="http://schemas.microsoft.com/office/drawing/2014/main" val="1930560919"/>
                    </a:ext>
                  </a:extLst>
                </a:gridCol>
              </a:tblGrid>
              <a:tr h="684910"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endParaRPr sz="2400" dirty="0">
                        <a:solidFill>
                          <a:srgbClr val="C00000"/>
                        </a:solidFill>
                        <a:latin typeface="Monaco" pitchFamily="2" charset="77"/>
                        <a:cs typeface="Monaco"/>
                      </a:endParaRPr>
                    </a:p>
                  </a:txBody>
                  <a:tcPr marL="0" marR="0" marT="1206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endParaRPr sz="2400" dirty="0">
                        <a:solidFill>
                          <a:srgbClr val="C00000"/>
                        </a:solidFill>
                        <a:latin typeface="Monaco" pitchFamily="2" charset="77"/>
                        <a:cs typeface="Monaco"/>
                      </a:endParaRPr>
                    </a:p>
                  </a:txBody>
                  <a:tcPr marL="0" marR="0" marT="12065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endParaRPr sz="2400" dirty="0">
                        <a:solidFill>
                          <a:srgbClr val="C00000"/>
                        </a:solidFill>
                        <a:latin typeface="Monaco" pitchFamily="2" charset="77"/>
                        <a:cs typeface="Monaco"/>
                      </a:endParaRPr>
                    </a:p>
                  </a:txBody>
                  <a:tcPr marL="0" marR="0" marT="120650" marB="0"/>
                </a:tc>
                <a:extLst>
                  <a:ext uri="{0D108BD9-81ED-4DB2-BD59-A6C34878D82A}">
                    <a16:rowId xmlns:a16="http://schemas.microsoft.com/office/drawing/2014/main" val="1861285357"/>
                  </a:ext>
                </a:extLst>
              </a:tr>
              <a:tr h="1369818"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endParaRPr sz="2400" dirty="0">
                        <a:solidFill>
                          <a:srgbClr val="C00000"/>
                        </a:solidFill>
                        <a:latin typeface="Monaco" pitchFamily="2" charset="77"/>
                        <a:cs typeface="Monaco"/>
                      </a:endParaRPr>
                    </a:p>
                  </a:txBody>
                  <a:tcPr marL="0" marR="0" marT="12065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endParaRPr sz="2400" dirty="0">
                        <a:solidFill>
                          <a:srgbClr val="C00000"/>
                        </a:solidFill>
                        <a:latin typeface="Monaco" pitchFamily="2" charset="77"/>
                        <a:cs typeface="Monaco"/>
                      </a:endParaRPr>
                    </a:p>
                  </a:txBody>
                  <a:tcPr marL="0" marR="0" marT="12065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endParaRPr sz="2400" dirty="0">
                        <a:solidFill>
                          <a:srgbClr val="C00000"/>
                        </a:solidFill>
                        <a:latin typeface="Monaco" pitchFamily="2" charset="77"/>
                        <a:cs typeface="Monaco"/>
                      </a:endParaRPr>
                    </a:p>
                  </a:txBody>
                  <a:tcPr marL="0" marR="0" marT="120650" marB="0"/>
                </a:tc>
                <a:extLst>
                  <a:ext uri="{0D108BD9-81ED-4DB2-BD59-A6C34878D82A}">
                    <a16:rowId xmlns:a16="http://schemas.microsoft.com/office/drawing/2014/main" val="3968901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114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8606</TotalTime>
  <Words>2314</Words>
  <Application>Microsoft Macintosh PowerPoint</Application>
  <PresentationFormat>Custom</PresentationFormat>
  <Paragraphs>391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</vt:lpstr>
      <vt:lpstr>Georgia</vt:lpstr>
      <vt:lpstr>Helvetica</vt:lpstr>
      <vt:lpstr>Helvetica Neue</vt:lpstr>
      <vt:lpstr>Menlo</vt:lpstr>
      <vt:lpstr>Monaco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Weighted Entropy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Task</dc:title>
  <cp:lastModifiedBy>Microsoft Office User</cp:lastModifiedBy>
  <cp:revision>112</cp:revision>
  <dcterms:created xsi:type="dcterms:W3CDTF">2020-06-09T01:53:26Z</dcterms:created>
  <dcterms:modified xsi:type="dcterms:W3CDTF">2020-09-17T02:43:04Z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2020-06-08T00:00:00Z</vt:filetime>
  </property>
  <property fmtid="{D5CDD505-2E9C-101B-9397-08002B2CF9AE}" pid="3" name="Creator">
    <vt:lpwstr>TeX</vt:lpwstr>
  </property>
  <property fmtid="{D5CDD505-2E9C-101B-9397-08002B2CF9AE}" pid="4" name="LastSaved">
    <vt:filetime>2020-06-09T00:00:00Z</vt:filetime>
  </property>
</Properties>
</file>