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75" r:id="rId2"/>
    <p:sldId id="306" r:id="rId3"/>
    <p:sldId id="331" r:id="rId4"/>
    <p:sldId id="332" r:id="rId5"/>
    <p:sldId id="321" r:id="rId6"/>
    <p:sldId id="333" r:id="rId7"/>
    <p:sldId id="334" r:id="rId8"/>
    <p:sldId id="323" r:id="rId9"/>
    <p:sldId id="325" r:id="rId10"/>
    <p:sldId id="326" r:id="rId11"/>
    <p:sldId id="335" r:id="rId12"/>
    <p:sldId id="327" r:id="rId13"/>
    <p:sldId id="328" r:id="rId14"/>
    <p:sldId id="336" r:id="rId15"/>
    <p:sldId id="329" r:id="rId16"/>
    <p:sldId id="330" r:id="rId17"/>
    <p:sldId id="307" r:id="rId1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84"/>
  </p:normalViewPr>
  <p:slideViewPr>
    <p:cSldViewPr>
      <p:cViewPr varScale="1">
        <p:scale>
          <a:sx n="74" d="100"/>
          <a:sy n="74" d="100"/>
        </p:scale>
        <p:origin x="16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5AAF-21F1-6740-B78B-F71686A2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C69C-4A41-4F4B-BAE2-10EA76A4B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ED5A-47D6-3A4E-9361-874360D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7FDF-48D9-464C-A3FB-86D6733D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BFE0-35B3-4149-A8B2-12EA9FB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1103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1F8F-16A7-154C-A633-7B20BFAB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79E5-6AD6-8446-B197-3D6A428F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B699-116C-FD40-A82B-EE72524E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F4AF-440A-AB45-B5A9-65A102EB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06FD-5C1C-F64F-8154-125F93ED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03000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83164-F668-6947-B728-F3C734D1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E899D-63D4-A042-8E3D-26516AD5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CCA8-D2F5-454B-A7F3-38E60DE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C8AE-C069-E34F-9732-E517C9D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16C5-8832-344E-A6A5-C5519A9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7000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E24-57C4-BB44-BAD3-F2FAC96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EBC8-F90E-134B-8C31-F207BF36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051C-1AA1-D248-A974-54619225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F955-C0CD-2B42-9069-441707D8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E748-F3D8-0E46-A534-5D5C423A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28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AD37-98A5-F341-8C07-A5FC3168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5C16-3963-6545-8914-FF86C4FA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DC32-02D7-A04C-AEC7-EDEB1AA6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DE55-2DD1-4541-90AB-1EC5FB78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2DFA-C7AE-6547-8C21-7936A7C9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2586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15C4-4456-EB4C-9E08-FA6E5860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588D-9122-CE4A-B7BF-5F31CB058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4A54-93BB-274E-B104-663D1100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8C92-A897-884E-AF5F-05C4BB7E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E4C7-41B7-3245-8165-992547F8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B2C6-956D-C445-895D-8429C06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54264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EB09-E471-BE48-9F07-C471A460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2EA4-8C7B-7141-94DB-2F4B2F95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00D5F-F2B9-CA4F-A6EE-B5FDE599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E9D5-0AF1-3E49-BCDE-827A4AF37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D7E5-7999-C749-A577-3AFB585D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F1CDD-51E1-CB45-93AE-6D5F2452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2F045-691C-7349-9205-76C9051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DF8C8-2230-0E48-9783-2E990145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24947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AC62-6F53-2E40-A15D-ECA58DE9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1CFDC-DE19-4949-9E11-AE26E7F3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7B5DC-3DE4-544D-AFAB-3406BD58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1B84-44E5-7843-A16C-DED80BCA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333637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ADF2C-3CAB-A64E-A25C-62284F06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670E-BDB5-7D4F-850A-1B9BBBE6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05EE-3576-1844-8FBD-607B37BE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5086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FB49-8AA5-1049-BFAE-35EB05CB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37C1-FF5D-624F-A4B1-B4D8C91B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0CF2-BB57-AD4A-87BB-0E3A825C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6F97-20B1-374E-9D2D-7A9283DC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14147-5F33-5D46-9EAA-8AEDCC57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F8402-2660-F947-82D5-1F0B58C1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699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0FB-DF7C-AC4E-911D-B1CE41A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FE29B-7A09-9145-BA6E-3C68BDFFC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9ACF-2AA1-2341-B586-CD02DE882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427B-43D0-4944-8982-80A76EE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49EC-1401-D943-9273-B37F96E7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0F8A-9BBE-4943-A696-5230AD42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8822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CA525-CD1B-DD48-B20E-1AF6AE44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8A5B-49AF-F248-8469-51EFDB1F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412E-149E-5948-AC3B-E0F6AE92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1EFA-A748-BB43-B43A-48E75CDB5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5D99-AF7E-904E-AE81-C8B01209B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60"/>
              </a:lnSpc>
            </a:pPr>
            <a:fld id="{81D60167-4931-47E6-BA6A-407CBD079E47}" type="slidenum">
              <a:rPr lang="en-US" spc="-125" smtClean="0"/>
              <a:t>‹#›</a:t>
            </a:fld>
            <a:endParaRPr lang="en-US" spc="-125" dirty="0"/>
          </a:p>
        </p:txBody>
      </p:sp>
    </p:spTree>
    <p:extLst>
      <p:ext uri="{BB962C8B-B14F-4D97-AF65-F5344CB8AC3E}">
        <p14:creationId xmlns:p14="http://schemas.microsoft.com/office/powerpoint/2010/main" val="14685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69796"/>
            <a:ext cx="5704205" cy="0"/>
          </a:xfrm>
          <a:custGeom>
            <a:avLst/>
            <a:gdLst/>
            <a:ahLst/>
            <a:cxnLst/>
            <a:rect l="l" t="t" r="r" b="b"/>
            <a:pathLst>
              <a:path w="5704205">
                <a:moveTo>
                  <a:pt x="0" y="0"/>
                </a:moveTo>
                <a:lnTo>
                  <a:pt x="5704014" y="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801675"/>
            <a:ext cx="7069565" cy="29779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800" b="1" spc="130" dirty="0">
                <a:cs typeface="Georgia"/>
              </a:rPr>
              <a:t>      </a:t>
            </a:r>
            <a:r>
              <a:rPr sz="2800" b="1" spc="130" dirty="0">
                <a:latin typeface="+mj-lt"/>
                <a:cs typeface="Georgia"/>
              </a:rPr>
              <a:t>CART </a:t>
            </a:r>
            <a:r>
              <a:rPr sz="2800" b="1" spc="-65" dirty="0">
                <a:latin typeface="+mj-lt"/>
                <a:cs typeface="Georgia"/>
              </a:rPr>
              <a:t>(Classification </a:t>
            </a:r>
            <a:r>
              <a:rPr sz="2800" b="1" spc="-95" dirty="0">
                <a:latin typeface="+mj-lt"/>
                <a:cs typeface="Georgia"/>
              </a:rPr>
              <a:t>and </a:t>
            </a:r>
            <a:r>
              <a:rPr sz="2800" b="1" spc="-90" dirty="0">
                <a:latin typeface="+mj-lt"/>
                <a:cs typeface="Georgia"/>
              </a:rPr>
              <a:t>Regression</a:t>
            </a:r>
            <a:r>
              <a:rPr sz="2800" b="1" spc="145" dirty="0">
                <a:latin typeface="+mj-lt"/>
                <a:cs typeface="Georgia"/>
              </a:rPr>
              <a:t> </a:t>
            </a:r>
            <a:r>
              <a:rPr sz="2800" b="1" spc="-80" dirty="0">
                <a:latin typeface="+mj-lt"/>
                <a:cs typeface="Georgia"/>
              </a:rPr>
              <a:t>Trees</a:t>
            </a:r>
            <a:r>
              <a:rPr lang="en-US" sz="2800" b="1" spc="-80" dirty="0">
                <a:latin typeface="+mj-lt"/>
                <a:cs typeface="Georgia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200" dirty="0">
              <a:latin typeface="Georgia"/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r>
              <a:rPr sz="2400" spc="-140" dirty="0">
                <a:cs typeface="Georgia"/>
              </a:rPr>
              <a:t>Uses </a:t>
            </a:r>
            <a:r>
              <a:rPr sz="2400" spc="-90" dirty="0">
                <a:cs typeface="Georgia"/>
              </a:rPr>
              <a:t>the </a:t>
            </a:r>
            <a:r>
              <a:rPr sz="2400" spc="-80" dirty="0">
                <a:cs typeface="Georgia"/>
              </a:rPr>
              <a:t>Gini </a:t>
            </a:r>
            <a:r>
              <a:rPr sz="2400" spc="-114" dirty="0">
                <a:cs typeface="Georgia"/>
              </a:rPr>
              <a:t>index </a:t>
            </a:r>
            <a:r>
              <a:rPr sz="2400" spc="-125" dirty="0">
                <a:cs typeface="Georgia"/>
              </a:rPr>
              <a:t>for</a:t>
            </a:r>
            <a:r>
              <a:rPr sz="2400" spc="-80" dirty="0">
                <a:cs typeface="Georgia"/>
              </a:rPr>
              <a:t> splitting</a:t>
            </a:r>
            <a:endParaRPr sz="2400" dirty="0">
              <a:cs typeface="Georgia"/>
            </a:endParaRPr>
          </a:p>
          <a:p>
            <a:pPr marL="1143635" indent="-267970" algn="just">
              <a:lnSpc>
                <a:spcPct val="101200"/>
              </a:lnSpc>
              <a:spcBef>
                <a:spcPts val="1695"/>
              </a:spcBef>
            </a:pPr>
            <a:r>
              <a:rPr sz="2400" b="1" spc="-285" dirty="0">
                <a:cs typeface="Georgia"/>
              </a:rPr>
              <a:t>– </a:t>
            </a:r>
            <a:r>
              <a:rPr sz="2400" spc="-95" dirty="0">
                <a:cs typeface="Georgia"/>
              </a:rPr>
              <a:t>Resulting </a:t>
            </a:r>
            <a:r>
              <a:rPr sz="2400" spc="-100" dirty="0">
                <a:cs typeface="Georgia"/>
              </a:rPr>
              <a:t>tree </a:t>
            </a:r>
            <a:r>
              <a:rPr sz="2400" spc="-120" dirty="0">
                <a:cs typeface="Georgia"/>
              </a:rPr>
              <a:t>is </a:t>
            </a:r>
            <a:r>
              <a:rPr sz="2400" spc="-110" dirty="0">
                <a:cs typeface="Georgia"/>
              </a:rPr>
              <a:t>binary, </a:t>
            </a:r>
            <a:r>
              <a:rPr sz="2400" spc="-85" dirty="0">
                <a:cs typeface="Georgia"/>
              </a:rPr>
              <a:t>with </a:t>
            </a:r>
            <a:r>
              <a:rPr sz="2400" spc="-100" dirty="0">
                <a:cs typeface="Georgia"/>
              </a:rPr>
              <a:t>only </a:t>
            </a:r>
            <a:r>
              <a:rPr sz="2400" spc="-130" dirty="0">
                <a:cs typeface="Georgia"/>
              </a:rPr>
              <a:t>two branches  </a:t>
            </a:r>
            <a:r>
              <a:rPr sz="2400" spc="-35" dirty="0">
                <a:cs typeface="Georgia"/>
              </a:rPr>
              <a:t>at </a:t>
            </a:r>
            <a:r>
              <a:rPr sz="2400" spc="-135" dirty="0">
                <a:cs typeface="Georgia"/>
              </a:rPr>
              <a:t>each node </a:t>
            </a:r>
            <a:r>
              <a:rPr sz="2400" spc="135" dirty="0">
                <a:cs typeface="Georgia"/>
              </a:rPr>
              <a:t>— </a:t>
            </a:r>
            <a:r>
              <a:rPr sz="2400" spc="-135" dirty="0">
                <a:cs typeface="Georgia"/>
              </a:rPr>
              <a:t>whereas </a:t>
            </a:r>
            <a:r>
              <a:rPr sz="2400" spc="-120" dirty="0">
                <a:cs typeface="Georgia"/>
              </a:rPr>
              <a:t>information </a:t>
            </a:r>
            <a:r>
              <a:rPr sz="2400" spc="-110" dirty="0">
                <a:cs typeface="Georgia"/>
              </a:rPr>
              <a:t>gain </a:t>
            </a:r>
            <a:r>
              <a:rPr sz="2400" spc="-125" dirty="0">
                <a:cs typeface="Georgia"/>
              </a:rPr>
              <a:t>allows  </a:t>
            </a:r>
            <a:r>
              <a:rPr sz="2400" spc="-110" dirty="0">
                <a:cs typeface="Georgia"/>
              </a:rPr>
              <a:t>multiway</a:t>
            </a:r>
            <a:r>
              <a:rPr sz="2400" spc="125" dirty="0">
                <a:cs typeface="Georgia"/>
              </a:rPr>
              <a:t> </a:t>
            </a:r>
            <a:r>
              <a:rPr sz="2400" spc="-90" dirty="0">
                <a:cs typeface="Georgia"/>
              </a:rPr>
              <a:t>splits</a:t>
            </a:r>
            <a:endParaRPr sz="2400" dirty="0">
              <a:cs typeface="Georgia"/>
            </a:endParaRPr>
          </a:p>
          <a:p>
            <a:pPr marL="875665">
              <a:lnSpc>
                <a:spcPts val="2115"/>
              </a:lnSpc>
            </a:pPr>
            <a:endParaRPr sz="205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545" y="4242076"/>
            <a:ext cx="5748020" cy="1392561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57020" algn="ctr">
              <a:lnSpc>
                <a:spcPct val="100000"/>
              </a:lnSpc>
              <a:spcBef>
                <a:spcPts val="885"/>
              </a:spcBef>
            </a:pPr>
            <a:endParaRPr sz="1400" dirty="0">
              <a:latin typeface="Arial Narrow"/>
              <a:cs typeface="Arial Narrow"/>
            </a:endParaRPr>
          </a:p>
          <a:p>
            <a:pPr marL="318135" marR="151765" algn="just">
              <a:lnSpc>
                <a:spcPct val="101200"/>
              </a:lnSpc>
              <a:spcBef>
                <a:spcPts val="1075"/>
              </a:spcBef>
            </a:pPr>
            <a:r>
              <a:rPr sz="2000" spc="-140" dirty="0">
                <a:cs typeface="Georgia"/>
              </a:rPr>
              <a:t>where </a:t>
            </a:r>
            <a:r>
              <a:rPr sz="2000" i="1" spc="-150" dirty="0">
                <a:cs typeface="Georgia"/>
              </a:rPr>
              <a:t>m </a:t>
            </a:r>
            <a:r>
              <a:rPr sz="2000" spc="-120" dirty="0">
                <a:cs typeface="Georgia"/>
              </a:rPr>
              <a:t>is </a:t>
            </a:r>
            <a:r>
              <a:rPr sz="2000" spc="-90" dirty="0">
                <a:cs typeface="Georgia"/>
              </a:rPr>
              <a:t>the </a:t>
            </a:r>
            <a:r>
              <a:rPr sz="2000" spc="-155" dirty="0">
                <a:cs typeface="Georgia"/>
              </a:rPr>
              <a:t>number </a:t>
            </a:r>
            <a:r>
              <a:rPr sz="2000" spc="-130" dirty="0">
                <a:cs typeface="Georgia"/>
              </a:rPr>
              <a:t>of </a:t>
            </a:r>
            <a:r>
              <a:rPr sz="2000" spc="-125" dirty="0">
                <a:cs typeface="Georgia"/>
              </a:rPr>
              <a:t>classes and </a:t>
            </a:r>
            <a:r>
              <a:rPr sz="2000" i="1" spc="-55" dirty="0">
                <a:cs typeface="Georgia"/>
              </a:rPr>
              <a:t>p</a:t>
            </a:r>
            <a:r>
              <a:rPr sz="2000" i="1" spc="-82" baseline="-11904" dirty="0">
                <a:cs typeface="Georgia"/>
              </a:rPr>
              <a:t>i </a:t>
            </a:r>
            <a:r>
              <a:rPr sz="2000" spc="-120" dirty="0">
                <a:cs typeface="Georgia"/>
              </a:rPr>
              <a:t>is </a:t>
            </a:r>
            <a:r>
              <a:rPr sz="2000" spc="-90" dirty="0">
                <a:cs typeface="Georgia"/>
              </a:rPr>
              <a:t>the  probability </a:t>
            </a:r>
            <a:r>
              <a:rPr sz="2000" spc="-45" dirty="0">
                <a:cs typeface="Georgia"/>
              </a:rPr>
              <a:t>that </a:t>
            </a:r>
            <a:r>
              <a:rPr sz="2000" spc="-90" dirty="0">
                <a:cs typeface="Georgia"/>
              </a:rPr>
              <a:t>a</a:t>
            </a:r>
            <a:r>
              <a:rPr lang="en-US" sz="2000" spc="-90" dirty="0">
                <a:cs typeface="Georgia"/>
              </a:rPr>
              <a:t>n instance</a:t>
            </a:r>
            <a:r>
              <a:rPr sz="2000" spc="-90" dirty="0">
                <a:cs typeface="Georgia"/>
              </a:rPr>
              <a:t> </a:t>
            </a:r>
            <a:r>
              <a:rPr sz="2000" spc="-125" dirty="0">
                <a:cs typeface="Georgia"/>
              </a:rPr>
              <a:t>in </a:t>
            </a:r>
            <a:r>
              <a:rPr sz="2000" spc="-100" dirty="0">
                <a:cs typeface="Georgia"/>
              </a:rPr>
              <a:t>S </a:t>
            </a:r>
            <a:r>
              <a:rPr sz="2000" spc="-120" dirty="0">
                <a:cs typeface="Georgia"/>
              </a:rPr>
              <a:t>belongs </a:t>
            </a:r>
            <a:r>
              <a:rPr sz="2000" spc="-70" dirty="0">
                <a:cs typeface="Georgia"/>
              </a:rPr>
              <a:t>to </a:t>
            </a:r>
            <a:r>
              <a:rPr sz="2000" spc="-110" dirty="0">
                <a:cs typeface="Georgia"/>
              </a:rPr>
              <a:t>class </a:t>
            </a:r>
            <a:r>
              <a:rPr sz="2000" i="1" spc="95" dirty="0">
                <a:cs typeface="Georgia"/>
              </a:rPr>
              <a:t>C</a:t>
            </a:r>
            <a:r>
              <a:rPr sz="2000" i="1" spc="142" baseline="-11904" dirty="0">
                <a:cs typeface="Georgia"/>
              </a:rPr>
              <a:t>i  </a:t>
            </a:r>
            <a:r>
              <a:rPr sz="2000" spc="-125" dirty="0">
                <a:cs typeface="Georgia"/>
              </a:rPr>
              <a:t>and </a:t>
            </a:r>
            <a:r>
              <a:rPr sz="2000" spc="-120" dirty="0">
                <a:cs typeface="Georgia"/>
              </a:rPr>
              <a:t>is </a:t>
            </a:r>
            <a:r>
              <a:rPr sz="2000" spc="-105" dirty="0">
                <a:cs typeface="Georgia"/>
              </a:rPr>
              <a:t>estimated </a:t>
            </a:r>
            <a:r>
              <a:rPr sz="2000" spc="-80" dirty="0">
                <a:cs typeface="Georgia"/>
              </a:rPr>
              <a:t>by </a:t>
            </a:r>
            <a:r>
              <a:rPr sz="2000" spc="-90" dirty="0">
                <a:cs typeface="Georgia"/>
              </a:rPr>
              <a:t>the </a:t>
            </a:r>
            <a:r>
              <a:rPr sz="2000" spc="-110" dirty="0">
                <a:cs typeface="Georgia"/>
              </a:rPr>
              <a:t>proportion </a:t>
            </a:r>
            <a:r>
              <a:rPr sz="2000" spc="-130" dirty="0">
                <a:cs typeface="Georgia"/>
              </a:rPr>
              <a:t>of </a:t>
            </a:r>
            <a:r>
              <a:rPr sz="2000" spc="-114" dirty="0">
                <a:cs typeface="Georgia"/>
              </a:rPr>
              <a:t>instances </a:t>
            </a:r>
            <a:r>
              <a:rPr sz="2000" spc="-125" dirty="0">
                <a:cs typeface="Georgia"/>
              </a:rPr>
              <a:t>in  </a:t>
            </a:r>
            <a:r>
              <a:rPr sz="2000" spc="-100" dirty="0">
                <a:cs typeface="Georgia"/>
              </a:rPr>
              <a:t>S </a:t>
            </a:r>
            <a:r>
              <a:rPr sz="2000" spc="-45" dirty="0">
                <a:cs typeface="Georgia"/>
              </a:rPr>
              <a:t>that </a:t>
            </a:r>
            <a:r>
              <a:rPr sz="2000" spc="-120" dirty="0">
                <a:cs typeface="Georgia"/>
              </a:rPr>
              <a:t>are </a:t>
            </a:r>
            <a:r>
              <a:rPr sz="2000" spc="-125" dirty="0">
                <a:cs typeface="Georgia"/>
              </a:rPr>
              <a:t>in </a:t>
            </a:r>
            <a:r>
              <a:rPr sz="2000" spc="-110" dirty="0">
                <a:cs typeface="Georgia"/>
              </a:rPr>
              <a:t>class</a:t>
            </a:r>
            <a:r>
              <a:rPr sz="2000" spc="-114" dirty="0">
                <a:cs typeface="Georgia"/>
              </a:rPr>
              <a:t> </a:t>
            </a:r>
            <a:r>
              <a:rPr sz="2000" i="1" spc="95" dirty="0">
                <a:cs typeface="Georgia"/>
              </a:rPr>
              <a:t>C</a:t>
            </a:r>
            <a:r>
              <a:rPr sz="2000" i="1" spc="142" baseline="-11904" dirty="0">
                <a:cs typeface="Georgia"/>
              </a:rPr>
              <a:t>i</a:t>
            </a:r>
            <a:endParaRPr sz="2000" baseline="-11904" dirty="0"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</a:t>
            </a:fld>
            <a:endParaRPr spc="-125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20F0666-8BAE-1742-8C5E-21169A0F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3680"/>
            <a:ext cx="3200400" cy="1179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CAFF54-7312-C14F-8F22-BFF3E20F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94" y="6269328"/>
            <a:ext cx="4512327" cy="3265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7D84567-F3A9-5743-BF04-CE251E150BCC}"/>
              </a:ext>
            </a:extLst>
          </p:cNvPr>
          <p:cNvSpPr/>
          <p:nvPr/>
        </p:nvSpPr>
        <p:spPr>
          <a:xfrm>
            <a:off x="1261294" y="6867514"/>
            <a:ext cx="632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* </a:t>
            </a:r>
            <a:r>
              <a:rPr lang="el-GR" sz="2400" b="1" u="sng" dirty="0">
                <a:solidFill>
                  <a:srgbClr val="C00000"/>
                </a:solidFill>
                <a:latin typeface="+mj-lt"/>
              </a:rPr>
              <a:t>δ</a:t>
            </a:r>
            <a:r>
              <a:rPr lang="en-US" sz="2400" b="1" u="sng" dirty="0" err="1">
                <a:solidFill>
                  <a:srgbClr val="C00000"/>
                </a:solidFill>
                <a:latin typeface="+mj-lt"/>
              </a:rPr>
              <a:t>Gini</a:t>
            </a:r>
            <a:r>
              <a:rPr lang="en-US" sz="2400" b="1" u="sng" baseline="-25000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2400" b="1" u="sng" dirty="0">
                <a:solidFill>
                  <a:srgbClr val="C00000"/>
                </a:solidFill>
                <a:latin typeface="+mj-lt"/>
              </a:rPr>
              <a:t>(S) </a:t>
            </a:r>
            <a:r>
              <a:rPr lang="en-US" sz="2400" dirty="0"/>
              <a:t>measures the reduction in impurity that would result from splitting on attribute A with the given split subsets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852714"/>
            <a:ext cx="7514997" cy="6003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Monaco"/>
              <a:cs typeface="Monaco"/>
            </a:endParaRPr>
          </a:p>
          <a:p>
            <a:pPr marL="12700" algn="ctr">
              <a:lnSpc>
                <a:spcPct val="100000"/>
              </a:lnSpc>
            </a:pPr>
            <a:r>
              <a:rPr sz="2800" b="1" u="sng" spc="-35" dirty="0">
                <a:latin typeface="+mj-lt"/>
                <a:cs typeface="Georgia"/>
              </a:rPr>
              <a:t>Gain </a:t>
            </a:r>
            <a:r>
              <a:rPr sz="2800" b="1" u="sng" spc="-30" dirty="0">
                <a:latin typeface="+mj-lt"/>
                <a:cs typeface="Georgia"/>
              </a:rPr>
              <a:t>Ratio</a:t>
            </a:r>
            <a:r>
              <a:rPr sz="2800" b="1" u="sng" spc="50" dirty="0">
                <a:latin typeface="+mj-lt"/>
                <a:cs typeface="Georgia"/>
              </a:rPr>
              <a:t> </a:t>
            </a:r>
            <a:r>
              <a:rPr sz="2800" b="1" u="sng" spc="-65" dirty="0">
                <a:latin typeface="+mj-lt"/>
                <a:cs typeface="Georgia"/>
              </a:rPr>
              <a:t>Approach</a:t>
            </a:r>
            <a:endParaRPr sz="2800" u="sng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Georgia"/>
            </a:endParaRPr>
          </a:p>
          <a:p>
            <a:pPr marL="614045" indent="-252095">
              <a:lnSpc>
                <a:spcPct val="100000"/>
              </a:lnSpc>
              <a:buFont typeface="Menlo"/>
              <a:buChar char="•"/>
              <a:tabLst>
                <a:tab pos="614680" algn="l"/>
              </a:tabLst>
            </a:pPr>
            <a:r>
              <a:rPr sz="2400" spc="-105" dirty="0">
                <a:cs typeface="Georgia"/>
              </a:rPr>
              <a:t>Modification </a:t>
            </a:r>
            <a:r>
              <a:rPr sz="2400" spc="-130" dirty="0">
                <a:cs typeface="Georgia"/>
              </a:rPr>
              <a:t>of </a:t>
            </a:r>
            <a:r>
              <a:rPr sz="2400" spc="-125" dirty="0">
                <a:cs typeface="Georgia"/>
              </a:rPr>
              <a:t>Information </a:t>
            </a:r>
            <a:r>
              <a:rPr sz="2400" spc="-80" dirty="0">
                <a:cs typeface="Georgia"/>
              </a:rPr>
              <a:t>Gain</a:t>
            </a:r>
            <a:r>
              <a:rPr sz="2400" spc="-245" dirty="0">
                <a:cs typeface="Georgia"/>
              </a:rPr>
              <a:t> </a:t>
            </a:r>
            <a:r>
              <a:rPr sz="2400" spc="-125" dirty="0">
                <a:cs typeface="Georgia"/>
              </a:rPr>
              <a:t>approach</a:t>
            </a:r>
            <a:endParaRPr sz="2400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r>
              <a:rPr sz="2400" spc="-75" dirty="0">
                <a:cs typeface="Georgia"/>
              </a:rPr>
              <a:t>Again </a:t>
            </a:r>
            <a:r>
              <a:rPr sz="2400" spc="-125" dirty="0">
                <a:cs typeface="Georgia"/>
              </a:rPr>
              <a:t>allows </a:t>
            </a:r>
            <a:r>
              <a:rPr sz="2400" spc="-110" dirty="0">
                <a:cs typeface="Georgia"/>
              </a:rPr>
              <a:t>multiway </a:t>
            </a:r>
            <a:r>
              <a:rPr sz="2400" spc="-90" dirty="0">
                <a:cs typeface="Georgia"/>
              </a:rPr>
              <a:t>splits </a:t>
            </a:r>
            <a:r>
              <a:rPr sz="2400" spc="-35" dirty="0">
                <a:cs typeface="Georgia"/>
              </a:rPr>
              <a:t>at </a:t>
            </a:r>
            <a:r>
              <a:rPr sz="2400" spc="-90" dirty="0">
                <a:cs typeface="Georgia"/>
              </a:rPr>
              <a:t>a</a:t>
            </a:r>
            <a:r>
              <a:rPr sz="2400" spc="50" dirty="0">
                <a:cs typeface="Georgia"/>
              </a:rPr>
              <a:t> </a:t>
            </a:r>
            <a:r>
              <a:rPr sz="2400" spc="-135" dirty="0">
                <a:cs typeface="Georgia"/>
              </a:rPr>
              <a:t>node</a:t>
            </a:r>
            <a:endParaRPr lang="en-US" sz="2400" spc="-135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Takes into account the number of subsets resulting from a split</a:t>
            </a: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      </a:t>
            </a:r>
            <a:endParaRPr sz="2400" dirty="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10</a:t>
            </a:fld>
            <a:endParaRPr spc="-1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2D99F-0152-A942-AEA2-E73BE3D8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81188"/>
            <a:ext cx="4746737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701" y="0"/>
            <a:ext cx="7514997" cy="90402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Monaco"/>
              <a:cs typeface="Monaco"/>
            </a:endParaRPr>
          </a:p>
          <a:p>
            <a:pPr marL="12700" algn="ctr">
              <a:lnSpc>
                <a:spcPct val="100000"/>
              </a:lnSpc>
            </a:pPr>
            <a:r>
              <a:rPr sz="2800" b="1" u="sng" spc="-35" dirty="0">
                <a:latin typeface="+mj-lt"/>
                <a:cs typeface="Georgia"/>
              </a:rPr>
              <a:t>Gain </a:t>
            </a:r>
            <a:r>
              <a:rPr sz="2800" b="1" u="sng" spc="-30" dirty="0">
                <a:latin typeface="+mj-lt"/>
                <a:cs typeface="Georgia"/>
              </a:rPr>
              <a:t>Ratio</a:t>
            </a:r>
            <a:r>
              <a:rPr sz="2800" b="1" u="sng" spc="50" dirty="0">
                <a:latin typeface="+mj-lt"/>
                <a:cs typeface="Georgia"/>
              </a:rPr>
              <a:t> </a:t>
            </a:r>
            <a:r>
              <a:rPr sz="2800" b="1" u="sng" spc="-65" dirty="0">
                <a:latin typeface="+mj-lt"/>
                <a:cs typeface="Georgia"/>
              </a:rPr>
              <a:t>Approach</a:t>
            </a:r>
            <a:endParaRPr sz="2800" u="sng" dirty="0">
              <a:latin typeface="+mj-lt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614045" indent="-252095">
              <a:lnSpc>
                <a:spcPct val="100000"/>
              </a:lnSpc>
              <a:spcBef>
                <a:spcPts val="1625"/>
              </a:spcBef>
              <a:buFont typeface="Menlo"/>
              <a:buChar char="•"/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b="1" u="sng" spc="-135" dirty="0">
                <a:cs typeface="Georgia"/>
              </a:rPr>
              <a:t>Example: </a:t>
            </a: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      If  splitting on A produces 2 subsets, each containing 2 instances, then </a:t>
            </a:r>
            <a:r>
              <a:rPr lang="en-US" sz="2400" spc="-135" dirty="0" err="1">
                <a:cs typeface="Georgia"/>
              </a:rPr>
              <a:t>SplitInfo</a:t>
            </a:r>
            <a:r>
              <a:rPr lang="en-US" sz="2400" spc="-135" baseline="-25000" dirty="0" err="1">
                <a:cs typeface="Georgia"/>
              </a:rPr>
              <a:t>A</a:t>
            </a:r>
            <a:r>
              <a:rPr lang="en-US" sz="2400" spc="-135" dirty="0">
                <a:cs typeface="Georgia"/>
              </a:rPr>
              <a:t>(S) = </a:t>
            </a: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      If splitting on A produces 4 subsets, each containing 1 instance, then </a:t>
            </a:r>
            <a:r>
              <a:rPr lang="en-US" sz="2400" spc="-135" dirty="0" err="1">
                <a:cs typeface="Georgia"/>
              </a:rPr>
              <a:t>SplitInfo</a:t>
            </a:r>
            <a:r>
              <a:rPr lang="en-US" sz="2400" spc="-135" baseline="-25000" dirty="0" err="1">
                <a:cs typeface="Georgia"/>
              </a:rPr>
              <a:t>A</a:t>
            </a:r>
            <a:r>
              <a:rPr lang="en-US" sz="2400" spc="-135" dirty="0">
                <a:cs typeface="Georgia"/>
              </a:rPr>
              <a:t>(S) =</a:t>
            </a: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 </a:t>
            </a:r>
          </a:p>
          <a:p>
            <a:pPr marL="704850" indent="-342900">
              <a:spcBef>
                <a:spcPts val="1625"/>
              </a:spcBef>
              <a:buFont typeface="Arial" panose="020B0604020202020204" pitchFamily="34" charset="0"/>
              <a:buChar char="•"/>
              <a:tabLst>
                <a:tab pos="614680" algn="l"/>
              </a:tabLst>
            </a:pPr>
            <a:r>
              <a:rPr lang="en-US" sz="2400" spc="-95" dirty="0">
                <a:cs typeface="Georgia"/>
              </a:rPr>
              <a:t>Select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65" dirty="0">
                <a:cs typeface="Georgia"/>
              </a:rPr>
              <a:t>attribute </a:t>
            </a:r>
            <a:r>
              <a:rPr lang="en-US" sz="2400" spc="-85" dirty="0">
                <a:cs typeface="Georgia"/>
              </a:rPr>
              <a:t>with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50" dirty="0">
                <a:cs typeface="Georgia"/>
              </a:rPr>
              <a:t>maximum </a:t>
            </a:r>
            <a:r>
              <a:rPr lang="en-US" sz="2400" b="1" u="sng" spc="-70" dirty="0" err="1">
                <a:solidFill>
                  <a:srgbClr val="C00000"/>
                </a:solidFill>
                <a:cs typeface="Georgia"/>
              </a:rPr>
              <a:t>GainRatio</a:t>
            </a:r>
            <a:r>
              <a:rPr lang="en-US" sz="2400" spc="-70" dirty="0">
                <a:cs typeface="Georgia"/>
              </a:rPr>
              <a:t>, </a:t>
            </a:r>
            <a:r>
              <a:rPr lang="en-US" sz="2400" spc="-130" dirty="0">
                <a:cs typeface="Georgia"/>
              </a:rPr>
              <a:t>which  </a:t>
            </a:r>
            <a:r>
              <a:rPr lang="en-US" sz="2400" spc="-155" dirty="0">
                <a:cs typeface="Georgia"/>
              </a:rPr>
              <a:t>means </a:t>
            </a:r>
            <a:r>
              <a:rPr lang="en-US" sz="2400" spc="-90" dirty="0">
                <a:cs typeface="Georgia"/>
              </a:rPr>
              <a:t>a </a:t>
            </a:r>
            <a:r>
              <a:rPr lang="en-US" sz="2400" spc="-120" dirty="0">
                <a:cs typeface="Georgia"/>
              </a:rPr>
              <a:t>small </a:t>
            </a:r>
            <a:r>
              <a:rPr lang="en-US" sz="2400" spc="-100" dirty="0" err="1">
                <a:cs typeface="Georgia"/>
              </a:rPr>
              <a:t>SplitInfo</a:t>
            </a:r>
            <a:r>
              <a:rPr lang="en-US" sz="2400" spc="-100" dirty="0">
                <a:cs typeface="Georgia"/>
              </a:rPr>
              <a:t> </a:t>
            </a:r>
            <a:r>
              <a:rPr lang="en-US" sz="2400" spc="-114" dirty="0">
                <a:cs typeface="Georgia"/>
              </a:rPr>
              <a:t>given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50" dirty="0">
                <a:cs typeface="Georgia"/>
              </a:rPr>
              <a:t>same</a:t>
            </a:r>
            <a:r>
              <a:rPr lang="en-US" sz="2400" spc="125" dirty="0">
                <a:cs typeface="Georgia"/>
              </a:rPr>
              <a:t> </a:t>
            </a:r>
            <a:r>
              <a:rPr lang="en-US" sz="2400" spc="-110" dirty="0" err="1">
                <a:cs typeface="Georgia"/>
              </a:rPr>
              <a:t>InfoGain</a:t>
            </a:r>
            <a:endParaRPr lang="en-US" sz="2400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endParaRPr lang="en-US" sz="2400" spc="-135" dirty="0">
              <a:cs typeface="Georgia"/>
            </a:endParaRPr>
          </a:p>
          <a:p>
            <a:pPr marL="361950">
              <a:lnSpc>
                <a:spcPct val="100000"/>
              </a:lnSpc>
              <a:spcBef>
                <a:spcPts val="1625"/>
              </a:spcBef>
              <a:tabLst>
                <a:tab pos="614680" algn="l"/>
              </a:tabLst>
            </a:pPr>
            <a:r>
              <a:rPr lang="en-US" sz="2400" spc="-135" dirty="0">
                <a:cs typeface="Georgia"/>
              </a:rPr>
              <a:t>      </a:t>
            </a:r>
            <a:endParaRPr sz="2400" dirty="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11</a:t>
            </a:fld>
            <a:endParaRPr spc="-1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2D99F-0152-A942-AEA2-E73BE3D8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30" y="934384"/>
            <a:ext cx="4746737" cy="198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21273-1E44-E944-9CC7-8F241CB8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53" y="3925235"/>
            <a:ext cx="2721429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9DC07-AEE0-6B48-A099-F3841F164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253" y="5458790"/>
            <a:ext cx="4377573" cy="3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7065" y="5800504"/>
            <a:ext cx="5941695" cy="0"/>
          </a:xfrm>
          <a:custGeom>
            <a:avLst/>
            <a:gdLst/>
            <a:ahLst/>
            <a:cxnLst/>
            <a:rect l="l" t="t" r="r" b="b"/>
            <a:pathLst>
              <a:path w="5941695">
                <a:moveTo>
                  <a:pt x="0" y="0"/>
                </a:moveTo>
                <a:lnTo>
                  <a:pt x="5941414" y="0"/>
                </a:lnTo>
              </a:path>
            </a:pathLst>
          </a:custGeom>
          <a:ln w="1705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801" y="892333"/>
            <a:ext cx="7466672" cy="73997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r>
              <a:rPr lang="en-US" sz="2400" spc="-100" dirty="0" err="1">
                <a:cs typeface="Georgia"/>
              </a:rPr>
              <a:t>SplitInfo</a:t>
            </a:r>
            <a:r>
              <a:rPr lang="en-US" sz="2400" spc="-100" dirty="0">
                <a:cs typeface="Georgia"/>
              </a:rPr>
              <a:t> only considers the proportion of the dataset that has each outcome, not the class values of instances within each subset</a:t>
            </a:r>
          </a:p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endParaRPr lang="en-US" sz="2400" spc="-100" dirty="0">
              <a:cs typeface="Georgia"/>
            </a:endParaRPr>
          </a:p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r>
              <a:rPr lang="en-US" sz="2400" spc="-100" dirty="0">
                <a:cs typeface="Georgia"/>
              </a:rPr>
              <a:t>Note that | </a:t>
            </a:r>
            <a:r>
              <a:rPr lang="en-US" sz="2400" spc="-100" dirty="0" err="1">
                <a:cs typeface="Georgia"/>
              </a:rPr>
              <a:t>S</a:t>
            </a:r>
            <a:r>
              <a:rPr lang="en-US" sz="2400" spc="-100" baseline="-25000" dirty="0" err="1">
                <a:cs typeface="Georgia"/>
              </a:rPr>
              <a:t>j</a:t>
            </a:r>
            <a:r>
              <a:rPr lang="en-US" sz="2400" spc="-100" dirty="0">
                <a:cs typeface="Georgia"/>
              </a:rPr>
              <a:t> |/| S | is the probability of being in subset </a:t>
            </a:r>
            <a:r>
              <a:rPr lang="en-US" sz="2400" spc="-100" dirty="0" err="1">
                <a:cs typeface="Georgia"/>
              </a:rPr>
              <a:t>S</a:t>
            </a:r>
            <a:r>
              <a:rPr lang="en-US" sz="2400" spc="-100" baseline="-25000" dirty="0" err="1">
                <a:cs typeface="Georgia"/>
              </a:rPr>
              <a:t>j</a:t>
            </a:r>
            <a:r>
              <a:rPr lang="en-US" sz="2400" spc="-100" dirty="0">
                <a:cs typeface="Georgia"/>
              </a:rPr>
              <a:t>. So </a:t>
            </a:r>
            <a:r>
              <a:rPr lang="en-US" sz="2400" spc="-100" dirty="0" err="1">
                <a:cs typeface="Georgia"/>
              </a:rPr>
              <a:t>SplitInfo</a:t>
            </a:r>
            <a:r>
              <a:rPr lang="en-US" sz="2400" spc="-100" dirty="0">
                <a:cs typeface="Georgia"/>
              </a:rPr>
              <a:t> is the entropy of the partitioning</a:t>
            </a:r>
          </a:p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endParaRPr lang="en-US" sz="2400" spc="-100" dirty="0">
              <a:cs typeface="Georgia"/>
            </a:endParaRPr>
          </a:p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r>
              <a:rPr sz="2400" spc="-100" dirty="0" err="1">
                <a:cs typeface="Georgia"/>
              </a:rPr>
              <a:t>SplitInfo</a:t>
            </a:r>
            <a:r>
              <a:rPr sz="2400" spc="-100" dirty="0">
                <a:cs typeface="Georgia"/>
              </a:rPr>
              <a:t> </a:t>
            </a:r>
            <a:r>
              <a:rPr sz="2400" spc="-120" dirty="0">
                <a:cs typeface="Georgia"/>
              </a:rPr>
              <a:t>is </a:t>
            </a:r>
            <a:r>
              <a:rPr sz="2400" spc="-105" dirty="0">
                <a:cs typeface="Georgia"/>
              </a:rPr>
              <a:t>large </a:t>
            </a:r>
            <a:r>
              <a:rPr sz="2400" spc="-150" dirty="0">
                <a:cs typeface="Georgia"/>
              </a:rPr>
              <a:t>when </a:t>
            </a:r>
            <a:r>
              <a:rPr sz="2400" spc="-70" dirty="0">
                <a:cs typeface="Georgia"/>
              </a:rPr>
              <a:t>data </a:t>
            </a:r>
            <a:r>
              <a:rPr sz="2400" spc="-120" dirty="0">
                <a:cs typeface="Georgia"/>
              </a:rPr>
              <a:t>is </a:t>
            </a:r>
            <a:r>
              <a:rPr sz="2400" spc="-105" dirty="0">
                <a:cs typeface="Georgia"/>
              </a:rPr>
              <a:t>evenly </a:t>
            </a:r>
            <a:r>
              <a:rPr sz="2400" spc="-110" dirty="0">
                <a:cs typeface="Georgia"/>
              </a:rPr>
              <a:t>spread, </a:t>
            </a:r>
            <a:r>
              <a:rPr sz="2400" spc="-135" dirty="0">
                <a:cs typeface="Georgia"/>
              </a:rPr>
              <a:t>espe</a:t>
            </a:r>
            <a:r>
              <a:rPr sz="2400" spc="-70" dirty="0">
                <a:cs typeface="Georgia"/>
              </a:rPr>
              <a:t>cially </a:t>
            </a:r>
            <a:r>
              <a:rPr sz="2400" spc="-125" dirty="0">
                <a:cs typeface="Georgia"/>
              </a:rPr>
              <a:t>across </a:t>
            </a:r>
            <a:r>
              <a:rPr sz="2400" spc="-130" dirty="0">
                <a:cs typeface="Georgia"/>
              </a:rPr>
              <a:t>many</a:t>
            </a:r>
            <a:r>
              <a:rPr sz="2400" spc="-220" dirty="0">
                <a:cs typeface="Georgia"/>
              </a:rPr>
              <a:t> </a:t>
            </a:r>
            <a:r>
              <a:rPr sz="2400" spc="-85" dirty="0">
                <a:cs typeface="Georgia"/>
              </a:rPr>
              <a:t>partitions.</a:t>
            </a:r>
            <a:endParaRPr lang="en-US" sz="2400" spc="-85" dirty="0">
              <a:cs typeface="Georgia"/>
            </a:endParaRPr>
          </a:p>
          <a:p>
            <a:pPr marL="280035" marR="676910" indent="-267970" algn="just">
              <a:lnSpc>
                <a:spcPct val="101200"/>
              </a:lnSpc>
              <a:spcBef>
                <a:spcPts val="85"/>
              </a:spcBef>
              <a:buFont typeface="Georgia"/>
              <a:buChar char="–"/>
              <a:tabLst>
                <a:tab pos="280670" algn="l"/>
              </a:tabLst>
            </a:pPr>
            <a:endParaRPr sz="2400" dirty="0">
              <a:cs typeface="Georgia"/>
            </a:endParaRPr>
          </a:p>
          <a:p>
            <a:pPr marL="280035" marR="675005" indent="-267970" algn="just">
              <a:lnSpc>
                <a:spcPct val="101200"/>
              </a:lnSpc>
              <a:spcBef>
                <a:spcPts val="585"/>
              </a:spcBef>
              <a:buFont typeface="Georgia"/>
              <a:buChar char="–"/>
              <a:tabLst>
                <a:tab pos="280670" algn="l"/>
              </a:tabLst>
            </a:pPr>
            <a:r>
              <a:rPr sz="2400" spc="-100" dirty="0">
                <a:cs typeface="Georgia"/>
              </a:rPr>
              <a:t>SplitInfo </a:t>
            </a:r>
            <a:r>
              <a:rPr sz="2400" spc="-120" dirty="0">
                <a:cs typeface="Georgia"/>
              </a:rPr>
              <a:t>is </a:t>
            </a:r>
            <a:r>
              <a:rPr sz="2400" spc="-140" dirty="0">
                <a:cs typeface="Georgia"/>
              </a:rPr>
              <a:t>used </a:t>
            </a:r>
            <a:r>
              <a:rPr sz="2400" spc="-70" dirty="0">
                <a:cs typeface="Georgia"/>
              </a:rPr>
              <a:t>to </a:t>
            </a:r>
            <a:r>
              <a:rPr sz="2400" spc="-85" dirty="0">
                <a:cs typeface="Georgia"/>
              </a:rPr>
              <a:t>adjust </a:t>
            </a:r>
            <a:r>
              <a:rPr sz="2400" spc="-125" dirty="0">
                <a:cs typeface="Georgia"/>
              </a:rPr>
              <a:t>Information </a:t>
            </a:r>
            <a:r>
              <a:rPr sz="2400" spc="-80" dirty="0">
                <a:cs typeface="Georgia"/>
              </a:rPr>
              <a:t>Gain by </a:t>
            </a:r>
            <a:r>
              <a:rPr sz="2400" spc="-90" dirty="0">
                <a:cs typeface="Georgia"/>
              </a:rPr>
              <a:t>the  </a:t>
            </a:r>
            <a:r>
              <a:rPr sz="2400" spc="-114" dirty="0">
                <a:cs typeface="Georgia"/>
              </a:rPr>
              <a:t>entropy </a:t>
            </a:r>
            <a:r>
              <a:rPr sz="2400" spc="-130" dirty="0">
                <a:cs typeface="Georgia"/>
              </a:rPr>
              <a:t>of </a:t>
            </a:r>
            <a:r>
              <a:rPr sz="2400" spc="-90" dirty="0">
                <a:cs typeface="Georgia"/>
              </a:rPr>
              <a:t>the </a:t>
            </a:r>
            <a:r>
              <a:rPr sz="2400" spc="-85" dirty="0">
                <a:cs typeface="Georgia"/>
              </a:rPr>
              <a:t>partition </a:t>
            </a:r>
            <a:r>
              <a:rPr sz="2400" spc="135" dirty="0">
                <a:cs typeface="Georgia"/>
              </a:rPr>
              <a:t>— </a:t>
            </a:r>
            <a:r>
              <a:rPr sz="2400" spc="-90" dirty="0">
                <a:cs typeface="Georgia"/>
              </a:rPr>
              <a:t>the </a:t>
            </a:r>
            <a:r>
              <a:rPr sz="2400" spc="-125" dirty="0">
                <a:cs typeface="Georgia"/>
              </a:rPr>
              <a:t>higher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entropy </a:t>
            </a:r>
            <a:r>
              <a:rPr sz="2400" spc="-130" dirty="0">
                <a:cs typeface="Georgia"/>
              </a:rPr>
              <a:t>of  </a:t>
            </a:r>
            <a:r>
              <a:rPr sz="2400" spc="-90" dirty="0">
                <a:cs typeface="Georgia"/>
              </a:rPr>
              <a:t>the </a:t>
            </a:r>
            <a:r>
              <a:rPr sz="2400" spc="-85" dirty="0">
                <a:cs typeface="Georgia"/>
              </a:rPr>
              <a:t>partition </a:t>
            </a:r>
            <a:r>
              <a:rPr sz="2400" spc="-75" dirty="0">
                <a:cs typeface="Georgia"/>
              </a:rPr>
              <a:t>(ie., </a:t>
            </a:r>
            <a:r>
              <a:rPr sz="2400" spc="-105" dirty="0">
                <a:cs typeface="Georgia"/>
              </a:rPr>
              <a:t>large </a:t>
            </a:r>
            <a:r>
              <a:rPr sz="2400" spc="-155" dirty="0">
                <a:cs typeface="Georgia"/>
              </a:rPr>
              <a:t>number </a:t>
            </a:r>
            <a:r>
              <a:rPr sz="2400" spc="-130" dirty="0">
                <a:cs typeface="Georgia"/>
              </a:rPr>
              <a:t>of </a:t>
            </a:r>
            <a:r>
              <a:rPr sz="2400" spc="-120" dirty="0">
                <a:cs typeface="Georgia"/>
              </a:rPr>
              <a:t>small </a:t>
            </a:r>
            <a:r>
              <a:rPr sz="2400" spc="-85" dirty="0">
                <a:cs typeface="Georgia"/>
              </a:rPr>
              <a:t>partitions),  </a:t>
            </a:r>
            <a:r>
              <a:rPr sz="2400" spc="-90" dirty="0">
                <a:cs typeface="Georgia"/>
              </a:rPr>
              <a:t>the </a:t>
            </a:r>
            <a:r>
              <a:rPr sz="2400" spc="-160" dirty="0">
                <a:cs typeface="Georgia"/>
              </a:rPr>
              <a:t>more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final </a:t>
            </a:r>
            <a:r>
              <a:rPr sz="2400" spc="-100" dirty="0">
                <a:cs typeface="Georgia"/>
              </a:rPr>
              <a:t>result </a:t>
            </a:r>
            <a:r>
              <a:rPr sz="2400" spc="-120" dirty="0">
                <a:cs typeface="Georgia"/>
              </a:rPr>
              <a:t>is</a:t>
            </a:r>
            <a:r>
              <a:rPr sz="2400" spc="210" dirty="0">
                <a:cs typeface="Georgia"/>
              </a:rPr>
              <a:t> </a:t>
            </a:r>
            <a:r>
              <a:rPr sz="2400" spc="-105" dirty="0">
                <a:cs typeface="Georgia"/>
              </a:rPr>
              <a:t>penalized.</a:t>
            </a:r>
            <a:endParaRPr lang="en-US" sz="2400" spc="-105" dirty="0">
              <a:cs typeface="Georgia"/>
            </a:endParaRPr>
          </a:p>
          <a:p>
            <a:pPr marL="280035" marR="675005" indent="-267970" algn="just">
              <a:lnSpc>
                <a:spcPct val="101200"/>
              </a:lnSpc>
              <a:spcBef>
                <a:spcPts val="585"/>
              </a:spcBef>
              <a:buFont typeface="Georgia"/>
              <a:buChar char="–"/>
              <a:tabLst>
                <a:tab pos="280670" algn="l"/>
              </a:tabLst>
            </a:pPr>
            <a:endParaRPr sz="2400" dirty="0">
              <a:cs typeface="Georgia"/>
            </a:endParaRPr>
          </a:p>
          <a:p>
            <a:pPr marL="280035" marR="676275" indent="-267970" algn="just">
              <a:lnSpc>
                <a:spcPct val="101200"/>
              </a:lnSpc>
              <a:spcBef>
                <a:spcPts val="580"/>
              </a:spcBef>
              <a:buFont typeface="Georgia"/>
              <a:buChar char="–"/>
              <a:tabLst>
                <a:tab pos="280670" algn="l"/>
              </a:tabLst>
            </a:pPr>
            <a:r>
              <a:rPr sz="2400" spc="-75" dirty="0">
                <a:solidFill>
                  <a:srgbClr val="C00000"/>
                </a:solidFill>
                <a:cs typeface="Georgia"/>
              </a:rPr>
              <a:t>GainRatio </a:t>
            </a:r>
            <a:r>
              <a:rPr sz="2400" spc="-135" dirty="0">
                <a:solidFill>
                  <a:srgbClr val="C00000"/>
                </a:solidFill>
                <a:cs typeface="Georgia"/>
              </a:rPr>
              <a:t>weighs </a:t>
            </a:r>
            <a:r>
              <a:rPr sz="2400" spc="-80" dirty="0">
                <a:solidFill>
                  <a:srgbClr val="C00000"/>
                </a:solidFill>
                <a:cs typeface="Georgia"/>
              </a:rPr>
              <a:t>both </a:t>
            </a:r>
            <a:r>
              <a:rPr sz="2400" spc="-90" dirty="0">
                <a:solidFill>
                  <a:srgbClr val="C00000"/>
                </a:solidFill>
                <a:cs typeface="Georgia"/>
              </a:rPr>
              <a:t>the </a:t>
            </a:r>
            <a:r>
              <a:rPr sz="2400" spc="-80" dirty="0">
                <a:solidFill>
                  <a:srgbClr val="C00000"/>
                </a:solidFill>
                <a:cs typeface="Georgia"/>
              </a:rPr>
              <a:t>purity </a:t>
            </a:r>
            <a:r>
              <a:rPr sz="2400" spc="-130" dirty="0">
                <a:solidFill>
                  <a:srgbClr val="C00000"/>
                </a:solidFill>
                <a:cs typeface="Georgia"/>
              </a:rPr>
              <a:t>of </a:t>
            </a:r>
            <a:r>
              <a:rPr sz="2400" spc="-95" dirty="0">
                <a:solidFill>
                  <a:srgbClr val="C00000"/>
                </a:solidFill>
                <a:cs typeface="Georgia"/>
              </a:rPr>
              <a:t>the resultant  </a:t>
            </a:r>
            <a:r>
              <a:rPr sz="2400" spc="-114" dirty="0">
                <a:solidFill>
                  <a:srgbClr val="C00000"/>
                </a:solidFill>
                <a:cs typeface="Georgia"/>
              </a:rPr>
              <a:t>subsets </a:t>
            </a:r>
            <a:r>
              <a:rPr sz="2400" spc="-95" dirty="0">
                <a:solidFill>
                  <a:srgbClr val="C00000"/>
                </a:solidFill>
                <a:cs typeface="Georgia"/>
              </a:rPr>
              <a:t>against the </a:t>
            </a:r>
            <a:r>
              <a:rPr sz="2400" spc="-155" dirty="0">
                <a:solidFill>
                  <a:srgbClr val="C00000"/>
                </a:solidFill>
                <a:cs typeface="Georgia"/>
              </a:rPr>
              <a:t>number </a:t>
            </a:r>
            <a:r>
              <a:rPr sz="2400" spc="-130" dirty="0">
                <a:solidFill>
                  <a:srgbClr val="C00000"/>
                </a:solidFill>
                <a:cs typeface="Georgia"/>
              </a:rPr>
              <a:t>of </a:t>
            </a:r>
            <a:r>
              <a:rPr sz="2400" spc="-114" dirty="0">
                <a:solidFill>
                  <a:srgbClr val="C00000"/>
                </a:solidFill>
                <a:cs typeface="Georgia"/>
              </a:rPr>
              <a:t>subsets </a:t>
            </a:r>
            <a:r>
              <a:rPr sz="2400" spc="-120" dirty="0">
                <a:solidFill>
                  <a:srgbClr val="C00000"/>
                </a:solidFill>
                <a:cs typeface="Georgia"/>
              </a:rPr>
              <a:t>produced </a:t>
            </a:r>
            <a:r>
              <a:rPr sz="2400" spc="-80" dirty="0">
                <a:solidFill>
                  <a:srgbClr val="C00000"/>
                </a:solidFill>
                <a:cs typeface="Georgia"/>
              </a:rPr>
              <a:t>by  </a:t>
            </a:r>
            <a:r>
              <a:rPr sz="2400" spc="-90" dirty="0">
                <a:solidFill>
                  <a:srgbClr val="C00000"/>
                </a:solidFill>
                <a:cs typeface="Georgia"/>
              </a:rPr>
              <a:t>the </a:t>
            </a:r>
            <a:r>
              <a:rPr sz="2400" spc="-80" dirty="0">
                <a:solidFill>
                  <a:srgbClr val="C00000"/>
                </a:solidFill>
                <a:cs typeface="Georgia"/>
              </a:rPr>
              <a:t>split </a:t>
            </a:r>
            <a:r>
              <a:rPr sz="2400" spc="-125" dirty="0">
                <a:solidFill>
                  <a:srgbClr val="C00000"/>
                </a:solidFill>
                <a:cs typeface="Georgia"/>
              </a:rPr>
              <a:t>and </a:t>
            </a:r>
            <a:r>
              <a:rPr sz="2400" spc="-95" dirty="0">
                <a:solidFill>
                  <a:srgbClr val="C00000"/>
                </a:solidFill>
                <a:cs typeface="Georgia"/>
              </a:rPr>
              <a:t>their </a:t>
            </a:r>
            <a:r>
              <a:rPr sz="2400" spc="-90" dirty="0">
                <a:solidFill>
                  <a:srgbClr val="C00000"/>
                </a:solidFill>
                <a:cs typeface="Georgia"/>
              </a:rPr>
              <a:t>relative </a:t>
            </a:r>
            <a:r>
              <a:rPr sz="2400" spc="-65" dirty="0">
                <a:solidFill>
                  <a:srgbClr val="C00000"/>
                </a:solidFill>
                <a:cs typeface="Georgia"/>
              </a:rPr>
              <a:t>size</a:t>
            </a:r>
            <a:endParaRPr lang="en-US" sz="2400" spc="-65" dirty="0">
              <a:solidFill>
                <a:srgbClr val="C00000"/>
              </a:solidFill>
              <a:cs typeface="Georgia"/>
            </a:endParaRPr>
          </a:p>
          <a:p>
            <a:pPr marL="280035" marR="676275" indent="-267970" algn="just">
              <a:lnSpc>
                <a:spcPct val="101200"/>
              </a:lnSpc>
              <a:spcBef>
                <a:spcPts val="580"/>
              </a:spcBef>
              <a:buFont typeface="Georgia"/>
              <a:buChar char="–"/>
              <a:tabLst>
                <a:tab pos="280670" algn="l"/>
              </a:tabLst>
            </a:pPr>
            <a:endParaRPr sz="2050" dirty="0">
              <a:latin typeface="Monaco"/>
              <a:cs typeface="Monac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12</a:t>
            </a:fld>
            <a:endParaRPr spc="-125" dirty="0"/>
          </a:p>
        </p:txBody>
      </p:sp>
    </p:spTree>
    <p:extLst>
      <p:ext uri="{BB962C8B-B14F-4D97-AF65-F5344CB8AC3E}">
        <p14:creationId xmlns:p14="http://schemas.microsoft.com/office/powerpoint/2010/main" val="11322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0706E4-F333-C949-8855-14C4372EE1AB}"/>
              </a:ext>
            </a:extLst>
          </p:cNvPr>
          <p:cNvSpPr/>
          <p:nvPr/>
        </p:nvSpPr>
        <p:spPr>
          <a:xfrm>
            <a:off x="0" y="1314511"/>
            <a:ext cx="754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SplitInfo</a:t>
            </a:r>
            <a:r>
              <a:rPr lang="en-US" sz="2000" dirty="0"/>
              <a:t>(A) = -(12)(1/12)log(1/12)</a:t>
            </a:r>
          </a:p>
          <a:p>
            <a:r>
              <a:rPr lang="en-US" sz="2000" dirty="0"/>
              <a:t>                      = -(12)(.08333)(-3.585)</a:t>
            </a:r>
          </a:p>
          <a:p>
            <a:r>
              <a:rPr lang="en-US" sz="2000" dirty="0"/>
              <a:t>                      = 3.585</a:t>
            </a:r>
          </a:p>
          <a:p>
            <a:endParaRPr lang="en-US" sz="2000" dirty="0"/>
          </a:p>
          <a:p>
            <a:r>
              <a:rPr lang="en-US" sz="2000" dirty="0"/>
              <a:t>Example-2: 12 instances, partitioned into 2 subsets of 6 instances each</a:t>
            </a:r>
          </a:p>
          <a:p>
            <a:r>
              <a:rPr lang="en-US" sz="2000" dirty="0" err="1"/>
              <a:t>SplitInfo</a:t>
            </a:r>
            <a:r>
              <a:rPr lang="en-US" sz="2000" dirty="0"/>
              <a:t>(A) = -(6/12)log(6/12) - (6/12)log(6/12)</a:t>
            </a:r>
          </a:p>
          <a:p>
            <a:r>
              <a:rPr lang="en-US" sz="2000" dirty="0"/>
              <a:t>                    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0F06D-2F3F-724B-B1C8-F782D7CEA03C}"/>
              </a:ext>
            </a:extLst>
          </p:cNvPr>
          <p:cNvSpPr/>
          <p:nvPr/>
        </p:nvSpPr>
        <p:spPr>
          <a:xfrm>
            <a:off x="0" y="914401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Example-1: 12 instances, partitioned into 12 subsets of 1 instance each</a:t>
            </a:r>
          </a:p>
        </p:txBody>
      </p:sp>
    </p:spTree>
    <p:extLst>
      <p:ext uri="{BB962C8B-B14F-4D97-AF65-F5344CB8AC3E}">
        <p14:creationId xmlns:p14="http://schemas.microsoft.com/office/powerpoint/2010/main" val="41124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005335-9EFD-0341-99B5-804311D138EA}"/>
              </a:ext>
            </a:extLst>
          </p:cNvPr>
          <p:cNvSpPr txBox="1"/>
          <p:nvPr/>
        </p:nvSpPr>
        <p:spPr>
          <a:xfrm>
            <a:off x="95803" y="273784"/>
            <a:ext cx="7580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Example-3: 16 </a:t>
            </a:r>
            <a:r>
              <a:rPr lang="en-US" sz="2000" dirty="0" err="1"/>
              <a:t>instnces</a:t>
            </a:r>
            <a:r>
              <a:rPr lang="en-US" sz="2000" dirty="0"/>
              <a:t>, partitioned into 2 subsets of 8 instances each </a:t>
            </a:r>
          </a:p>
          <a:p>
            <a:r>
              <a:rPr lang="en-US" sz="2000" dirty="0" err="1"/>
              <a:t>SplitInfo</a:t>
            </a:r>
            <a:r>
              <a:rPr lang="en-US" sz="2000" dirty="0"/>
              <a:t>(A) = -(8/16)log(8/16) - (8/16)log(8/16)  </a:t>
            </a:r>
          </a:p>
          <a:p>
            <a:r>
              <a:rPr lang="en-US" sz="2000" dirty="0"/>
              <a:t>                     = -(1/2)(-1) - (1/2)(-1)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2F864-B4E1-B34E-96DB-4373F6008648}"/>
              </a:ext>
            </a:extLst>
          </p:cNvPr>
          <p:cNvSpPr txBox="1"/>
          <p:nvPr/>
        </p:nvSpPr>
        <p:spPr>
          <a:xfrm>
            <a:off x="95803" y="1827059"/>
            <a:ext cx="5608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Example-4: 16 instances, partitioned into 2 subsets: </a:t>
            </a:r>
          </a:p>
          <a:p>
            <a:r>
              <a:rPr lang="en-US" sz="2000" dirty="0"/>
              <a:t>4 instances and 12 instances</a:t>
            </a:r>
          </a:p>
          <a:p>
            <a:r>
              <a:rPr lang="en-US" sz="2000" dirty="0" err="1"/>
              <a:t>SplitInfo</a:t>
            </a:r>
            <a:r>
              <a:rPr lang="en-US" sz="2000" dirty="0"/>
              <a:t>(A) = -(4/16)log(4/16) - (12/16)log(12/16)</a:t>
            </a:r>
          </a:p>
          <a:p>
            <a:r>
              <a:rPr lang="en-US" sz="2000" dirty="0"/>
              <a:t>                     = -(1/4)(-2) - (3/4)(-.415) = .8112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F33AD-7F87-6D40-B7E8-FB9E2F99278A}"/>
              </a:ext>
            </a:extLst>
          </p:cNvPr>
          <p:cNvSpPr txBox="1"/>
          <p:nvPr/>
        </p:nvSpPr>
        <p:spPr>
          <a:xfrm>
            <a:off x="95803" y="3586334"/>
            <a:ext cx="71604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Example-5: 1024 instances, partitioned into 2 subsets:</a:t>
            </a:r>
          </a:p>
          <a:p>
            <a:r>
              <a:rPr lang="en-US" sz="2000" dirty="0"/>
              <a:t>832 instances and 192 instances</a:t>
            </a:r>
          </a:p>
          <a:p>
            <a:r>
              <a:rPr lang="en-US" sz="2000" dirty="0" err="1"/>
              <a:t>SplitInfo</a:t>
            </a:r>
            <a:r>
              <a:rPr lang="en-US" sz="2000" dirty="0"/>
              <a:t>(A) = -(832/1024)log(832/1024) - (192/1024)log(192/1024)</a:t>
            </a:r>
          </a:p>
          <a:p>
            <a:r>
              <a:rPr lang="en-US" sz="2000" dirty="0"/>
              <a:t>                     = -(.8125)(-.2996) - (.1875)(-2.415) = (.2434) + (.4528)</a:t>
            </a:r>
          </a:p>
          <a:p>
            <a:r>
              <a:rPr lang="en-US" sz="2000" dirty="0"/>
              <a:t>                     = .6962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1E262-5877-6A44-98CF-7DC6E7E18D0C}"/>
              </a:ext>
            </a:extLst>
          </p:cNvPr>
          <p:cNvSpPr txBox="1"/>
          <p:nvPr/>
        </p:nvSpPr>
        <p:spPr>
          <a:xfrm>
            <a:off x="95803" y="5653386"/>
            <a:ext cx="69008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Example-6: 1024 instances, partitioned into 2 subsets:</a:t>
            </a:r>
          </a:p>
          <a:p>
            <a:r>
              <a:rPr lang="en-US" sz="2000" dirty="0"/>
              <a:t>1023 instances and 1 instance</a:t>
            </a:r>
          </a:p>
          <a:p>
            <a:r>
              <a:rPr lang="en-US" sz="2000" dirty="0" err="1"/>
              <a:t>SplitInfo</a:t>
            </a:r>
            <a:r>
              <a:rPr lang="en-US" sz="2000" dirty="0"/>
              <a:t>(A) = -(1023/1024)log(1023/1024) - (1/1024)log(1/1024)</a:t>
            </a:r>
          </a:p>
          <a:p>
            <a:r>
              <a:rPr lang="en-US" sz="2000" dirty="0"/>
              <a:t>                     = -.999(-.0014) - .001(-10) = (.0014) + (.01)</a:t>
            </a:r>
          </a:p>
          <a:p>
            <a:r>
              <a:rPr lang="en-US" sz="2000" dirty="0"/>
              <a:t>                     = .0114</a:t>
            </a:r>
          </a:p>
        </p:txBody>
      </p:sp>
    </p:spTree>
    <p:extLst>
      <p:ext uri="{BB962C8B-B14F-4D97-AF65-F5344CB8AC3E}">
        <p14:creationId xmlns:p14="http://schemas.microsoft.com/office/powerpoint/2010/main" val="121837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5F67F-1358-2644-B77D-237B141A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8" y="1840131"/>
            <a:ext cx="5579073" cy="1075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34110-BB58-2A4D-AFF0-476690D4DDE1}"/>
              </a:ext>
            </a:extLst>
          </p:cNvPr>
          <p:cNvSpPr txBox="1"/>
          <p:nvPr/>
        </p:nvSpPr>
        <p:spPr>
          <a:xfrm>
            <a:off x="1333807" y="683909"/>
            <a:ext cx="496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latin typeface="+mj-lt"/>
              </a:rPr>
              <a:t>Summary of Gain Ratio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30DC4-90E6-9B40-888C-F4C2843B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8" y="3342616"/>
            <a:ext cx="4306186" cy="694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67158-2F75-504F-9A78-698B245660A3}"/>
              </a:ext>
            </a:extLst>
          </p:cNvPr>
          <p:cNvSpPr txBox="1"/>
          <p:nvPr/>
        </p:nvSpPr>
        <p:spPr>
          <a:xfrm>
            <a:off x="457200" y="4551773"/>
            <a:ext cx="635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the attribute that has the largest </a:t>
            </a:r>
            <a:r>
              <a:rPr lang="en-US" sz="2400" b="1" u="sng" dirty="0" err="1">
                <a:solidFill>
                  <a:srgbClr val="C00000"/>
                </a:solidFill>
                <a:latin typeface="+mj-lt"/>
              </a:rPr>
              <a:t>GainRatio</a:t>
            </a:r>
            <a:endParaRPr lang="en-US" sz="2400" b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40B6C-20B1-2149-B510-FF6698A13C75}"/>
              </a:ext>
            </a:extLst>
          </p:cNvPr>
          <p:cNvSpPr/>
          <p:nvPr/>
        </p:nvSpPr>
        <p:spPr>
          <a:xfrm>
            <a:off x="402730" y="5513672"/>
            <a:ext cx="68310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SplitInfo</a:t>
            </a:r>
            <a:r>
              <a:rPr lang="en-US" sz="2400" dirty="0"/>
              <a:t> is large when instances are evenly spread across a partition, especially when there are many subsets in the partition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such cases, </a:t>
            </a:r>
            <a:r>
              <a:rPr lang="en-US" sz="2400" dirty="0" err="1"/>
              <a:t>GainRatio</a:t>
            </a:r>
            <a:r>
              <a:rPr lang="en-US" sz="2400" dirty="0"/>
              <a:t> is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GainRatio</a:t>
            </a:r>
            <a:r>
              <a:rPr lang="en-US" sz="2400" dirty="0"/>
              <a:t> weighs the purity of the subsets in the partition against the number of subsets and their resultant sizes</a:t>
            </a:r>
          </a:p>
        </p:txBody>
      </p:sp>
    </p:spTree>
    <p:extLst>
      <p:ext uri="{BB962C8B-B14F-4D97-AF65-F5344CB8AC3E}">
        <p14:creationId xmlns:p14="http://schemas.microsoft.com/office/powerpoint/2010/main" val="19368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0"/>
              </a:lnSpc>
            </a:pPr>
            <a:fld id="{81D60167-4931-47E6-BA6A-407CBD079E47}" type="slidenum">
              <a:rPr spc="-125" dirty="0"/>
              <a:t>16</a:t>
            </a:fld>
            <a:endParaRPr spc="-125" dirty="0"/>
          </a:p>
        </p:txBody>
      </p:sp>
      <p:sp>
        <p:nvSpPr>
          <p:cNvPr id="2" name="object 2"/>
          <p:cNvSpPr txBox="1"/>
          <p:nvPr/>
        </p:nvSpPr>
        <p:spPr>
          <a:xfrm>
            <a:off x="265614" y="685801"/>
            <a:ext cx="7354385" cy="28911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endParaRPr sz="1050" dirty="0">
              <a:latin typeface="Monaco"/>
              <a:cs typeface="Monaco"/>
            </a:endParaRPr>
          </a:p>
          <a:p>
            <a:pPr marL="280035" marR="541655" indent="-267970">
              <a:lnSpc>
                <a:spcPct val="101200"/>
              </a:lnSpc>
              <a:buFont typeface="Georgia"/>
              <a:buChar char="–"/>
              <a:tabLst>
                <a:tab pos="280670" algn="l"/>
              </a:tabLst>
            </a:pPr>
            <a:r>
              <a:rPr sz="2400" spc="-140" dirty="0">
                <a:cs typeface="Georgia"/>
              </a:rPr>
              <a:t>How</a:t>
            </a:r>
            <a:r>
              <a:rPr lang="en-US" sz="2400" spc="-140" dirty="0">
                <a:cs typeface="Georgia"/>
              </a:rPr>
              <a:t>e</a:t>
            </a:r>
            <a:r>
              <a:rPr sz="2400" spc="-140" dirty="0">
                <a:cs typeface="Georgia"/>
              </a:rPr>
              <a:t>ver, </a:t>
            </a:r>
            <a:r>
              <a:rPr sz="2400" spc="-100" dirty="0">
                <a:cs typeface="Georgia"/>
              </a:rPr>
              <a:t>SplitInfo </a:t>
            </a:r>
            <a:r>
              <a:rPr sz="2400" spc="-125" dirty="0">
                <a:cs typeface="Georgia"/>
              </a:rPr>
              <a:t>may overcompensate and may  </a:t>
            </a:r>
            <a:r>
              <a:rPr sz="2400" spc="-145" dirty="0">
                <a:cs typeface="Georgia"/>
              </a:rPr>
              <a:t>choose </a:t>
            </a:r>
            <a:r>
              <a:rPr sz="2400" spc="-125" dirty="0">
                <a:cs typeface="Georgia"/>
              </a:rPr>
              <a:t>an </a:t>
            </a:r>
            <a:r>
              <a:rPr sz="2400" spc="-65" dirty="0">
                <a:cs typeface="Georgia"/>
              </a:rPr>
              <a:t>attribute </a:t>
            </a:r>
            <a:r>
              <a:rPr sz="2400" spc="-75" dirty="0">
                <a:cs typeface="Georgia"/>
              </a:rPr>
              <a:t>just </a:t>
            </a:r>
            <a:r>
              <a:rPr sz="2400" spc="-114" dirty="0">
                <a:cs typeface="Georgia"/>
              </a:rPr>
              <a:t>because </a:t>
            </a:r>
            <a:r>
              <a:rPr sz="2400" spc="-70" dirty="0">
                <a:cs typeface="Georgia"/>
              </a:rPr>
              <a:t>its </a:t>
            </a:r>
            <a:r>
              <a:rPr sz="2400" spc="-110" dirty="0">
                <a:cs typeface="Georgia"/>
              </a:rPr>
              <a:t>intrinsic </a:t>
            </a:r>
            <a:r>
              <a:rPr sz="2400" spc="-130" dirty="0">
                <a:cs typeface="Georgia"/>
              </a:rPr>
              <a:t>infor</a:t>
            </a:r>
            <a:r>
              <a:rPr sz="2400" spc="-114" dirty="0">
                <a:cs typeface="Georgia"/>
              </a:rPr>
              <a:t>mation </a:t>
            </a:r>
            <a:r>
              <a:rPr sz="2400" spc="-120" dirty="0">
                <a:cs typeface="Georgia"/>
              </a:rPr>
              <a:t>is </a:t>
            </a:r>
            <a:r>
              <a:rPr sz="2400" spc="-90" dirty="0">
                <a:cs typeface="Georgia"/>
              </a:rPr>
              <a:t>very </a:t>
            </a:r>
            <a:r>
              <a:rPr sz="2400" spc="-120" dirty="0">
                <a:cs typeface="Georgia"/>
              </a:rPr>
              <a:t>high </a:t>
            </a:r>
            <a:r>
              <a:rPr sz="2400" spc="-75" dirty="0">
                <a:cs typeface="Georgia"/>
              </a:rPr>
              <a:t>(ie., </a:t>
            </a:r>
            <a:r>
              <a:rPr sz="2400" spc="-90" dirty="0">
                <a:cs typeface="Georgia"/>
              </a:rPr>
              <a:t>the </a:t>
            </a:r>
            <a:r>
              <a:rPr sz="2400" spc="-114" dirty="0">
                <a:cs typeface="Georgia"/>
              </a:rPr>
              <a:t>value </a:t>
            </a:r>
            <a:r>
              <a:rPr sz="2400" spc="-130" dirty="0">
                <a:cs typeface="Georgia"/>
              </a:rPr>
              <a:t>of </a:t>
            </a:r>
            <a:r>
              <a:rPr sz="2400" spc="-100" dirty="0">
                <a:cs typeface="Georgia"/>
              </a:rPr>
              <a:t>SplitInfo </a:t>
            </a:r>
            <a:r>
              <a:rPr sz="2400" spc="-120" dirty="0">
                <a:cs typeface="Georgia"/>
              </a:rPr>
              <a:t>is  </a:t>
            </a:r>
            <a:r>
              <a:rPr sz="2400" spc="-100" dirty="0">
                <a:cs typeface="Georgia"/>
              </a:rPr>
              <a:t>low).</a:t>
            </a:r>
            <a:endParaRPr sz="2400" dirty="0">
              <a:cs typeface="Georgia"/>
            </a:endParaRPr>
          </a:p>
          <a:p>
            <a:pPr marL="280035" marR="542290" indent="-267970">
              <a:lnSpc>
                <a:spcPct val="101200"/>
              </a:lnSpc>
              <a:spcBef>
                <a:spcPts val="850"/>
              </a:spcBef>
              <a:buFont typeface="Georgia"/>
              <a:buChar char="–"/>
              <a:tabLst>
                <a:tab pos="280670" algn="l"/>
              </a:tabLst>
            </a:pPr>
            <a:r>
              <a:rPr sz="2400" spc="-130" dirty="0">
                <a:cs typeface="Georgia"/>
              </a:rPr>
              <a:t>So </a:t>
            </a:r>
            <a:r>
              <a:rPr sz="2400" spc="-100" dirty="0">
                <a:cs typeface="Georgia"/>
              </a:rPr>
              <a:t>select </a:t>
            </a:r>
            <a:r>
              <a:rPr sz="2400" spc="-90" dirty="0">
                <a:cs typeface="Georgia"/>
              </a:rPr>
              <a:t>the </a:t>
            </a:r>
            <a:r>
              <a:rPr sz="2400" spc="-65" dirty="0">
                <a:cs typeface="Georgia"/>
              </a:rPr>
              <a:t>attribute </a:t>
            </a:r>
            <a:r>
              <a:rPr sz="2400" spc="-45" dirty="0">
                <a:cs typeface="Georgia"/>
              </a:rPr>
              <a:t>that </a:t>
            </a:r>
            <a:r>
              <a:rPr sz="2400" spc="-120" dirty="0">
                <a:cs typeface="Georgia"/>
              </a:rPr>
              <a:t>max</a:t>
            </a:r>
            <a:r>
              <a:rPr sz="2400" spc="-125" dirty="0">
                <a:cs typeface="Georgia"/>
              </a:rPr>
              <a:t>imizes </a:t>
            </a:r>
            <a:r>
              <a:rPr sz="2400" spc="-70" dirty="0" err="1">
                <a:cs typeface="Georgia"/>
              </a:rPr>
              <a:t>GainRatio</a:t>
            </a:r>
            <a:r>
              <a:rPr sz="2400" spc="-70" dirty="0">
                <a:cs typeface="Georgia"/>
              </a:rPr>
              <a:t>, </a:t>
            </a:r>
            <a:r>
              <a:rPr sz="2400" spc="-75" dirty="0">
                <a:cs typeface="Georgia"/>
              </a:rPr>
              <a:t>subject </a:t>
            </a:r>
            <a:r>
              <a:rPr sz="2400" spc="-70" dirty="0">
                <a:cs typeface="Georgia"/>
              </a:rPr>
              <a:t>to </a:t>
            </a:r>
            <a:r>
              <a:rPr sz="2400" spc="-90" dirty="0">
                <a:cs typeface="Georgia"/>
              </a:rPr>
              <a:t>the </a:t>
            </a:r>
            <a:r>
              <a:rPr sz="2400" spc="-100" dirty="0">
                <a:cs typeface="Georgia"/>
              </a:rPr>
              <a:t>constraint  </a:t>
            </a:r>
            <a:r>
              <a:rPr sz="2400" spc="-45" dirty="0">
                <a:cs typeface="Georgia"/>
              </a:rPr>
              <a:t>that </a:t>
            </a:r>
            <a:r>
              <a:rPr sz="2400" spc="-90" dirty="0">
                <a:cs typeface="Georgia"/>
              </a:rPr>
              <a:t>the </a:t>
            </a:r>
            <a:r>
              <a:rPr sz="2400" spc="-110" dirty="0">
                <a:cs typeface="Georgia"/>
              </a:rPr>
              <a:t>InformationGain </a:t>
            </a:r>
            <a:r>
              <a:rPr sz="2400" spc="-125" dirty="0">
                <a:cs typeface="Georgia"/>
              </a:rPr>
              <a:t>for </a:t>
            </a:r>
            <a:r>
              <a:rPr sz="2400" spc="-80" dirty="0">
                <a:cs typeface="Georgia"/>
              </a:rPr>
              <a:t>splitting </a:t>
            </a:r>
            <a:r>
              <a:rPr sz="2400" spc="-85" dirty="0">
                <a:cs typeface="Georgia"/>
              </a:rPr>
              <a:t>with </a:t>
            </a:r>
            <a:r>
              <a:rPr sz="2400" spc="-45" dirty="0">
                <a:cs typeface="Georgia"/>
              </a:rPr>
              <a:t>that </a:t>
            </a:r>
            <a:r>
              <a:rPr sz="2400" spc="-70" dirty="0">
                <a:cs typeface="Georgia"/>
              </a:rPr>
              <a:t>at</a:t>
            </a:r>
            <a:r>
              <a:rPr sz="2400" spc="-75" dirty="0">
                <a:cs typeface="Georgia"/>
              </a:rPr>
              <a:t>tribute </a:t>
            </a:r>
            <a:r>
              <a:rPr sz="2400" spc="-130" dirty="0">
                <a:cs typeface="Georgia"/>
              </a:rPr>
              <a:t>meets </a:t>
            </a:r>
            <a:r>
              <a:rPr sz="2400" spc="-135" dirty="0">
                <a:cs typeface="Georgia"/>
              </a:rPr>
              <a:t>or </a:t>
            </a:r>
            <a:r>
              <a:rPr sz="2400" spc="-125" dirty="0">
                <a:cs typeface="Georgia"/>
              </a:rPr>
              <a:t>exceeds </a:t>
            </a:r>
            <a:r>
              <a:rPr sz="2400" spc="-90" dirty="0">
                <a:cs typeface="Georgia"/>
              </a:rPr>
              <a:t>a </a:t>
            </a:r>
            <a:r>
              <a:rPr sz="2400" spc="-114" dirty="0">
                <a:cs typeface="Georgia"/>
              </a:rPr>
              <a:t>threshold </a:t>
            </a:r>
            <a:r>
              <a:rPr sz="2400" spc="-65" dirty="0">
                <a:cs typeface="Georgia"/>
              </a:rPr>
              <a:t>(typically </a:t>
            </a:r>
            <a:r>
              <a:rPr sz="2400" spc="-90" dirty="0">
                <a:cs typeface="Georgia"/>
              </a:rPr>
              <a:t>the  </a:t>
            </a:r>
            <a:r>
              <a:rPr sz="2400" spc="-120" dirty="0">
                <a:cs typeface="Georgia"/>
              </a:rPr>
              <a:t>average information </a:t>
            </a:r>
            <a:r>
              <a:rPr sz="2400" spc="-110" dirty="0">
                <a:cs typeface="Georgia"/>
              </a:rPr>
              <a:t>gain </a:t>
            </a:r>
            <a:r>
              <a:rPr sz="2400" spc="-125" dirty="0">
                <a:cs typeface="Georgia"/>
              </a:rPr>
              <a:t>for </a:t>
            </a:r>
            <a:r>
              <a:rPr sz="2400" spc="-80" dirty="0">
                <a:cs typeface="Georgia"/>
              </a:rPr>
              <a:t>all </a:t>
            </a:r>
            <a:r>
              <a:rPr sz="2400" spc="-90" dirty="0">
                <a:cs typeface="Georgia"/>
              </a:rPr>
              <a:t>the</a:t>
            </a:r>
            <a:r>
              <a:rPr sz="2400" spc="-155" dirty="0">
                <a:cs typeface="Georgia"/>
              </a:rPr>
              <a:t> </a:t>
            </a:r>
            <a:r>
              <a:rPr sz="2400" spc="-70" dirty="0">
                <a:cs typeface="Georgia"/>
              </a:rPr>
              <a:t>attributes).</a:t>
            </a:r>
            <a:endParaRPr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566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254D3-7B28-574A-B814-29839CC6EC8B}"/>
              </a:ext>
            </a:extLst>
          </p:cNvPr>
          <p:cNvSpPr/>
          <p:nvPr/>
        </p:nvSpPr>
        <p:spPr>
          <a:xfrm>
            <a:off x="609600" y="762000"/>
            <a:ext cx="670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u="sng" spc="-90" dirty="0">
                <a:latin typeface="+mj-lt"/>
                <a:cs typeface="Georgia"/>
              </a:rPr>
              <a:t>Measures </a:t>
            </a:r>
            <a:r>
              <a:rPr lang="en-US" sz="2800" b="1" u="sng" spc="-120" dirty="0">
                <a:latin typeface="+mj-lt"/>
                <a:cs typeface="Georgia"/>
              </a:rPr>
              <a:t>for </a:t>
            </a:r>
            <a:r>
              <a:rPr lang="en-US" sz="2800" b="1" u="sng" spc="-60" dirty="0">
                <a:latin typeface="+mj-lt"/>
                <a:cs typeface="Georgia"/>
              </a:rPr>
              <a:t>Selecting </a:t>
            </a:r>
            <a:r>
              <a:rPr lang="en-US" sz="2800" b="1" u="sng" spc="-20" dirty="0">
                <a:latin typeface="+mj-lt"/>
                <a:cs typeface="Georgia"/>
              </a:rPr>
              <a:t>Attributes </a:t>
            </a:r>
            <a:r>
              <a:rPr lang="en-US" sz="2800" b="1" u="sng" spc="-120" dirty="0">
                <a:latin typeface="+mj-lt"/>
                <a:cs typeface="Georgia"/>
              </a:rPr>
              <a:t>for</a:t>
            </a:r>
            <a:r>
              <a:rPr lang="en-US" sz="2800" b="1" u="sng" spc="-235" dirty="0">
                <a:latin typeface="+mj-lt"/>
                <a:cs typeface="Georgia"/>
              </a:rPr>
              <a:t> </a:t>
            </a:r>
            <a:r>
              <a:rPr lang="en-US" sz="2800" b="1" u="sng" spc="-35" dirty="0">
                <a:latin typeface="+mj-lt"/>
                <a:cs typeface="Georgia"/>
              </a:rPr>
              <a:t>Splitting</a:t>
            </a:r>
            <a:endParaRPr lang="en-US" sz="2800" u="sng" dirty="0">
              <a:latin typeface="+mj-lt"/>
              <a:cs typeface="Georg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5A65F-DB46-B244-820A-64380B873F0F}"/>
              </a:ext>
            </a:extLst>
          </p:cNvPr>
          <p:cNvSpPr/>
          <p:nvPr/>
        </p:nvSpPr>
        <p:spPr>
          <a:xfrm>
            <a:off x="-609600" y="1480630"/>
            <a:ext cx="8382000" cy="331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635" lvl="1" indent="-268605" algn="just">
              <a:lnSpc>
                <a:spcPct val="100000"/>
              </a:lnSpc>
              <a:spcBef>
                <a:spcPts val="1675"/>
              </a:spcBef>
              <a:buFont typeface="Georgia"/>
              <a:buChar char="–"/>
              <a:tabLst>
                <a:tab pos="1144270" algn="l"/>
              </a:tabLst>
            </a:pPr>
            <a:r>
              <a:rPr lang="en-US" sz="2400" spc="-30" dirty="0">
                <a:cs typeface="Georgia"/>
              </a:rPr>
              <a:t>All methods </a:t>
            </a:r>
            <a:r>
              <a:rPr lang="en-US" sz="2400" spc="-130" dirty="0">
                <a:cs typeface="Georgia"/>
              </a:rPr>
              <a:t>have</a:t>
            </a:r>
            <a:r>
              <a:rPr lang="en-US" sz="2400" spc="-180" dirty="0">
                <a:cs typeface="Georgia"/>
              </a:rPr>
              <a:t> </a:t>
            </a:r>
            <a:r>
              <a:rPr lang="en-US" sz="2400" spc="-120" dirty="0">
                <a:cs typeface="Georgia"/>
              </a:rPr>
              <a:t>biases</a:t>
            </a:r>
            <a:endParaRPr lang="en-US" sz="2400" dirty="0">
              <a:cs typeface="Georgia"/>
            </a:endParaRPr>
          </a:p>
          <a:p>
            <a:pPr marL="1593850" marR="720725" lvl="2" indent="-306705">
              <a:lnSpc>
                <a:spcPct val="101200"/>
              </a:lnSpc>
              <a:spcBef>
                <a:spcPts val="795"/>
              </a:spcBef>
              <a:buAutoNum type="arabicPeriod"/>
              <a:tabLst>
                <a:tab pos="1594485" algn="l"/>
              </a:tabLst>
            </a:pPr>
            <a:r>
              <a:rPr lang="en-US" sz="2400" spc="-125" dirty="0">
                <a:cs typeface="Georgia"/>
              </a:rPr>
              <a:t>Information Gain</a:t>
            </a:r>
            <a:r>
              <a:rPr lang="en-US" sz="2400" spc="-110" dirty="0">
                <a:cs typeface="Georgia"/>
              </a:rPr>
              <a:t> </a:t>
            </a:r>
            <a:r>
              <a:rPr lang="en-US" sz="2400" spc="-120" dirty="0">
                <a:cs typeface="Georgia"/>
              </a:rPr>
              <a:t>is biased toward </a:t>
            </a:r>
            <a:r>
              <a:rPr lang="en-US" sz="2400" spc="-114" dirty="0">
                <a:cs typeface="Georgia"/>
              </a:rPr>
              <a:t>multi-valued  </a:t>
            </a:r>
            <a:r>
              <a:rPr lang="en-US" sz="2400" spc="-75" dirty="0">
                <a:cs typeface="Georgia"/>
              </a:rPr>
              <a:t>attributes </a:t>
            </a:r>
            <a:r>
              <a:rPr lang="en-US" sz="2400" spc="-85" dirty="0">
                <a:cs typeface="Georgia"/>
              </a:rPr>
              <a:t>with </a:t>
            </a:r>
            <a:r>
              <a:rPr lang="en-US" sz="2400" spc="-105" dirty="0">
                <a:cs typeface="Georgia"/>
              </a:rPr>
              <a:t>resulting </a:t>
            </a:r>
            <a:r>
              <a:rPr lang="en-US" sz="2400" spc="-110" dirty="0">
                <a:cs typeface="Georgia"/>
              </a:rPr>
              <a:t>multiway</a:t>
            </a:r>
            <a:r>
              <a:rPr lang="en-US" sz="2400" spc="-30" dirty="0">
                <a:cs typeface="Georgia"/>
              </a:rPr>
              <a:t> </a:t>
            </a:r>
            <a:r>
              <a:rPr lang="en-US" sz="2400" spc="-90" dirty="0">
                <a:cs typeface="Georgia"/>
              </a:rPr>
              <a:t>splits</a:t>
            </a:r>
            <a:endParaRPr lang="en-US" sz="2400" dirty="0">
              <a:cs typeface="Georgia"/>
            </a:endParaRPr>
          </a:p>
          <a:p>
            <a:pPr marL="1593850" marR="721360" lvl="2" indent="-306705">
              <a:lnSpc>
                <a:spcPct val="101200"/>
              </a:lnSpc>
              <a:spcBef>
                <a:spcPts val="425"/>
              </a:spcBef>
              <a:buAutoNum type="arabicPeriod"/>
              <a:tabLst>
                <a:tab pos="1594485" algn="l"/>
              </a:tabLst>
            </a:pPr>
            <a:r>
              <a:rPr lang="en-US" sz="2400" spc="-80" dirty="0">
                <a:cs typeface="Georgia"/>
              </a:rPr>
              <a:t>Gain </a:t>
            </a:r>
            <a:r>
              <a:rPr lang="en-US" sz="2400" spc="-85" dirty="0">
                <a:cs typeface="Georgia"/>
              </a:rPr>
              <a:t>Ratio </a:t>
            </a:r>
            <a:r>
              <a:rPr lang="en-US" sz="2400" spc="-120" dirty="0">
                <a:cs typeface="Georgia"/>
              </a:rPr>
              <a:t>is </a:t>
            </a:r>
            <a:r>
              <a:rPr lang="en-US" sz="2400" spc="-114" dirty="0">
                <a:cs typeface="Georgia"/>
              </a:rPr>
              <a:t>biased </a:t>
            </a:r>
            <a:r>
              <a:rPr lang="en-US" sz="2400" spc="-120" dirty="0">
                <a:cs typeface="Georgia"/>
              </a:rPr>
              <a:t>toward </a:t>
            </a:r>
            <a:r>
              <a:rPr lang="en-US" sz="2400" spc="-125" dirty="0">
                <a:cs typeface="Georgia"/>
              </a:rPr>
              <a:t>unbalanced </a:t>
            </a:r>
            <a:r>
              <a:rPr lang="en-US" sz="2400" spc="-90" dirty="0">
                <a:cs typeface="Georgia"/>
              </a:rPr>
              <a:t>splits </a:t>
            </a:r>
            <a:r>
              <a:rPr lang="en-US" sz="2400" spc="-125" dirty="0">
                <a:cs typeface="Georgia"/>
              </a:rPr>
              <a:t>in </a:t>
            </a:r>
            <a:r>
              <a:rPr lang="en-US" sz="2400" spc="-130" dirty="0">
                <a:cs typeface="Georgia"/>
              </a:rPr>
              <a:t>which </a:t>
            </a:r>
            <a:r>
              <a:rPr lang="en-US" sz="2400" spc="-160" dirty="0">
                <a:cs typeface="Georgia"/>
              </a:rPr>
              <a:t>one </a:t>
            </a:r>
            <a:r>
              <a:rPr lang="en-US" sz="2400" spc="-85" dirty="0">
                <a:cs typeface="Georgia"/>
              </a:rPr>
              <a:t>partition </a:t>
            </a:r>
            <a:r>
              <a:rPr lang="en-US" sz="2400" spc="-120" dirty="0">
                <a:cs typeface="Georgia"/>
              </a:rPr>
              <a:t>is </a:t>
            </a:r>
            <a:r>
              <a:rPr lang="en-US" sz="2400" spc="-170" dirty="0">
                <a:cs typeface="Georgia"/>
              </a:rPr>
              <a:t>much</a:t>
            </a:r>
            <a:r>
              <a:rPr lang="en-US" sz="2400" spc="150" dirty="0">
                <a:cs typeface="Georgia"/>
              </a:rPr>
              <a:t> </a:t>
            </a:r>
            <a:r>
              <a:rPr lang="en-US" sz="2400" spc="-125" dirty="0">
                <a:cs typeface="Georgia"/>
              </a:rPr>
              <a:t>smaller </a:t>
            </a:r>
            <a:r>
              <a:rPr lang="en-US" sz="2400" spc="-90" dirty="0">
                <a:cs typeface="Georgia"/>
              </a:rPr>
              <a:t>than  the</a:t>
            </a:r>
            <a:r>
              <a:rPr lang="en-US" sz="2400" spc="120" dirty="0">
                <a:cs typeface="Georgia"/>
              </a:rPr>
              <a:t> </a:t>
            </a:r>
            <a:r>
              <a:rPr lang="en-US" sz="2400" spc="-114" dirty="0">
                <a:cs typeface="Georgia"/>
              </a:rPr>
              <a:t>others</a:t>
            </a:r>
            <a:endParaRPr lang="en-US" sz="2400" dirty="0">
              <a:cs typeface="Georgia"/>
            </a:endParaRPr>
          </a:p>
          <a:p>
            <a:pPr marL="1593850" marR="721360" lvl="2" indent="-306705">
              <a:lnSpc>
                <a:spcPct val="101200"/>
              </a:lnSpc>
              <a:spcBef>
                <a:spcPts val="420"/>
              </a:spcBef>
              <a:buAutoNum type="arabicPeriod"/>
              <a:tabLst>
                <a:tab pos="1594485" algn="l"/>
              </a:tabLst>
            </a:pPr>
            <a:r>
              <a:rPr lang="el-GR" sz="2400" spc="-80" dirty="0">
                <a:cs typeface="Georgia"/>
              </a:rPr>
              <a:t>δ</a:t>
            </a:r>
            <a:r>
              <a:rPr lang="en-US" sz="2400" spc="-80" dirty="0">
                <a:cs typeface="Georgia"/>
              </a:rPr>
              <a:t>Gini </a:t>
            </a:r>
            <a:r>
              <a:rPr lang="en-US" sz="2400" spc="-120" dirty="0">
                <a:cs typeface="Georgia"/>
              </a:rPr>
              <a:t>is </a:t>
            </a:r>
            <a:r>
              <a:rPr lang="en-US" sz="2400" spc="-114" dirty="0">
                <a:cs typeface="Georgia"/>
              </a:rPr>
              <a:t>biased </a:t>
            </a:r>
            <a:r>
              <a:rPr lang="en-US" sz="2400" spc="-120" dirty="0">
                <a:cs typeface="Georgia"/>
              </a:rPr>
              <a:t>toward </a:t>
            </a:r>
            <a:r>
              <a:rPr lang="en-US" sz="2400" spc="-114" dirty="0">
                <a:cs typeface="Georgia"/>
              </a:rPr>
              <a:t>multi-valued </a:t>
            </a:r>
            <a:r>
              <a:rPr lang="en-US" sz="2400" spc="-70" dirty="0">
                <a:cs typeface="Georgia"/>
              </a:rPr>
              <a:t>at</a:t>
            </a:r>
            <a:r>
              <a:rPr lang="en-US" sz="2400" spc="-85" dirty="0">
                <a:cs typeface="Georgia"/>
              </a:rPr>
              <a:t>tributes </a:t>
            </a:r>
            <a:r>
              <a:rPr lang="en-US" sz="2400" spc="-75" dirty="0">
                <a:cs typeface="Georgia"/>
              </a:rPr>
              <a:t>(with </a:t>
            </a:r>
            <a:r>
              <a:rPr lang="en-US" sz="2400" spc="-100" dirty="0">
                <a:cs typeface="Georgia"/>
              </a:rPr>
              <a:t>only </a:t>
            </a:r>
            <a:r>
              <a:rPr lang="en-US" sz="2400" spc="-90" dirty="0">
                <a:cs typeface="Georgia"/>
              </a:rPr>
              <a:t>a </a:t>
            </a:r>
            <a:r>
              <a:rPr lang="en-US" sz="2400" spc="-95" dirty="0">
                <a:cs typeface="Georgia"/>
              </a:rPr>
              <a:t>binary </a:t>
            </a:r>
            <a:r>
              <a:rPr lang="en-US" sz="2400" spc="-70" dirty="0">
                <a:cs typeface="Georgia"/>
              </a:rPr>
              <a:t>split),</a:t>
            </a:r>
            <a:r>
              <a:rPr lang="en-US" sz="2400" spc="-30" dirty="0">
                <a:cs typeface="Georgia"/>
              </a:rPr>
              <a:t> </a:t>
            </a:r>
            <a:r>
              <a:rPr lang="en-US" sz="2400" spc="-125" dirty="0">
                <a:cs typeface="Georgia"/>
              </a:rPr>
              <a:t>and </a:t>
            </a:r>
            <a:r>
              <a:rPr lang="en-US" sz="2400" spc="-90" dirty="0">
                <a:cs typeface="Georgia"/>
              </a:rPr>
              <a:t>partitions that are</a:t>
            </a:r>
          </a:p>
          <a:p>
            <a:pPr marL="1287145" marR="721360" lvl="2">
              <a:lnSpc>
                <a:spcPct val="101200"/>
              </a:lnSpc>
              <a:spcBef>
                <a:spcPts val="420"/>
              </a:spcBef>
              <a:tabLst>
                <a:tab pos="1594485" algn="l"/>
              </a:tabLst>
            </a:pPr>
            <a:r>
              <a:rPr lang="en-US" sz="2400" spc="-90" dirty="0">
                <a:cs typeface="Georgia"/>
              </a:rPr>
              <a:t>     equal-sized with purity in both partitions</a:t>
            </a:r>
            <a:endParaRPr lang="en-US" sz="2400" dirty="0">
              <a:cs typeface="Georg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40D31-E704-3149-A242-0736CEDEE35B}"/>
              </a:ext>
            </a:extLst>
          </p:cNvPr>
          <p:cNvSpPr/>
          <p:nvPr/>
        </p:nvSpPr>
        <p:spPr>
          <a:xfrm>
            <a:off x="-298598" y="4982049"/>
            <a:ext cx="7759995" cy="422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0" marR="7620" indent="-267970">
              <a:lnSpc>
                <a:spcPct val="101200"/>
              </a:lnSpc>
              <a:spcBef>
                <a:spcPts val="795"/>
              </a:spcBef>
              <a:buFont typeface="Georgia"/>
              <a:buChar char="–"/>
              <a:tabLst>
                <a:tab pos="794385" algn="l"/>
              </a:tabLst>
            </a:pPr>
            <a:r>
              <a:rPr lang="en-US" sz="2400" spc="-50" dirty="0">
                <a:cs typeface="Georgia"/>
              </a:rPr>
              <a:t>It </a:t>
            </a:r>
            <a:r>
              <a:rPr lang="en-US" sz="2400" spc="-125" dirty="0">
                <a:cs typeface="Georgia"/>
              </a:rPr>
              <a:t>has </a:t>
            </a:r>
            <a:r>
              <a:rPr lang="en-US" sz="2400" spc="-130" dirty="0">
                <a:cs typeface="Georgia"/>
              </a:rPr>
              <a:t>been </a:t>
            </a:r>
            <a:r>
              <a:rPr lang="en-US" sz="2400" spc="-160" dirty="0">
                <a:cs typeface="Georgia"/>
              </a:rPr>
              <a:t>shown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00" dirty="0">
                <a:cs typeface="Georgia"/>
              </a:rPr>
              <a:t>complexity </a:t>
            </a:r>
            <a:r>
              <a:rPr lang="en-US" sz="2400" spc="-130" dirty="0">
                <a:cs typeface="Georgia"/>
              </a:rPr>
              <a:t>of </a:t>
            </a:r>
            <a:r>
              <a:rPr lang="en-US" sz="2400" spc="-120" dirty="0">
                <a:cs typeface="Georgia"/>
              </a:rPr>
              <a:t>deci</a:t>
            </a:r>
            <a:r>
              <a:rPr lang="en-US" sz="2400" spc="-140" dirty="0">
                <a:cs typeface="Georgia"/>
              </a:rPr>
              <a:t>sion </a:t>
            </a:r>
            <a:r>
              <a:rPr lang="en-US" sz="2400" spc="-100" dirty="0">
                <a:cs typeface="Georgia"/>
              </a:rPr>
              <a:t>tree </a:t>
            </a:r>
            <a:r>
              <a:rPr lang="en-US" sz="2400" spc="-110" dirty="0">
                <a:cs typeface="Georgia"/>
              </a:rPr>
              <a:t>induction </a:t>
            </a:r>
            <a:r>
              <a:rPr lang="en-US" sz="2400" spc="-125" dirty="0">
                <a:cs typeface="Georgia"/>
              </a:rPr>
              <a:t>increases </a:t>
            </a:r>
            <a:r>
              <a:rPr lang="en-US" sz="2400" spc="-100" dirty="0">
                <a:cs typeface="Georgia"/>
              </a:rPr>
              <a:t>exponentially </a:t>
            </a:r>
            <a:r>
              <a:rPr lang="en-US" sz="2400" spc="-85" dirty="0">
                <a:cs typeface="Georgia"/>
              </a:rPr>
              <a:t>with </a:t>
            </a:r>
            <a:r>
              <a:rPr lang="en-US" sz="2400" spc="-90" dirty="0">
                <a:cs typeface="Georgia"/>
              </a:rPr>
              <a:t>the  </a:t>
            </a:r>
            <a:r>
              <a:rPr lang="en-US" sz="2400" spc="-110" dirty="0">
                <a:cs typeface="Georgia"/>
              </a:rPr>
              <a:t>height </a:t>
            </a:r>
            <a:r>
              <a:rPr lang="en-US" sz="2400" spc="-130" dirty="0">
                <a:cs typeface="Georgia"/>
              </a:rPr>
              <a:t>of </a:t>
            </a:r>
            <a:r>
              <a:rPr lang="en-US" sz="2400" spc="-90" dirty="0">
                <a:cs typeface="Georgia"/>
              </a:rPr>
              <a:t>the </a:t>
            </a:r>
            <a:r>
              <a:rPr lang="en-US" sz="2400" spc="-100" dirty="0">
                <a:cs typeface="Georgia"/>
              </a:rPr>
              <a:t>tree </a:t>
            </a:r>
            <a:r>
              <a:rPr lang="en-US" sz="2400" spc="135" dirty="0">
                <a:cs typeface="Georgia"/>
              </a:rPr>
              <a:t>— </a:t>
            </a:r>
            <a:r>
              <a:rPr lang="en-US" sz="2400" spc="-110" dirty="0">
                <a:cs typeface="Georgia"/>
              </a:rPr>
              <a:t>thus </a:t>
            </a:r>
            <a:r>
              <a:rPr lang="en-US" sz="2400" spc="-120" dirty="0">
                <a:cs typeface="Georgia"/>
              </a:rPr>
              <a:t>multiway, </a:t>
            </a:r>
            <a:r>
              <a:rPr lang="en-US" sz="2400" spc="-100" dirty="0">
                <a:cs typeface="Georgia"/>
              </a:rPr>
              <a:t>rather </a:t>
            </a:r>
            <a:r>
              <a:rPr lang="en-US" sz="2400" spc="-90" dirty="0">
                <a:cs typeface="Georgia"/>
              </a:rPr>
              <a:t>than </a:t>
            </a:r>
            <a:r>
              <a:rPr lang="en-US" sz="2400" spc="-110" dirty="0">
                <a:cs typeface="Georgia"/>
              </a:rPr>
              <a:t>bi</a:t>
            </a:r>
            <a:r>
              <a:rPr lang="en-US" sz="2400" spc="-95" dirty="0">
                <a:cs typeface="Georgia"/>
              </a:rPr>
              <a:t>nary </a:t>
            </a:r>
            <a:r>
              <a:rPr lang="en-US" sz="2400" spc="-85" dirty="0">
                <a:cs typeface="Georgia"/>
              </a:rPr>
              <a:t>splits, </a:t>
            </a:r>
            <a:r>
              <a:rPr lang="en-US" sz="2400" spc="-125" dirty="0">
                <a:cs typeface="Georgia"/>
              </a:rPr>
              <a:t>and </a:t>
            </a:r>
            <a:r>
              <a:rPr lang="en-US" sz="2400" spc="-110" dirty="0">
                <a:cs typeface="Georgia"/>
              </a:rPr>
              <a:t>balanced </a:t>
            </a:r>
            <a:r>
              <a:rPr lang="en-US" sz="2400" spc="-90" dirty="0">
                <a:cs typeface="Georgia"/>
              </a:rPr>
              <a:t>splits </a:t>
            </a:r>
            <a:r>
              <a:rPr lang="en-US" sz="2400" spc="-135" dirty="0">
                <a:cs typeface="Georgia"/>
              </a:rPr>
              <a:t>would </a:t>
            </a:r>
            <a:r>
              <a:rPr lang="en-US" sz="2400" spc="-100" dirty="0">
                <a:cs typeface="Georgia"/>
              </a:rPr>
              <a:t>be</a:t>
            </a:r>
            <a:r>
              <a:rPr lang="en-US" sz="2400" spc="20" dirty="0">
                <a:cs typeface="Georgia"/>
              </a:rPr>
              <a:t> </a:t>
            </a:r>
            <a:r>
              <a:rPr lang="en-US" sz="2400" spc="-120" dirty="0">
                <a:cs typeface="Georgia"/>
              </a:rPr>
              <a:t>preferred.</a:t>
            </a:r>
            <a:endParaRPr lang="en-US" sz="2400" spc="-50" dirty="0">
              <a:cs typeface="Georgia"/>
            </a:endParaRPr>
          </a:p>
          <a:p>
            <a:pPr marL="793750" marR="7620" indent="-267970">
              <a:lnSpc>
                <a:spcPct val="101200"/>
              </a:lnSpc>
              <a:spcBef>
                <a:spcPts val="795"/>
              </a:spcBef>
              <a:buFont typeface="Georgia"/>
              <a:buChar char="–"/>
              <a:tabLst>
                <a:tab pos="794385" algn="l"/>
              </a:tabLst>
            </a:pPr>
            <a:r>
              <a:rPr lang="en-US" sz="2400" spc="-50" dirty="0">
                <a:cs typeface="Georgia"/>
              </a:rPr>
              <a:t>It </a:t>
            </a:r>
            <a:r>
              <a:rPr lang="en-US" sz="2400" spc="-125" dirty="0">
                <a:cs typeface="Georgia"/>
              </a:rPr>
              <a:t>has </a:t>
            </a:r>
            <a:r>
              <a:rPr lang="en-US" sz="2400" spc="-120" dirty="0">
                <a:cs typeface="Georgia"/>
              </a:rPr>
              <a:t>also </a:t>
            </a:r>
            <a:r>
              <a:rPr lang="en-US" sz="2400" spc="-130" dirty="0">
                <a:cs typeface="Georgia"/>
              </a:rPr>
              <a:t>been </a:t>
            </a:r>
            <a:r>
              <a:rPr lang="en-US" sz="2400" spc="-160" dirty="0">
                <a:cs typeface="Georgia"/>
              </a:rPr>
              <a:t>shown </a:t>
            </a:r>
            <a:r>
              <a:rPr lang="en-US" sz="2400" spc="-45" dirty="0">
                <a:cs typeface="Georgia"/>
              </a:rPr>
              <a:t>that </a:t>
            </a:r>
            <a:r>
              <a:rPr lang="en-US" sz="2400" spc="-125" dirty="0">
                <a:cs typeface="Georgia"/>
              </a:rPr>
              <a:t>shallow </a:t>
            </a:r>
            <a:r>
              <a:rPr lang="en-US" sz="2400" spc="-110" dirty="0">
                <a:cs typeface="Georgia"/>
              </a:rPr>
              <a:t>trees </a:t>
            </a:r>
            <a:r>
              <a:rPr lang="en-US" sz="2400" spc="-130" dirty="0">
                <a:cs typeface="Georgia"/>
              </a:rPr>
              <a:t>have </a:t>
            </a:r>
            <a:r>
              <a:rPr lang="en-US" sz="2400" spc="-90" dirty="0">
                <a:cs typeface="Georgia"/>
              </a:rPr>
              <a:t>a  </a:t>
            </a:r>
            <a:r>
              <a:rPr lang="en-US" sz="2400" spc="-105" dirty="0">
                <a:cs typeface="Georgia"/>
              </a:rPr>
              <a:t>large </a:t>
            </a:r>
            <a:r>
              <a:rPr lang="en-US" sz="2400" spc="-155" dirty="0">
                <a:cs typeface="Georgia"/>
              </a:rPr>
              <a:t>number </a:t>
            </a:r>
            <a:r>
              <a:rPr lang="en-US" sz="2400" spc="-130" dirty="0">
                <a:cs typeface="Georgia"/>
              </a:rPr>
              <a:t>of </a:t>
            </a:r>
            <a:r>
              <a:rPr lang="en-US" sz="2400" spc="-125" dirty="0">
                <a:cs typeface="Georgia"/>
              </a:rPr>
              <a:t>leaves and higher </a:t>
            </a:r>
            <a:r>
              <a:rPr lang="en-US" sz="2400" spc="-130" dirty="0">
                <a:cs typeface="Georgia"/>
              </a:rPr>
              <a:t>error</a:t>
            </a:r>
            <a:r>
              <a:rPr lang="en-US" sz="2400" spc="-140" dirty="0">
                <a:cs typeface="Georgia"/>
              </a:rPr>
              <a:t> </a:t>
            </a:r>
            <a:r>
              <a:rPr lang="en-US" sz="2400" spc="-85" dirty="0">
                <a:cs typeface="Georgia"/>
              </a:rPr>
              <a:t>rates.</a:t>
            </a:r>
            <a:endParaRPr lang="en-US" sz="2400" dirty="0">
              <a:cs typeface="Georgia"/>
            </a:endParaRPr>
          </a:p>
          <a:p>
            <a:pPr marL="793750" marR="6350" indent="-267970">
              <a:lnSpc>
                <a:spcPct val="101200"/>
              </a:lnSpc>
              <a:spcBef>
                <a:spcPts val="800"/>
              </a:spcBef>
              <a:buFont typeface="Georgia"/>
              <a:buChar char="–"/>
              <a:tabLst>
                <a:tab pos="794385" algn="l"/>
              </a:tabLst>
            </a:pPr>
            <a:r>
              <a:rPr lang="en-US" sz="2400" spc="-110" dirty="0">
                <a:cs typeface="Georgia"/>
              </a:rPr>
              <a:t>Arguments </a:t>
            </a:r>
            <a:r>
              <a:rPr lang="en-US" sz="2400" spc="-125" dirty="0">
                <a:cs typeface="Georgia"/>
              </a:rPr>
              <a:t>remain, </a:t>
            </a:r>
            <a:r>
              <a:rPr lang="en-US" sz="2400" spc="-70" dirty="0">
                <a:cs typeface="Georgia"/>
              </a:rPr>
              <a:t>but </a:t>
            </a:r>
            <a:r>
              <a:rPr lang="en-US" sz="2400" spc="-110" dirty="0">
                <a:cs typeface="Georgia"/>
              </a:rPr>
              <a:t>thus </a:t>
            </a:r>
            <a:r>
              <a:rPr lang="en-US" sz="2400" spc="-100" dirty="0">
                <a:cs typeface="Georgia"/>
              </a:rPr>
              <a:t>far </a:t>
            </a:r>
            <a:r>
              <a:rPr lang="en-US" sz="2400" spc="-160" dirty="0">
                <a:cs typeface="Georgia"/>
              </a:rPr>
              <a:t>no </a:t>
            </a:r>
            <a:r>
              <a:rPr lang="en-US" sz="2400" spc="-65" dirty="0">
                <a:cs typeface="Georgia"/>
              </a:rPr>
              <a:t>attribute </a:t>
            </a:r>
            <a:r>
              <a:rPr lang="en-US" sz="2400" spc="-130" dirty="0">
                <a:cs typeface="Georgia"/>
              </a:rPr>
              <a:t>selec</a:t>
            </a:r>
            <a:r>
              <a:rPr lang="en-US" sz="2400" spc="-95" dirty="0">
                <a:cs typeface="Georgia"/>
              </a:rPr>
              <a:t>tion </a:t>
            </a:r>
            <a:r>
              <a:rPr lang="en-US" sz="2400" spc="-140" dirty="0">
                <a:cs typeface="Georgia"/>
              </a:rPr>
              <a:t>measure </a:t>
            </a:r>
            <a:r>
              <a:rPr lang="en-US" sz="2400" spc="-125" dirty="0">
                <a:cs typeface="Georgia"/>
              </a:rPr>
              <a:t>has </a:t>
            </a:r>
            <a:r>
              <a:rPr lang="en-US" sz="2400" spc="-130" dirty="0">
                <a:cs typeface="Georgia"/>
              </a:rPr>
              <a:t>been </a:t>
            </a:r>
            <a:r>
              <a:rPr lang="en-US" sz="2400" spc="-160" dirty="0">
                <a:cs typeface="Georgia"/>
              </a:rPr>
              <a:t>shown </a:t>
            </a:r>
            <a:r>
              <a:rPr lang="en-US" sz="2400" spc="-70" dirty="0">
                <a:cs typeface="Georgia"/>
              </a:rPr>
              <a:t>to </a:t>
            </a:r>
            <a:r>
              <a:rPr lang="en-US" sz="2400" spc="-100" dirty="0">
                <a:cs typeface="Georgia"/>
              </a:rPr>
              <a:t>be</a:t>
            </a:r>
            <a:r>
              <a:rPr lang="en-US" sz="2400" spc="-229" dirty="0">
                <a:cs typeface="Georgia"/>
              </a:rPr>
              <a:t> </a:t>
            </a:r>
            <a:r>
              <a:rPr lang="en-US" sz="2400" spc="-70" dirty="0">
                <a:cs typeface="Georgia"/>
              </a:rPr>
              <a:t>best.</a:t>
            </a:r>
          </a:p>
          <a:p>
            <a:pPr marL="793750" marR="6350" indent="-267970">
              <a:lnSpc>
                <a:spcPct val="101200"/>
              </a:lnSpc>
              <a:spcBef>
                <a:spcPts val="800"/>
              </a:spcBef>
              <a:buFont typeface="Georgia"/>
              <a:buChar char="–"/>
              <a:tabLst>
                <a:tab pos="794385" algn="l"/>
              </a:tabLst>
            </a:pPr>
            <a:r>
              <a:rPr lang="en-US" sz="2400" spc="-85" dirty="0">
                <a:cs typeface="Georgia"/>
              </a:rPr>
              <a:t>Other </a:t>
            </a:r>
            <a:r>
              <a:rPr lang="en-US" sz="2400" spc="-125" dirty="0">
                <a:cs typeface="Georgia"/>
              </a:rPr>
              <a:t>methods </a:t>
            </a:r>
            <a:r>
              <a:rPr lang="en-US" sz="2400" spc="-130" dirty="0">
                <a:cs typeface="Georgia"/>
              </a:rPr>
              <a:t>of </a:t>
            </a:r>
            <a:r>
              <a:rPr lang="en-US" sz="2400" spc="-65" dirty="0">
                <a:cs typeface="Georgia"/>
              </a:rPr>
              <a:t>attribute </a:t>
            </a:r>
            <a:r>
              <a:rPr lang="en-US" sz="2400" spc="-114" dirty="0">
                <a:cs typeface="Georgia"/>
              </a:rPr>
              <a:t>selection </a:t>
            </a:r>
            <a:r>
              <a:rPr lang="en-US" sz="2400" spc="-130" dirty="0">
                <a:cs typeface="Georgia"/>
              </a:rPr>
              <a:t>have been sug</a:t>
            </a:r>
            <a:r>
              <a:rPr lang="en-US" sz="2400" spc="-110" dirty="0">
                <a:cs typeface="Georgia"/>
              </a:rPr>
              <a:t>gested</a:t>
            </a:r>
            <a:endParaRPr lang="en-US" sz="2400" dirty="0">
              <a:cs typeface="Georgia"/>
            </a:endParaRPr>
          </a:p>
          <a:p>
            <a:pPr marL="793750" marR="6350" indent="-267970" algn="just">
              <a:lnSpc>
                <a:spcPct val="101200"/>
              </a:lnSpc>
              <a:spcBef>
                <a:spcPts val="800"/>
              </a:spcBef>
              <a:buFont typeface="Georgia"/>
              <a:buChar char="–"/>
              <a:tabLst>
                <a:tab pos="794385" algn="l"/>
              </a:tabLst>
            </a:pPr>
            <a:endParaRPr lang="en-US"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271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4D6C7-CF0C-B545-91F0-1BB09A52492C}"/>
              </a:ext>
            </a:extLst>
          </p:cNvPr>
          <p:cNvSpPr/>
          <p:nvPr/>
        </p:nvSpPr>
        <p:spPr>
          <a:xfrm>
            <a:off x="228600" y="13716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For each attribute</a:t>
            </a:r>
          </a:p>
          <a:p>
            <a:r>
              <a:rPr lang="en-US" sz="2400" dirty="0"/>
              <a:t>    (a) For each possible subset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of the attribute’s values,</a:t>
            </a:r>
          </a:p>
          <a:p>
            <a:r>
              <a:rPr lang="en-US" sz="2400" dirty="0"/>
              <a:t>          compute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E6171-27B0-F940-8CDD-42A4F5B9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253"/>
            <a:ext cx="5751739" cy="77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A80CF-614B-9F4B-B176-478BEEB0103C}"/>
              </a:ext>
            </a:extLst>
          </p:cNvPr>
          <p:cNvSpPr txBox="1"/>
          <p:nvPr/>
        </p:nvSpPr>
        <p:spPr>
          <a:xfrm>
            <a:off x="228600" y="3646253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(b) Select the subset for which </a:t>
            </a:r>
            <a:r>
              <a:rPr lang="en-US" sz="2400" dirty="0" err="1"/>
              <a:t>Gini</a:t>
            </a:r>
            <a:r>
              <a:rPr lang="en-US" sz="2400" baseline="-25000" dirty="0" err="1"/>
              <a:t>A</a:t>
            </a:r>
            <a:r>
              <a:rPr lang="en-US" sz="2400" dirty="0"/>
              <a:t>(S) is smallest as  the</a:t>
            </a:r>
          </a:p>
          <a:p>
            <a:r>
              <a:rPr lang="en-US" sz="2400" dirty="0"/>
              <a:t>          split subset for attribute A 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4D6C7-CF0C-B545-91F0-1BB09A52492C}"/>
              </a:ext>
            </a:extLst>
          </p:cNvPr>
          <p:cNvSpPr/>
          <p:nvPr/>
        </p:nvSpPr>
        <p:spPr>
          <a:xfrm>
            <a:off x="228600" y="13716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For each attribute</a:t>
            </a:r>
          </a:p>
          <a:p>
            <a:r>
              <a:rPr lang="en-US" sz="2400" dirty="0"/>
              <a:t>    (a) For each possible subset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of the attribute’s values,</a:t>
            </a:r>
          </a:p>
          <a:p>
            <a:r>
              <a:rPr lang="en-US" sz="2400" dirty="0"/>
              <a:t>          compute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E6171-27B0-F940-8CDD-42A4F5B9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253"/>
            <a:ext cx="5751739" cy="77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A80CF-614B-9F4B-B176-478BEEB0103C}"/>
              </a:ext>
            </a:extLst>
          </p:cNvPr>
          <p:cNvSpPr txBox="1"/>
          <p:nvPr/>
        </p:nvSpPr>
        <p:spPr>
          <a:xfrm>
            <a:off x="228600" y="3646253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(b) Select the subset for which </a:t>
            </a:r>
            <a:r>
              <a:rPr lang="en-US" sz="2400" dirty="0" err="1"/>
              <a:t>Gini</a:t>
            </a:r>
            <a:r>
              <a:rPr lang="en-US" sz="2400" baseline="-25000" dirty="0" err="1"/>
              <a:t>A</a:t>
            </a:r>
            <a:r>
              <a:rPr lang="en-US" sz="2400" dirty="0"/>
              <a:t>(S) is smallest as  the</a:t>
            </a:r>
          </a:p>
          <a:p>
            <a:r>
              <a:rPr lang="en-US" sz="2400" dirty="0"/>
              <a:t>          split subset for attribute A  </a:t>
            </a:r>
          </a:p>
          <a:p>
            <a:endParaRPr lang="en-US" sz="2400" dirty="0"/>
          </a:p>
          <a:p>
            <a:r>
              <a:rPr lang="en-US" sz="2400" dirty="0"/>
              <a:t>2. Select the attribute A for which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4670-990C-9540-B40D-67A78CFC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29585"/>
            <a:ext cx="4512327" cy="32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F05E7-B192-4245-B984-E95F3C8CA9C5}"/>
              </a:ext>
            </a:extLst>
          </p:cNvPr>
          <p:cNvSpPr txBox="1"/>
          <p:nvPr/>
        </p:nvSpPr>
        <p:spPr>
          <a:xfrm>
            <a:off x="228600" y="5303482"/>
            <a:ext cx="754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</a:p>
          <a:p>
            <a:r>
              <a:rPr lang="en-US" sz="2400" dirty="0"/>
              <a:t>    is largest as the attribute for splitting and its associated </a:t>
            </a:r>
          </a:p>
          <a:p>
            <a:r>
              <a:rPr lang="en-US" sz="2400" dirty="0"/>
              <a:t>    split subset as the split subset for the branches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593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4D6C7-CF0C-B545-91F0-1BB09A52492C}"/>
              </a:ext>
            </a:extLst>
          </p:cNvPr>
          <p:cNvSpPr/>
          <p:nvPr/>
        </p:nvSpPr>
        <p:spPr>
          <a:xfrm>
            <a:off x="228600" y="13716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For each attribute</a:t>
            </a:r>
          </a:p>
          <a:p>
            <a:r>
              <a:rPr lang="en-US" sz="2400" dirty="0"/>
              <a:t>    (a) For each possible subset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of the attribute’s values,</a:t>
            </a:r>
          </a:p>
          <a:p>
            <a:r>
              <a:rPr lang="en-US" sz="2400" dirty="0"/>
              <a:t>          compute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E6171-27B0-F940-8CDD-42A4F5B9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52253"/>
            <a:ext cx="5751739" cy="778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A80CF-614B-9F4B-B176-478BEEB0103C}"/>
              </a:ext>
            </a:extLst>
          </p:cNvPr>
          <p:cNvSpPr txBox="1"/>
          <p:nvPr/>
        </p:nvSpPr>
        <p:spPr>
          <a:xfrm>
            <a:off x="228600" y="3646253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(b) Select the subset for which </a:t>
            </a:r>
            <a:r>
              <a:rPr lang="en-US" sz="2400" dirty="0" err="1"/>
              <a:t>Gini</a:t>
            </a:r>
            <a:r>
              <a:rPr lang="en-US" sz="2400" baseline="-25000" dirty="0" err="1"/>
              <a:t>A</a:t>
            </a:r>
            <a:r>
              <a:rPr lang="en-US" sz="2400" dirty="0"/>
              <a:t>(S) is smallest as  the</a:t>
            </a:r>
          </a:p>
          <a:p>
            <a:r>
              <a:rPr lang="en-US" sz="2400" dirty="0"/>
              <a:t>          split subset for attribute A  </a:t>
            </a:r>
          </a:p>
          <a:p>
            <a:endParaRPr lang="en-US" sz="2400" dirty="0"/>
          </a:p>
          <a:p>
            <a:r>
              <a:rPr lang="en-US" sz="2400" dirty="0"/>
              <a:t>2. Select the attribute A for which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4670-990C-9540-B40D-67A78CFC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29585"/>
            <a:ext cx="4512327" cy="32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F05E7-B192-4245-B984-E95F3C8CA9C5}"/>
              </a:ext>
            </a:extLst>
          </p:cNvPr>
          <p:cNvSpPr txBox="1"/>
          <p:nvPr/>
        </p:nvSpPr>
        <p:spPr>
          <a:xfrm>
            <a:off x="228600" y="5303482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</a:p>
          <a:p>
            <a:r>
              <a:rPr lang="en-US" sz="2400" dirty="0"/>
              <a:t>    is largest as the attribute for splitting and its associated </a:t>
            </a:r>
          </a:p>
          <a:p>
            <a:r>
              <a:rPr lang="en-US" sz="2400" dirty="0"/>
              <a:t>    split subset as the split subset for the branches</a:t>
            </a:r>
          </a:p>
          <a:p>
            <a:endParaRPr lang="en-US" sz="2400" dirty="0"/>
          </a:p>
          <a:p>
            <a:r>
              <a:rPr lang="en-US" sz="2400" dirty="0"/>
              <a:t>3. Construct two branches from node S, with the test </a:t>
            </a:r>
          </a:p>
          <a:p>
            <a:r>
              <a:rPr lang="en-US" sz="2400" dirty="0"/>
              <a:t>     criteria being whether an instance is or is not in the split</a:t>
            </a:r>
          </a:p>
          <a:p>
            <a:r>
              <a:rPr lang="en-US" sz="2400" dirty="0"/>
              <a:t>     subset</a:t>
            </a:r>
          </a:p>
        </p:txBody>
      </p:sp>
    </p:spTree>
    <p:extLst>
      <p:ext uri="{BB962C8B-B14F-4D97-AF65-F5344CB8AC3E}">
        <p14:creationId xmlns:p14="http://schemas.microsoft.com/office/powerpoint/2010/main" val="259860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800-8981-964E-90E0-C60159B1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455083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A434-BA49-264B-BDB3-11D3E47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7619999" cy="77641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FC564-C508-644F-AC85-24FBFF01D9F6}"/>
              </a:ext>
            </a:extLst>
          </p:cNvPr>
          <p:cNvSpPr/>
          <p:nvPr/>
        </p:nvSpPr>
        <p:spPr>
          <a:xfrm>
            <a:off x="152399" y="2830618"/>
            <a:ext cx="7619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the attribute INCOME, there are:</a:t>
            </a:r>
          </a:p>
          <a:p>
            <a:r>
              <a:rPr lang="en-US" sz="2400" dirty="0"/>
              <a:t>A. {low, medium} {high}</a:t>
            </a:r>
          </a:p>
          <a:p>
            <a:r>
              <a:rPr lang="en-US" sz="2400" dirty="0"/>
              <a:t>B. {low, high} {medium}</a:t>
            </a:r>
          </a:p>
          <a:p>
            <a:r>
              <a:rPr lang="en-US" sz="2400" dirty="0"/>
              <a:t>C. {medium, high} {low}</a:t>
            </a:r>
          </a:p>
          <a:p>
            <a:endParaRPr lang="en-US" sz="2400" dirty="0"/>
          </a:p>
          <a:p>
            <a:r>
              <a:rPr lang="en-US" sz="2400" dirty="0"/>
              <a:t>A. For the partition {{low, medium}, {high}}</a:t>
            </a:r>
          </a:p>
          <a:p>
            <a:r>
              <a:rPr lang="en-US" sz="2400" dirty="0" err="1"/>
              <a:t>Gini</a:t>
            </a:r>
            <a:r>
              <a:rPr lang="en-US" sz="2400" baseline="-25000" dirty="0" err="1"/>
              <a:t>INCOME</a:t>
            </a:r>
            <a:r>
              <a:rPr lang="en-US" sz="2400" dirty="0"/>
              <a:t> =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4830F-5401-A543-8938-E4E9EF4FA55B}"/>
              </a:ext>
            </a:extLst>
          </p:cNvPr>
          <p:cNvSpPr/>
          <p:nvPr/>
        </p:nvSpPr>
        <p:spPr>
          <a:xfrm>
            <a:off x="152400" y="1295400"/>
            <a:ext cx="687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computer dataset on the class exercise.</a:t>
            </a:r>
          </a:p>
          <a:p>
            <a:r>
              <a:rPr lang="en-US" sz="2400" dirty="0"/>
              <a:t>Let D be the whole dataset of 14 instances.</a:t>
            </a:r>
          </a:p>
          <a:p>
            <a:r>
              <a:rPr lang="en-US" sz="2400" dirty="0"/>
              <a:t>Gini(D) = 1 -(9/14)(9/14) - (5/14)(5/14)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D9A4A-3F9B-544F-B1B2-304D30D25330}"/>
              </a:ext>
            </a:extLst>
          </p:cNvPr>
          <p:cNvSpPr/>
          <p:nvPr/>
        </p:nvSpPr>
        <p:spPr>
          <a:xfrm>
            <a:off x="1143000" y="235188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= .459</a:t>
            </a:r>
          </a:p>
        </p:txBody>
      </p:sp>
    </p:spTree>
    <p:extLst>
      <p:ext uri="{BB962C8B-B14F-4D97-AF65-F5344CB8AC3E}">
        <p14:creationId xmlns:p14="http://schemas.microsoft.com/office/powerpoint/2010/main" val="386833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800-8981-964E-90E0-C60159B1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455083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A434-BA49-264B-BDB3-11D3E47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7619999" cy="77641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FC564-C508-644F-AC85-24FBFF01D9F6}"/>
              </a:ext>
            </a:extLst>
          </p:cNvPr>
          <p:cNvSpPr/>
          <p:nvPr/>
        </p:nvSpPr>
        <p:spPr>
          <a:xfrm>
            <a:off x="152399" y="2830618"/>
            <a:ext cx="761999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the attribute INCOME, there are:</a:t>
            </a:r>
          </a:p>
          <a:p>
            <a:r>
              <a:rPr lang="en-US" sz="2400" dirty="0"/>
              <a:t>A. {low, medium} {high}</a:t>
            </a:r>
          </a:p>
          <a:p>
            <a:r>
              <a:rPr lang="en-US" sz="2400" dirty="0"/>
              <a:t>B. {low, high} {medium}</a:t>
            </a:r>
          </a:p>
          <a:p>
            <a:r>
              <a:rPr lang="en-US" sz="2400" dirty="0"/>
              <a:t>C. {medium, high} {low}</a:t>
            </a:r>
          </a:p>
          <a:p>
            <a:endParaRPr lang="en-US" sz="2400" dirty="0"/>
          </a:p>
          <a:p>
            <a:r>
              <a:rPr lang="en-US" sz="2400" dirty="0"/>
              <a:t>A. For the partition {{low, medium}, {high}}</a:t>
            </a:r>
          </a:p>
          <a:p>
            <a:r>
              <a:rPr lang="en-US" sz="2400" dirty="0" err="1"/>
              <a:t>Gini</a:t>
            </a:r>
            <a:r>
              <a:rPr lang="en-US" sz="2400" baseline="-25000" dirty="0" err="1"/>
              <a:t>INCOME</a:t>
            </a:r>
            <a:r>
              <a:rPr lang="en-US" sz="2400" dirty="0"/>
              <a:t> =</a:t>
            </a:r>
          </a:p>
          <a:p>
            <a:endParaRPr lang="en-US" sz="2400" dirty="0"/>
          </a:p>
          <a:p>
            <a:r>
              <a:rPr lang="en-US" sz="2400" dirty="0"/>
              <a:t>C. For the partition {{medium, high}, {low}},</a:t>
            </a:r>
          </a:p>
          <a:p>
            <a:r>
              <a:rPr lang="en-US" sz="2400" dirty="0" err="1"/>
              <a:t>Gini</a:t>
            </a:r>
            <a:r>
              <a:rPr lang="en-US" sz="2400" baseline="-25000" dirty="0" err="1"/>
              <a:t>INCOME</a:t>
            </a:r>
            <a:r>
              <a:rPr lang="en-US" sz="2400" dirty="0"/>
              <a:t> =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4830F-5401-A543-8938-E4E9EF4FA55B}"/>
              </a:ext>
            </a:extLst>
          </p:cNvPr>
          <p:cNvSpPr/>
          <p:nvPr/>
        </p:nvSpPr>
        <p:spPr>
          <a:xfrm>
            <a:off x="152400" y="1295400"/>
            <a:ext cx="687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computer dataset on the class exercise.</a:t>
            </a:r>
          </a:p>
          <a:p>
            <a:r>
              <a:rPr lang="en-US" sz="2400" dirty="0"/>
              <a:t>Let D be the whole dataset of 14 instances.</a:t>
            </a:r>
          </a:p>
          <a:p>
            <a:r>
              <a:rPr lang="en-US" sz="2400" dirty="0"/>
              <a:t>Gini(D) = 1 -(9/14)(9/14) - (5/14)(5/14)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D9A4A-3F9B-544F-B1B2-304D30D25330}"/>
              </a:ext>
            </a:extLst>
          </p:cNvPr>
          <p:cNvSpPr/>
          <p:nvPr/>
        </p:nvSpPr>
        <p:spPr>
          <a:xfrm>
            <a:off x="1143000" y="235188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= .459</a:t>
            </a:r>
          </a:p>
        </p:txBody>
      </p:sp>
    </p:spTree>
    <p:extLst>
      <p:ext uri="{BB962C8B-B14F-4D97-AF65-F5344CB8AC3E}">
        <p14:creationId xmlns:p14="http://schemas.microsoft.com/office/powerpoint/2010/main" val="33240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800-8981-964E-90E0-C60159B1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455083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A434-BA49-264B-BDB3-11D3E47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7619999" cy="77641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CFC564-C508-644F-AC85-24FBFF01D9F6}"/>
                  </a:ext>
                </a:extLst>
              </p:cNvPr>
              <p:cNvSpPr/>
              <p:nvPr/>
            </p:nvSpPr>
            <p:spPr>
              <a:xfrm>
                <a:off x="152399" y="2830618"/>
                <a:ext cx="7619999" cy="8217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the attribute INCOME, there are:</a:t>
                </a:r>
              </a:p>
              <a:p>
                <a:r>
                  <a:rPr lang="en-US" sz="2400" dirty="0"/>
                  <a:t>A. {low, medium} {high}</a:t>
                </a:r>
              </a:p>
              <a:p>
                <a:r>
                  <a:rPr lang="en-US" sz="2400" dirty="0"/>
                  <a:t>B. {low, high} {medium}</a:t>
                </a:r>
              </a:p>
              <a:p>
                <a:r>
                  <a:rPr lang="en-US" sz="2400" dirty="0"/>
                  <a:t>C. {medium, high} {low}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A. For the partition {{low, medium}, {high}}</a:t>
                </a:r>
              </a:p>
              <a:p>
                <a:r>
                  <a:rPr lang="en-US" sz="2400" dirty="0" err="1"/>
                  <a:t>Gini</a:t>
                </a:r>
                <a:r>
                  <a:rPr lang="en-US" sz="2400" baseline="-25000" dirty="0" err="1"/>
                  <a:t>INCOME</a:t>
                </a:r>
                <a:r>
                  <a:rPr lang="en-US" sz="2400" dirty="0"/>
                  <a:t> =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C. For the partition {{medium, high}, {low}},</a:t>
                </a:r>
              </a:p>
              <a:p>
                <a:r>
                  <a:rPr lang="en-US" sz="2400" dirty="0" err="1"/>
                  <a:t>Gini</a:t>
                </a:r>
                <a:r>
                  <a:rPr lang="en-US" sz="2400" baseline="-25000" dirty="0" err="1"/>
                  <a:t>INCOME</a:t>
                </a:r>
                <a:r>
                  <a:rPr lang="en-US" sz="2400" dirty="0"/>
                  <a:t> =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B. For the partition {{</a:t>
                </a:r>
                <a:r>
                  <a:rPr lang="en-US" sz="2400" dirty="0" err="1"/>
                  <a:t>low,high</a:t>
                </a:r>
                <a:r>
                  <a:rPr lang="en-US" sz="2400" dirty="0"/>
                  <a:t>},{medium}}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/>
                          <m:t>Gini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/>
                          <m:t>INCOME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CFC564-C508-644F-AC85-24FBFF01D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2830618"/>
                <a:ext cx="7619999" cy="8217634"/>
              </a:xfrm>
              <a:prstGeom prst="rect">
                <a:avLst/>
              </a:prstGeom>
              <a:blipFill>
                <a:blip r:embed="rId2"/>
                <a:stretch>
                  <a:fillRect l="-1333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0C4830F-5401-A543-8938-E4E9EF4FA55B}"/>
              </a:ext>
            </a:extLst>
          </p:cNvPr>
          <p:cNvSpPr/>
          <p:nvPr/>
        </p:nvSpPr>
        <p:spPr>
          <a:xfrm>
            <a:off x="152400" y="1295400"/>
            <a:ext cx="687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computer dataset on the class exercise.</a:t>
            </a:r>
          </a:p>
          <a:p>
            <a:r>
              <a:rPr lang="en-US" sz="2400" dirty="0"/>
              <a:t>Let D be the whole dataset of 14 instances.</a:t>
            </a:r>
          </a:p>
          <a:p>
            <a:r>
              <a:rPr lang="en-US" sz="2400" dirty="0"/>
              <a:t>Gini(D) = 1 -(9/14)(9/14) - (5/14)(5/14)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D9A4A-3F9B-544F-B1B2-304D30D25330}"/>
              </a:ext>
            </a:extLst>
          </p:cNvPr>
          <p:cNvSpPr/>
          <p:nvPr/>
        </p:nvSpPr>
        <p:spPr>
          <a:xfrm>
            <a:off x="1143000" y="235188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= .459</a:t>
            </a:r>
          </a:p>
        </p:txBody>
      </p:sp>
    </p:spTree>
    <p:extLst>
      <p:ext uri="{BB962C8B-B14F-4D97-AF65-F5344CB8AC3E}">
        <p14:creationId xmlns:p14="http://schemas.microsoft.com/office/powerpoint/2010/main" val="295663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11CE-11FB-374C-8E24-62AE9D0B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Example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64BA-9DAD-2140-8E6B-0ADE6837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40" y="1905000"/>
            <a:ext cx="6703695" cy="6381962"/>
          </a:xfrm>
        </p:spPr>
        <p:txBody>
          <a:bodyPr>
            <a:normAutofit/>
          </a:bodyPr>
          <a:lstStyle/>
          <a:p>
            <a:r>
              <a:rPr lang="en-US" sz="2400" dirty="0"/>
              <a:t>Which partition should be chosen if we split on INCOME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is </a:t>
            </a:r>
            <a:r>
              <a:rPr lang="el-GR" sz="2400" dirty="0"/>
              <a:t>δ</a:t>
            </a:r>
            <a:r>
              <a:rPr lang="en-US" sz="2400" dirty="0" err="1"/>
              <a:t>Gini</a:t>
            </a:r>
            <a:r>
              <a:rPr lang="en-US" sz="2400" baseline="-25000" dirty="0" err="1"/>
              <a:t>INCOME</a:t>
            </a:r>
            <a:r>
              <a:rPr lang="en-US" sz="2400" dirty="0"/>
              <a:t>(D) if we decide to split on INCOME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else do we need to do to select the attribute for splitting?</a:t>
            </a:r>
          </a:p>
        </p:txBody>
      </p:sp>
    </p:spTree>
    <p:extLst>
      <p:ext uri="{BB962C8B-B14F-4D97-AF65-F5344CB8AC3E}">
        <p14:creationId xmlns:p14="http://schemas.microsoft.com/office/powerpoint/2010/main" val="12734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6D39A-03F5-5949-923F-7B6A7A523DE5}"/>
              </a:ext>
            </a:extLst>
          </p:cNvPr>
          <p:cNvSpPr/>
          <p:nvPr/>
        </p:nvSpPr>
        <p:spPr>
          <a:xfrm>
            <a:off x="457200" y="160020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– Information Gain prefers a split that makes the resultant subsets as pure as possible.</a:t>
            </a:r>
          </a:p>
          <a:p>
            <a:endParaRPr lang="en-US" sz="2400" dirty="0"/>
          </a:p>
          <a:p>
            <a:r>
              <a:rPr lang="en-US" sz="2400" dirty="0"/>
              <a:t>– But what if we have an attribute whose value is unique for each example, such as an ID-code?</a:t>
            </a:r>
          </a:p>
          <a:p>
            <a:endParaRPr lang="en-US" sz="2400" dirty="0"/>
          </a:p>
          <a:p>
            <a:pPr lvl="1"/>
            <a:r>
              <a:rPr lang="en-US" sz="2400" dirty="0"/>
              <a:t>This will produce a perfect split in terms of purity but will not help classify new examples.</a:t>
            </a:r>
          </a:p>
          <a:p>
            <a:pPr lvl="1"/>
            <a:endParaRPr lang="en-US" sz="2400" dirty="0"/>
          </a:p>
          <a:p>
            <a:r>
              <a:rPr lang="en-US" sz="2400" dirty="0"/>
              <a:t>– Thus we want to take into account the number of subsets resulting from the split.</a:t>
            </a:r>
            <a:endParaRPr lang="en-US" sz="24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11A3B-42CA-1E48-9562-CF3C66A69428}"/>
              </a:ext>
            </a:extLst>
          </p:cNvPr>
          <p:cNvSpPr txBox="1"/>
          <p:nvPr/>
        </p:nvSpPr>
        <p:spPr>
          <a:xfrm>
            <a:off x="457200" y="762000"/>
            <a:ext cx="649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+mj-lt"/>
              </a:rPr>
              <a:t>Problem with Information Gain Approach</a:t>
            </a:r>
          </a:p>
        </p:txBody>
      </p:sp>
    </p:spTree>
    <p:extLst>
      <p:ext uri="{BB962C8B-B14F-4D97-AF65-F5344CB8AC3E}">
        <p14:creationId xmlns:p14="http://schemas.microsoft.com/office/powerpoint/2010/main" val="5277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8598</TotalTime>
  <Words>1538</Words>
  <Application>Microsoft Macintosh PowerPoint</Application>
  <PresentationFormat>Custom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Georgia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Task</dc:title>
  <cp:lastModifiedBy>Microsoft Office User</cp:lastModifiedBy>
  <cp:revision>112</cp:revision>
  <dcterms:created xsi:type="dcterms:W3CDTF">2020-06-09T01:53:26Z</dcterms:created>
  <dcterms:modified xsi:type="dcterms:W3CDTF">2020-09-13T21:58:43Z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2020-06-08T00:00:00Z</vt:filetime>
  </property>
  <property fmtid="{D5CDD505-2E9C-101B-9397-08002B2CF9AE}" pid="3" name="Creator">
    <vt:lpwstr>TeX</vt:lpwstr>
  </property>
  <property fmtid="{D5CDD505-2E9C-101B-9397-08002B2CF9AE}" pid="4" name="LastSaved">
    <vt:filetime>2020-06-09T00:00:00Z</vt:filetime>
  </property>
</Properties>
</file>