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6" r:id="rId4"/>
    <p:sldId id="269" r:id="rId5"/>
    <p:sldId id="268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6"/>
  </p:normalViewPr>
  <p:slideViewPr>
    <p:cSldViewPr>
      <p:cViewPr varScale="1">
        <p:scale>
          <a:sx n="74" d="100"/>
          <a:sy n="74" d="100"/>
        </p:scale>
        <p:origin x="184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032" y="9406864"/>
            <a:ext cx="14605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9472-9607-7743-B383-D37F8AF8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Discretizing Numeric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08A14-C1A5-8542-9E4C-635C6B265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219200"/>
            <a:ext cx="7620000" cy="1384995"/>
          </a:xfrm>
        </p:spPr>
        <p:txBody>
          <a:bodyPr/>
          <a:lstStyle/>
          <a:p>
            <a:r>
              <a:rPr lang="en-US" sz="2400" spc="5" dirty="0">
                <a:cs typeface="Times New Roman"/>
              </a:rPr>
              <a:t>Decision </a:t>
            </a:r>
            <a:r>
              <a:rPr lang="en-US" sz="2400" spc="30" dirty="0">
                <a:cs typeface="Times New Roman"/>
              </a:rPr>
              <a:t>trees </a:t>
            </a:r>
            <a:r>
              <a:rPr lang="en-US" sz="2400" spc="15" dirty="0">
                <a:cs typeface="Times New Roman"/>
              </a:rPr>
              <a:t>rely </a:t>
            </a:r>
            <a:r>
              <a:rPr lang="en-US" sz="2400" spc="20" dirty="0">
                <a:cs typeface="Times New Roman"/>
              </a:rPr>
              <a:t>on </a:t>
            </a:r>
            <a:r>
              <a:rPr lang="en-US" sz="2400" spc="25" dirty="0">
                <a:cs typeface="Times New Roman"/>
              </a:rPr>
              <a:t>nominal </a:t>
            </a:r>
            <a:r>
              <a:rPr lang="en-US" sz="2400" spc="50" dirty="0">
                <a:cs typeface="Times New Roman"/>
              </a:rPr>
              <a:t>attributes; </a:t>
            </a:r>
            <a:r>
              <a:rPr lang="en-US" sz="2400" spc="-5" dirty="0">
                <a:cs typeface="Times New Roman"/>
              </a:rPr>
              <a:t>so </a:t>
            </a:r>
            <a:r>
              <a:rPr lang="en-US" sz="2400" spc="45" dirty="0">
                <a:cs typeface="Times New Roman"/>
              </a:rPr>
              <a:t>must </a:t>
            </a:r>
            <a:r>
              <a:rPr lang="en-US" sz="2400" spc="15" dirty="0">
                <a:cs typeface="Times New Roman"/>
              </a:rPr>
              <a:t>discretize </a:t>
            </a:r>
            <a:r>
              <a:rPr lang="en-US" sz="2400" spc="20" dirty="0">
                <a:cs typeface="Times New Roman"/>
              </a:rPr>
              <a:t>numeric-valued </a:t>
            </a:r>
            <a:r>
              <a:rPr lang="en-US" sz="2400" spc="55" dirty="0">
                <a:cs typeface="Times New Roman"/>
              </a:rPr>
              <a:t>attributes </a:t>
            </a:r>
            <a:r>
              <a:rPr lang="en-US" sz="2400" spc="30" dirty="0">
                <a:cs typeface="Times New Roman"/>
              </a:rPr>
              <a:t>into </a:t>
            </a:r>
            <a:r>
              <a:rPr lang="en-US" sz="2400" spc="25" dirty="0">
                <a:cs typeface="Times New Roman"/>
              </a:rPr>
              <a:t>nominal  </a:t>
            </a:r>
            <a:r>
              <a:rPr lang="en-US" sz="2400" dirty="0">
                <a:cs typeface="Times New Roman"/>
              </a:rPr>
              <a:t>classes </a:t>
            </a:r>
            <a:r>
              <a:rPr lang="en-US" sz="2400" spc="30" dirty="0">
                <a:cs typeface="Times New Roman"/>
              </a:rPr>
              <a:t>(in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10" dirty="0">
                <a:cs typeface="Times New Roman"/>
              </a:rPr>
              <a:t>case,</a:t>
            </a:r>
            <a:r>
              <a:rPr lang="en-US" sz="2400" spc="4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intervals)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9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E847-AC42-4F4B-A8E5-C53D8D12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FADD1-42CA-164A-BB85-D386FAEB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990600"/>
            <a:ext cx="7383780" cy="4497706"/>
          </a:xfrm>
        </p:spPr>
        <p:txBody>
          <a:bodyPr/>
          <a:lstStyle/>
          <a:p>
            <a:pPr marL="469265" indent="-457200" algn="just">
              <a:lnSpc>
                <a:spcPct val="100000"/>
              </a:lnSpc>
              <a:spcBef>
                <a:spcPts val="325"/>
              </a:spcBef>
              <a:buFont typeface="+mj-lt"/>
              <a:buAutoNum type="arabicPeriod" startAt="5"/>
              <a:tabLst>
                <a:tab pos="189865" algn="l"/>
              </a:tabLst>
            </a:pPr>
            <a:r>
              <a:rPr lang="en-US" sz="2400" spc="110" dirty="0">
                <a:cs typeface="Times New Roman"/>
              </a:rPr>
              <a:t>Chi-squared based</a:t>
            </a:r>
            <a:r>
              <a:rPr lang="en-US" sz="2400" spc="175" dirty="0">
                <a:cs typeface="Times New Roman"/>
              </a:rPr>
              <a:t> </a:t>
            </a:r>
            <a:r>
              <a:rPr lang="en-US" sz="2400" spc="95" dirty="0">
                <a:cs typeface="Times New Roman"/>
              </a:rPr>
              <a:t>discretization</a:t>
            </a:r>
            <a:endParaRPr lang="en-US" sz="2400" dirty="0">
              <a:cs typeface="Times New Roman"/>
            </a:endParaRPr>
          </a:p>
          <a:p>
            <a:pPr marL="684530" lvl="2" indent="-247650">
              <a:lnSpc>
                <a:spcPct val="100000"/>
              </a:lnSpc>
              <a:spcBef>
                <a:spcPts val="180"/>
              </a:spcBef>
              <a:buAutoNum type="alphaLcParenBoth"/>
              <a:tabLst>
                <a:tab pos="685165" algn="l"/>
              </a:tabLst>
            </a:pPr>
            <a:r>
              <a:rPr lang="en-US" sz="2400" spc="65" dirty="0">
                <a:cs typeface="Times New Roman"/>
              </a:rPr>
              <a:t>Start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with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n-intervals,</a:t>
            </a:r>
            <a:r>
              <a:rPr lang="en-US" sz="2400" spc="11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where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n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is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number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-25" dirty="0">
                <a:cs typeface="Times New Roman"/>
              </a:rPr>
              <a:t>of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instances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in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training</a:t>
            </a:r>
            <a:r>
              <a:rPr lang="en-US" sz="2400" spc="75" dirty="0">
                <a:cs typeface="Times New Roman"/>
              </a:rPr>
              <a:t> </a:t>
            </a:r>
            <a:r>
              <a:rPr lang="en-US" sz="2400" spc="65" dirty="0">
                <a:cs typeface="Times New Roman"/>
              </a:rPr>
              <a:t>data</a:t>
            </a:r>
            <a:endParaRPr lang="en-US" sz="2400" dirty="0">
              <a:cs typeface="Times New Roman"/>
            </a:endParaRPr>
          </a:p>
          <a:p>
            <a:pPr marL="684530" lvl="2" indent="-255270">
              <a:lnSpc>
                <a:spcPct val="100000"/>
              </a:lnSpc>
              <a:spcBef>
                <a:spcPts val="180"/>
              </a:spcBef>
              <a:buAutoNum type="alphaLcParenBoth"/>
              <a:tabLst>
                <a:tab pos="685165" algn="l"/>
              </a:tabLst>
            </a:pPr>
            <a:r>
              <a:rPr lang="en-US" sz="2400" spc="45" dirty="0">
                <a:cs typeface="Times New Roman"/>
              </a:rPr>
              <a:t>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Chi-square </a:t>
            </a:r>
            <a:r>
              <a:rPr lang="en-US" sz="2400" spc="55" dirty="0">
                <a:cs typeface="Times New Roman"/>
              </a:rPr>
              <a:t>test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10" dirty="0">
                <a:cs typeface="Times New Roman"/>
              </a:rPr>
              <a:t>each </a:t>
            </a:r>
            <a:r>
              <a:rPr lang="en-US" sz="2400" spc="35" dirty="0">
                <a:cs typeface="Times New Roman"/>
              </a:rPr>
              <a:t>pair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5" dirty="0">
                <a:cs typeface="Times New Roman"/>
              </a:rPr>
              <a:t>adjacent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intervals.</a:t>
            </a:r>
            <a:endParaRPr lang="en-US" sz="2400" dirty="0">
              <a:cs typeface="Times New Roman"/>
            </a:endParaRPr>
          </a:p>
          <a:p>
            <a:pPr marL="684530" marR="47625" lvl="2" indent="-239395">
              <a:lnSpc>
                <a:spcPct val="102699"/>
              </a:lnSpc>
              <a:spcBef>
                <a:spcPts val="145"/>
              </a:spcBef>
              <a:buAutoNum type="alphaLcParenBoth"/>
              <a:tabLst>
                <a:tab pos="685165" algn="l"/>
              </a:tabLst>
            </a:pPr>
            <a:r>
              <a:rPr lang="en-US" sz="2400" spc="10" dirty="0">
                <a:cs typeface="Times New Roman"/>
              </a:rPr>
              <a:t>Merge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intervals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10" dirty="0">
                <a:cs typeface="Times New Roman"/>
              </a:rPr>
              <a:t>which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Chi-square </a:t>
            </a:r>
            <a:r>
              <a:rPr lang="en-US" sz="2400" spc="10" dirty="0">
                <a:cs typeface="Times New Roman"/>
              </a:rPr>
              <a:t>value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20" dirty="0">
                <a:cs typeface="Times New Roman"/>
              </a:rPr>
              <a:t>smallest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15" dirty="0">
                <a:cs typeface="Times New Roman"/>
              </a:rPr>
              <a:t>does </a:t>
            </a:r>
            <a:r>
              <a:rPr lang="en-US" sz="2400" spc="50" dirty="0">
                <a:cs typeface="Times New Roman"/>
              </a:rPr>
              <a:t>not </a:t>
            </a:r>
            <a:r>
              <a:rPr lang="en-US" sz="2400" spc="5" dirty="0">
                <a:cs typeface="Times New Roman"/>
              </a:rPr>
              <a:t>exceed </a:t>
            </a:r>
            <a:r>
              <a:rPr lang="en-US" sz="2400" spc="55" dirty="0">
                <a:cs typeface="Times New Roman"/>
              </a:rPr>
              <a:t>a  </a:t>
            </a:r>
            <a:r>
              <a:rPr lang="en-US" sz="2400" spc="20" dirty="0">
                <a:cs typeface="Times New Roman"/>
              </a:rPr>
              <a:t>critical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value</a:t>
            </a:r>
            <a:endParaRPr lang="en-US" sz="2400" dirty="0">
              <a:cs typeface="Times New Roman"/>
            </a:endParaRPr>
          </a:p>
          <a:p>
            <a:pPr marL="684530" lvl="2" indent="-255270">
              <a:lnSpc>
                <a:spcPct val="100000"/>
              </a:lnSpc>
              <a:spcBef>
                <a:spcPts val="180"/>
              </a:spcBef>
              <a:buAutoNum type="alphaLcParenBoth"/>
              <a:tabLst>
                <a:tab pos="685165" algn="l"/>
              </a:tabLst>
            </a:pPr>
            <a:r>
              <a:rPr lang="en-US" sz="2400" spc="50" dirty="0">
                <a:cs typeface="Times New Roman"/>
              </a:rPr>
              <a:t>Repeat </a:t>
            </a:r>
            <a:r>
              <a:rPr lang="en-US" sz="2400" spc="35" dirty="0">
                <a:cs typeface="Times New Roman"/>
              </a:rPr>
              <a:t>until </a:t>
            </a:r>
            <a:r>
              <a:rPr lang="en-US" sz="2400" spc="5" dirty="0">
                <a:cs typeface="Times New Roman"/>
              </a:rPr>
              <a:t>some </a:t>
            </a:r>
            <a:r>
              <a:rPr lang="en-US" sz="2400" spc="30" dirty="0">
                <a:cs typeface="Times New Roman"/>
              </a:rPr>
              <a:t>stopping</a:t>
            </a:r>
            <a:r>
              <a:rPr lang="en-US" sz="2400" spc="24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criteria</a:t>
            </a:r>
            <a:endParaRPr lang="en-US" sz="2400" dirty="0">
              <a:cs typeface="Times New Roman"/>
            </a:endParaRPr>
          </a:p>
          <a:p>
            <a:pPr marL="822960" marR="49530" lvl="3" indent="-139065">
              <a:lnSpc>
                <a:spcPct val="102699"/>
              </a:lnSpc>
              <a:spcBef>
                <a:spcPts val="145"/>
              </a:spcBef>
              <a:buFont typeface="Arial Unicode MS"/>
              <a:buChar char="·"/>
              <a:tabLst>
                <a:tab pos="823594" algn="l"/>
              </a:tabLst>
            </a:pPr>
            <a:r>
              <a:rPr lang="en-US" sz="2400" spc="35" dirty="0">
                <a:cs typeface="Times New Roman"/>
              </a:rPr>
              <a:t>One </a:t>
            </a:r>
            <a:r>
              <a:rPr lang="en-US" sz="2400" spc="30" dirty="0">
                <a:cs typeface="Times New Roman"/>
              </a:rPr>
              <a:t>stopping criteria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25" dirty="0">
                <a:cs typeface="Times New Roman"/>
              </a:rPr>
              <a:t>no </a:t>
            </a:r>
            <a:r>
              <a:rPr lang="en-US" sz="2400" spc="35" dirty="0">
                <a:cs typeface="Times New Roman"/>
              </a:rPr>
              <a:t>pair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5" dirty="0">
                <a:cs typeface="Times New Roman"/>
              </a:rPr>
              <a:t>adjacent </a:t>
            </a:r>
            <a:r>
              <a:rPr lang="en-US" sz="2400" spc="20" dirty="0">
                <a:cs typeface="Times New Roman"/>
              </a:rPr>
              <a:t>intervals </a:t>
            </a:r>
            <a:r>
              <a:rPr lang="en-US" sz="2400" spc="35" dirty="0">
                <a:cs typeface="Times New Roman"/>
              </a:rPr>
              <a:t>has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25" dirty="0">
                <a:cs typeface="Times New Roman"/>
              </a:rPr>
              <a:t>Chi-square </a:t>
            </a:r>
            <a:r>
              <a:rPr lang="en-US" sz="2400" spc="10" dirty="0">
                <a:cs typeface="Times New Roman"/>
              </a:rPr>
              <a:t>value </a:t>
            </a:r>
            <a:r>
              <a:rPr lang="en-US" sz="2400" spc="80" dirty="0">
                <a:cs typeface="Times New Roman"/>
              </a:rPr>
              <a:t>that 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-10" dirty="0">
                <a:cs typeface="Times New Roman"/>
              </a:rPr>
              <a:t>lower </a:t>
            </a:r>
            <a:r>
              <a:rPr lang="en-US" sz="2400" spc="65" dirty="0">
                <a:cs typeface="Times New Roman"/>
              </a:rPr>
              <a:t>than </a:t>
            </a:r>
            <a:r>
              <a:rPr lang="en-US" sz="2400" spc="5" dirty="0">
                <a:cs typeface="Times New Roman"/>
              </a:rPr>
              <a:t>some</a:t>
            </a:r>
            <a:r>
              <a:rPr lang="en-US" sz="2400" spc="5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threshold</a:t>
            </a:r>
            <a:endParaRPr lang="en-US" sz="2400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8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E847-AC42-4F4B-A8E5-C53D8D12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Chi-Square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FADD1-42CA-164A-BB85-D386FAEB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990600"/>
            <a:ext cx="7383780" cy="110799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985E3E-B97B-3E4C-B968-731FACB2893F}"/>
              </a:ext>
            </a:extLst>
          </p:cNvPr>
          <p:cNvSpPr/>
          <p:nvPr/>
        </p:nvSpPr>
        <p:spPr>
          <a:xfrm>
            <a:off x="-152400" y="990600"/>
            <a:ext cx="7924800" cy="3559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1640" marR="30480" lvl="1" indent="-139065" algn="just">
              <a:lnSpc>
                <a:spcPct val="102699"/>
              </a:lnSpc>
              <a:spcBef>
                <a:spcPts val="204"/>
              </a:spcBef>
              <a:buFont typeface="Arial Unicode MS"/>
              <a:buChar char="·"/>
              <a:tabLst>
                <a:tab pos="422275" algn="l"/>
              </a:tabLst>
            </a:pPr>
            <a:r>
              <a:rPr lang="en-US" sz="2400" spc="15" dirty="0">
                <a:cs typeface="Times New Roman"/>
              </a:rPr>
              <a:t>For </a:t>
            </a:r>
            <a:r>
              <a:rPr lang="en-US" sz="2400" spc="35" dirty="0">
                <a:cs typeface="Times New Roman"/>
              </a:rPr>
              <a:t>our </a:t>
            </a:r>
            <a:r>
              <a:rPr lang="en-US" sz="2400" spc="30" dirty="0">
                <a:cs typeface="Times New Roman"/>
              </a:rPr>
              <a:t>purposes,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Chi-square </a:t>
            </a:r>
            <a:r>
              <a:rPr lang="en-US" sz="2400" spc="55" dirty="0">
                <a:cs typeface="Times New Roman"/>
              </a:rPr>
              <a:t>test </a:t>
            </a:r>
            <a:r>
              <a:rPr lang="en-US" sz="2400" spc="30" dirty="0">
                <a:cs typeface="Times New Roman"/>
              </a:rPr>
              <a:t>determines </a:t>
            </a:r>
            <a:r>
              <a:rPr lang="en-US" sz="2400" spc="35" dirty="0">
                <a:cs typeface="Times New Roman"/>
              </a:rPr>
              <a:t>whether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intervals differentiate </a:t>
            </a:r>
            <a:r>
              <a:rPr lang="en-US" sz="2400" spc="55" dirty="0">
                <a:cs typeface="Times New Roman"/>
              </a:rPr>
              <a:t>the  attributes </a:t>
            </a:r>
            <a:r>
              <a:rPr lang="en-US" sz="2400" spc="5" dirty="0">
                <a:cs typeface="Times New Roman"/>
              </a:rPr>
              <a:t>class values </a:t>
            </a:r>
            <a:r>
              <a:rPr lang="en-US" sz="2400" spc="-10" dirty="0">
                <a:cs typeface="Times New Roman"/>
              </a:rPr>
              <a:t>— </a:t>
            </a:r>
            <a:r>
              <a:rPr lang="en-US" sz="2400" spc="5" dirty="0" err="1">
                <a:cs typeface="Times New Roman"/>
              </a:rPr>
              <a:t>ie</a:t>
            </a:r>
            <a:r>
              <a:rPr lang="en-US" sz="2400" spc="5" dirty="0">
                <a:cs typeface="Times New Roman"/>
              </a:rPr>
              <a:t>., </a:t>
            </a:r>
            <a:r>
              <a:rPr lang="en-US" sz="2400" spc="35" dirty="0">
                <a:cs typeface="Times New Roman"/>
              </a:rPr>
              <a:t>whether </a:t>
            </a:r>
            <a:r>
              <a:rPr lang="en-US" sz="2400" spc="15" dirty="0">
                <a:cs typeface="Times New Roman"/>
              </a:rPr>
              <a:t>presence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10" dirty="0">
                <a:cs typeface="Times New Roman"/>
              </a:rPr>
              <a:t>one </a:t>
            </a:r>
            <a:r>
              <a:rPr lang="en-US" sz="2400" spc="20" dirty="0">
                <a:cs typeface="Times New Roman"/>
              </a:rPr>
              <a:t>interval </a:t>
            </a:r>
            <a:r>
              <a:rPr lang="en-US" sz="2400" spc="15" dirty="0">
                <a:cs typeface="Times New Roman"/>
              </a:rPr>
              <a:t>suggests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15" dirty="0">
                <a:cs typeface="Times New Roman"/>
              </a:rPr>
              <a:t>different </a:t>
            </a:r>
            <a:r>
              <a:rPr lang="en-US" sz="2400" spc="5" dirty="0">
                <a:cs typeface="Times New Roman"/>
              </a:rPr>
              <a:t>class </a:t>
            </a:r>
            <a:r>
              <a:rPr lang="en-US" sz="2400" spc="28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value </a:t>
            </a:r>
            <a:r>
              <a:rPr lang="en-US" sz="2400" spc="65" dirty="0">
                <a:cs typeface="Times New Roman"/>
              </a:rPr>
              <a:t>than </a:t>
            </a:r>
            <a:r>
              <a:rPr lang="en-US" sz="2400" spc="15" dirty="0">
                <a:cs typeface="Times New Roman"/>
              </a:rPr>
              <a:t>presence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other </a:t>
            </a:r>
            <a:r>
              <a:rPr lang="en-US" sz="2400" spc="20" dirty="0">
                <a:cs typeface="Times New Roman"/>
              </a:rPr>
              <a:t>interval. </a:t>
            </a:r>
            <a:r>
              <a:rPr lang="en-US" sz="2400" spc="-5" dirty="0">
                <a:cs typeface="Times New Roman"/>
              </a:rPr>
              <a:t>If </a:t>
            </a:r>
            <a:r>
              <a:rPr lang="en-US" sz="2400" spc="45" dirty="0">
                <a:cs typeface="Times New Roman"/>
              </a:rPr>
              <a:t>not, </a:t>
            </a:r>
            <a:r>
              <a:rPr lang="en-US" sz="2400" spc="50" dirty="0">
                <a:cs typeface="Times New Roman"/>
              </a:rPr>
              <a:t>then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intervals </a:t>
            </a:r>
            <a:r>
              <a:rPr lang="en-US" sz="2400" spc="30" dirty="0">
                <a:cs typeface="Times New Roman"/>
              </a:rPr>
              <a:t>can </a:t>
            </a:r>
            <a:r>
              <a:rPr lang="en-US" sz="2400" spc="45" dirty="0">
                <a:cs typeface="Times New Roman"/>
              </a:rPr>
              <a:t>be </a:t>
            </a:r>
            <a:r>
              <a:rPr lang="en-US" sz="2400" spc="15" dirty="0">
                <a:cs typeface="Times New Roman"/>
              </a:rPr>
              <a:t>considered  </a:t>
            </a:r>
            <a:r>
              <a:rPr lang="en-US" sz="2400" dirty="0">
                <a:cs typeface="Times New Roman"/>
              </a:rPr>
              <a:t>for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merging.</a:t>
            </a:r>
          </a:p>
          <a:p>
            <a:pPr marL="421640" marR="30480" lvl="1" indent="-139065" algn="just">
              <a:lnSpc>
                <a:spcPct val="102699"/>
              </a:lnSpc>
              <a:spcBef>
                <a:spcPts val="204"/>
              </a:spcBef>
              <a:buFont typeface="Arial Unicode MS"/>
              <a:buChar char="·"/>
              <a:tabLst>
                <a:tab pos="422275" algn="l"/>
              </a:tabLst>
            </a:pPr>
            <a:endParaRPr lang="en-US" sz="2400" dirty="0">
              <a:cs typeface="Times New Roman"/>
            </a:endParaRPr>
          </a:p>
          <a:p>
            <a:pPr marL="421640" lvl="1" indent="-139065" algn="just">
              <a:lnSpc>
                <a:spcPct val="100000"/>
              </a:lnSpc>
              <a:spcBef>
                <a:spcPts val="225"/>
              </a:spcBef>
              <a:buFont typeface="Arial Unicode MS"/>
              <a:buChar char="·"/>
              <a:tabLst>
                <a:tab pos="422275" algn="l"/>
              </a:tabLst>
            </a:pPr>
            <a:r>
              <a:rPr lang="en-US" sz="2400" spc="55" dirty="0">
                <a:cs typeface="Times New Roman"/>
              </a:rPr>
              <a:t>Our </a:t>
            </a:r>
            <a:r>
              <a:rPr lang="en-US" sz="2400" spc="15" dirty="0">
                <a:cs typeface="Times New Roman"/>
              </a:rPr>
              <a:t>null </a:t>
            </a:r>
            <a:r>
              <a:rPr lang="en-US" sz="2400" spc="25" dirty="0">
                <a:cs typeface="Times New Roman"/>
              </a:rPr>
              <a:t>hypothesis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80" dirty="0">
                <a:cs typeface="Times New Roman"/>
              </a:rPr>
              <a:t>that</a:t>
            </a:r>
            <a:r>
              <a:rPr lang="en-US" sz="2400" spc="21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intervals </a:t>
            </a:r>
            <a:r>
              <a:rPr lang="en-US" sz="2400" spc="25" dirty="0">
                <a:cs typeface="Times New Roman"/>
              </a:rPr>
              <a:t>do </a:t>
            </a:r>
            <a:r>
              <a:rPr lang="en-US" sz="2400" spc="50" dirty="0">
                <a:cs typeface="Times New Roman"/>
              </a:rPr>
              <a:t>not </a:t>
            </a:r>
            <a:r>
              <a:rPr lang="en-US" sz="2400" spc="20" dirty="0">
                <a:cs typeface="Times New Roman"/>
              </a:rPr>
              <a:t>differentiate </a:t>
            </a:r>
            <a:r>
              <a:rPr lang="en-US" sz="2400" spc="55" dirty="0">
                <a:cs typeface="Times New Roman"/>
              </a:rPr>
              <a:t>the attributes </a:t>
            </a:r>
            <a:r>
              <a:rPr lang="en-US" sz="2400" spc="5" dirty="0">
                <a:cs typeface="Times New Roman"/>
              </a:rPr>
              <a:t>class </a:t>
            </a:r>
            <a:r>
              <a:rPr lang="en-US" sz="2400" spc="10" dirty="0">
                <a:cs typeface="Times New Roman"/>
              </a:rPr>
              <a:t>values.</a:t>
            </a:r>
          </a:p>
          <a:p>
            <a:pPr marL="282575" lvl="1" algn="just">
              <a:lnSpc>
                <a:spcPct val="100000"/>
              </a:lnSpc>
              <a:spcBef>
                <a:spcPts val="225"/>
              </a:spcBef>
              <a:tabLst>
                <a:tab pos="422275" algn="l"/>
              </a:tabLst>
            </a:pPr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86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E847-AC42-4F4B-A8E5-C53D8D12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Chi-Square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FADD1-42CA-164A-BB85-D386FAEB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990600"/>
            <a:ext cx="7383780" cy="110799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985E3E-B97B-3E4C-B968-731FACB2893F}"/>
                  </a:ext>
                </a:extLst>
              </p:cNvPr>
              <p:cNvSpPr/>
              <p:nvPr/>
            </p:nvSpPr>
            <p:spPr>
              <a:xfrm>
                <a:off x="0" y="990600"/>
                <a:ext cx="7772400" cy="9873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68275" marR="30480" indent="-342900" algn="just">
                  <a:lnSpc>
                    <a:spcPct val="102299"/>
                  </a:lnSpc>
                  <a:spcBef>
                    <a:spcPts val="210"/>
                  </a:spcBef>
                  <a:buFont typeface="Arial" panose="020B0604020202020204" pitchFamily="34" charset="0"/>
                  <a:buChar char="•"/>
                  <a:tabLst>
                    <a:tab pos="422275" algn="l"/>
                  </a:tabLst>
                </a:pPr>
                <a:r>
                  <a:rPr lang="en-US" sz="2400" spc="45" dirty="0">
                    <a:cs typeface="Times New Roman"/>
                  </a:rPr>
                  <a:t>Construct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20" dirty="0">
                    <a:cs typeface="Times New Roman"/>
                  </a:rPr>
                  <a:t>contingency </a:t>
                </a:r>
                <a:r>
                  <a:rPr lang="en-US" sz="2400" spc="40" dirty="0">
                    <a:cs typeface="Times New Roman"/>
                  </a:rPr>
                  <a:t>table </a:t>
                </a:r>
                <a:r>
                  <a:rPr lang="en-US" sz="2400" spc="50" dirty="0">
                    <a:cs typeface="Times New Roman"/>
                  </a:rPr>
                  <a:t>C </a:t>
                </a:r>
                <a:r>
                  <a:rPr lang="en-US" sz="2400" spc="20" dirty="0">
                    <a:cs typeface="Times New Roman"/>
                  </a:rPr>
                  <a:t>in </a:t>
                </a:r>
                <a:r>
                  <a:rPr lang="en-US" sz="2400" spc="10" dirty="0">
                    <a:cs typeface="Times New Roman"/>
                  </a:rPr>
                  <a:t>which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dirty="0">
                    <a:cs typeface="Times New Roman"/>
                  </a:rPr>
                  <a:t>rows </a:t>
                </a:r>
                <a:r>
                  <a:rPr lang="en-US" sz="2400" spc="35" dirty="0">
                    <a:cs typeface="Times New Roman"/>
                  </a:rPr>
                  <a:t>are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20" dirty="0">
                    <a:cs typeface="Times New Roman"/>
                  </a:rPr>
                  <a:t>intervals (2 </a:t>
                </a:r>
                <a:r>
                  <a:rPr lang="en-US" sz="2400" dirty="0">
                    <a:cs typeface="Times New Roman"/>
                  </a:rPr>
                  <a:t>rows </a:t>
                </a:r>
                <a:r>
                  <a:rPr lang="en-US" sz="2400" spc="20" dirty="0">
                    <a:cs typeface="Times New Roman"/>
                  </a:rPr>
                  <a:t>in </a:t>
                </a:r>
                <a:r>
                  <a:rPr lang="en-US" sz="2400" spc="35" dirty="0">
                    <a:cs typeface="Times New Roman"/>
                  </a:rPr>
                  <a:t>our </a:t>
                </a:r>
                <a:r>
                  <a:rPr lang="en-US" sz="2400" spc="15" dirty="0">
                    <a:cs typeface="Times New Roman"/>
                  </a:rPr>
                  <a:t>case)  </a:t>
                </a:r>
                <a:r>
                  <a:rPr lang="en-US" sz="2400" spc="50" dirty="0">
                    <a:cs typeface="Times New Roman"/>
                  </a:rPr>
                  <a:t>and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20" dirty="0">
                    <a:cs typeface="Times New Roman"/>
                  </a:rPr>
                  <a:t>columns </a:t>
                </a:r>
                <a:r>
                  <a:rPr lang="en-US" sz="2400" spc="35" dirty="0">
                    <a:cs typeface="Times New Roman"/>
                  </a:rPr>
                  <a:t>are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5" dirty="0">
                    <a:cs typeface="Times New Roman"/>
                  </a:rPr>
                  <a:t>class values </a:t>
                </a:r>
                <a:r>
                  <a:rPr lang="en-US" sz="2400" spc="20" dirty="0">
                    <a:cs typeface="Times New Roman"/>
                  </a:rPr>
                  <a:t>(2 columns </a:t>
                </a:r>
                <a:r>
                  <a:rPr lang="en-US" sz="2400" spc="-25" dirty="0">
                    <a:cs typeface="Times New Roman"/>
                  </a:rPr>
                  <a:t>if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5" dirty="0">
                    <a:cs typeface="Times New Roman"/>
                  </a:rPr>
                  <a:t>class values </a:t>
                </a:r>
                <a:r>
                  <a:rPr lang="en-US" sz="2400" spc="35" dirty="0">
                    <a:cs typeface="Times New Roman"/>
                  </a:rPr>
                  <a:t>are </a:t>
                </a:r>
                <a:r>
                  <a:rPr lang="en-US" sz="2400" spc="50" dirty="0">
                    <a:cs typeface="Times New Roman"/>
                  </a:rPr>
                  <a:t>just </a:t>
                </a:r>
                <a:r>
                  <a:rPr lang="en-US" sz="2400" spc="25" dirty="0">
                    <a:cs typeface="Times New Roman"/>
                  </a:rPr>
                  <a:t>YES </a:t>
                </a:r>
                <a:r>
                  <a:rPr lang="en-US" sz="2400" spc="50" dirty="0">
                    <a:cs typeface="Times New Roman"/>
                  </a:rPr>
                  <a:t>and  </a:t>
                </a:r>
                <a:r>
                  <a:rPr lang="en-US" sz="2400" spc="35" dirty="0">
                    <a:cs typeface="Times New Roman"/>
                  </a:rPr>
                  <a:t>NO).</a:t>
                </a:r>
              </a:p>
              <a:p>
                <a:pPr marL="421640" marR="30480" lvl="1" indent="-139065" algn="just">
                  <a:lnSpc>
                    <a:spcPct val="102299"/>
                  </a:lnSpc>
                  <a:spcBef>
                    <a:spcPts val="210"/>
                  </a:spcBef>
                  <a:buFont typeface="Arial Unicode MS"/>
                  <a:buChar char="·"/>
                  <a:tabLst>
                    <a:tab pos="422275" algn="l"/>
                  </a:tabLst>
                </a:pPr>
                <a:endParaRPr lang="en-US" sz="2400" dirty="0">
                  <a:cs typeface="Times New Roman"/>
                </a:endParaRPr>
              </a:p>
              <a:p>
                <a:pPr marL="168275" marR="31115" indent="-342900" algn="just">
                  <a:lnSpc>
                    <a:spcPct val="102699"/>
                  </a:lnSpc>
                  <a:spcBef>
                    <a:spcPts val="204"/>
                  </a:spcBef>
                  <a:buFont typeface="Arial" panose="020B0604020202020204" pitchFamily="34" charset="0"/>
                  <a:buChar char="•"/>
                  <a:tabLst>
                    <a:tab pos="422275" algn="l"/>
                  </a:tabLst>
                </a:pPr>
                <a:r>
                  <a:rPr lang="en-US" sz="2400" spc="5" dirty="0">
                    <a:cs typeface="Times New Roman"/>
                  </a:rPr>
                  <a:t>Degrees </a:t>
                </a:r>
                <a:r>
                  <a:rPr lang="en-US" sz="2400" spc="-25" dirty="0">
                    <a:cs typeface="Times New Roman"/>
                  </a:rPr>
                  <a:t>of </a:t>
                </a:r>
                <a:r>
                  <a:rPr lang="en-US" sz="2400" spc="15" dirty="0">
                    <a:cs typeface="Times New Roman"/>
                  </a:rPr>
                  <a:t>freedom </a:t>
                </a:r>
                <a:r>
                  <a:rPr lang="en-US" sz="2400" dirty="0">
                    <a:cs typeface="Times New Roman"/>
                  </a:rPr>
                  <a:t>for </a:t>
                </a:r>
                <a:r>
                  <a:rPr lang="en-US" sz="2400" spc="40" dirty="0">
                    <a:cs typeface="Times New Roman"/>
                  </a:rPr>
                  <a:t>this </a:t>
                </a:r>
                <a:r>
                  <a:rPr lang="en-US" sz="2400" spc="35" dirty="0">
                    <a:cs typeface="Times New Roman"/>
                  </a:rPr>
                  <a:t>statistical </a:t>
                </a:r>
                <a:r>
                  <a:rPr lang="en-US" sz="2400" spc="55" dirty="0">
                    <a:cs typeface="Times New Roman"/>
                  </a:rPr>
                  <a:t>test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50" dirty="0">
                    <a:cs typeface="Times New Roman"/>
                  </a:rPr>
                  <a:t>product </a:t>
                </a:r>
                <a:r>
                  <a:rPr lang="en-US" sz="2400" spc="-25" dirty="0">
                    <a:cs typeface="Times New Roman"/>
                  </a:rPr>
                  <a:t>of </a:t>
                </a:r>
                <a:r>
                  <a:rPr lang="en-US" sz="2400" spc="30" dirty="0">
                    <a:cs typeface="Times New Roman"/>
                  </a:rPr>
                  <a:t>(r-1) </a:t>
                </a:r>
                <a:r>
                  <a:rPr lang="en-US" sz="2400" spc="50" dirty="0">
                    <a:cs typeface="Times New Roman"/>
                  </a:rPr>
                  <a:t>and </a:t>
                </a:r>
                <a:r>
                  <a:rPr lang="en-US" sz="2400" spc="15" dirty="0">
                    <a:cs typeface="Times New Roman"/>
                  </a:rPr>
                  <a:t>(c-1) </a:t>
                </a:r>
                <a:r>
                  <a:rPr lang="en-US" sz="2400" spc="20" dirty="0">
                    <a:cs typeface="Times New Roman"/>
                  </a:rPr>
                  <a:t>where </a:t>
                </a:r>
                <a:r>
                  <a:rPr lang="en-US" sz="2400" spc="60" dirty="0">
                    <a:cs typeface="Times New Roman"/>
                  </a:rPr>
                  <a:t>r </a:t>
                </a:r>
                <a:r>
                  <a:rPr lang="en-US" sz="2400" spc="-5" dirty="0">
                    <a:cs typeface="Times New Roman"/>
                  </a:rPr>
                  <a:t>is 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0" dirty="0">
                    <a:cs typeface="Times New Roman"/>
                  </a:rPr>
                  <a:t>number </a:t>
                </a:r>
                <a:r>
                  <a:rPr lang="en-US" sz="2400" spc="-25" dirty="0">
                    <a:cs typeface="Times New Roman"/>
                  </a:rPr>
                  <a:t>of </a:t>
                </a:r>
                <a:r>
                  <a:rPr lang="en-US" sz="2400" dirty="0">
                    <a:cs typeface="Times New Roman"/>
                  </a:rPr>
                  <a:t>rows </a:t>
                </a:r>
                <a:r>
                  <a:rPr lang="en-US" sz="2400" spc="50" dirty="0">
                    <a:cs typeface="Times New Roman"/>
                  </a:rPr>
                  <a:t>and </a:t>
                </a:r>
                <a:r>
                  <a:rPr lang="en-US" sz="2400" spc="-5" dirty="0">
                    <a:cs typeface="Times New Roman"/>
                  </a:rPr>
                  <a:t>c is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0" dirty="0">
                    <a:cs typeface="Times New Roman"/>
                  </a:rPr>
                  <a:t>number </a:t>
                </a:r>
                <a:r>
                  <a:rPr lang="en-US" sz="2400" spc="-25" dirty="0">
                    <a:cs typeface="Times New Roman"/>
                  </a:rPr>
                  <a:t>of </a:t>
                </a:r>
                <a:r>
                  <a:rPr lang="en-US" sz="2400" spc="20" dirty="0">
                    <a:cs typeface="Times New Roman"/>
                  </a:rPr>
                  <a:t>columns in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20" dirty="0">
                    <a:cs typeface="Times New Roman"/>
                  </a:rPr>
                  <a:t>contingency</a:t>
                </a:r>
                <a:r>
                  <a:rPr lang="en-US" sz="2400" spc="180" dirty="0">
                    <a:cs typeface="Times New Roman"/>
                  </a:rPr>
                  <a:t> </a:t>
                </a:r>
                <a:r>
                  <a:rPr lang="en-US" sz="2400" spc="35" dirty="0">
                    <a:cs typeface="Times New Roman"/>
                  </a:rPr>
                  <a:t>table.</a:t>
                </a:r>
              </a:p>
              <a:p>
                <a:pPr marL="421640" marR="31115" lvl="1" indent="-139065" algn="just">
                  <a:lnSpc>
                    <a:spcPct val="102699"/>
                  </a:lnSpc>
                  <a:spcBef>
                    <a:spcPts val="204"/>
                  </a:spcBef>
                  <a:buFont typeface="Arial Unicode MS"/>
                  <a:buChar char="·"/>
                  <a:tabLst>
                    <a:tab pos="422275" algn="l"/>
                  </a:tabLst>
                </a:pPr>
                <a:endParaRPr lang="en-US" sz="2400" dirty="0">
                  <a:cs typeface="Times New Roman"/>
                </a:endParaRPr>
              </a:p>
              <a:p>
                <a:pPr marL="168275" marR="31750" indent="-342900" algn="just">
                  <a:lnSpc>
                    <a:spcPct val="102699"/>
                  </a:lnSpc>
                  <a:spcBef>
                    <a:spcPts val="195"/>
                  </a:spcBef>
                  <a:buFont typeface="Arial" panose="020B0604020202020204" pitchFamily="34" charset="0"/>
                  <a:buChar char="•"/>
                  <a:tabLst>
                    <a:tab pos="422275" algn="l"/>
                  </a:tabLst>
                </a:pPr>
                <a:r>
                  <a:rPr lang="en-US" sz="2400" spc="85" dirty="0" err="1">
                    <a:cs typeface="Times New Roman"/>
                  </a:rPr>
                  <a:t>C</a:t>
                </a:r>
                <a:r>
                  <a:rPr lang="en-US" sz="2400" spc="127" baseline="-10416" dirty="0" err="1">
                    <a:cs typeface="Arial"/>
                  </a:rPr>
                  <a:t>i,j</a:t>
                </a:r>
                <a:r>
                  <a:rPr lang="en-US" sz="2400" spc="127" baseline="-10416" dirty="0">
                    <a:cs typeface="Arial"/>
                  </a:rPr>
                  <a:t> </a:t>
                </a:r>
                <a:r>
                  <a:rPr lang="en-US" sz="2400" spc="225" dirty="0">
                    <a:cs typeface="Times New Roman"/>
                  </a:rPr>
                  <a:t>= </a:t>
                </a:r>
                <a:r>
                  <a:rPr lang="en-US" sz="2400" spc="40" dirty="0">
                    <a:cs typeface="Times New Roman"/>
                  </a:rPr>
                  <a:t>number </a:t>
                </a:r>
                <a:r>
                  <a:rPr lang="en-US" sz="2400" spc="-25" dirty="0">
                    <a:cs typeface="Times New Roman"/>
                  </a:rPr>
                  <a:t>of </a:t>
                </a:r>
                <a:r>
                  <a:rPr lang="en-US" sz="2400" spc="25" dirty="0">
                    <a:cs typeface="Times New Roman"/>
                  </a:rPr>
                  <a:t>instances </a:t>
                </a:r>
                <a:r>
                  <a:rPr lang="en-US" sz="2400" spc="20" dirty="0">
                    <a:cs typeface="Times New Roman"/>
                  </a:rPr>
                  <a:t>in interval </a:t>
                </a:r>
                <a:r>
                  <a:rPr lang="en-US" sz="2400" i="1" spc="25" dirty="0" err="1">
                    <a:cs typeface="Times New Roman"/>
                  </a:rPr>
                  <a:t>i</a:t>
                </a:r>
                <a:r>
                  <a:rPr lang="en-US" sz="2400" i="1" spc="25" dirty="0">
                    <a:cs typeface="Times New Roman"/>
                  </a:rPr>
                  <a:t> </a:t>
                </a:r>
                <a:r>
                  <a:rPr lang="en-US" sz="2400" spc="5" dirty="0">
                    <a:cs typeface="Times New Roman"/>
                  </a:rPr>
                  <a:t>whose </a:t>
                </a:r>
                <a:r>
                  <a:rPr lang="en-US" sz="2400" spc="15" dirty="0">
                    <a:cs typeface="Times New Roman"/>
                  </a:rPr>
                  <a:t>Class </a:t>
                </a:r>
                <a:r>
                  <a:rPr lang="en-US" sz="2400" spc="10" dirty="0">
                    <a:cs typeface="Times New Roman"/>
                  </a:rPr>
                  <a:t>value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15" dirty="0">
                    <a:cs typeface="Times New Roman"/>
                  </a:rPr>
                  <a:t>Class </a:t>
                </a:r>
                <a:r>
                  <a:rPr lang="en-US" sz="2400" spc="10" dirty="0">
                    <a:cs typeface="Times New Roman"/>
                  </a:rPr>
                  <a:t>value </a:t>
                </a:r>
                <a:r>
                  <a:rPr lang="en-US" sz="2400" spc="30" dirty="0">
                    <a:cs typeface="Times New Roman"/>
                  </a:rPr>
                  <a:t>represented  </a:t>
                </a:r>
                <a:r>
                  <a:rPr lang="en-US" sz="2400" spc="25" dirty="0">
                    <a:cs typeface="Times New Roman"/>
                  </a:rPr>
                  <a:t>by </a:t>
                </a:r>
                <a:r>
                  <a:rPr lang="en-US" sz="2400" spc="20" dirty="0">
                    <a:cs typeface="Times New Roman"/>
                  </a:rPr>
                  <a:t>column</a:t>
                </a:r>
                <a:r>
                  <a:rPr lang="en-US" sz="2400" spc="145" dirty="0">
                    <a:cs typeface="Times New Roman"/>
                  </a:rPr>
                  <a:t> </a:t>
                </a:r>
                <a:r>
                  <a:rPr lang="en-US" sz="2400" i="1" spc="25" dirty="0">
                    <a:cs typeface="Times New Roman"/>
                  </a:rPr>
                  <a:t>j</a:t>
                </a:r>
              </a:p>
              <a:p>
                <a:pPr marL="168275" marR="31750" indent="-342900" algn="just">
                  <a:lnSpc>
                    <a:spcPct val="102699"/>
                  </a:lnSpc>
                  <a:spcBef>
                    <a:spcPts val="195"/>
                  </a:spcBef>
                  <a:buFont typeface="Arial" panose="020B0604020202020204" pitchFamily="34" charset="0"/>
                  <a:buChar char="•"/>
                  <a:tabLst>
                    <a:tab pos="422275" algn="l"/>
                  </a:tabLst>
                </a:pPr>
                <a:endParaRPr lang="en-US" sz="2400" dirty="0">
                  <a:cs typeface="Times New Roman"/>
                </a:endParaRPr>
              </a:p>
              <a:p>
                <a:pPr marL="168275" marR="31750" indent="-342900" algn="just">
                  <a:lnSpc>
                    <a:spcPct val="102699"/>
                  </a:lnSpc>
                  <a:spcBef>
                    <a:spcPts val="195"/>
                  </a:spcBef>
                  <a:buFont typeface="Arial" panose="020B0604020202020204" pitchFamily="34" charset="0"/>
                  <a:buChar char="•"/>
                  <a:tabLst>
                    <a:tab pos="4222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E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𝑅𝑜𝑤𝑇𝑜𝑡𝑎𝑙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i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>
                    <a:cs typeface="Times New Roman"/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𝐶𝑜𝑙𝑢𝑚𝑛𝑇𝑜𝑡𝑎𝑙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>
                    <a:cs typeface="Times New Roman"/>
                  </a:rPr>
                  <a:t> x N</a:t>
                </a:r>
              </a:p>
              <a:p>
                <a:pPr marR="31750" algn="just">
                  <a:lnSpc>
                    <a:spcPct val="102699"/>
                  </a:lnSpc>
                  <a:spcBef>
                    <a:spcPts val="195"/>
                  </a:spcBef>
                  <a:tabLst>
                    <a:tab pos="422275" algn="l"/>
                  </a:tabLst>
                </a:pPr>
                <a:r>
                  <a:rPr lang="en-US" sz="2400" dirty="0">
                    <a:cs typeface="Times New Roman"/>
                  </a:rPr>
                  <a:t>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𝑅𝑜𝑤𝑇𝑜𝑡𝑎𝑙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𝐶𝑜𝑙𝑢𝑚𝑛𝑇𝑜𝑡𝑎𝑙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den>
                    </m:f>
                  </m:oMath>
                </a14:m>
                <a:endParaRPr lang="en-US" sz="2400" dirty="0">
                  <a:cs typeface="Times New Roman"/>
                </a:endParaRPr>
              </a:p>
              <a:p>
                <a:pPr marR="31750" algn="just">
                  <a:lnSpc>
                    <a:spcPct val="102699"/>
                  </a:lnSpc>
                  <a:spcBef>
                    <a:spcPts val="195"/>
                  </a:spcBef>
                  <a:tabLst>
                    <a:tab pos="422275" algn="l"/>
                  </a:tabLst>
                </a:pPr>
                <a:endParaRPr lang="en-US" sz="2400" dirty="0">
                  <a:cs typeface="Times New Roman"/>
                </a:endParaRPr>
              </a:p>
              <a:p>
                <a:pPr marR="31750" algn="just">
                  <a:lnSpc>
                    <a:spcPct val="102699"/>
                  </a:lnSpc>
                  <a:spcBef>
                    <a:spcPts val="195"/>
                  </a:spcBef>
                  <a:tabLst>
                    <a:tab pos="422275" algn="l"/>
                  </a:tabLst>
                </a:pPr>
                <a:r>
                  <a:rPr lang="en-US" sz="2400" b="0" dirty="0">
                    <a:ea typeface="Cambria Math" panose="02040503050406030204" pitchFamily="18" charset="0"/>
                    <a:cs typeface="Times New Roman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 </m:t>
                    </m:r>
                  </m:oMath>
                </a14:m>
                <a:r>
                  <a:rPr lang="en-US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cs typeface="Times New Roman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𝑎𝑙𝑙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𝑐𝑒𝑙𝑙𝑠</m:t>
                        </m:r>
                      </m:sub>
                      <m:sup/>
                      <m:e/>
                    </m:nary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cs typeface="Times New 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spc="85" dirty="0">
                            <a:cs typeface="Times New Roman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spc="127" baseline="-10416" dirty="0">
                            <a:cs typeface="Aria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spc="127" baseline="-10416" dirty="0">
                            <a:cs typeface="Arial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spc="127" baseline="-10416" dirty="0">
                            <a:cs typeface="Arial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400" spc="127" baseline="-10416" dirty="0">
                            <a:cs typeface="Arial"/>
                          </a:rPr>
                          <m:t>  </m:t>
                        </m:r>
                        <m:r>
                          <a:rPr lang="en-US" sz="2400" i="1" spc="127" baseline="-1041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/>
                              </a:rPr>
                              <m:t>E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𝑖𝑗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cs typeface="Times New Roman"/>
                          </a:rPr>
                          <m:t> )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cs typeface="Times New Roman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/>
                              </a:rPr>
                              <m:t>E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cs typeface="Times New Roman"/>
                </a:endParaRPr>
              </a:p>
              <a:p>
                <a:pPr marR="31750" algn="just">
                  <a:lnSpc>
                    <a:spcPct val="102699"/>
                  </a:lnSpc>
                  <a:spcBef>
                    <a:spcPts val="195"/>
                  </a:spcBef>
                  <a:tabLst>
                    <a:tab pos="422275" algn="l"/>
                  </a:tabLst>
                </a:pPr>
                <a:r>
                  <a:rPr lang="en-US" sz="2400" dirty="0">
                    <a:cs typeface="Times New Roman"/>
                  </a:rPr>
                  <a:t>Thus the larger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cs typeface="Times New Roman"/>
                  </a:rPr>
                  <a:t> , the more dissimilar are the intervals.</a:t>
                </a:r>
              </a:p>
              <a:p>
                <a:pPr marR="31750" algn="just">
                  <a:lnSpc>
                    <a:spcPct val="102699"/>
                  </a:lnSpc>
                  <a:spcBef>
                    <a:spcPts val="195"/>
                  </a:spcBef>
                  <a:tabLst>
                    <a:tab pos="422275" algn="l"/>
                  </a:tabLst>
                </a:pPr>
                <a:endParaRPr lang="en-US" sz="2400" dirty="0">
                  <a:cs typeface="Times New Roman"/>
                </a:endParaRPr>
              </a:p>
              <a:p>
                <a:pPr marR="31750" algn="just">
                  <a:lnSpc>
                    <a:spcPct val="102699"/>
                  </a:lnSpc>
                  <a:spcBef>
                    <a:spcPts val="195"/>
                  </a:spcBef>
                  <a:tabLst>
                    <a:tab pos="422275" algn="l"/>
                  </a:tabLst>
                </a:pPr>
                <a:r>
                  <a:rPr lang="en-US" sz="2400" dirty="0">
                    <a:cs typeface="Times New Roman"/>
                  </a:rPr>
                  <a:t>Reject the null hypothesis (and thus do not merge the intervals) if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cs typeface="Times New Roman"/>
                  </a:rPr>
                  <a:t>  exceeds the value obtained from the Chi-square table.</a:t>
                </a:r>
              </a:p>
              <a:p>
                <a:pPr marR="31750" algn="just">
                  <a:lnSpc>
                    <a:spcPct val="102699"/>
                  </a:lnSpc>
                  <a:spcBef>
                    <a:spcPts val="195"/>
                  </a:spcBef>
                  <a:tabLst>
                    <a:tab pos="422275" algn="l"/>
                  </a:tabLst>
                </a:pPr>
                <a:endParaRPr lang="en-US" sz="2400" dirty="0">
                  <a:cs typeface="Times New Roman"/>
                </a:endParaRPr>
              </a:p>
              <a:p>
                <a:pPr marR="31750" algn="just">
                  <a:lnSpc>
                    <a:spcPct val="102699"/>
                  </a:lnSpc>
                  <a:spcBef>
                    <a:spcPts val="195"/>
                  </a:spcBef>
                  <a:tabLst>
                    <a:tab pos="422275" algn="l"/>
                  </a:tabLst>
                </a:pPr>
                <a:endParaRPr lang="en-US" sz="2400" dirty="0">
                  <a:cs typeface="Times New Roman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985E3E-B97B-3E4C-B968-731FACB289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7772400" cy="9873857"/>
              </a:xfrm>
              <a:prstGeom prst="rect">
                <a:avLst/>
              </a:prstGeom>
              <a:blipFill>
                <a:blip r:embed="rId2"/>
                <a:stretch>
                  <a:fillRect l="-1144" t="-514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95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E847-AC42-4F4B-A8E5-C53D8D12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FADD1-42CA-164A-BB85-D386FAEB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990600"/>
            <a:ext cx="7383780" cy="4497706"/>
          </a:xfrm>
        </p:spPr>
        <p:txBody>
          <a:bodyPr/>
          <a:lstStyle/>
          <a:p>
            <a:pPr marL="469265" indent="-457200" algn="just">
              <a:lnSpc>
                <a:spcPct val="100000"/>
              </a:lnSpc>
              <a:spcBef>
                <a:spcPts val="325"/>
              </a:spcBef>
              <a:buFont typeface="+mj-lt"/>
              <a:buAutoNum type="arabicPeriod" startAt="5"/>
              <a:tabLst>
                <a:tab pos="189865" algn="l"/>
              </a:tabLst>
            </a:pPr>
            <a:r>
              <a:rPr lang="en-US" sz="2400" spc="110" dirty="0">
                <a:cs typeface="Times New Roman"/>
              </a:rPr>
              <a:t>Chi-squared based</a:t>
            </a:r>
            <a:r>
              <a:rPr lang="en-US" sz="2400" spc="175" dirty="0">
                <a:cs typeface="Times New Roman"/>
              </a:rPr>
              <a:t> </a:t>
            </a:r>
            <a:r>
              <a:rPr lang="en-US" sz="2400" spc="95" dirty="0">
                <a:cs typeface="Times New Roman"/>
              </a:rPr>
              <a:t>discretization</a:t>
            </a:r>
            <a:endParaRPr lang="en-US" sz="2400" dirty="0">
              <a:cs typeface="Times New Roman"/>
            </a:endParaRPr>
          </a:p>
          <a:p>
            <a:pPr marL="684530" lvl="2" indent="-247650">
              <a:lnSpc>
                <a:spcPct val="100000"/>
              </a:lnSpc>
              <a:spcBef>
                <a:spcPts val="180"/>
              </a:spcBef>
              <a:buAutoNum type="alphaLcParenBoth"/>
              <a:tabLst>
                <a:tab pos="685165" algn="l"/>
              </a:tabLst>
            </a:pPr>
            <a:r>
              <a:rPr lang="en-US" sz="2400" spc="65" dirty="0">
                <a:cs typeface="Times New Roman"/>
              </a:rPr>
              <a:t>Start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with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n-intervals,</a:t>
            </a:r>
            <a:r>
              <a:rPr lang="en-US" sz="2400" spc="11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where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n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is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number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-25" dirty="0">
                <a:cs typeface="Times New Roman"/>
              </a:rPr>
              <a:t>of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instances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in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training</a:t>
            </a:r>
            <a:r>
              <a:rPr lang="en-US" sz="2400" spc="75" dirty="0">
                <a:cs typeface="Times New Roman"/>
              </a:rPr>
              <a:t> </a:t>
            </a:r>
            <a:r>
              <a:rPr lang="en-US" sz="2400" spc="65" dirty="0">
                <a:cs typeface="Times New Roman"/>
              </a:rPr>
              <a:t>data</a:t>
            </a:r>
            <a:endParaRPr lang="en-US" sz="2400" dirty="0">
              <a:cs typeface="Times New Roman"/>
            </a:endParaRPr>
          </a:p>
          <a:p>
            <a:pPr marL="684530" lvl="2" indent="-255270">
              <a:lnSpc>
                <a:spcPct val="100000"/>
              </a:lnSpc>
              <a:spcBef>
                <a:spcPts val="180"/>
              </a:spcBef>
              <a:buAutoNum type="alphaLcParenBoth"/>
              <a:tabLst>
                <a:tab pos="685165" algn="l"/>
              </a:tabLst>
            </a:pPr>
            <a:r>
              <a:rPr lang="en-US" sz="2400" spc="45" dirty="0">
                <a:cs typeface="Times New Roman"/>
              </a:rPr>
              <a:t>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Chi-square </a:t>
            </a:r>
            <a:r>
              <a:rPr lang="en-US" sz="2400" spc="55" dirty="0">
                <a:cs typeface="Times New Roman"/>
              </a:rPr>
              <a:t>test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10" dirty="0">
                <a:cs typeface="Times New Roman"/>
              </a:rPr>
              <a:t>each </a:t>
            </a:r>
            <a:r>
              <a:rPr lang="en-US" sz="2400" spc="35" dirty="0">
                <a:cs typeface="Times New Roman"/>
              </a:rPr>
              <a:t>pair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5" dirty="0">
                <a:cs typeface="Times New Roman"/>
              </a:rPr>
              <a:t>adjacent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intervals.</a:t>
            </a:r>
            <a:endParaRPr lang="en-US" sz="2400" dirty="0">
              <a:cs typeface="Times New Roman"/>
            </a:endParaRPr>
          </a:p>
          <a:p>
            <a:pPr marL="684530" marR="47625" lvl="2" indent="-239395">
              <a:lnSpc>
                <a:spcPct val="102699"/>
              </a:lnSpc>
              <a:spcBef>
                <a:spcPts val="145"/>
              </a:spcBef>
              <a:buAutoNum type="alphaLcParenBoth"/>
              <a:tabLst>
                <a:tab pos="685165" algn="l"/>
              </a:tabLst>
            </a:pPr>
            <a:r>
              <a:rPr lang="en-US" sz="2400" spc="10" dirty="0">
                <a:cs typeface="Times New Roman"/>
              </a:rPr>
              <a:t>Merge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intervals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10" dirty="0">
                <a:cs typeface="Times New Roman"/>
              </a:rPr>
              <a:t>which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Chi-square </a:t>
            </a:r>
            <a:r>
              <a:rPr lang="en-US" sz="2400" spc="10" dirty="0">
                <a:cs typeface="Times New Roman"/>
              </a:rPr>
              <a:t>value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20" dirty="0">
                <a:cs typeface="Times New Roman"/>
              </a:rPr>
              <a:t>smallest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15" dirty="0">
                <a:cs typeface="Times New Roman"/>
              </a:rPr>
              <a:t>does </a:t>
            </a:r>
            <a:r>
              <a:rPr lang="en-US" sz="2400" spc="50" dirty="0">
                <a:cs typeface="Times New Roman"/>
              </a:rPr>
              <a:t>not </a:t>
            </a:r>
            <a:r>
              <a:rPr lang="en-US" sz="2400" spc="5" dirty="0">
                <a:cs typeface="Times New Roman"/>
              </a:rPr>
              <a:t>exceed </a:t>
            </a:r>
            <a:r>
              <a:rPr lang="en-US" sz="2400" spc="55" dirty="0">
                <a:cs typeface="Times New Roman"/>
              </a:rPr>
              <a:t>a  </a:t>
            </a:r>
            <a:r>
              <a:rPr lang="en-US" sz="2400" spc="20" dirty="0">
                <a:cs typeface="Times New Roman"/>
              </a:rPr>
              <a:t>critical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value</a:t>
            </a:r>
            <a:endParaRPr lang="en-US" sz="2400" dirty="0">
              <a:cs typeface="Times New Roman"/>
            </a:endParaRPr>
          </a:p>
          <a:p>
            <a:pPr marL="684530" lvl="2" indent="-255270">
              <a:lnSpc>
                <a:spcPct val="100000"/>
              </a:lnSpc>
              <a:spcBef>
                <a:spcPts val="180"/>
              </a:spcBef>
              <a:buAutoNum type="alphaLcParenBoth"/>
              <a:tabLst>
                <a:tab pos="685165" algn="l"/>
              </a:tabLst>
            </a:pPr>
            <a:r>
              <a:rPr lang="en-US" sz="2400" spc="50" dirty="0">
                <a:cs typeface="Times New Roman"/>
              </a:rPr>
              <a:t>Repeat </a:t>
            </a:r>
            <a:r>
              <a:rPr lang="en-US" sz="2400" spc="35" dirty="0">
                <a:cs typeface="Times New Roman"/>
              </a:rPr>
              <a:t>until </a:t>
            </a:r>
            <a:r>
              <a:rPr lang="en-US" sz="2400" spc="5" dirty="0">
                <a:cs typeface="Times New Roman"/>
              </a:rPr>
              <a:t>some </a:t>
            </a:r>
            <a:r>
              <a:rPr lang="en-US" sz="2400" spc="30" dirty="0">
                <a:cs typeface="Times New Roman"/>
              </a:rPr>
              <a:t>stopping</a:t>
            </a:r>
            <a:r>
              <a:rPr lang="en-US" sz="2400" spc="24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criteria</a:t>
            </a:r>
            <a:endParaRPr lang="en-US" sz="2400" dirty="0">
              <a:cs typeface="Times New Roman"/>
            </a:endParaRPr>
          </a:p>
          <a:p>
            <a:pPr marL="822960" marR="49530" lvl="3" indent="-139065">
              <a:lnSpc>
                <a:spcPct val="102699"/>
              </a:lnSpc>
              <a:spcBef>
                <a:spcPts val="145"/>
              </a:spcBef>
              <a:buFont typeface="Arial Unicode MS"/>
              <a:buChar char="·"/>
              <a:tabLst>
                <a:tab pos="823594" algn="l"/>
              </a:tabLst>
            </a:pPr>
            <a:r>
              <a:rPr lang="en-US" sz="2400" spc="35" dirty="0">
                <a:cs typeface="Times New Roman"/>
              </a:rPr>
              <a:t>One </a:t>
            </a:r>
            <a:r>
              <a:rPr lang="en-US" sz="2400" spc="30" dirty="0">
                <a:cs typeface="Times New Roman"/>
              </a:rPr>
              <a:t>stopping criteria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25" dirty="0">
                <a:cs typeface="Times New Roman"/>
              </a:rPr>
              <a:t>no </a:t>
            </a:r>
            <a:r>
              <a:rPr lang="en-US" sz="2400" spc="35" dirty="0">
                <a:cs typeface="Times New Roman"/>
              </a:rPr>
              <a:t>pair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5" dirty="0">
                <a:cs typeface="Times New Roman"/>
              </a:rPr>
              <a:t>adjacent </a:t>
            </a:r>
            <a:r>
              <a:rPr lang="en-US" sz="2400" spc="20" dirty="0">
                <a:cs typeface="Times New Roman"/>
              </a:rPr>
              <a:t>intervals </a:t>
            </a:r>
            <a:r>
              <a:rPr lang="en-US" sz="2400" spc="35" dirty="0">
                <a:cs typeface="Times New Roman"/>
              </a:rPr>
              <a:t>has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25" dirty="0">
                <a:cs typeface="Times New Roman"/>
              </a:rPr>
              <a:t>Chi-square </a:t>
            </a:r>
            <a:r>
              <a:rPr lang="en-US" sz="2400" spc="10" dirty="0">
                <a:cs typeface="Times New Roman"/>
              </a:rPr>
              <a:t>value </a:t>
            </a:r>
            <a:r>
              <a:rPr lang="en-US" sz="2400" spc="80" dirty="0">
                <a:cs typeface="Times New Roman"/>
              </a:rPr>
              <a:t>that 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-10" dirty="0">
                <a:cs typeface="Times New Roman"/>
              </a:rPr>
              <a:t>lower </a:t>
            </a:r>
            <a:r>
              <a:rPr lang="en-US" sz="2400" spc="65" dirty="0">
                <a:cs typeface="Times New Roman"/>
              </a:rPr>
              <a:t>than </a:t>
            </a:r>
            <a:r>
              <a:rPr lang="en-US" sz="2400" spc="5" dirty="0">
                <a:cs typeface="Times New Roman"/>
              </a:rPr>
              <a:t>some</a:t>
            </a:r>
            <a:r>
              <a:rPr lang="en-US" sz="2400" spc="5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threshold</a:t>
            </a:r>
            <a:endParaRPr lang="en-US" sz="2400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9472-9607-7743-B383-D37F8AF8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228600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Approaches to Discretization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08A14-C1A5-8542-9E4C-635C6B265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914400"/>
            <a:ext cx="7620000" cy="11512254"/>
          </a:xfrm>
        </p:spPr>
        <p:txBody>
          <a:bodyPr/>
          <a:lstStyle/>
          <a:p>
            <a:pPr marL="638175" indent="-457200">
              <a:lnSpc>
                <a:spcPct val="100000"/>
              </a:lnSpc>
              <a:buFont typeface="+mj-lt"/>
              <a:buAutoNum type="arabicPeriod"/>
              <a:tabLst>
                <a:tab pos="358775" algn="l"/>
              </a:tabLst>
            </a:pPr>
            <a:r>
              <a:rPr lang="en-US" sz="2400" spc="25" dirty="0">
                <a:cs typeface="Times New Roman"/>
              </a:rPr>
              <a:t>Supervised </a:t>
            </a:r>
            <a:r>
              <a:rPr lang="en-US" sz="2400" spc="15" dirty="0">
                <a:cs typeface="Times New Roman"/>
              </a:rPr>
              <a:t>versus </a:t>
            </a:r>
            <a:r>
              <a:rPr lang="en-US" sz="2400" spc="30" dirty="0">
                <a:cs typeface="Times New Roman"/>
              </a:rPr>
              <a:t>unsupervised</a:t>
            </a:r>
            <a:r>
              <a:rPr lang="en-US" sz="2400" spc="17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discretization</a:t>
            </a:r>
            <a:endParaRPr lang="en-US" sz="2400" dirty="0">
              <a:cs typeface="Times New Roman"/>
            </a:endParaRPr>
          </a:p>
          <a:p>
            <a:pPr marL="662940" lvl="1" indent="-139065">
              <a:lnSpc>
                <a:spcPct val="100000"/>
              </a:lnSpc>
              <a:spcBef>
                <a:spcPts val="890"/>
              </a:spcBef>
              <a:buFont typeface="Arial Unicode MS"/>
              <a:buChar char="•"/>
              <a:tabLst>
                <a:tab pos="663575" algn="l"/>
              </a:tabLst>
            </a:pPr>
            <a:r>
              <a:rPr lang="en-US" sz="2400" u="sng" spc="105" dirty="0">
                <a:uFill>
                  <a:solidFill>
                    <a:srgbClr val="000000"/>
                  </a:solidFill>
                </a:uFill>
                <a:cs typeface="Times New Roman"/>
              </a:rPr>
              <a:t>Supervised </a:t>
            </a:r>
            <a:r>
              <a:rPr lang="en-US" sz="2400" u="sng" spc="95" dirty="0">
                <a:uFill>
                  <a:solidFill>
                    <a:srgbClr val="000000"/>
                  </a:solidFill>
                </a:uFill>
                <a:cs typeface="Times New Roman"/>
              </a:rPr>
              <a:t>discretization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uses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class values</a:t>
            </a:r>
            <a:r>
              <a:rPr lang="en-US" sz="2400" spc="15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during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discretization.</a:t>
            </a:r>
            <a:endParaRPr lang="en-US" sz="2400" dirty="0">
              <a:cs typeface="Times New Roman"/>
            </a:endParaRPr>
          </a:p>
          <a:p>
            <a:pPr marL="662940" lvl="1" indent="-139065">
              <a:lnSpc>
                <a:spcPct val="100000"/>
              </a:lnSpc>
              <a:spcBef>
                <a:spcPts val="395"/>
              </a:spcBef>
              <a:buFont typeface="Arial Unicode MS"/>
              <a:buChar char="•"/>
              <a:tabLst>
                <a:tab pos="663575" algn="l"/>
              </a:tabLst>
            </a:pPr>
            <a:r>
              <a:rPr lang="en-US" sz="2400" u="sng" spc="110" dirty="0">
                <a:uFill>
                  <a:solidFill>
                    <a:srgbClr val="000000"/>
                  </a:solidFill>
                </a:uFill>
                <a:cs typeface="Times New Roman"/>
              </a:rPr>
              <a:t>Unsupervised </a:t>
            </a:r>
            <a:r>
              <a:rPr lang="en-US" sz="2400" u="sng" spc="95" dirty="0">
                <a:uFill>
                  <a:solidFill>
                    <a:srgbClr val="000000"/>
                  </a:solidFill>
                </a:uFill>
                <a:cs typeface="Times New Roman"/>
              </a:rPr>
              <a:t>discretization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does </a:t>
            </a:r>
            <a:r>
              <a:rPr lang="en-US" sz="2400" spc="50" dirty="0">
                <a:cs typeface="Times New Roman"/>
              </a:rPr>
              <a:t>not </a:t>
            </a:r>
            <a:r>
              <a:rPr lang="en-US" sz="2400" spc="15" dirty="0">
                <a:cs typeface="Times New Roman"/>
              </a:rPr>
              <a:t>consider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class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values.</a:t>
            </a:r>
            <a:endParaRPr lang="en-US" sz="2400" dirty="0">
              <a:cs typeface="Times New Roman"/>
            </a:endParaRPr>
          </a:p>
          <a:p>
            <a:pPr marL="358140" indent="-17716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358775" algn="l"/>
              </a:tabLst>
            </a:pPr>
            <a:r>
              <a:rPr lang="en-US" sz="2400" spc="10" dirty="0">
                <a:cs typeface="Times New Roman"/>
              </a:rPr>
              <a:t>Top-down </a:t>
            </a:r>
            <a:r>
              <a:rPr lang="en-US" sz="2400" spc="15" dirty="0">
                <a:cs typeface="Times New Roman"/>
              </a:rPr>
              <a:t>versus </a:t>
            </a:r>
            <a:r>
              <a:rPr lang="en-US" sz="2400" spc="50" dirty="0">
                <a:cs typeface="Times New Roman"/>
              </a:rPr>
              <a:t>bottom-up</a:t>
            </a:r>
            <a:r>
              <a:rPr lang="en-US" sz="2400" spc="25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discretization</a:t>
            </a:r>
            <a:endParaRPr lang="en-US" sz="2400" dirty="0">
              <a:cs typeface="Times New Roman"/>
            </a:endParaRPr>
          </a:p>
          <a:p>
            <a:pPr marL="662940" marR="6985" lvl="1" indent="-139065">
              <a:lnSpc>
                <a:spcPct val="102699"/>
              </a:lnSpc>
              <a:spcBef>
                <a:spcPts val="840"/>
              </a:spcBef>
              <a:buFont typeface="Arial Unicode MS"/>
              <a:buChar char="•"/>
              <a:tabLst>
                <a:tab pos="663575" algn="l"/>
              </a:tabLst>
            </a:pPr>
            <a:r>
              <a:rPr lang="en-US" sz="2400" u="sng" spc="100" dirty="0">
                <a:uFill>
                  <a:solidFill>
                    <a:srgbClr val="000000"/>
                  </a:solidFill>
                </a:uFill>
                <a:cs typeface="Times New Roman"/>
              </a:rPr>
              <a:t>Top-down </a:t>
            </a:r>
            <a:r>
              <a:rPr lang="en-US" sz="2400" u="sng" spc="95" dirty="0">
                <a:uFill>
                  <a:solidFill>
                    <a:srgbClr val="000000"/>
                  </a:solidFill>
                </a:uFill>
                <a:cs typeface="Times New Roman"/>
              </a:rPr>
              <a:t>discretization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starts </a:t>
            </a:r>
            <a:r>
              <a:rPr lang="en-US" sz="2400" spc="35" dirty="0">
                <a:cs typeface="Times New Roman"/>
              </a:rPr>
              <a:t>with </a:t>
            </a:r>
            <a:r>
              <a:rPr lang="en-US" sz="2400" spc="10" dirty="0">
                <a:cs typeface="Times New Roman"/>
              </a:rPr>
              <a:t>one </a:t>
            </a:r>
            <a:r>
              <a:rPr lang="en-US" sz="2400" spc="15" dirty="0">
                <a:cs typeface="Times New Roman"/>
              </a:rPr>
              <a:t>large </a:t>
            </a:r>
            <a:r>
              <a:rPr lang="en-US" sz="2400" spc="20" dirty="0">
                <a:cs typeface="Times New Roman"/>
              </a:rPr>
              <a:t>interval </a:t>
            </a:r>
            <a:r>
              <a:rPr lang="en-US" sz="2400" spc="50" dirty="0">
                <a:cs typeface="Times New Roman"/>
              </a:rPr>
              <a:t>and then </a:t>
            </a:r>
            <a:r>
              <a:rPr lang="en-US" sz="2400" spc="10" dirty="0">
                <a:cs typeface="Times New Roman"/>
              </a:rPr>
              <a:t>recursively </a:t>
            </a:r>
            <a:r>
              <a:rPr lang="en-US" sz="2400" spc="30" dirty="0">
                <a:cs typeface="Times New Roman"/>
              </a:rPr>
              <a:t>breaks </a:t>
            </a:r>
            <a:r>
              <a:rPr lang="en-US" sz="2400" spc="20" dirty="0">
                <a:cs typeface="Times New Roman"/>
              </a:rPr>
              <a:t>intervals  </a:t>
            </a:r>
            <a:r>
              <a:rPr lang="en-US" sz="2400" spc="30" dirty="0">
                <a:cs typeface="Times New Roman"/>
              </a:rPr>
              <a:t>into </a:t>
            </a:r>
            <a:r>
              <a:rPr lang="en-US" sz="2400" spc="15" dirty="0">
                <a:cs typeface="Times New Roman"/>
              </a:rPr>
              <a:t>smaller</a:t>
            </a:r>
            <a:r>
              <a:rPr lang="en-US" sz="2400" spc="16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intervals</a:t>
            </a:r>
            <a:endParaRPr lang="en-US" sz="2400" dirty="0">
              <a:cs typeface="Times New Roman"/>
            </a:endParaRPr>
          </a:p>
          <a:p>
            <a:pPr marL="662940" marR="5080" lvl="1" indent="-139065">
              <a:lnSpc>
                <a:spcPct val="102699"/>
              </a:lnSpc>
              <a:spcBef>
                <a:spcPts val="359"/>
              </a:spcBef>
              <a:buFont typeface="Arial Unicode MS"/>
              <a:buChar char="•"/>
              <a:tabLst>
                <a:tab pos="663575" algn="l"/>
              </a:tabLst>
            </a:pPr>
            <a:r>
              <a:rPr lang="en-US" sz="2400" u="sng" spc="130" dirty="0">
                <a:uFill>
                  <a:solidFill>
                    <a:srgbClr val="000000"/>
                  </a:solidFill>
                </a:uFill>
                <a:cs typeface="Times New Roman"/>
              </a:rPr>
              <a:t>Bottom-up </a:t>
            </a:r>
            <a:r>
              <a:rPr lang="en-US" sz="2400" u="sng" spc="95" dirty="0">
                <a:uFill>
                  <a:solidFill>
                    <a:srgbClr val="000000"/>
                  </a:solidFill>
                </a:uFill>
                <a:cs typeface="Times New Roman"/>
              </a:rPr>
              <a:t>discretization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starts </a:t>
            </a:r>
            <a:r>
              <a:rPr lang="en-US" sz="2400" spc="35" dirty="0">
                <a:cs typeface="Times New Roman"/>
              </a:rPr>
              <a:t>with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individual numeric </a:t>
            </a:r>
            <a:r>
              <a:rPr lang="en-US" sz="2400" spc="5" dirty="0">
                <a:cs typeface="Times New Roman"/>
              </a:rPr>
              <a:t>values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training </a:t>
            </a:r>
            <a:r>
              <a:rPr lang="en-US" sz="2400" spc="35" dirty="0">
                <a:cs typeface="Times New Roman"/>
              </a:rPr>
              <a:t>set </a:t>
            </a:r>
            <a:r>
              <a:rPr lang="en-US" sz="2400" spc="50" dirty="0">
                <a:cs typeface="Times New Roman"/>
              </a:rPr>
              <a:t>and  </a:t>
            </a:r>
            <a:r>
              <a:rPr lang="en-US" sz="2400" spc="25" dirty="0">
                <a:cs typeface="Times New Roman"/>
              </a:rPr>
              <a:t>builds </a:t>
            </a:r>
            <a:r>
              <a:rPr lang="en-US" sz="2400" spc="55" dirty="0">
                <a:cs typeface="Times New Roman"/>
              </a:rPr>
              <a:t>up </a:t>
            </a:r>
            <a:r>
              <a:rPr lang="en-US" sz="2400" spc="20" dirty="0">
                <a:cs typeface="Times New Roman"/>
              </a:rPr>
              <a:t>intervals </a:t>
            </a:r>
            <a:r>
              <a:rPr lang="en-US" sz="2400" spc="25" dirty="0">
                <a:cs typeface="Times New Roman"/>
              </a:rPr>
              <a:t>by grouping </a:t>
            </a:r>
            <a:r>
              <a:rPr lang="en-US" sz="2400" spc="50" dirty="0">
                <a:cs typeface="Times New Roman"/>
              </a:rPr>
              <a:t>them</a:t>
            </a:r>
            <a:r>
              <a:rPr lang="en-US" sz="2400" spc="36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together.</a:t>
            </a:r>
            <a:endParaRPr lang="en-US" sz="2400" dirty="0">
              <a:cs typeface="Times New Roman"/>
            </a:endParaRPr>
          </a:p>
          <a:p>
            <a:pPr marL="358140" indent="-177165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358775" algn="l"/>
              </a:tabLst>
            </a:pPr>
            <a:r>
              <a:rPr lang="en-US" sz="2400" spc="10" dirty="0">
                <a:cs typeface="Times New Roman"/>
              </a:rPr>
              <a:t>Local </a:t>
            </a:r>
            <a:r>
              <a:rPr lang="en-US" sz="2400" spc="15" dirty="0">
                <a:cs typeface="Times New Roman"/>
              </a:rPr>
              <a:t>versus </a:t>
            </a:r>
            <a:r>
              <a:rPr lang="en-US" sz="2400" spc="10" dirty="0">
                <a:cs typeface="Times New Roman"/>
              </a:rPr>
              <a:t>global</a:t>
            </a:r>
            <a:r>
              <a:rPr lang="en-US" sz="2400" spc="25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discretization</a:t>
            </a:r>
            <a:endParaRPr lang="en-US" sz="2400" dirty="0">
              <a:cs typeface="Times New Roman"/>
            </a:endParaRPr>
          </a:p>
          <a:p>
            <a:pPr marL="662940" marR="5080" lvl="1" indent="-139065">
              <a:lnSpc>
                <a:spcPct val="102699"/>
              </a:lnSpc>
              <a:spcBef>
                <a:spcPts val="840"/>
              </a:spcBef>
              <a:buFont typeface="Arial Unicode MS"/>
              <a:buChar char="•"/>
              <a:tabLst>
                <a:tab pos="663575" algn="l"/>
              </a:tabLst>
            </a:pPr>
            <a:r>
              <a:rPr lang="en-US" sz="2400" u="sng" spc="100" dirty="0">
                <a:uFill>
                  <a:solidFill>
                    <a:srgbClr val="000000"/>
                  </a:solidFill>
                </a:uFill>
                <a:cs typeface="Times New Roman"/>
              </a:rPr>
              <a:t>Global </a:t>
            </a:r>
            <a:r>
              <a:rPr lang="en-US" sz="2400" u="sng" spc="95" dirty="0">
                <a:uFill>
                  <a:solidFill>
                    <a:srgbClr val="000000"/>
                  </a:solidFill>
                </a:uFill>
                <a:cs typeface="Times New Roman"/>
              </a:rPr>
              <a:t>discretization</a:t>
            </a:r>
            <a:r>
              <a:rPr lang="en-US" sz="2400" spc="-16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occurs </a:t>
            </a:r>
            <a:r>
              <a:rPr lang="en-US" sz="2400" spc="25" dirty="0">
                <a:cs typeface="Times New Roman"/>
              </a:rPr>
              <a:t>when </a:t>
            </a:r>
            <a:r>
              <a:rPr lang="en-US" sz="2400" spc="-25" dirty="0">
                <a:cs typeface="Times New Roman"/>
              </a:rPr>
              <a:t>we </a:t>
            </a:r>
            <a:r>
              <a:rPr lang="en-US" sz="2400" spc="15" dirty="0">
                <a:cs typeface="Times New Roman"/>
              </a:rPr>
              <a:t>discretize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numeric </a:t>
            </a:r>
            <a:r>
              <a:rPr lang="en-US" sz="2400" spc="55" dirty="0">
                <a:cs typeface="Times New Roman"/>
              </a:rPr>
              <a:t>attributes </a:t>
            </a:r>
            <a:r>
              <a:rPr lang="en-US" sz="2400" spc="15" dirty="0">
                <a:cs typeface="Times New Roman"/>
              </a:rPr>
              <a:t>before </a:t>
            </a:r>
            <a:r>
              <a:rPr lang="en-US" sz="2400" spc="25" dirty="0">
                <a:cs typeface="Times New Roman"/>
              </a:rPr>
              <a:t>learning </a:t>
            </a:r>
            <a:r>
              <a:rPr lang="en-US" sz="2400" spc="20" dirty="0">
                <a:cs typeface="Times New Roman"/>
              </a:rPr>
              <a:t>begins,  </a:t>
            </a:r>
            <a:r>
              <a:rPr lang="en-US" sz="2400" spc="50" dirty="0">
                <a:cs typeface="Times New Roman"/>
              </a:rPr>
              <a:t>and then </a:t>
            </a:r>
            <a:r>
              <a:rPr lang="en-US" sz="2400" spc="15" dirty="0">
                <a:cs typeface="Times New Roman"/>
              </a:rPr>
              <a:t>use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20" dirty="0">
                <a:cs typeface="Times New Roman"/>
              </a:rPr>
              <a:t>same </a:t>
            </a:r>
            <a:r>
              <a:rPr lang="en-US" sz="2400" spc="25" dirty="0">
                <a:cs typeface="Times New Roman"/>
              </a:rPr>
              <a:t>discretization</a:t>
            </a:r>
            <a:r>
              <a:rPr lang="en-US" sz="2400" spc="220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throughout learning.</a:t>
            </a:r>
            <a:endParaRPr lang="en-US" sz="2400" dirty="0">
              <a:cs typeface="Times New Roman"/>
            </a:endParaRPr>
          </a:p>
          <a:p>
            <a:pPr marL="662940" lvl="1" indent="-139065">
              <a:lnSpc>
                <a:spcPct val="100000"/>
              </a:lnSpc>
              <a:spcBef>
                <a:spcPts val="400"/>
              </a:spcBef>
              <a:buFont typeface="Arial Unicode MS"/>
              <a:buChar char="•"/>
              <a:tabLst>
                <a:tab pos="663575" algn="l"/>
              </a:tabLst>
            </a:pPr>
            <a:r>
              <a:rPr lang="en-US" sz="2400" u="sng" spc="80" dirty="0">
                <a:uFill>
                  <a:solidFill>
                    <a:srgbClr val="000000"/>
                  </a:solidFill>
                </a:uFill>
                <a:cs typeface="Times New Roman"/>
              </a:rPr>
              <a:t>Local</a:t>
            </a:r>
            <a:r>
              <a:rPr lang="en-US" sz="2400" u="sng" spc="21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95" dirty="0">
                <a:uFill>
                  <a:solidFill>
                    <a:srgbClr val="000000"/>
                  </a:solidFill>
                </a:uFill>
                <a:cs typeface="Times New Roman"/>
              </a:rPr>
              <a:t>discretization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occurs </a:t>
            </a:r>
            <a:r>
              <a:rPr lang="en-US" sz="2400" spc="25" dirty="0">
                <a:cs typeface="Times New Roman"/>
              </a:rPr>
              <a:t>when </a:t>
            </a:r>
            <a:r>
              <a:rPr lang="en-US" sz="2400" spc="-25" dirty="0">
                <a:cs typeface="Times New Roman"/>
              </a:rPr>
              <a:t>we </a:t>
            </a:r>
            <a:r>
              <a:rPr lang="en-US" sz="2400" spc="15" dirty="0">
                <a:cs typeface="Times New Roman"/>
              </a:rPr>
              <a:t>discretize </a:t>
            </a:r>
            <a:r>
              <a:rPr lang="en-US" sz="2400" spc="20" dirty="0">
                <a:cs typeface="Times New Roman"/>
              </a:rPr>
              <a:t>as </a:t>
            </a:r>
            <a:r>
              <a:rPr lang="en-US" sz="2400" spc="15" dirty="0">
                <a:cs typeface="Times New Roman"/>
              </a:rPr>
              <a:t>necessary </a:t>
            </a:r>
            <a:r>
              <a:rPr lang="en-US" sz="2400" spc="35" dirty="0">
                <a:cs typeface="Times New Roman"/>
              </a:rPr>
              <a:t>during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learning </a:t>
            </a:r>
            <a:r>
              <a:rPr lang="en-US" sz="2400" spc="15" dirty="0">
                <a:cs typeface="Times New Roman"/>
              </a:rPr>
              <a:t>process</a:t>
            </a:r>
            <a:endParaRPr lang="en-US" sz="2400" dirty="0">
              <a:cs typeface="Times New Roman"/>
            </a:endParaRPr>
          </a:p>
          <a:p>
            <a:pPr marL="922019" marR="5080" lvl="2" indent="-147955" algn="just">
              <a:lnSpc>
                <a:spcPct val="102699"/>
              </a:lnSpc>
              <a:spcBef>
                <a:spcPts val="345"/>
              </a:spcBef>
              <a:buChar char="–"/>
              <a:tabLst>
                <a:tab pos="922655" algn="l"/>
              </a:tabLst>
            </a:pP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division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" dirty="0">
                <a:cs typeface="Times New Roman"/>
              </a:rPr>
              <a:t>values </a:t>
            </a:r>
            <a:r>
              <a:rPr lang="en-US" sz="2400" spc="35" dirty="0">
                <a:cs typeface="Times New Roman"/>
              </a:rPr>
              <a:t>depends </a:t>
            </a:r>
            <a:r>
              <a:rPr lang="en-US" sz="2400" spc="20" dirty="0">
                <a:cs typeface="Times New Roman"/>
              </a:rPr>
              <a:t>on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situation </a:t>
            </a:r>
            <a:r>
              <a:rPr lang="en-US" sz="2400" spc="80" dirty="0">
                <a:cs typeface="Times New Roman"/>
              </a:rPr>
              <a:t>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time </a:t>
            </a:r>
            <a:r>
              <a:rPr lang="en-US" sz="2400" spc="55" dirty="0">
                <a:cs typeface="Times New Roman"/>
              </a:rPr>
              <a:t>the  </a:t>
            </a:r>
            <a:r>
              <a:rPr lang="en-US" sz="2400" spc="25" dirty="0">
                <a:cs typeface="Times New Roman"/>
              </a:rPr>
              <a:t>discretization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20" dirty="0">
                <a:cs typeface="Times New Roman"/>
              </a:rPr>
              <a:t>needed;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15" dirty="0">
                <a:cs typeface="Times New Roman"/>
              </a:rPr>
              <a:t>decision-tree,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discretization </a:t>
            </a:r>
            <a:r>
              <a:rPr lang="en-US" sz="2400" spc="10" dirty="0">
                <a:cs typeface="Times New Roman"/>
              </a:rPr>
              <a:t>would </a:t>
            </a:r>
            <a:r>
              <a:rPr lang="en-US" sz="2400" spc="40" dirty="0">
                <a:cs typeface="Times New Roman"/>
              </a:rPr>
              <a:t>depend </a:t>
            </a:r>
            <a:r>
              <a:rPr lang="en-US" sz="2400" spc="20" dirty="0">
                <a:cs typeface="Times New Roman"/>
              </a:rPr>
              <a:t>on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instances  </a:t>
            </a:r>
            <a:r>
              <a:rPr lang="en-US" sz="2400" spc="15" dirty="0">
                <a:cs typeface="Times New Roman"/>
              </a:rPr>
              <a:t>residing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node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45" dirty="0">
                <a:cs typeface="Times New Roman"/>
              </a:rPr>
              <a:t>be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split.</a:t>
            </a:r>
            <a:endParaRPr lang="en-US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100" dirty="0">
              <a:latin typeface="Times New Roman"/>
              <a:cs typeface="Times New Roman"/>
            </a:endParaRPr>
          </a:p>
          <a:p>
            <a:endParaRPr lang="en-US" sz="2400" spc="20" dirty="0">
              <a:cs typeface="Times New Roman"/>
            </a:endParaRPr>
          </a:p>
          <a:p>
            <a:endParaRPr lang="en-US" sz="2400" spc="20" dirty="0">
              <a:cs typeface="Times New Roman"/>
            </a:endParaRPr>
          </a:p>
          <a:p>
            <a:endParaRPr lang="en-US" sz="2400" spc="20" dirty="0">
              <a:cs typeface="Times New Roman"/>
            </a:endParaRPr>
          </a:p>
          <a:p>
            <a:endParaRPr lang="en-US" sz="2400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22F0-EC33-DC4C-816A-A17A14AF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B87-1A33-C741-8F1F-E1D37762A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04800" y="990600"/>
            <a:ext cx="8077200" cy="9320308"/>
          </a:xfrm>
        </p:spPr>
        <p:txBody>
          <a:bodyPr/>
          <a:lstStyle/>
          <a:p>
            <a:pPr marL="662940" lvl="1" indent="-17716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663575" algn="l"/>
              </a:tabLst>
            </a:pPr>
            <a:r>
              <a:rPr lang="en-US" sz="2400" spc="95" dirty="0">
                <a:cs typeface="Times New Roman"/>
              </a:rPr>
              <a:t>Equal-interval</a:t>
            </a:r>
            <a:r>
              <a:rPr lang="en-US" sz="2400" spc="140" dirty="0">
                <a:cs typeface="Times New Roman"/>
              </a:rPr>
              <a:t> </a:t>
            </a:r>
            <a:r>
              <a:rPr lang="en-US" sz="2400" spc="105" dirty="0">
                <a:cs typeface="Times New Roman"/>
              </a:rPr>
              <a:t>Binning</a:t>
            </a:r>
            <a:endParaRPr lang="en-US" sz="2400" dirty="0">
              <a:cs typeface="Times New Roman"/>
            </a:endParaRPr>
          </a:p>
          <a:p>
            <a:pPr marL="922019" lvl="2" indent="-147955">
              <a:lnSpc>
                <a:spcPct val="100000"/>
              </a:lnSpc>
              <a:spcBef>
                <a:spcPts val="385"/>
              </a:spcBef>
              <a:buChar char="–"/>
              <a:tabLst>
                <a:tab pos="922655" algn="l"/>
              </a:tabLst>
            </a:pPr>
            <a:r>
              <a:rPr lang="en-US" sz="2400" spc="15" dirty="0">
                <a:cs typeface="Times New Roman"/>
              </a:rPr>
              <a:t>Divide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dirty="0">
                <a:cs typeface="Times New Roman"/>
              </a:rPr>
              <a:t>overall </a:t>
            </a:r>
            <a:r>
              <a:rPr lang="en-US" sz="2400" spc="35" dirty="0">
                <a:cs typeface="Times New Roman"/>
              </a:rPr>
              <a:t>set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numeric </a:t>
            </a:r>
            <a:r>
              <a:rPr lang="en-US" sz="2400" spc="5" dirty="0">
                <a:cs typeface="Times New Roman"/>
              </a:rPr>
              <a:t>values </a:t>
            </a:r>
            <a:r>
              <a:rPr lang="en-US" sz="2400" spc="30" dirty="0">
                <a:cs typeface="Times New Roman"/>
              </a:rPr>
              <a:t>into </a:t>
            </a:r>
            <a:r>
              <a:rPr lang="en-US" sz="2400" i="1" spc="10" dirty="0">
                <a:cs typeface="Times New Roman"/>
              </a:rPr>
              <a:t>k </a:t>
            </a:r>
            <a:r>
              <a:rPr lang="en-US" sz="2400" spc="20" dirty="0">
                <a:cs typeface="Times New Roman"/>
              </a:rPr>
              <a:t>equal</a:t>
            </a:r>
            <a:r>
              <a:rPr lang="en-US" sz="2400" spc="24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intervals.</a:t>
            </a:r>
          </a:p>
          <a:p>
            <a:pPr marL="448309" algn="just">
              <a:lnSpc>
                <a:spcPct val="100000"/>
              </a:lnSpc>
              <a:spcBef>
                <a:spcPts val="340"/>
              </a:spcBef>
            </a:pPr>
            <a:r>
              <a:rPr lang="en-US" sz="2400" spc="45" dirty="0">
                <a:cs typeface="Times New Roman"/>
              </a:rPr>
              <a:t>Example: </a:t>
            </a:r>
            <a:r>
              <a:rPr lang="en-US" sz="2400" spc="20" dirty="0">
                <a:cs typeface="Times New Roman"/>
              </a:rPr>
              <a:t>Buy-Computer dataset</a:t>
            </a:r>
            <a:endParaRPr lang="en-US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400" dirty="0">
              <a:cs typeface="Times New Roman"/>
            </a:endParaRPr>
          </a:p>
          <a:p>
            <a:pPr marL="448309" algn="just">
              <a:lnSpc>
                <a:spcPct val="100000"/>
              </a:lnSpc>
            </a:pPr>
            <a:r>
              <a:rPr lang="en-US" sz="2400" spc="165" dirty="0">
                <a:cs typeface="Times New Roman"/>
              </a:rPr>
              <a:t>     attribute </a:t>
            </a:r>
            <a:r>
              <a:rPr lang="en-US" sz="2400" spc="100" dirty="0">
                <a:cs typeface="Times New Roman"/>
              </a:rPr>
              <a:t>values</a:t>
            </a:r>
            <a:r>
              <a:rPr lang="en-US" sz="2400" spc="390" dirty="0">
                <a:cs typeface="Times New Roman"/>
              </a:rPr>
              <a:t> </a:t>
            </a:r>
            <a:r>
              <a:rPr lang="en-US" sz="2400" spc="125" dirty="0">
                <a:cs typeface="Times New Roman"/>
              </a:rPr>
              <a:t>for AGE:</a:t>
            </a:r>
            <a:endParaRPr lang="en-US" sz="2400" dirty="0">
              <a:cs typeface="Times New Roman"/>
            </a:endParaRPr>
          </a:p>
          <a:p>
            <a:pPr marL="448309" algn="just">
              <a:lnSpc>
                <a:spcPct val="100000"/>
              </a:lnSpc>
            </a:pPr>
            <a:r>
              <a:rPr lang="en-US" sz="2400" spc="20" dirty="0">
                <a:cs typeface="Times New Roman"/>
              </a:rPr>
              <a:t>     13  14  16  19  20  21  29  35  44  55  58  62  64 </a:t>
            </a:r>
            <a:r>
              <a:rPr lang="en-US" sz="2400" spc="1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68</a:t>
            </a:r>
            <a:endParaRPr lang="en-US" sz="2400" dirty="0">
              <a:cs typeface="Times New Roman"/>
            </a:endParaRPr>
          </a:p>
          <a:p>
            <a:pPr marL="448309">
              <a:lnSpc>
                <a:spcPct val="100000"/>
              </a:lnSpc>
              <a:spcBef>
                <a:spcPts val="35"/>
              </a:spcBef>
              <a:tabLst>
                <a:tab pos="666115" algn="l"/>
                <a:tab pos="885825" algn="l"/>
                <a:tab pos="1103630" algn="l"/>
                <a:tab pos="1321435" algn="l"/>
                <a:tab pos="1539240" algn="l"/>
                <a:tab pos="1757045" algn="l"/>
                <a:tab pos="1976755" algn="l"/>
                <a:tab pos="2194560" algn="l"/>
                <a:tab pos="2412365" algn="l"/>
                <a:tab pos="2630805" algn="l"/>
                <a:tab pos="2848610" algn="l"/>
                <a:tab pos="3066415" algn="l"/>
                <a:tab pos="3286125" algn="l"/>
              </a:tabLst>
            </a:pPr>
            <a:r>
              <a:rPr lang="en-US" sz="2400" spc="-225" dirty="0">
                <a:cs typeface="Times New Roman"/>
              </a:rPr>
              <a:t>         N	      Y	       N	  N	  Y	        Y        Y       Y         Y        N       Y         Y         N       Y</a:t>
            </a:r>
            <a:endParaRPr lang="en-US" sz="2400" dirty="0"/>
          </a:p>
          <a:p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74064" lvl="2">
              <a:lnSpc>
                <a:spcPct val="100000"/>
              </a:lnSpc>
              <a:spcBef>
                <a:spcPts val="385"/>
              </a:spcBef>
              <a:tabLst>
                <a:tab pos="922655" algn="l"/>
              </a:tabLst>
            </a:pPr>
            <a:endParaRPr lang="en-US" sz="2400" spc="20" dirty="0">
              <a:cs typeface="Times New Roman"/>
            </a:endParaRPr>
          </a:p>
          <a:p>
            <a:pPr marL="922019" lvl="2" indent="-147955">
              <a:lnSpc>
                <a:spcPct val="100000"/>
              </a:lnSpc>
              <a:spcBef>
                <a:spcPts val="385"/>
              </a:spcBef>
              <a:buChar char="–"/>
              <a:tabLst>
                <a:tab pos="922655" algn="l"/>
              </a:tabLst>
            </a:pPr>
            <a:endParaRPr lang="en-US" sz="2400" spc="20" dirty="0">
              <a:cs typeface="Times New Roman"/>
            </a:endParaRPr>
          </a:p>
          <a:p>
            <a:pPr marL="922019" lvl="2" indent="-147955">
              <a:lnSpc>
                <a:spcPct val="100000"/>
              </a:lnSpc>
              <a:spcBef>
                <a:spcPts val="385"/>
              </a:spcBef>
              <a:buChar char="–"/>
              <a:tabLst>
                <a:tab pos="922655" algn="l"/>
              </a:tabLst>
            </a:pPr>
            <a:endParaRPr lang="en-US" sz="2400" spc="20" dirty="0">
              <a:cs typeface="Times New Roman"/>
            </a:endParaRPr>
          </a:p>
          <a:p>
            <a:pPr marL="774064" lvl="2">
              <a:lnSpc>
                <a:spcPct val="100000"/>
              </a:lnSpc>
              <a:spcBef>
                <a:spcPts val="385"/>
              </a:spcBef>
              <a:tabLst>
                <a:tab pos="922655" algn="l"/>
              </a:tabLst>
            </a:pPr>
            <a:endParaRPr lang="en-US" sz="2400" dirty="0">
              <a:cs typeface="Times New Roman"/>
            </a:endParaRPr>
          </a:p>
          <a:p>
            <a:pPr marL="922019" lvl="2" indent="-147955">
              <a:lnSpc>
                <a:spcPct val="100000"/>
              </a:lnSpc>
              <a:spcBef>
                <a:spcPts val="215"/>
              </a:spcBef>
              <a:buChar char="–"/>
              <a:tabLst>
                <a:tab pos="922655" algn="l"/>
              </a:tabLst>
            </a:pPr>
            <a:r>
              <a:rPr lang="en-US" sz="2400" spc="25" dirty="0">
                <a:cs typeface="Times New Roman"/>
              </a:rPr>
              <a:t>Advantage: </a:t>
            </a:r>
            <a:r>
              <a:rPr lang="en-US" sz="2400" spc="15" dirty="0">
                <a:cs typeface="Times New Roman"/>
              </a:rPr>
              <a:t>very easy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spc="15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implement</a:t>
            </a:r>
            <a:endParaRPr lang="en-US" sz="2400" dirty="0">
              <a:cs typeface="Times New Roman"/>
            </a:endParaRPr>
          </a:p>
          <a:p>
            <a:pPr marL="922019" marR="5715" lvl="2" indent="-147955">
              <a:lnSpc>
                <a:spcPct val="102699"/>
              </a:lnSpc>
              <a:spcBef>
                <a:spcPts val="170"/>
              </a:spcBef>
              <a:buChar char="–"/>
              <a:tabLst>
                <a:tab pos="922655" algn="l"/>
              </a:tabLst>
            </a:pPr>
            <a:r>
              <a:rPr lang="en-US" sz="2400" spc="20" dirty="0">
                <a:cs typeface="Times New Roman"/>
              </a:rPr>
              <a:t>Disadvantages: </a:t>
            </a:r>
          </a:p>
          <a:p>
            <a:pPr marL="1574164" marR="5715" lvl="3" indent="-342900">
              <a:lnSpc>
                <a:spcPct val="102699"/>
              </a:lnSpc>
              <a:spcBef>
                <a:spcPts val="170"/>
              </a:spcBef>
              <a:buFont typeface="Wingdings" pitchFamily="2" charset="2"/>
              <a:buChar char="v"/>
              <a:tabLst>
                <a:tab pos="922655" algn="l"/>
              </a:tabLst>
            </a:pPr>
            <a:r>
              <a:rPr lang="en-US" sz="2400" spc="-5" dirty="0">
                <a:cs typeface="Times New Roman"/>
              </a:rPr>
              <a:t>likely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dirty="0">
                <a:cs typeface="Times New Roman"/>
              </a:rPr>
              <a:t>choose </a:t>
            </a:r>
            <a:r>
              <a:rPr lang="en-US" sz="2400" spc="40" dirty="0">
                <a:cs typeface="Times New Roman"/>
              </a:rPr>
              <a:t>poor </a:t>
            </a:r>
            <a:r>
              <a:rPr lang="en-US" sz="2400" spc="35" dirty="0">
                <a:cs typeface="Times New Roman"/>
              </a:rPr>
              <a:t>boundaries </a:t>
            </a:r>
            <a:r>
              <a:rPr lang="en-US" sz="2400" spc="20" dirty="0">
                <a:cs typeface="Times New Roman"/>
              </a:rPr>
              <a:t>between </a:t>
            </a:r>
            <a:r>
              <a:rPr lang="en-US" sz="2400" spc="25" dirty="0">
                <a:cs typeface="Times New Roman"/>
              </a:rPr>
              <a:t>bins </a:t>
            </a:r>
            <a:r>
              <a:rPr lang="en-US" sz="2400" spc="-10" dirty="0">
                <a:cs typeface="Times New Roman"/>
              </a:rPr>
              <a:t>— </a:t>
            </a:r>
            <a:r>
              <a:rPr lang="en-US" sz="2400" spc="5" dirty="0" err="1">
                <a:cs typeface="Times New Roman"/>
              </a:rPr>
              <a:t>ie</a:t>
            </a:r>
            <a:r>
              <a:rPr lang="en-US" sz="2400" spc="5" dirty="0">
                <a:cs typeface="Times New Roman"/>
              </a:rPr>
              <a:t>.,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80" dirty="0">
                <a:cs typeface="Times New Roman"/>
              </a:rPr>
              <a:t>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end </a:t>
            </a:r>
            <a:r>
              <a:rPr lang="en-US" sz="2400" spc="-25" dirty="0">
                <a:cs typeface="Times New Roman"/>
              </a:rPr>
              <a:t>of  </a:t>
            </a:r>
            <a:r>
              <a:rPr lang="en-US" sz="2400" spc="10" dirty="0">
                <a:cs typeface="Times New Roman"/>
              </a:rPr>
              <a:t>one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bin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may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be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same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class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as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instances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80" dirty="0">
                <a:cs typeface="Times New Roman"/>
              </a:rPr>
              <a:t>at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beginning</a:t>
            </a:r>
            <a:r>
              <a:rPr lang="en-US" sz="2400" spc="75" dirty="0">
                <a:cs typeface="Times New Roman"/>
              </a:rPr>
              <a:t> </a:t>
            </a:r>
            <a:r>
              <a:rPr lang="en-US" sz="2400" spc="-25" dirty="0">
                <a:cs typeface="Times New Roman"/>
              </a:rPr>
              <a:t>of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adjacent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bin.</a:t>
            </a:r>
            <a:endParaRPr lang="en-US" sz="2400" dirty="0">
              <a:cs typeface="Times New Roman"/>
            </a:endParaRPr>
          </a:p>
          <a:p>
            <a:pPr marL="1574164" marR="6350" lvl="3" indent="-342900">
              <a:lnSpc>
                <a:spcPct val="102699"/>
              </a:lnSpc>
              <a:spcBef>
                <a:spcPts val="180"/>
              </a:spcBef>
              <a:buFont typeface="Wingdings" pitchFamily="2" charset="2"/>
              <a:buChar char="v"/>
              <a:tabLst>
                <a:tab pos="922655" algn="l"/>
              </a:tabLst>
            </a:pPr>
            <a:r>
              <a:rPr lang="en-US" sz="2400" spc="30" dirty="0">
                <a:cs typeface="Times New Roman"/>
              </a:rPr>
              <a:t> may </a:t>
            </a:r>
            <a:r>
              <a:rPr lang="en-US" sz="2400" spc="10" dirty="0">
                <a:cs typeface="Times New Roman"/>
              </a:rPr>
              <a:t>have </a:t>
            </a:r>
            <a:r>
              <a:rPr lang="en-US" sz="2400" spc="20" dirty="0">
                <a:cs typeface="Times New Roman"/>
              </a:rPr>
              <a:t>intervals </a:t>
            </a:r>
            <a:r>
              <a:rPr lang="en-US" sz="2400" spc="35" dirty="0">
                <a:cs typeface="Times New Roman"/>
              </a:rPr>
              <a:t>with </a:t>
            </a:r>
            <a:r>
              <a:rPr lang="en-US" sz="2400" spc="-20" dirty="0">
                <a:cs typeface="Times New Roman"/>
              </a:rPr>
              <a:t>few </a:t>
            </a:r>
            <a:r>
              <a:rPr lang="en-US" sz="2400" spc="20" dirty="0">
                <a:cs typeface="Times New Roman"/>
              </a:rPr>
              <a:t>or </a:t>
            </a:r>
            <a:r>
              <a:rPr lang="en-US" sz="2400" spc="25" dirty="0">
                <a:cs typeface="Times New Roman"/>
              </a:rPr>
              <a:t>no instances </a:t>
            </a:r>
            <a:r>
              <a:rPr lang="en-US" sz="2400" spc="15" dirty="0">
                <a:cs typeface="Times New Roman"/>
              </a:rPr>
              <a:t>from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training </a:t>
            </a:r>
            <a:r>
              <a:rPr lang="en-US" sz="2400" spc="35" dirty="0">
                <a:cs typeface="Times New Roman"/>
              </a:rPr>
              <a:t>set</a:t>
            </a:r>
          </a:p>
          <a:p>
            <a:pPr marL="922019" marR="6350" lvl="2" indent="-147955">
              <a:lnSpc>
                <a:spcPct val="102699"/>
              </a:lnSpc>
              <a:spcBef>
                <a:spcPts val="180"/>
              </a:spcBef>
              <a:buChar char="–"/>
              <a:tabLst>
                <a:tab pos="922655" algn="l"/>
              </a:tabLst>
            </a:pPr>
            <a:endParaRPr lang="en-US" sz="2400" spc="35" dirty="0">
              <a:cs typeface="Times New Roman"/>
            </a:endParaRPr>
          </a:p>
          <a:p>
            <a:pPr marL="774064" marR="6350" lvl="2">
              <a:lnSpc>
                <a:spcPct val="102699"/>
              </a:lnSpc>
              <a:spcBef>
                <a:spcPts val="180"/>
              </a:spcBef>
              <a:tabLst>
                <a:tab pos="922655" algn="l"/>
              </a:tabLst>
            </a:pPr>
            <a:endParaRPr lang="en-US" sz="2400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22F0-EC33-DC4C-816A-A17A14AF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B87-1A33-C741-8F1F-E1D37762A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90600"/>
            <a:ext cx="7772400" cy="138499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33A1C-EE09-C346-AF62-0996C278E3B3}"/>
              </a:ext>
            </a:extLst>
          </p:cNvPr>
          <p:cNvSpPr/>
          <p:nvPr/>
        </p:nvSpPr>
        <p:spPr>
          <a:xfrm>
            <a:off x="-381000" y="990600"/>
            <a:ext cx="8153400" cy="909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2975" lvl="1" indent="-457200">
              <a:lnSpc>
                <a:spcPct val="100000"/>
              </a:lnSpc>
              <a:spcBef>
                <a:spcPts val="380"/>
              </a:spcBef>
              <a:buFont typeface="+mj-lt"/>
              <a:buAutoNum type="arabicPeriod" startAt="2"/>
              <a:tabLst>
                <a:tab pos="663575" algn="l"/>
              </a:tabLst>
            </a:pPr>
            <a:r>
              <a:rPr lang="en-US" sz="2400" spc="100" dirty="0">
                <a:cs typeface="Times New Roman"/>
              </a:rPr>
              <a:t>Equal-frequency</a:t>
            </a:r>
            <a:r>
              <a:rPr lang="en-US" sz="2400" spc="150" dirty="0">
                <a:cs typeface="Times New Roman"/>
              </a:rPr>
              <a:t> </a:t>
            </a:r>
            <a:r>
              <a:rPr lang="en-US" sz="2400" spc="105" dirty="0">
                <a:cs typeface="Times New Roman"/>
              </a:rPr>
              <a:t>Binning</a:t>
            </a:r>
            <a:endParaRPr lang="en-US" sz="2400" dirty="0">
              <a:cs typeface="Times New Roman"/>
            </a:endParaRPr>
          </a:p>
          <a:p>
            <a:pPr marL="922019" marR="6350" lvl="2" indent="-147955">
              <a:lnSpc>
                <a:spcPct val="101800"/>
              </a:lnSpc>
              <a:spcBef>
                <a:spcPts val="375"/>
              </a:spcBef>
              <a:buChar char="–"/>
              <a:tabLst>
                <a:tab pos="922655" algn="l"/>
              </a:tabLst>
            </a:pPr>
            <a:r>
              <a:rPr lang="en-US" sz="2400" spc="15" dirty="0">
                <a:cs typeface="Times New Roman"/>
              </a:rPr>
              <a:t>Divide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30" dirty="0">
                <a:cs typeface="Times New Roman"/>
              </a:rPr>
              <a:t>into </a:t>
            </a:r>
            <a:r>
              <a:rPr lang="en-US" sz="2400" spc="20" dirty="0">
                <a:cs typeface="Times New Roman"/>
              </a:rPr>
              <a:t>k </a:t>
            </a:r>
            <a:r>
              <a:rPr lang="en-US" sz="2400" spc="25" dirty="0">
                <a:cs typeface="Times New Roman"/>
              </a:rPr>
              <a:t>bins, </a:t>
            </a:r>
            <a:r>
              <a:rPr lang="en-US" sz="2400" spc="35" dirty="0">
                <a:cs typeface="Times New Roman"/>
              </a:rPr>
              <a:t>with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same </a:t>
            </a:r>
            <a:r>
              <a:rPr lang="en-US" sz="2400" spc="40" dirty="0">
                <a:cs typeface="Times New Roman"/>
              </a:rPr>
              <a:t>number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15" dirty="0">
                <a:cs typeface="Times New Roman"/>
              </a:rPr>
              <a:t>from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training </a:t>
            </a:r>
            <a:r>
              <a:rPr lang="en-US" sz="2400" spc="35" dirty="0">
                <a:cs typeface="Times New Roman"/>
              </a:rPr>
              <a:t>set  </a:t>
            </a:r>
            <a:r>
              <a:rPr lang="en-US" sz="2400" spc="5" dirty="0">
                <a:cs typeface="Times New Roman"/>
              </a:rPr>
              <a:t>falling </a:t>
            </a:r>
            <a:r>
              <a:rPr lang="en-US" sz="2400" spc="30" dirty="0">
                <a:cs typeface="Times New Roman"/>
              </a:rPr>
              <a:t>into </a:t>
            </a:r>
            <a:r>
              <a:rPr lang="en-US" sz="2400" spc="10" dirty="0">
                <a:cs typeface="Times New Roman"/>
              </a:rPr>
              <a:t>each</a:t>
            </a:r>
            <a:r>
              <a:rPr lang="en-US" sz="2400" spc="25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bin.</a:t>
            </a:r>
          </a:p>
          <a:p>
            <a:pPr marL="448309" algn="just">
              <a:lnSpc>
                <a:spcPct val="100000"/>
              </a:lnSpc>
              <a:spcBef>
                <a:spcPts val="340"/>
              </a:spcBef>
            </a:pPr>
            <a:endParaRPr lang="en-US" sz="2400" spc="45" dirty="0">
              <a:cs typeface="Times New Roman"/>
            </a:endParaRPr>
          </a:p>
          <a:p>
            <a:pPr marL="448309" algn="just">
              <a:lnSpc>
                <a:spcPct val="100000"/>
              </a:lnSpc>
              <a:spcBef>
                <a:spcPts val="340"/>
              </a:spcBef>
            </a:pPr>
            <a:r>
              <a:rPr lang="en-US" sz="2400" spc="45" dirty="0">
                <a:cs typeface="Times New Roman"/>
              </a:rPr>
              <a:t>Example: </a:t>
            </a:r>
            <a:r>
              <a:rPr lang="en-US" sz="2400" spc="20" dirty="0">
                <a:cs typeface="Times New Roman"/>
              </a:rPr>
              <a:t>Buy-Computer dataset</a:t>
            </a:r>
            <a:endParaRPr lang="en-US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400" dirty="0">
              <a:cs typeface="Times New Roman"/>
            </a:endParaRPr>
          </a:p>
          <a:p>
            <a:pPr marL="448309" algn="just">
              <a:lnSpc>
                <a:spcPct val="100000"/>
              </a:lnSpc>
            </a:pPr>
            <a:r>
              <a:rPr lang="en-US" sz="2400" spc="165" dirty="0">
                <a:cs typeface="Times New Roman"/>
              </a:rPr>
              <a:t>     attribute </a:t>
            </a:r>
            <a:r>
              <a:rPr lang="en-US" sz="2400" spc="100" dirty="0">
                <a:cs typeface="Times New Roman"/>
              </a:rPr>
              <a:t>values</a:t>
            </a:r>
            <a:r>
              <a:rPr lang="en-US" sz="2400" spc="390" dirty="0">
                <a:cs typeface="Times New Roman"/>
              </a:rPr>
              <a:t> </a:t>
            </a:r>
            <a:r>
              <a:rPr lang="en-US" sz="2400" spc="125" dirty="0">
                <a:cs typeface="Times New Roman"/>
              </a:rPr>
              <a:t>for AGE:</a:t>
            </a:r>
            <a:endParaRPr lang="en-US" sz="2400" dirty="0">
              <a:cs typeface="Times New Roman"/>
            </a:endParaRPr>
          </a:p>
          <a:p>
            <a:pPr marL="448309" algn="just">
              <a:lnSpc>
                <a:spcPct val="100000"/>
              </a:lnSpc>
            </a:pPr>
            <a:r>
              <a:rPr lang="en-US" sz="2400" spc="20" dirty="0">
                <a:cs typeface="Times New Roman"/>
              </a:rPr>
              <a:t>     13  14  16  19  20  21  29  35  44  55  58  62  64 </a:t>
            </a:r>
            <a:r>
              <a:rPr lang="en-US" sz="2400" spc="1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68</a:t>
            </a:r>
            <a:endParaRPr lang="en-US" sz="2400" dirty="0">
              <a:cs typeface="Times New Roman"/>
            </a:endParaRPr>
          </a:p>
          <a:p>
            <a:pPr marL="448309">
              <a:lnSpc>
                <a:spcPct val="100000"/>
              </a:lnSpc>
              <a:spcBef>
                <a:spcPts val="35"/>
              </a:spcBef>
              <a:tabLst>
                <a:tab pos="666115" algn="l"/>
                <a:tab pos="885825" algn="l"/>
                <a:tab pos="1103630" algn="l"/>
                <a:tab pos="1321435" algn="l"/>
                <a:tab pos="1539240" algn="l"/>
                <a:tab pos="1757045" algn="l"/>
                <a:tab pos="1976755" algn="l"/>
                <a:tab pos="2194560" algn="l"/>
                <a:tab pos="2412365" algn="l"/>
                <a:tab pos="2630805" algn="l"/>
                <a:tab pos="2848610" algn="l"/>
                <a:tab pos="3066415" algn="l"/>
                <a:tab pos="3286125" algn="l"/>
              </a:tabLst>
            </a:pPr>
            <a:r>
              <a:rPr lang="en-US" sz="2400" spc="-225" dirty="0">
                <a:cs typeface="Times New Roman"/>
              </a:rPr>
              <a:t>         N	      Y	       N	  N	  Y	        Y        Y       Y         Y        N       Y         Y         N       Y</a:t>
            </a:r>
            <a:endParaRPr lang="en-US" sz="2400" dirty="0"/>
          </a:p>
          <a:p>
            <a:pPr marL="774064" marR="6350" lvl="2">
              <a:lnSpc>
                <a:spcPct val="101800"/>
              </a:lnSpc>
              <a:spcBef>
                <a:spcPts val="375"/>
              </a:spcBef>
              <a:tabLst>
                <a:tab pos="922655" algn="l"/>
              </a:tabLst>
            </a:pPr>
            <a:endParaRPr lang="en-US" sz="2400" spc="30" dirty="0">
              <a:cs typeface="Times New Roman"/>
            </a:endParaRPr>
          </a:p>
          <a:p>
            <a:pPr marL="922019" marR="6350" lvl="2" indent="-147955">
              <a:lnSpc>
                <a:spcPct val="101800"/>
              </a:lnSpc>
              <a:spcBef>
                <a:spcPts val="375"/>
              </a:spcBef>
              <a:buChar char="–"/>
              <a:tabLst>
                <a:tab pos="922655" algn="l"/>
              </a:tabLst>
            </a:pPr>
            <a:endParaRPr lang="en-US" sz="2400" dirty="0">
              <a:cs typeface="Times New Roman"/>
            </a:endParaRPr>
          </a:p>
          <a:p>
            <a:pPr marL="922019" marR="5715" lvl="2" indent="-147955">
              <a:lnSpc>
                <a:spcPct val="102699"/>
              </a:lnSpc>
              <a:spcBef>
                <a:spcPts val="180"/>
              </a:spcBef>
              <a:buChar char="–"/>
              <a:tabLst>
                <a:tab pos="922655" algn="l"/>
              </a:tabLst>
            </a:pPr>
            <a:r>
              <a:rPr lang="en-US" sz="2400" spc="25" dirty="0">
                <a:cs typeface="Times New Roman"/>
              </a:rPr>
              <a:t>Advantage: </a:t>
            </a:r>
            <a:r>
              <a:rPr lang="en-US" sz="2400" dirty="0">
                <a:cs typeface="Times New Roman"/>
              </a:rPr>
              <a:t>overcomes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problem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bins </a:t>
            </a:r>
            <a:r>
              <a:rPr lang="en-US" sz="2400" spc="20" dirty="0">
                <a:cs typeface="Times New Roman"/>
              </a:rPr>
              <a:t>having </a:t>
            </a:r>
            <a:r>
              <a:rPr lang="en-US" sz="2400" spc="15" dirty="0">
                <a:cs typeface="Times New Roman"/>
              </a:rPr>
              <a:t>very different </a:t>
            </a:r>
            <a:r>
              <a:rPr lang="en-US" sz="2400" spc="35" dirty="0">
                <a:cs typeface="Times New Roman"/>
              </a:rPr>
              <a:t>numbers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15" dirty="0">
                <a:cs typeface="Times New Roman"/>
              </a:rPr>
              <a:t>from 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training</a:t>
            </a:r>
            <a:r>
              <a:rPr lang="en-US" sz="2400" spc="12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set</a:t>
            </a:r>
          </a:p>
          <a:p>
            <a:pPr marL="922019" marR="5715" lvl="2" indent="-147955">
              <a:lnSpc>
                <a:spcPct val="102699"/>
              </a:lnSpc>
              <a:spcBef>
                <a:spcPts val="180"/>
              </a:spcBef>
              <a:buChar char="–"/>
              <a:tabLst>
                <a:tab pos="922655" algn="l"/>
              </a:tabLst>
            </a:pPr>
            <a:endParaRPr lang="en-US" sz="2400" spc="35" dirty="0">
              <a:cs typeface="Times New Roman"/>
            </a:endParaRPr>
          </a:p>
          <a:p>
            <a:pPr marL="905509" marR="5080" lvl="1" indent="-147955" algn="just">
              <a:lnSpc>
                <a:spcPct val="102699"/>
              </a:lnSpc>
              <a:spcBef>
                <a:spcPts val="55"/>
              </a:spcBef>
              <a:buChar char="–"/>
              <a:tabLst>
                <a:tab pos="448945" algn="l"/>
              </a:tabLst>
            </a:pPr>
            <a:r>
              <a:rPr lang="en-US" sz="2400" spc="40" dirty="0">
                <a:cs typeface="Times New Roman"/>
              </a:rPr>
              <a:t>In </a:t>
            </a:r>
            <a:r>
              <a:rPr lang="en-US" sz="2400" spc="30" dirty="0">
                <a:cs typeface="Times New Roman"/>
              </a:rPr>
              <a:t>practice, </a:t>
            </a:r>
            <a:r>
              <a:rPr lang="en-US" sz="2400" spc="20" dirty="0">
                <a:cs typeface="Times New Roman"/>
              </a:rPr>
              <a:t>often </a:t>
            </a:r>
            <a:r>
              <a:rPr lang="en-US" sz="2400" spc="30" dirty="0">
                <a:cs typeface="Times New Roman"/>
              </a:rPr>
              <a:t>produces </a:t>
            </a:r>
            <a:r>
              <a:rPr lang="en-US" sz="2400" spc="15" dirty="0">
                <a:cs typeface="Times New Roman"/>
              </a:rPr>
              <a:t>very </a:t>
            </a:r>
            <a:r>
              <a:rPr lang="en-US" sz="2400" spc="20" dirty="0">
                <a:cs typeface="Times New Roman"/>
              </a:rPr>
              <a:t>good </a:t>
            </a:r>
            <a:r>
              <a:rPr lang="en-US" sz="2400" spc="30" dirty="0">
                <a:cs typeface="Times New Roman"/>
              </a:rPr>
              <a:t>results </a:t>
            </a:r>
            <a:r>
              <a:rPr lang="en-US" sz="2400" spc="25" dirty="0">
                <a:cs typeface="Times New Roman"/>
              </a:rPr>
              <a:t>when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number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bins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30" dirty="0">
                <a:cs typeface="Times New Roman"/>
              </a:rPr>
              <a:t>based </a:t>
            </a:r>
            <a:r>
              <a:rPr lang="en-US" sz="2400" spc="20" dirty="0">
                <a:cs typeface="Times New Roman"/>
              </a:rPr>
              <a:t>on </a:t>
            </a:r>
            <a:r>
              <a:rPr lang="en-US" sz="2400" spc="55" dirty="0">
                <a:cs typeface="Times New Roman"/>
              </a:rPr>
              <a:t>the  </a:t>
            </a:r>
            <a:r>
              <a:rPr lang="en-US" sz="2400" spc="10" dirty="0">
                <a:cs typeface="Times New Roman"/>
              </a:rPr>
              <a:t>available </a:t>
            </a:r>
            <a:r>
              <a:rPr lang="en-US" sz="2400" spc="65" dirty="0">
                <a:cs typeface="Times New Roman"/>
              </a:rPr>
              <a:t>data </a:t>
            </a:r>
            <a:r>
              <a:rPr lang="en-US" sz="2400" spc="-10" dirty="0">
                <a:cs typeface="Times New Roman"/>
              </a:rPr>
              <a:t>— </a:t>
            </a:r>
            <a:r>
              <a:rPr lang="en-US" sz="2400" spc="35" dirty="0">
                <a:cs typeface="Times New Roman"/>
              </a:rPr>
              <a:t>set </a:t>
            </a:r>
            <a:r>
              <a:rPr lang="en-US" sz="2400" spc="40" dirty="0">
                <a:cs typeface="Times New Roman"/>
              </a:rPr>
              <a:t>number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bins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square </a:t>
            </a:r>
            <a:r>
              <a:rPr lang="en-US" sz="2400" spc="45" dirty="0">
                <a:cs typeface="Times New Roman"/>
              </a:rPr>
              <a:t>root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number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8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training </a:t>
            </a:r>
            <a:r>
              <a:rPr lang="en-US" sz="2400" spc="55" dirty="0">
                <a:cs typeface="Times New Roman"/>
              </a:rPr>
              <a:t>data. </a:t>
            </a:r>
          </a:p>
          <a:p>
            <a:pPr marL="905509" marR="5080" lvl="1" indent="-147955" algn="just">
              <a:lnSpc>
                <a:spcPct val="102699"/>
              </a:lnSpc>
              <a:spcBef>
                <a:spcPts val="55"/>
              </a:spcBef>
              <a:buChar char="–"/>
              <a:tabLst>
                <a:tab pos="448945" algn="l"/>
              </a:tabLst>
            </a:pPr>
            <a:endParaRPr lang="en-US" sz="2400" dirty="0">
              <a:cs typeface="Times New Roman"/>
            </a:endParaRPr>
          </a:p>
          <a:p>
            <a:pPr marL="905509" marR="5080" lvl="1" indent="-147955" algn="just">
              <a:lnSpc>
                <a:spcPct val="102699"/>
              </a:lnSpc>
              <a:spcBef>
                <a:spcPts val="204"/>
              </a:spcBef>
              <a:buChar char="–"/>
              <a:tabLst>
                <a:tab pos="448945" algn="l"/>
              </a:tabLst>
            </a:pPr>
            <a:r>
              <a:rPr lang="en-US" sz="2400" spc="20" dirty="0">
                <a:cs typeface="Times New Roman"/>
              </a:rPr>
              <a:t>Disadvantage: </a:t>
            </a:r>
            <a:r>
              <a:rPr lang="en-US" sz="2400" spc="30" dirty="0">
                <a:cs typeface="Times New Roman"/>
              </a:rPr>
              <a:t>can </a:t>
            </a:r>
            <a:r>
              <a:rPr lang="en-US" sz="2400" spc="15" dirty="0">
                <a:cs typeface="Times New Roman"/>
              </a:rPr>
              <a:t>still </a:t>
            </a:r>
            <a:r>
              <a:rPr lang="en-US" sz="2400" spc="10" dirty="0">
                <a:cs typeface="Times New Roman"/>
              </a:rPr>
              <a:t>have </a:t>
            </a:r>
            <a:r>
              <a:rPr lang="en-US" sz="2400" spc="35" dirty="0">
                <a:cs typeface="Times New Roman"/>
              </a:rPr>
              <a:t>adjacent </a:t>
            </a:r>
            <a:r>
              <a:rPr lang="en-US" sz="2400" spc="25" dirty="0">
                <a:cs typeface="Times New Roman"/>
              </a:rPr>
              <a:t>bins </a:t>
            </a:r>
            <a:r>
              <a:rPr lang="en-US" sz="2400" spc="35" dirty="0">
                <a:cs typeface="Times New Roman"/>
              </a:rPr>
              <a:t>with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80" dirty="0">
                <a:cs typeface="Times New Roman"/>
              </a:rPr>
              <a:t>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end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10" dirty="0">
                <a:cs typeface="Times New Roman"/>
              </a:rPr>
              <a:t>one </a:t>
            </a:r>
            <a:r>
              <a:rPr lang="en-US" sz="2400" spc="35" dirty="0">
                <a:cs typeface="Times New Roman"/>
              </a:rPr>
              <a:t>bin </a:t>
            </a:r>
            <a:r>
              <a:rPr lang="en-US" sz="2400" spc="20" dirty="0">
                <a:cs typeface="Times New Roman"/>
              </a:rPr>
              <a:t>having </a:t>
            </a:r>
            <a:r>
              <a:rPr lang="en-US" sz="2400" spc="55" dirty="0">
                <a:cs typeface="Times New Roman"/>
              </a:rPr>
              <a:t>the  </a:t>
            </a:r>
            <a:r>
              <a:rPr lang="en-US" sz="2400" spc="20" dirty="0">
                <a:cs typeface="Times New Roman"/>
              </a:rPr>
              <a:t>same </a:t>
            </a:r>
            <a:r>
              <a:rPr lang="en-US" sz="2400" spc="5" dirty="0">
                <a:cs typeface="Times New Roman"/>
              </a:rPr>
              <a:t>class </a:t>
            </a:r>
            <a:r>
              <a:rPr lang="en-US" sz="2400" spc="20" dirty="0">
                <a:cs typeface="Times New Roman"/>
              </a:rPr>
              <a:t>as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80" dirty="0">
                <a:cs typeface="Times New Roman"/>
              </a:rPr>
              <a:t>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beginning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5" dirty="0">
                <a:cs typeface="Times New Roman"/>
              </a:rPr>
              <a:t>next</a:t>
            </a:r>
            <a:r>
              <a:rPr lang="en-US" sz="2400" spc="6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bin.</a:t>
            </a:r>
            <a:endParaRPr lang="en-US" sz="2400" dirty="0">
              <a:cs typeface="Times New Roman"/>
            </a:endParaRPr>
          </a:p>
          <a:p>
            <a:pPr marL="922019" marR="5715" lvl="2" indent="-147955">
              <a:lnSpc>
                <a:spcPct val="102699"/>
              </a:lnSpc>
              <a:spcBef>
                <a:spcPts val="180"/>
              </a:spcBef>
              <a:buChar char="–"/>
              <a:tabLst>
                <a:tab pos="922655" algn="l"/>
              </a:tabLst>
            </a:pPr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35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22F0-EC33-DC4C-816A-A17A14AF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B87-1A33-C741-8F1F-E1D37762A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90600"/>
            <a:ext cx="7772400" cy="138499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4551C-2C1D-F943-9C60-455EFE8E2786}"/>
              </a:ext>
            </a:extLst>
          </p:cNvPr>
          <p:cNvSpPr/>
          <p:nvPr/>
        </p:nvSpPr>
        <p:spPr>
          <a:xfrm>
            <a:off x="8466" y="833223"/>
            <a:ext cx="7763933" cy="632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9230" indent="-177165" algn="just">
              <a:lnSpc>
                <a:spcPct val="100000"/>
              </a:lnSpc>
              <a:spcBef>
                <a:spcPts val="430"/>
              </a:spcBef>
              <a:buAutoNum type="arabicPeriod" startAt="3"/>
              <a:tabLst>
                <a:tab pos="189865" algn="l"/>
              </a:tabLst>
            </a:pPr>
            <a:r>
              <a:rPr lang="en-US" sz="2400" spc="110" dirty="0">
                <a:cs typeface="Times New Roman"/>
              </a:rPr>
              <a:t>Global Entropy-based</a:t>
            </a:r>
            <a:r>
              <a:rPr lang="en-US" sz="2400" spc="145" dirty="0">
                <a:cs typeface="Times New Roman"/>
              </a:rPr>
              <a:t> </a:t>
            </a:r>
            <a:r>
              <a:rPr lang="en-US" sz="2400" spc="95" dirty="0">
                <a:cs typeface="Times New Roman"/>
              </a:rPr>
              <a:t>discretization</a:t>
            </a:r>
            <a:endParaRPr lang="en-US" sz="2400" dirty="0">
              <a:cs typeface="Times New Roman"/>
            </a:endParaRPr>
          </a:p>
          <a:p>
            <a:pPr marL="448309" lvl="1" indent="-148590">
              <a:lnSpc>
                <a:spcPct val="100000"/>
              </a:lnSpc>
              <a:spcBef>
                <a:spcPts val="240"/>
              </a:spcBef>
              <a:buChar char="–"/>
              <a:tabLst>
                <a:tab pos="448945" algn="l"/>
              </a:tabLst>
            </a:pPr>
            <a:r>
              <a:rPr lang="en-US" sz="2400" spc="40" dirty="0">
                <a:cs typeface="Times New Roman"/>
              </a:rPr>
              <a:t>Procedure</a:t>
            </a:r>
            <a:endParaRPr lang="en-US" sz="2400" dirty="0">
              <a:cs typeface="Times New Roman"/>
            </a:endParaRPr>
          </a:p>
          <a:p>
            <a:pPr marL="684530" marR="6350" lvl="2" indent="-247015" algn="just">
              <a:lnSpc>
                <a:spcPct val="102699"/>
              </a:lnSpc>
              <a:spcBef>
                <a:spcPts val="190"/>
              </a:spcBef>
              <a:buAutoNum type="alphaLcParenBoth"/>
              <a:tabLst>
                <a:tab pos="685165" algn="l"/>
              </a:tabLst>
            </a:pPr>
            <a:r>
              <a:rPr lang="en-US" sz="2400" spc="45" dirty="0">
                <a:cs typeface="Times New Roman"/>
              </a:rPr>
              <a:t>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weighted </a:t>
            </a:r>
            <a:r>
              <a:rPr lang="en-US" sz="2400" spc="30" dirty="0">
                <a:cs typeface="Times New Roman"/>
              </a:rPr>
              <a:t>entropy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10" dirty="0">
                <a:cs typeface="Times New Roman"/>
              </a:rPr>
              <a:t>each </a:t>
            </a:r>
            <a:r>
              <a:rPr lang="en-US" sz="2400" spc="15" dirty="0">
                <a:cs typeface="Times New Roman"/>
              </a:rPr>
              <a:t>possible </a:t>
            </a:r>
            <a:r>
              <a:rPr lang="en-US" sz="2400" spc="30" dirty="0">
                <a:cs typeface="Times New Roman"/>
              </a:rPr>
              <a:t>split </a:t>
            </a:r>
            <a:r>
              <a:rPr lang="en-US" sz="2400" spc="40" dirty="0">
                <a:cs typeface="Times New Roman"/>
              </a:rPr>
              <a:t>point </a:t>
            </a:r>
            <a:r>
              <a:rPr lang="en-US" sz="2400" spc="20" dirty="0">
                <a:cs typeface="Times New Roman"/>
              </a:rPr>
              <a:t>between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5" dirty="0">
                <a:cs typeface="Times New Roman"/>
              </a:rPr>
              <a:t>values </a:t>
            </a:r>
            <a:r>
              <a:rPr lang="en-US" sz="2400" spc="20" dirty="0">
                <a:cs typeface="Times New Roman"/>
              </a:rPr>
              <a:t>in 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training</a:t>
            </a:r>
            <a:r>
              <a:rPr lang="en-US" sz="2400" spc="11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set</a:t>
            </a:r>
            <a:endParaRPr lang="en-US" sz="2400" dirty="0">
              <a:cs typeface="Times New Roman"/>
            </a:endParaRPr>
          </a:p>
          <a:p>
            <a:pPr marL="684530" marR="5080" lvl="2" indent="-254635" algn="just">
              <a:lnSpc>
                <a:spcPct val="102699"/>
              </a:lnSpc>
              <a:spcBef>
                <a:spcPts val="204"/>
              </a:spcBef>
              <a:buAutoNum type="alphaLcParenBoth"/>
              <a:tabLst>
                <a:tab pos="685165" algn="l"/>
              </a:tabLst>
            </a:pPr>
            <a:r>
              <a:rPr lang="en-US" sz="2400" spc="10" dirty="0">
                <a:cs typeface="Times New Roman"/>
              </a:rPr>
              <a:t>Select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division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0" dirty="0">
                <a:cs typeface="Times New Roman"/>
              </a:rPr>
              <a:t>produces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largest </a:t>
            </a:r>
            <a:r>
              <a:rPr lang="en-US" sz="2400" spc="15" dirty="0">
                <a:cs typeface="Times New Roman"/>
              </a:rPr>
              <a:t>decrease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30" dirty="0">
                <a:cs typeface="Times New Roman"/>
              </a:rPr>
              <a:t>entropy </a:t>
            </a:r>
            <a:r>
              <a:rPr lang="en-US" sz="2400" spc="-10" dirty="0">
                <a:cs typeface="Times New Roman"/>
              </a:rPr>
              <a:t>— </a:t>
            </a:r>
            <a:r>
              <a:rPr lang="en-US" sz="2400" spc="25" dirty="0" err="1">
                <a:cs typeface="Times New Roman"/>
              </a:rPr>
              <a:t>ie</a:t>
            </a:r>
            <a:r>
              <a:rPr lang="en-US" sz="2400" spc="25" dirty="0">
                <a:cs typeface="Times New Roman"/>
              </a:rPr>
              <a:t>.,the </a:t>
            </a:r>
            <a:r>
              <a:rPr lang="en-US" sz="2400" spc="15" dirty="0">
                <a:cs typeface="Times New Roman"/>
              </a:rPr>
              <a:t>biggest </a:t>
            </a:r>
            <a:r>
              <a:rPr lang="en-US" sz="2400" dirty="0">
                <a:cs typeface="Times New Roman"/>
              </a:rPr>
              <a:t>dif</a:t>
            </a:r>
            <a:r>
              <a:rPr lang="en-US" sz="2400" spc="5" dirty="0">
                <a:cs typeface="Times New Roman"/>
              </a:rPr>
              <a:t>ference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30" dirty="0">
                <a:cs typeface="Times New Roman"/>
              </a:rPr>
              <a:t>entropy </a:t>
            </a:r>
            <a:r>
              <a:rPr lang="en-US" sz="2400" spc="20" dirty="0">
                <a:cs typeface="Times New Roman"/>
              </a:rPr>
              <a:t>between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interval’s </a:t>
            </a:r>
            <a:r>
              <a:rPr lang="en-US" sz="2400" spc="30" dirty="0">
                <a:cs typeface="Times New Roman"/>
              </a:rPr>
              <a:t>entropy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weighted </a:t>
            </a:r>
            <a:r>
              <a:rPr lang="en-US" sz="2400" spc="30" dirty="0">
                <a:cs typeface="Times New Roman"/>
              </a:rPr>
              <a:t>entropy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split  </a:t>
            </a:r>
            <a:r>
              <a:rPr lang="en-US" sz="2400" spc="20" dirty="0">
                <a:cs typeface="Times New Roman"/>
              </a:rPr>
              <a:t>interval.</a:t>
            </a:r>
            <a:endParaRPr lang="en-US" sz="2400" dirty="0">
              <a:cs typeface="Times New Roman"/>
            </a:endParaRPr>
          </a:p>
          <a:p>
            <a:pPr marL="684530" marR="6350" lvl="2" indent="-239395" algn="just">
              <a:lnSpc>
                <a:spcPct val="102699"/>
              </a:lnSpc>
              <a:spcBef>
                <a:spcPts val="195"/>
              </a:spcBef>
              <a:buAutoNum type="alphaLcParenBoth"/>
              <a:tabLst>
                <a:tab pos="685165" algn="l"/>
              </a:tabLst>
            </a:pPr>
            <a:r>
              <a:rPr lang="en-US" sz="2400" spc="30" dirty="0">
                <a:cs typeface="Times New Roman"/>
              </a:rPr>
              <a:t>Place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threshold </a:t>
            </a:r>
            <a:r>
              <a:rPr lang="en-US" sz="2400" spc="20" dirty="0">
                <a:cs typeface="Times New Roman"/>
              </a:rPr>
              <a:t>as </a:t>
            </a:r>
            <a:r>
              <a:rPr lang="en-US" sz="2400" spc="15" dirty="0">
                <a:cs typeface="Times New Roman"/>
              </a:rPr>
              <a:t>midway </a:t>
            </a:r>
            <a:r>
              <a:rPr lang="en-US" sz="2400" spc="20" dirty="0">
                <a:cs typeface="Times New Roman"/>
              </a:rPr>
              <a:t>between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values </a:t>
            </a:r>
            <a:r>
              <a:rPr lang="en-US" sz="2400" spc="20" dirty="0">
                <a:cs typeface="Times New Roman"/>
              </a:rPr>
              <a:t>on </a:t>
            </a:r>
            <a:r>
              <a:rPr lang="en-US" sz="2400" spc="30" dirty="0">
                <a:cs typeface="Times New Roman"/>
              </a:rPr>
              <a:t>either </a:t>
            </a:r>
            <a:r>
              <a:rPr lang="en-US" sz="2400" spc="10" dirty="0">
                <a:cs typeface="Times New Roman"/>
              </a:rPr>
              <a:t>side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split </a:t>
            </a:r>
            <a:r>
              <a:rPr lang="en-US" sz="2400" spc="40" dirty="0">
                <a:cs typeface="Times New Roman"/>
              </a:rPr>
              <a:t>point </a:t>
            </a:r>
            <a:r>
              <a:rPr lang="en-US" sz="2400" spc="20" dirty="0">
                <a:cs typeface="Times New Roman"/>
              </a:rPr>
              <a:t>in 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75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dataset</a:t>
            </a:r>
            <a:endParaRPr lang="en-US" sz="2400" dirty="0">
              <a:cs typeface="Times New Roman"/>
            </a:endParaRPr>
          </a:p>
          <a:p>
            <a:pPr marL="684530" lvl="2" indent="-255270" algn="just">
              <a:lnSpc>
                <a:spcPct val="100000"/>
              </a:lnSpc>
              <a:spcBef>
                <a:spcPts val="225"/>
              </a:spcBef>
              <a:buAutoNum type="alphaLcParenBoth"/>
              <a:tabLst>
                <a:tab pos="685165" algn="l"/>
              </a:tabLst>
            </a:pPr>
            <a:r>
              <a:rPr lang="en-US" sz="2400" spc="25" dirty="0">
                <a:cs typeface="Times New Roman"/>
              </a:rPr>
              <a:t>Recurse </a:t>
            </a:r>
            <a:r>
              <a:rPr lang="en-US" sz="2400" spc="35" dirty="0">
                <a:cs typeface="Times New Roman"/>
              </a:rPr>
              <a:t>until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0" dirty="0">
                <a:cs typeface="Times New Roman"/>
              </a:rPr>
              <a:t>stopping criteria </a:t>
            </a:r>
            <a:r>
              <a:rPr lang="en-US" sz="2400" spc="-5" dirty="0">
                <a:cs typeface="Times New Roman"/>
              </a:rPr>
              <a:t>is</a:t>
            </a:r>
            <a:r>
              <a:rPr lang="en-US" sz="2400" spc="7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satisfied.</a:t>
            </a:r>
          </a:p>
          <a:p>
            <a:pPr marL="1141730" lvl="3" indent="-255270" algn="just">
              <a:spcBef>
                <a:spcPts val="225"/>
              </a:spcBef>
              <a:buAutoNum type="alphaLcParenBoth"/>
              <a:tabLst>
                <a:tab pos="685165" algn="l"/>
              </a:tabLst>
            </a:pPr>
            <a:r>
              <a:rPr lang="en-US" sz="2400" spc="15" dirty="0">
                <a:cs typeface="Times New Roman"/>
              </a:rPr>
              <a:t>Decrease in entropy for all possible splits points is less than some threshold</a:t>
            </a:r>
          </a:p>
          <a:p>
            <a:pPr marL="1141730" lvl="3" indent="-255270" algn="just">
              <a:spcBef>
                <a:spcPts val="225"/>
              </a:spcBef>
              <a:buAutoNum type="alphaLcParenBoth"/>
              <a:tabLst>
                <a:tab pos="685165" algn="l"/>
              </a:tabLst>
            </a:pPr>
            <a:r>
              <a:rPr lang="en-US" sz="2400" spc="15" dirty="0">
                <a:cs typeface="Times New Roman"/>
              </a:rPr>
              <a:t>Number of intervals exceeds a threshold</a:t>
            </a:r>
          </a:p>
          <a:p>
            <a:pPr marL="1141730" lvl="3" indent="-255270" algn="just">
              <a:spcBef>
                <a:spcPts val="225"/>
              </a:spcBef>
              <a:buAutoNum type="alphaLcParenBoth"/>
              <a:tabLst>
                <a:tab pos="685165" algn="l"/>
              </a:tabLst>
            </a:pPr>
            <a:r>
              <a:rPr lang="en-US" sz="2400" spc="15" dirty="0">
                <a:cs typeface="Times New Roman"/>
              </a:rPr>
              <a:t>Minimum Distance Length (MDL) principle</a:t>
            </a:r>
          </a:p>
          <a:p>
            <a:pPr marL="684530" lvl="2" indent="-255270" algn="just">
              <a:lnSpc>
                <a:spcPct val="100000"/>
              </a:lnSpc>
              <a:spcBef>
                <a:spcPts val="225"/>
              </a:spcBef>
              <a:buAutoNum type="alphaLcParenBoth"/>
              <a:tabLst>
                <a:tab pos="685165" algn="l"/>
              </a:tabLst>
            </a:pPr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572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8D6A-790A-1046-A35A-0832F7BD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-45719"/>
            <a:ext cx="699516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5214F-38EA-D747-AB26-C961A6ED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53" y="381000"/>
            <a:ext cx="6995160" cy="4101123"/>
          </a:xfrm>
        </p:spPr>
        <p:txBody>
          <a:bodyPr/>
          <a:lstStyle/>
          <a:p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 of Global Entropy-based Discretization</a:t>
            </a:r>
          </a:p>
          <a:p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48309" algn="just">
              <a:lnSpc>
                <a:spcPct val="100000"/>
              </a:lnSpc>
              <a:spcBef>
                <a:spcPts val="340"/>
              </a:spcBef>
            </a:pPr>
            <a:r>
              <a:rPr lang="en-US" sz="2400" spc="45" dirty="0">
                <a:cs typeface="Times New Roman"/>
              </a:rPr>
              <a:t>Example: </a:t>
            </a:r>
            <a:r>
              <a:rPr lang="en-US" sz="2400" spc="20" dirty="0">
                <a:cs typeface="Times New Roman"/>
              </a:rPr>
              <a:t>Buy-Computer dataset</a:t>
            </a:r>
            <a:endParaRPr lang="en-US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400" dirty="0">
              <a:cs typeface="Times New Roman"/>
            </a:endParaRPr>
          </a:p>
          <a:p>
            <a:pPr marL="448309" algn="just">
              <a:lnSpc>
                <a:spcPct val="100000"/>
              </a:lnSpc>
            </a:pPr>
            <a:r>
              <a:rPr lang="en-US" sz="2400" spc="165" dirty="0">
                <a:cs typeface="Times New Roman"/>
              </a:rPr>
              <a:t>attribute </a:t>
            </a:r>
            <a:r>
              <a:rPr lang="en-US" sz="2400" spc="100" dirty="0">
                <a:cs typeface="Times New Roman"/>
              </a:rPr>
              <a:t>values</a:t>
            </a:r>
            <a:r>
              <a:rPr lang="en-US" sz="2400" spc="390" dirty="0">
                <a:cs typeface="Times New Roman"/>
              </a:rPr>
              <a:t> </a:t>
            </a:r>
            <a:r>
              <a:rPr lang="en-US" sz="2400" spc="125" dirty="0">
                <a:cs typeface="Times New Roman"/>
              </a:rPr>
              <a:t>for AGE:</a:t>
            </a:r>
            <a:endParaRPr lang="en-US" sz="2400" dirty="0">
              <a:cs typeface="Times New Roman"/>
            </a:endParaRPr>
          </a:p>
          <a:p>
            <a:pPr marL="448309" algn="just">
              <a:lnSpc>
                <a:spcPct val="100000"/>
              </a:lnSpc>
            </a:pPr>
            <a:r>
              <a:rPr lang="en-US" sz="2400" spc="20" dirty="0">
                <a:cs typeface="Times New Roman"/>
              </a:rPr>
              <a:t>13  14  16  19  20  21  29  35  44  55  58  62  64 </a:t>
            </a:r>
            <a:r>
              <a:rPr lang="en-US" sz="2400" spc="1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68</a:t>
            </a:r>
            <a:endParaRPr lang="en-US" sz="2400" dirty="0">
              <a:cs typeface="Times New Roman"/>
            </a:endParaRPr>
          </a:p>
          <a:p>
            <a:pPr marL="448309">
              <a:lnSpc>
                <a:spcPct val="100000"/>
              </a:lnSpc>
              <a:spcBef>
                <a:spcPts val="35"/>
              </a:spcBef>
              <a:tabLst>
                <a:tab pos="666115" algn="l"/>
                <a:tab pos="885825" algn="l"/>
                <a:tab pos="1103630" algn="l"/>
                <a:tab pos="1321435" algn="l"/>
                <a:tab pos="1539240" algn="l"/>
                <a:tab pos="1757045" algn="l"/>
                <a:tab pos="1976755" algn="l"/>
                <a:tab pos="2194560" algn="l"/>
                <a:tab pos="2412365" algn="l"/>
                <a:tab pos="2630805" algn="l"/>
                <a:tab pos="2848610" algn="l"/>
                <a:tab pos="3066415" algn="l"/>
                <a:tab pos="3286125" algn="l"/>
              </a:tabLst>
            </a:pPr>
            <a:r>
              <a:rPr lang="en-US" sz="2400" spc="-225" dirty="0">
                <a:cs typeface="Times New Roman"/>
              </a:rPr>
              <a:t>N	       Y	       N	  N	  Y	         Y	    Y	 Y        Y	 N       Y	 Y        N	Y</a:t>
            </a:r>
            <a:endParaRPr lang="en-US" sz="2400" dirty="0"/>
          </a:p>
          <a:p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4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22F0-EC33-DC4C-816A-A17A14AF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B87-1A33-C741-8F1F-E1D37762A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90600"/>
            <a:ext cx="7772400" cy="138499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4551C-2C1D-F943-9C60-455EFE8E2786}"/>
              </a:ext>
            </a:extLst>
          </p:cNvPr>
          <p:cNvSpPr/>
          <p:nvPr/>
        </p:nvSpPr>
        <p:spPr>
          <a:xfrm>
            <a:off x="8466" y="833223"/>
            <a:ext cx="7763933" cy="555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9230" indent="-177165" algn="just">
              <a:lnSpc>
                <a:spcPct val="100000"/>
              </a:lnSpc>
              <a:spcBef>
                <a:spcPts val="430"/>
              </a:spcBef>
              <a:buAutoNum type="arabicPeriod" startAt="3"/>
              <a:tabLst>
                <a:tab pos="189865" algn="l"/>
              </a:tabLst>
            </a:pPr>
            <a:r>
              <a:rPr lang="en-US" sz="2400" spc="110" dirty="0">
                <a:cs typeface="Times New Roman"/>
              </a:rPr>
              <a:t>Global Entropy-based</a:t>
            </a:r>
            <a:r>
              <a:rPr lang="en-US" sz="2400" spc="145" dirty="0">
                <a:cs typeface="Times New Roman"/>
              </a:rPr>
              <a:t> </a:t>
            </a:r>
            <a:r>
              <a:rPr lang="en-US" sz="2400" spc="95" dirty="0">
                <a:cs typeface="Times New Roman"/>
              </a:rPr>
              <a:t>discretization</a:t>
            </a:r>
            <a:endParaRPr lang="en-US" sz="2400" dirty="0">
              <a:cs typeface="Times New Roman"/>
            </a:endParaRPr>
          </a:p>
          <a:p>
            <a:pPr marL="772160" lvl="2" indent="-342900" algn="just">
              <a:lnSpc>
                <a:spcPct val="100000"/>
              </a:lnSpc>
              <a:spcBef>
                <a:spcPts val="225"/>
              </a:spcBef>
              <a:buFont typeface="Arial" panose="020B0604020202020204" pitchFamily="34" charset="0"/>
              <a:buChar char="•"/>
              <a:tabLst>
                <a:tab pos="685165" algn="l"/>
              </a:tabLst>
            </a:pPr>
            <a:r>
              <a:rPr lang="en-US" sz="2400" dirty="0">
                <a:cs typeface="Times New Roman"/>
              </a:rPr>
              <a:t>Advantages</a:t>
            </a:r>
          </a:p>
          <a:p>
            <a:pPr marL="684530" marR="46355" lvl="1" indent="-247015" algn="just">
              <a:lnSpc>
                <a:spcPct val="101800"/>
              </a:lnSpc>
              <a:spcBef>
                <a:spcPts val="170"/>
              </a:spcBef>
              <a:buAutoNum type="alphaLcParenBoth"/>
              <a:tabLst>
                <a:tab pos="685165" algn="l"/>
              </a:tabLst>
            </a:pPr>
            <a:r>
              <a:rPr lang="en-US" sz="2400" dirty="0">
                <a:cs typeface="Times New Roman"/>
              </a:rPr>
              <a:t>Uses </a:t>
            </a:r>
            <a:r>
              <a:rPr lang="en-US" sz="2400" spc="5" dirty="0">
                <a:cs typeface="Times New Roman"/>
              </a:rPr>
              <a:t>class </a:t>
            </a:r>
            <a:r>
              <a:rPr lang="en-US" sz="2400" spc="25" dirty="0">
                <a:cs typeface="Times New Roman"/>
              </a:rPr>
              <a:t>information, </a:t>
            </a:r>
            <a:r>
              <a:rPr lang="en-US" sz="2400" spc="-5" dirty="0">
                <a:cs typeface="Times New Roman"/>
              </a:rPr>
              <a:t>so likely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20" dirty="0">
                <a:cs typeface="Times New Roman"/>
              </a:rPr>
              <a:t>provide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25" dirty="0">
                <a:cs typeface="Times New Roman"/>
              </a:rPr>
              <a:t>discretization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-10" dirty="0">
                <a:cs typeface="Times New Roman"/>
              </a:rPr>
              <a:t>will </a:t>
            </a:r>
            <a:r>
              <a:rPr lang="en-US" sz="2400" spc="45" dirty="0">
                <a:cs typeface="Times New Roman"/>
              </a:rPr>
              <a:t>be </a:t>
            </a:r>
            <a:r>
              <a:rPr lang="en-US" sz="2400" spc="10" dirty="0">
                <a:cs typeface="Times New Roman"/>
              </a:rPr>
              <a:t>useful </a:t>
            </a:r>
            <a:r>
              <a:rPr lang="en-US" sz="2400" spc="35" dirty="0">
                <a:cs typeface="Times New Roman"/>
              </a:rPr>
              <a:t>during  </a:t>
            </a:r>
            <a:r>
              <a:rPr lang="en-US" sz="2400" spc="25" dirty="0">
                <a:cs typeface="Times New Roman"/>
              </a:rPr>
              <a:t>learning</a:t>
            </a:r>
            <a:endParaRPr lang="en-US" sz="2400" dirty="0">
              <a:cs typeface="Times New Roman"/>
            </a:endParaRPr>
          </a:p>
          <a:p>
            <a:pPr marL="1141730" marR="48260" lvl="2" indent="-254635" algn="just">
              <a:lnSpc>
                <a:spcPct val="102699"/>
              </a:lnSpc>
              <a:spcBef>
                <a:spcPts val="155"/>
              </a:spcBef>
              <a:buAutoNum type="alphaLcParenBoth"/>
              <a:tabLst>
                <a:tab pos="685165" algn="l"/>
              </a:tabLst>
            </a:pPr>
            <a:r>
              <a:rPr lang="en-US" sz="2400" spc="40" dirty="0">
                <a:cs typeface="Times New Roman"/>
              </a:rPr>
              <a:t>Entropy-based </a:t>
            </a:r>
            <a:r>
              <a:rPr lang="en-US" sz="2400" spc="25" dirty="0">
                <a:cs typeface="Times New Roman"/>
              </a:rPr>
              <a:t>discretization, </a:t>
            </a:r>
            <a:r>
              <a:rPr lang="en-US" sz="2400" spc="10" dirty="0">
                <a:cs typeface="Times New Roman"/>
              </a:rPr>
              <a:t>especially </a:t>
            </a:r>
            <a:r>
              <a:rPr lang="en-US" sz="2400" spc="35" dirty="0">
                <a:cs typeface="Times New Roman"/>
              </a:rPr>
              <a:t>with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MDL </a:t>
            </a:r>
            <a:r>
              <a:rPr lang="en-US" sz="2400" spc="30" dirty="0">
                <a:cs typeface="Times New Roman"/>
              </a:rPr>
              <a:t>stopping criteria,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10" dirty="0">
                <a:cs typeface="Times New Roman"/>
              </a:rPr>
              <a:t>one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0" dirty="0">
                <a:cs typeface="Times New Roman"/>
              </a:rPr>
              <a:t>best  </a:t>
            </a:r>
            <a:r>
              <a:rPr lang="en-US" sz="2400" spc="25" dirty="0">
                <a:cs typeface="Times New Roman"/>
              </a:rPr>
              <a:t>supervised discretization</a:t>
            </a:r>
            <a:r>
              <a:rPr lang="en-US" sz="2400" spc="16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techniques</a:t>
            </a:r>
          </a:p>
          <a:p>
            <a:pPr marL="772795" marR="48260" lvl="1" indent="-342900" algn="just">
              <a:lnSpc>
                <a:spcPct val="102699"/>
              </a:lnSpc>
              <a:spcBef>
                <a:spcPts val="155"/>
              </a:spcBef>
              <a:buFont typeface="Arial" panose="020B0604020202020204" pitchFamily="34" charset="0"/>
              <a:buChar char="•"/>
              <a:tabLst>
                <a:tab pos="685165" algn="l"/>
              </a:tabLst>
            </a:pPr>
            <a:r>
              <a:rPr lang="en-US" sz="2400" spc="20" dirty="0">
                <a:cs typeface="Times New Roman"/>
              </a:rPr>
              <a:t>Disadvantages</a:t>
            </a:r>
          </a:p>
          <a:p>
            <a:pPr marL="887095" marR="48260" lvl="1" indent="-457200" algn="just">
              <a:lnSpc>
                <a:spcPct val="102699"/>
              </a:lnSpc>
              <a:spcBef>
                <a:spcPts val="155"/>
              </a:spcBef>
              <a:buFont typeface="+mj-lt"/>
              <a:buAutoNum type="alphaLcParenR"/>
              <a:tabLst>
                <a:tab pos="685165" algn="l"/>
              </a:tabLst>
            </a:pPr>
            <a:r>
              <a:rPr lang="en-US" sz="2400" spc="15" dirty="0">
                <a:cs typeface="Times New Roman"/>
              </a:rPr>
              <a:t>More </a:t>
            </a:r>
            <a:r>
              <a:rPr lang="en-US" sz="2400" spc="20" dirty="0">
                <a:cs typeface="Times New Roman"/>
              </a:rPr>
              <a:t>time-consuming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25" dirty="0">
                <a:cs typeface="Times New Roman"/>
              </a:rPr>
              <a:t>do</a:t>
            </a:r>
            <a:r>
              <a:rPr lang="en-US" sz="2400" spc="-10" dirty="0">
                <a:cs typeface="Times New Roman"/>
              </a:rPr>
              <a:t> </a:t>
            </a:r>
          </a:p>
          <a:p>
            <a:pPr marL="1344295" marR="48260" lvl="2" indent="-457200" algn="just">
              <a:lnSpc>
                <a:spcPct val="102699"/>
              </a:lnSpc>
              <a:spcBef>
                <a:spcPts val="155"/>
              </a:spcBef>
              <a:buFont typeface="Wingdings" pitchFamily="2" charset="2"/>
              <a:buChar char="v"/>
              <a:tabLst>
                <a:tab pos="685165" algn="l"/>
              </a:tabLst>
            </a:pPr>
            <a:r>
              <a:rPr lang="en-US" sz="2400" spc="75" dirty="0">
                <a:cs typeface="Times New Roman"/>
              </a:rPr>
              <a:t>but </a:t>
            </a:r>
            <a:r>
              <a:rPr lang="en-US" sz="2400" spc="30" dirty="0">
                <a:cs typeface="Times New Roman"/>
              </a:rPr>
              <a:t>can </a:t>
            </a:r>
            <a:r>
              <a:rPr lang="en-US" sz="2400" spc="45" dirty="0">
                <a:cs typeface="Times New Roman"/>
              </a:rPr>
              <a:t>be </a:t>
            </a:r>
            <a:r>
              <a:rPr lang="en-US" sz="2400" spc="25" dirty="0">
                <a:cs typeface="Times New Roman"/>
              </a:rPr>
              <a:t>done </a:t>
            </a:r>
            <a:r>
              <a:rPr lang="en-US" sz="2400" spc="-10" dirty="0">
                <a:cs typeface="Times New Roman"/>
              </a:rPr>
              <a:t>off-line </a:t>
            </a:r>
            <a:r>
              <a:rPr lang="en-US" sz="2400" spc="15" dirty="0">
                <a:cs typeface="Times New Roman"/>
              </a:rPr>
              <a:t>before </a:t>
            </a:r>
            <a:r>
              <a:rPr lang="en-US" sz="2400" spc="25" dirty="0">
                <a:cs typeface="Times New Roman"/>
              </a:rPr>
              <a:t>learning </a:t>
            </a:r>
          </a:p>
          <a:p>
            <a:pPr marL="1344295" marR="48260" lvl="2" indent="-457200" algn="just">
              <a:lnSpc>
                <a:spcPct val="102699"/>
              </a:lnSpc>
              <a:spcBef>
                <a:spcPts val="155"/>
              </a:spcBef>
              <a:buFont typeface="Wingdings" pitchFamily="2" charset="2"/>
              <a:buChar char="v"/>
              <a:tabLst>
                <a:tab pos="685165" algn="l"/>
              </a:tabLst>
            </a:pPr>
            <a:r>
              <a:rPr lang="en-US" sz="2400" spc="-5" dirty="0">
                <a:cs typeface="Times New Roman"/>
              </a:rPr>
              <a:t>however, </a:t>
            </a:r>
            <a:r>
              <a:rPr lang="en-US" sz="2400" spc="45" dirty="0">
                <a:cs typeface="Times New Roman"/>
              </a:rPr>
              <a:t>must </a:t>
            </a:r>
            <a:r>
              <a:rPr lang="en-US" sz="2400" spc="20" dirty="0">
                <a:cs typeface="Times New Roman"/>
              </a:rPr>
              <a:t>make </a:t>
            </a:r>
            <a:r>
              <a:rPr lang="en-US" sz="2400" spc="30" dirty="0">
                <a:cs typeface="Times New Roman"/>
              </a:rPr>
              <a:t>sure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15" dirty="0">
                <a:cs typeface="Times New Roman"/>
              </a:rPr>
              <a:t>use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same discretized  intervals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during</a:t>
            </a:r>
            <a:r>
              <a:rPr lang="en-US" sz="2400" spc="6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testing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as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were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constructed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for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training.</a:t>
            </a:r>
            <a:endParaRPr lang="en-US" sz="2400" spc="20" dirty="0">
              <a:cs typeface="Times New Roman"/>
            </a:endParaRPr>
          </a:p>
          <a:p>
            <a:pPr marL="772795" marR="48260" lvl="1" indent="-342900" algn="just">
              <a:lnSpc>
                <a:spcPct val="102699"/>
              </a:lnSpc>
              <a:spcBef>
                <a:spcPts val="155"/>
              </a:spcBef>
              <a:buFont typeface="Arial" panose="020B0604020202020204" pitchFamily="34" charset="0"/>
              <a:buChar char="•"/>
              <a:tabLst>
                <a:tab pos="685165" algn="l"/>
              </a:tabLst>
            </a:pPr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90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22F0-EC33-DC4C-816A-A17A14AF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B87-1A33-C741-8F1F-E1D37762A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90600"/>
            <a:ext cx="7772400" cy="8789201"/>
          </a:xfrm>
        </p:spPr>
        <p:txBody>
          <a:bodyPr/>
          <a:lstStyle/>
          <a:p>
            <a:pPr marL="481965" indent="-457200">
              <a:lnSpc>
                <a:spcPct val="100000"/>
              </a:lnSpc>
              <a:spcBef>
                <a:spcPts val="935"/>
              </a:spcBef>
              <a:buFont typeface="+mj-lt"/>
              <a:buAutoNum type="arabicPeriod" startAt="4"/>
              <a:tabLst>
                <a:tab pos="164465" algn="l"/>
              </a:tabLst>
            </a:pPr>
            <a:r>
              <a:rPr lang="en-US" sz="2400" u="sng" spc="80" dirty="0">
                <a:uFill>
                  <a:solidFill>
                    <a:srgbClr val="000000"/>
                  </a:solidFill>
                </a:uFill>
                <a:cs typeface="Times New Roman"/>
              </a:rPr>
              <a:t>Local </a:t>
            </a:r>
            <a:r>
              <a:rPr lang="en-US" sz="2400" u="sng" spc="100" dirty="0">
                <a:uFill>
                  <a:solidFill>
                    <a:srgbClr val="000000"/>
                  </a:solidFill>
                </a:uFill>
                <a:cs typeface="Times New Roman"/>
              </a:rPr>
              <a:t>Entropy-Based Discretization for</a:t>
            </a:r>
            <a:r>
              <a:rPr lang="en-US" sz="2400" u="sng" spc="7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80" dirty="0">
                <a:uFill>
                  <a:solidFill>
                    <a:srgbClr val="000000"/>
                  </a:solidFill>
                </a:uFill>
                <a:cs typeface="Times New Roman"/>
              </a:rPr>
              <a:t>Decision</a:t>
            </a:r>
            <a:r>
              <a:rPr lang="en-US" sz="2400" u="sng" spc="34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95" dirty="0">
                <a:uFill>
                  <a:solidFill>
                    <a:srgbClr val="000000"/>
                  </a:solidFill>
                </a:uFill>
                <a:cs typeface="Times New Roman"/>
              </a:rPr>
              <a:t>Trees</a:t>
            </a:r>
          </a:p>
          <a:p>
            <a:pPr marL="481965" indent="-457200">
              <a:lnSpc>
                <a:spcPct val="100000"/>
              </a:lnSpc>
              <a:spcBef>
                <a:spcPts val="935"/>
              </a:spcBef>
              <a:buFont typeface="Arial" panose="020B0604020202020204" pitchFamily="34" charset="0"/>
              <a:buChar char="•"/>
              <a:tabLst>
                <a:tab pos="164465" algn="l"/>
              </a:tabLst>
            </a:pPr>
            <a:r>
              <a:rPr lang="en-US" sz="2400" u="sng" spc="95" dirty="0">
                <a:uFill>
                  <a:solidFill>
                    <a:srgbClr val="000000"/>
                  </a:solidFill>
                </a:uFill>
                <a:cs typeface="Times New Roman"/>
              </a:rPr>
              <a:t>Procedure</a:t>
            </a:r>
            <a:endParaRPr lang="en-US" sz="2400" dirty="0">
              <a:cs typeface="Times New Roman"/>
            </a:endParaRPr>
          </a:p>
          <a:p>
            <a:pPr marL="727710" marR="293370" lvl="2" indent="-177165" algn="just">
              <a:lnSpc>
                <a:spcPct val="101800"/>
              </a:lnSpc>
              <a:spcBef>
                <a:spcPts val="420"/>
              </a:spcBef>
              <a:buAutoNum type="arabicPeriod"/>
              <a:tabLst>
                <a:tab pos="728345" algn="l"/>
              </a:tabLst>
            </a:pPr>
            <a:r>
              <a:rPr lang="en-US" sz="2400" spc="30" dirty="0">
                <a:cs typeface="Times New Roman"/>
              </a:rPr>
              <a:t>Use reduction in entropy to determine </a:t>
            </a:r>
            <a:r>
              <a:rPr lang="en-US" sz="2400" spc="55" dirty="0">
                <a:cs typeface="Times New Roman"/>
              </a:rPr>
              <a:t>the best binary </a:t>
            </a:r>
            <a:r>
              <a:rPr lang="en-US" sz="2400" spc="90" dirty="0">
                <a:cs typeface="Times New Roman"/>
              </a:rPr>
              <a:t>split </a:t>
            </a:r>
            <a:r>
              <a:rPr lang="en-US" sz="2400" spc="114" dirty="0">
                <a:cs typeface="Times New Roman"/>
              </a:rPr>
              <a:t>point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10" dirty="0">
                <a:cs typeface="Times New Roman"/>
              </a:rPr>
              <a:t>each </a:t>
            </a:r>
            <a:r>
              <a:rPr lang="en-US" sz="2400" spc="20" dirty="0">
                <a:cs typeface="Times New Roman"/>
              </a:rPr>
              <a:t>numerical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20" dirty="0">
                <a:cs typeface="Times New Roman"/>
              </a:rPr>
              <a:t>where </a:t>
            </a:r>
            <a:r>
              <a:rPr lang="en-US" sz="2400" spc="10" dirty="0">
                <a:cs typeface="Times New Roman"/>
              </a:rPr>
              <a:t>all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values </a:t>
            </a:r>
            <a:r>
              <a:rPr lang="en-US" sz="2400" spc="-5" dirty="0">
                <a:cs typeface="Times New Roman"/>
              </a:rPr>
              <a:t>less </a:t>
            </a:r>
            <a:r>
              <a:rPr lang="en-US" sz="2400" spc="65" dirty="0">
                <a:cs typeface="Times New Roman"/>
              </a:rPr>
              <a:t>than </a:t>
            </a:r>
            <a:r>
              <a:rPr lang="en-US" sz="2400" spc="20" dirty="0">
                <a:cs typeface="Times New Roman"/>
              </a:rPr>
              <a:t>or  equal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i="1" dirty="0" err="1">
                <a:cs typeface="Times New Roman"/>
              </a:rPr>
              <a:t>V</a:t>
            </a:r>
            <a:r>
              <a:rPr lang="en-US" sz="2400" baseline="-13888" dirty="0" err="1">
                <a:cs typeface="Arial"/>
              </a:rPr>
              <a:t>k</a:t>
            </a:r>
            <a:r>
              <a:rPr lang="en-US" sz="2400" spc="330" baseline="-13888" dirty="0">
                <a:cs typeface="Arial"/>
              </a:rPr>
              <a:t> </a:t>
            </a:r>
            <a:r>
              <a:rPr lang="en-US" sz="2400" spc="35" dirty="0">
                <a:cs typeface="Times New Roman"/>
              </a:rPr>
              <a:t>are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in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one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partition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and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all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values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greater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65" dirty="0">
                <a:cs typeface="Times New Roman"/>
              </a:rPr>
              <a:t>than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i="1" dirty="0" err="1">
                <a:cs typeface="Times New Roman"/>
              </a:rPr>
              <a:t>V</a:t>
            </a:r>
            <a:r>
              <a:rPr lang="en-US" sz="2400" baseline="-13888" dirty="0" err="1">
                <a:cs typeface="Arial"/>
              </a:rPr>
              <a:t>k</a:t>
            </a:r>
            <a:r>
              <a:rPr lang="en-US" sz="2400" spc="330" baseline="-13888" dirty="0">
                <a:cs typeface="Arial"/>
              </a:rPr>
              <a:t> </a:t>
            </a:r>
            <a:r>
              <a:rPr lang="en-US" sz="2400" spc="35" dirty="0">
                <a:cs typeface="Times New Roman"/>
              </a:rPr>
              <a:t>are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in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other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partition</a:t>
            </a:r>
            <a:endParaRPr lang="en-US" sz="2400" dirty="0">
              <a:cs typeface="Times New Roman"/>
            </a:endParaRPr>
          </a:p>
          <a:p>
            <a:pPr marL="727710" marR="293370" lvl="2" indent="-177165" algn="just">
              <a:lnSpc>
                <a:spcPct val="102699"/>
              </a:lnSpc>
              <a:spcBef>
                <a:spcPts val="195"/>
              </a:spcBef>
              <a:buAutoNum type="arabicPeriod"/>
              <a:tabLst>
                <a:tab pos="728345" algn="l"/>
              </a:tabLst>
            </a:pPr>
            <a:r>
              <a:rPr lang="en-US" sz="2400" spc="10" dirty="0">
                <a:cs typeface="Times New Roman"/>
              </a:rPr>
              <a:t>Select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35" dirty="0">
                <a:cs typeface="Times New Roman"/>
              </a:rPr>
              <a:t>with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maximum </a:t>
            </a:r>
            <a:r>
              <a:rPr lang="en-US" sz="2400" spc="30" dirty="0">
                <a:cs typeface="Times New Roman"/>
              </a:rPr>
              <a:t>reduction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40" dirty="0">
                <a:cs typeface="Times New Roman"/>
              </a:rPr>
              <a:t>impurity </a:t>
            </a:r>
            <a:r>
              <a:rPr lang="en-US" sz="2400" spc="20" dirty="0">
                <a:cs typeface="Times New Roman"/>
              </a:rPr>
              <a:t>as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split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-10" dirty="0">
                <a:cs typeface="Times New Roman"/>
              </a:rPr>
              <a:t>— </a:t>
            </a:r>
            <a:r>
              <a:rPr lang="en-US" sz="2400" spc="-25" dirty="0">
                <a:cs typeface="Times New Roman"/>
              </a:rPr>
              <a:t>if 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20" dirty="0">
                <a:cs typeface="Times New Roman"/>
              </a:rPr>
              <a:t>numerical, </a:t>
            </a:r>
            <a:r>
              <a:rPr lang="en-US" sz="2400" spc="50" dirty="0">
                <a:cs typeface="Times New Roman"/>
              </a:rPr>
              <a:t>then </a:t>
            </a:r>
            <a:r>
              <a:rPr lang="en-US" sz="2400" spc="15" dirty="0">
                <a:cs typeface="Times New Roman"/>
              </a:rPr>
              <a:t>use </a:t>
            </a:r>
            <a:r>
              <a:rPr lang="en-US" sz="2400" spc="35" dirty="0">
                <a:cs typeface="Times New Roman"/>
              </a:rPr>
              <a:t>its </a:t>
            </a:r>
            <a:r>
              <a:rPr lang="en-US" sz="2400" spc="30" dirty="0">
                <a:cs typeface="Times New Roman"/>
              </a:rPr>
              <a:t>split </a:t>
            </a:r>
            <a:r>
              <a:rPr lang="en-US" sz="2400" spc="40" dirty="0">
                <a:cs typeface="Times New Roman"/>
              </a:rPr>
              <a:t>point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40" dirty="0">
                <a:cs typeface="Times New Roman"/>
              </a:rPr>
              <a:t>construct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0" dirty="0">
                <a:cs typeface="Times New Roman"/>
              </a:rPr>
              <a:t> two </a:t>
            </a:r>
            <a:r>
              <a:rPr lang="en-US" sz="2400" spc="25" dirty="0">
                <a:cs typeface="Times New Roman"/>
              </a:rPr>
              <a:t>branches</a:t>
            </a:r>
          </a:p>
          <a:p>
            <a:pPr marL="550545" marR="293370" lvl="2" algn="just">
              <a:lnSpc>
                <a:spcPct val="102699"/>
              </a:lnSpc>
              <a:spcBef>
                <a:spcPts val="195"/>
              </a:spcBef>
              <a:tabLst>
                <a:tab pos="728345" algn="l"/>
              </a:tabLst>
            </a:pPr>
            <a:endParaRPr lang="en-US" sz="2400" spc="25" dirty="0">
              <a:cs typeface="Times New Roman"/>
            </a:endParaRPr>
          </a:p>
          <a:p>
            <a:pPr marL="727710" marR="293370" lvl="2" indent="-177165" algn="just">
              <a:lnSpc>
                <a:spcPct val="102699"/>
              </a:lnSpc>
              <a:spcBef>
                <a:spcPts val="195"/>
              </a:spcBef>
              <a:buAutoNum type="arabicPeriod"/>
              <a:tabLst>
                <a:tab pos="728345" algn="l"/>
              </a:tabLst>
            </a:pPr>
            <a:endParaRPr lang="en-US" sz="2400" spc="25" dirty="0">
              <a:cs typeface="Times New Roman"/>
            </a:endParaRPr>
          </a:p>
          <a:p>
            <a:pPr marL="550545" marR="293370" lvl="2" algn="just">
              <a:lnSpc>
                <a:spcPct val="102699"/>
              </a:lnSpc>
              <a:spcBef>
                <a:spcPts val="195"/>
              </a:spcBef>
              <a:tabLst>
                <a:tab pos="728345" algn="l"/>
              </a:tabLst>
            </a:pPr>
            <a:endParaRPr lang="en-US" sz="2400" dirty="0">
              <a:cs typeface="Times New Roman"/>
            </a:endParaRPr>
          </a:p>
          <a:p>
            <a:pPr marL="550545" marR="293370" lvl="2" algn="just">
              <a:lnSpc>
                <a:spcPct val="102699"/>
              </a:lnSpc>
              <a:spcBef>
                <a:spcPts val="195"/>
              </a:spcBef>
              <a:tabLst>
                <a:tab pos="728345" algn="l"/>
              </a:tabLst>
            </a:pPr>
            <a:endParaRPr lang="en-US" sz="2400" dirty="0">
              <a:cs typeface="Times New Roman"/>
            </a:endParaRPr>
          </a:p>
          <a:p>
            <a:pPr marL="550545" marR="293370" lvl="2" algn="just">
              <a:lnSpc>
                <a:spcPct val="102699"/>
              </a:lnSpc>
              <a:spcBef>
                <a:spcPts val="195"/>
              </a:spcBef>
              <a:tabLst>
                <a:tab pos="728345" algn="l"/>
              </a:tabLst>
            </a:pPr>
            <a:endParaRPr lang="en-US" sz="2400" dirty="0">
              <a:cs typeface="Times New Roman"/>
            </a:endParaRPr>
          </a:p>
          <a:p>
            <a:pPr marL="550545" marR="293370" lvl="2" algn="just">
              <a:lnSpc>
                <a:spcPct val="102699"/>
              </a:lnSpc>
              <a:spcBef>
                <a:spcPts val="195"/>
              </a:spcBef>
              <a:tabLst>
                <a:tab pos="728345" algn="l"/>
              </a:tabLst>
            </a:pPr>
            <a:endParaRPr lang="en-US" sz="2400" dirty="0">
              <a:cs typeface="Times New Roman"/>
            </a:endParaRPr>
          </a:p>
          <a:p>
            <a:pPr marL="550545" marR="293370" lvl="2" algn="just">
              <a:lnSpc>
                <a:spcPct val="102699"/>
              </a:lnSpc>
              <a:spcBef>
                <a:spcPts val="195"/>
              </a:spcBef>
              <a:tabLst>
                <a:tab pos="728345" algn="l"/>
              </a:tabLst>
            </a:pPr>
            <a:endParaRPr lang="en-US" sz="2400" dirty="0">
              <a:cs typeface="Times New Roman"/>
            </a:endParaRPr>
          </a:p>
          <a:p>
            <a:pPr marL="550545" marR="293370" lvl="2" algn="just">
              <a:lnSpc>
                <a:spcPct val="102699"/>
              </a:lnSpc>
              <a:spcBef>
                <a:spcPts val="195"/>
              </a:spcBef>
              <a:tabLst>
                <a:tab pos="728345" algn="l"/>
              </a:tabLst>
            </a:pPr>
            <a:endParaRPr lang="en-US" sz="2400" dirty="0">
              <a:cs typeface="Times New Roman"/>
            </a:endParaRPr>
          </a:p>
          <a:p>
            <a:pPr marL="550545" marR="293370" lvl="2" algn="just">
              <a:lnSpc>
                <a:spcPct val="102699"/>
              </a:lnSpc>
              <a:spcBef>
                <a:spcPts val="195"/>
              </a:spcBef>
              <a:tabLst>
                <a:tab pos="728345" algn="l"/>
              </a:tabLst>
            </a:pPr>
            <a:endParaRPr lang="en-US" sz="2400" dirty="0">
              <a:cs typeface="Times New Roman"/>
            </a:endParaRPr>
          </a:p>
          <a:p>
            <a:pPr marL="550545" marR="293370" lvl="2" algn="just">
              <a:lnSpc>
                <a:spcPct val="102699"/>
              </a:lnSpc>
              <a:spcBef>
                <a:spcPts val="195"/>
              </a:spcBef>
              <a:tabLst>
                <a:tab pos="728345" algn="l"/>
              </a:tabLst>
            </a:pPr>
            <a:endParaRPr lang="en-US" sz="2400" dirty="0">
              <a:cs typeface="Times New Roman"/>
            </a:endParaRPr>
          </a:p>
          <a:p>
            <a:pPr marL="550545" marR="293370" lvl="2" algn="just">
              <a:lnSpc>
                <a:spcPct val="102699"/>
              </a:lnSpc>
              <a:spcBef>
                <a:spcPts val="195"/>
              </a:spcBef>
              <a:tabLst>
                <a:tab pos="728345" algn="l"/>
              </a:tabLst>
            </a:pPr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3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22F0-EC33-DC4C-816A-A17A14AF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B87-1A33-C741-8F1F-E1D37762A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90600"/>
            <a:ext cx="7772400" cy="7485704"/>
          </a:xfrm>
        </p:spPr>
        <p:txBody>
          <a:bodyPr/>
          <a:lstStyle/>
          <a:p>
            <a:pPr marL="481965" indent="-457200">
              <a:lnSpc>
                <a:spcPct val="100000"/>
              </a:lnSpc>
              <a:spcBef>
                <a:spcPts val="935"/>
              </a:spcBef>
              <a:buFont typeface="+mj-lt"/>
              <a:buAutoNum type="arabicPeriod" startAt="4"/>
              <a:tabLst>
                <a:tab pos="164465" algn="l"/>
              </a:tabLst>
            </a:pPr>
            <a:r>
              <a:rPr lang="en-US" sz="2400" u="sng" spc="80" dirty="0">
                <a:uFill>
                  <a:solidFill>
                    <a:srgbClr val="000000"/>
                  </a:solidFill>
                </a:uFill>
                <a:cs typeface="Times New Roman"/>
              </a:rPr>
              <a:t>Local </a:t>
            </a:r>
            <a:r>
              <a:rPr lang="en-US" sz="2400" u="sng" spc="100" dirty="0">
                <a:uFill>
                  <a:solidFill>
                    <a:srgbClr val="000000"/>
                  </a:solidFill>
                </a:uFill>
                <a:cs typeface="Times New Roman"/>
              </a:rPr>
              <a:t>Entropy-Based Discretization for</a:t>
            </a:r>
            <a:r>
              <a:rPr lang="en-US" sz="2400" u="sng" spc="7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80" dirty="0">
                <a:uFill>
                  <a:solidFill>
                    <a:srgbClr val="000000"/>
                  </a:solidFill>
                </a:uFill>
                <a:cs typeface="Times New Roman"/>
              </a:rPr>
              <a:t>Decision</a:t>
            </a:r>
            <a:r>
              <a:rPr lang="en-US" sz="2400" u="sng" spc="34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95" dirty="0">
                <a:uFill>
                  <a:solidFill>
                    <a:srgbClr val="000000"/>
                  </a:solidFill>
                </a:uFill>
                <a:cs typeface="Times New Roman"/>
              </a:rPr>
              <a:t>Trees</a:t>
            </a:r>
          </a:p>
          <a:p>
            <a:pPr marL="481965" indent="-457200">
              <a:lnSpc>
                <a:spcPct val="100000"/>
              </a:lnSpc>
              <a:spcBef>
                <a:spcPts val="935"/>
              </a:spcBef>
              <a:buFont typeface="Arial" panose="020B0604020202020204" pitchFamily="34" charset="0"/>
              <a:buChar char="•"/>
              <a:tabLst>
                <a:tab pos="164465" algn="l"/>
              </a:tabLst>
            </a:pPr>
            <a:r>
              <a:rPr lang="en-US" sz="2400" u="sng" spc="95" dirty="0">
                <a:uFill>
                  <a:solidFill>
                    <a:srgbClr val="000000"/>
                  </a:solidFill>
                </a:uFill>
                <a:cs typeface="Times New Roman"/>
              </a:rPr>
              <a:t>Procedure</a:t>
            </a:r>
            <a:endParaRPr lang="en-US" sz="2400" dirty="0">
              <a:cs typeface="Times New Roman"/>
            </a:endParaRPr>
          </a:p>
          <a:p>
            <a:pPr marL="727710" marR="293370" lvl="2" indent="-177165" algn="just">
              <a:lnSpc>
                <a:spcPct val="101800"/>
              </a:lnSpc>
              <a:spcBef>
                <a:spcPts val="420"/>
              </a:spcBef>
              <a:buAutoNum type="arabicPeriod"/>
              <a:tabLst>
                <a:tab pos="728345" algn="l"/>
              </a:tabLst>
            </a:pPr>
            <a:r>
              <a:rPr lang="en-US" sz="2400" spc="30" dirty="0">
                <a:cs typeface="Times New Roman"/>
              </a:rPr>
              <a:t>Use reduction in entropy to determine </a:t>
            </a:r>
            <a:r>
              <a:rPr lang="en-US" sz="2400" spc="55" dirty="0">
                <a:cs typeface="Times New Roman"/>
              </a:rPr>
              <a:t>the best binary </a:t>
            </a:r>
            <a:r>
              <a:rPr lang="en-US" sz="2400" spc="90" dirty="0">
                <a:cs typeface="Times New Roman"/>
              </a:rPr>
              <a:t>split </a:t>
            </a:r>
            <a:r>
              <a:rPr lang="en-US" sz="2400" spc="114" dirty="0">
                <a:cs typeface="Times New Roman"/>
              </a:rPr>
              <a:t>point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10" dirty="0">
                <a:cs typeface="Times New Roman"/>
              </a:rPr>
              <a:t>each </a:t>
            </a:r>
            <a:r>
              <a:rPr lang="en-US" sz="2400" spc="20" dirty="0">
                <a:cs typeface="Times New Roman"/>
              </a:rPr>
              <a:t>numerical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20" dirty="0">
                <a:cs typeface="Times New Roman"/>
              </a:rPr>
              <a:t>where </a:t>
            </a:r>
            <a:r>
              <a:rPr lang="en-US" sz="2400" spc="10" dirty="0">
                <a:cs typeface="Times New Roman"/>
              </a:rPr>
              <a:t>all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values </a:t>
            </a:r>
            <a:r>
              <a:rPr lang="en-US" sz="2400" spc="-5" dirty="0">
                <a:cs typeface="Times New Roman"/>
              </a:rPr>
              <a:t>less </a:t>
            </a:r>
            <a:r>
              <a:rPr lang="en-US" sz="2400" spc="65" dirty="0">
                <a:cs typeface="Times New Roman"/>
              </a:rPr>
              <a:t>than </a:t>
            </a:r>
            <a:r>
              <a:rPr lang="en-US" sz="2400" spc="20" dirty="0">
                <a:cs typeface="Times New Roman"/>
              </a:rPr>
              <a:t>or  equal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i="1" dirty="0" err="1">
                <a:cs typeface="Times New Roman"/>
              </a:rPr>
              <a:t>V</a:t>
            </a:r>
            <a:r>
              <a:rPr lang="en-US" sz="2400" baseline="-13888" dirty="0" err="1">
                <a:cs typeface="Arial"/>
              </a:rPr>
              <a:t>k</a:t>
            </a:r>
            <a:r>
              <a:rPr lang="en-US" sz="2400" spc="330" baseline="-13888" dirty="0">
                <a:cs typeface="Arial"/>
              </a:rPr>
              <a:t> </a:t>
            </a:r>
            <a:r>
              <a:rPr lang="en-US" sz="2400" spc="35" dirty="0">
                <a:cs typeface="Times New Roman"/>
              </a:rPr>
              <a:t>are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in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one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partition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and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all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values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greater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65" dirty="0">
                <a:cs typeface="Times New Roman"/>
              </a:rPr>
              <a:t>than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i="1" dirty="0" err="1">
                <a:cs typeface="Times New Roman"/>
              </a:rPr>
              <a:t>V</a:t>
            </a:r>
            <a:r>
              <a:rPr lang="en-US" sz="2400" baseline="-13888" dirty="0" err="1">
                <a:cs typeface="Arial"/>
              </a:rPr>
              <a:t>k</a:t>
            </a:r>
            <a:r>
              <a:rPr lang="en-US" sz="2400" spc="330" baseline="-13888" dirty="0">
                <a:cs typeface="Arial"/>
              </a:rPr>
              <a:t> </a:t>
            </a:r>
            <a:r>
              <a:rPr lang="en-US" sz="2400" spc="35" dirty="0">
                <a:cs typeface="Times New Roman"/>
              </a:rPr>
              <a:t>are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in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other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partition</a:t>
            </a:r>
            <a:endParaRPr lang="en-US" sz="2400" dirty="0">
              <a:cs typeface="Times New Roman"/>
            </a:endParaRPr>
          </a:p>
          <a:p>
            <a:pPr marL="727710" marR="293370" lvl="2" indent="-177165" algn="just">
              <a:lnSpc>
                <a:spcPct val="102699"/>
              </a:lnSpc>
              <a:spcBef>
                <a:spcPts val="195"/>
              </a:spcBef>
              <a:buAutoNum type="arabicPeriod"/>
              <a:tabLst>
                <a:tab pos="728345" algn="l"/>
              </a:tabLst>
            </a:pPr>
            <a:r>
              <a:rPr lang="en-US" sz="2400" spc="10" dirty="0">
                <a:cs typeface="Times New Roman"/>
              </a:rPr>
              <a:t>Select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35" dirty="0">
                <a:cs typeface="Times New Roman"/>
              </a:rPr>
              <a:t>with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maximum </a:t>
            </a:r>
            <a:r>
              <a:rPr lang="en-US" sz="2400" spc="30" dirty="0">
                <a:cs typeface="Times New Roman"/>
              </a:rPr>
              <a:t>reduction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40" dirty="0">
                <a:cs typeface="Times New Roman"/>
              </a:rPr>
              <a:t>impurity </a:t>
            </a:r>
            <a:r>
              <a:rPr lang="en-US" sz="2400" spc="20" dirty="0">
                <a:cs typeface="Times New Roman"/>
              </a:rPr>
              <a:t>as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split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-10" dirty="0">
                <a:cs typeface="Times New Roman"/>
              </a:rPr>
              <a:t>— </a:t>
            </a:r>
            <a:r>
              <a:rPr lang="en-US" sz="2400" spc="-25" dirty="0">
                <a:cs typeface="Times New Roman"/>
              </a:rPr>
              <a:t>if 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20" dirty="0">
                <a:cs typeface="Times New Roman"/>
              </a:rPr>
              <a:t>numerical, </a:t>
            </a:r>
            <a:r>
              <a:rPr lang="en-US" sz="2400" spc="50" dirty="0">
                <a:cs typeface="Times New Roman"/>
              </a:rPr>
              <a:t>then </a:t>
            </a:r>
            <a:r>
              <a:rPr lang="en-US" sz="2400" spc="15" dirty="0">
                <a:cs typeface="Times New Roman"/>
              </a:rPr>
              <a:t>use </a:t>
            </a:r>
            <a:r>
              <a:rPr lang="en-US" sz="2400" spc="35" dirty="0">
                <a:cs typeface="Times New Roman"/>
              </a:rPr>
              <a:t>its </a:t>
            </a:r>
            <a:r>
              <a:rPr lang="en-US" sz="2400" spc="30" dirty="0">
                <a:cs typeface="Times New Roman"/>
              </a:rPr>
              <a:t>split </a:t>
            </a:r>
            <a:r>
              <a:rPr lang="en-US" sz="2400" spc="40" dirty="0">
                <a:cs typeface="Times New Roman"/>
              </a:rPr>
              <a:t>point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40" dirty="0">
                <a:cs typeface="Times New Roman"/>
              </a:rPr>
              <a:t>construct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0" dirty="0">
                <a:cs typeface="Times New Roman"/>
              </a:rPr>
              <a:t> two </a:t>
            </a:r>
            <a:r>
              <a:rPr lang="en-US" sz="2400" spc="25" dirty="0">
                <a:cs typeface="Times New Roman"/>
              </a:rPr>
              <a:t>branches</a:t>
            </a:r>
          </a:p>
          <a:p>
            <a:pPr marL="550545" marR="293370" lvl="2" algn="just">
              <a:lnSpc>
                <a:spcPct val="102699"/>
              </a:lnSpc>
              <a:spcBef>
                <a:spcPts val="195"/>
              </a:spcBef>
              <a:tabLst>
                <a:tab pos="728345" algn="l"/>
              </a:tabLst>
            </a:pPr>
            <a:endParaRPr lang="en-US" sz="2400" dirty="0">
              <a:cs typeface="Times New Roman"/>
            </a:endParaRPr>
          </a:p>
          <a:p>
            <a:pPr marL="663575" marR="294005" lvl="1" indent="-342900" algn="just">
              <a:lnSpc>
                <a:spcPct val="102699"/>
              </a:lnSpc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400" spc="30" dirty="0">
                <a:cs typeface="Times New Roman"/>
              </a:rPr>
              <a:t>Whereas </a:t>
            </a:r>
            <a:r>
              <a:rPr lang="en-US" sz="2400" spc="15" dirty="0">
                <a:cs typeface="Times New Roman"/>
              </a:rPr>
              <a:t>only </a:t>
            </a:r>
            <a:r>
              <a:rPr lang="en-US" sz="2400" spc="55" dirty="0">
                <a:cs typeface="Times New Roman"/>
              </a:rPr>
              <a:t>test </a:t>
            </a:r>
            <a:r>
              <a:rPr lang="en-US" sz="2400" spc="5" dirty="0">
                <a:cs typeface="Times New Roman"/>
              </a:rPr>
              <a:t>once </a:t>
            </a:r>
            <a:r>
              <a:rPr lang="en-US" sz="2400" spc="20" dirty="0">
                <a:cs typeface="Times New Roman"/>
              </a:rPr>
              <a:t>on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25" dirty="0">
                <a:cs typeface="Times New Roman"/>
              </a:rPr>
              <a:t>nominal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25" dirty="0">
                <a:cs typeface="Times New Roman"/>
              </a:rPr>
              <a:t>when </a:t>
            </a:r>
            <a:r>
              <a:rPr lang="en-US" sz="2400" spc="20" dirty="0">
                <a:cs typeface="Times New Roman"/>
              </a:rPr>
              <a:t>using </a:t>
            </a:r>
            <a:r>
              <a:rPr lang="en-US" sz="2400" spc="25" dirty="0">
                <a:cs typeface="Times New Roman"/>
              </a:rPr>
              <a:t>information </a:t>
            </a:r>
            <a:r>
              <a:rPr lang="en-US" sz="2400" spc="15" dirty="0">
                <a:cs typeface="Times New Roman"/>
              </a:rPr>
              <a:t>gain </a:t>
            </a:r>
            <a:r>
              <a:rPr lang="en-US" sz="2400" spc="20" dirty="0">
                <a:cs typeface="Times New Roman"/>
              </a:rPr>
              <a:t>or </a:t>
            </a:r>
            <a:r>
              <a:rPr lang="en-US" sz="2400" spc="15" dirty="0">
                <a:cs typeface="Times New Roman"/>
              </a:rPr>
              <a:t>gain </a:t>
            </a:r>
            <a:r>
              <a:rPr lang="en-US" sz="2400" spc="35" dirty="0">
                <a:cs typeface="Times New Roman"/>
              </a:rPr>
              <a:t>ratio, </a:t>
            </a:r>
            <a:r>
              <a:rPr lang="en-US" sz="2400" spc="30" dirty="0">
                <a:cs typeface="Times New Roman"/>
              </a:rPr>
              <a:t>can  </a:t>
            </a:r>
            <a:r>
              <a:rPr lang="en-US" sz="2400" spc="55" dirty="0">
                <a:cs typeface="Times New Roman"/>
              </a:rPr>
              <a:t>test </a:t>
            </a:r>
            <a:r>
              <a:rPr lang="en-US" sz="2400" spc="25" dirty="0">
                <a:cs typeface="Times New Roman"/>
              </a:rPr>
              <a:t>multiple </a:t>
            </a:r>
            <a:r>
              <a:rPr lang="en-US" sz="2400" spc="30" dirty="0">
                <a:cs typeface="Times New Roman"/>
              </a:rPr>
              <a:t>times </a:t>
            </a:r>
            <a:r>
              <a:rPr lang="en-US" sz="2400" spc="20" dirty="0">
                <a:cs typeface="Times New Roman"/>
              </a:rPr>
              <a:t>on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25" dirty="0">
                <a:cs typeface="Times New Roman"/>
              </a:rPr>
              <a:t>numeric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5" dirty="0">
                <a:cs typeface="Times New Roman"/>
              </a:rPr>
              <a:t>since </a:t>
            </a:r>
            <a:r>
              <a:rPr lang="en-US" sz="2400" spc="10" dirty="0">
                <a:cs typeface="Times New Roman"/>
              </a:rPr>
              <a:t>have </a:t>
            </a:r>
            <a:r>
              <a:rPr lang="en-US" sz="2400" spc="50" dirty="0">
                <a:cs typeface="Times New Roman"/>
              </a:rPr>
              <a:t>not </a:t>
            </a:r>
            <a:r>
              <a:rPr lang="en-US" sz="2400" spc="35" dirty="0">
                <a:cs typeface="Times New Roman"/>
              </a:rPr>
              <a:t>exhausted its </a:t>
            </a:r>
            <a:r>
              <a:rPr lang="en-US" sz="2400" spc="25" dirty="0">
                <a:cs typeface="Times New Roman"/>
              </a:rPr>
              <a:t>information </a:t>
            </a:r>
            <a:r>
              <a:rPr lang="en-US" sz="2400" spc="35" dirty="0">
                <a:cs typeface="Times New Roman"/>
              </a:rPr>
              <a:t>contribution  with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40" dirty="0">
                <a:cs typeface="Times New Roman"/>
              </a:rPr>
              <a:t>binary</a:t>
            </a:r>
            <a:r>
              <a:rPr lang="en-US" sz="2400" spc="17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split</a:t>
            </a:r>
            <a:endParaRPr lang="en-US" sz="2400" dirty="0">
              <a:cs typeface="Times New Roman"/>
            </a:endParaRPr>
          </a:p>
          <a:p>
            <a:pPr marL="663575" indent="-342900" algn="just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2400" spc="25" dirty="0">
                <a:cs typeface="Times New Roman"/>
              </a:rPr>
              <a:t>Could </a:t>
            </a:r>
            <a:r>
              <a:rPr lang="en-US" sz="2400" spc="-10" dirty="0">
                <a:cs typeface="Times New Roman"/>
              </a:rPr>
              <a:t>allow </a:t>
            </a:r>
            <a:r>
              <a:rPr lang="en-US" sz="2400" spc="20" dirty="0">
                <a:cs typeface="Times New Roman"/>
              </a:rPr>
              <a:t>multiway </a:t>
            </a:r>
            <a:r>
              <a:rPr lang="en-US" sz="2400" spc="55" dirty="0">
                <a:cs typeface="Times New Roman"/>
              </a:rPr>
              <a:t>test </a:t>
            </a:r>
            <a:r>
              <a:rPr lang="en-US" sz="2400" spc="20" dirty="0">
                <a:cs typeface="Times New Roman"/>
              </a:rPr>
              <a:t>on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25" dirty="0">
                <a:cs typeface="Times New Roman"/>
              </a:rPr>
              <a:t>numeric </a:t>
            </a:r>
            <a:r>
              <a:rPr lang="en-US" sz="2400" spc="55" dirty="0">
                <a:cs typeface="Times New Roman"/>
              </a:rPr>
              <a:t>attribute, </a:t>
            </a:r>
            <a:r>
              <a:rPr lang="en-US" sz="2400" spc="75" dirty="0">
                <a:cs typeface="Times New Roman"/>
              </a:rPr>
              <a:t>but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20" dirty="0">
                <a:cs typeface="Times New Roman"/>
              </a:rPr>
              <a:t>gets </a:t>
            </a:r>
            <a:r>
              <a:rPr lang="en-US" sz="2400" spc="45" dirty="0">
                <a:cs typeface="Times New Roman"/>
              </a:rPr>
              <a:t>harder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spc="35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implement</a:t>
            </a:r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323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1248</Words>
  <Application>Microsoft Macintosh PowerPoint</Application>
  <PresentationFormat>Custom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Discretizing Numeric Attributes</vt:lpstr>
      <vt:lpstr>Approaches to Discretization</vt:lpstr>
      <vt:lpstr>Methods</vt:lpstr>
      <vt:lpstr>Methods</vt:lpstr>
      <vt:lpstr>Methods</vt:lpstr>
      <vt:lpstr>PowerPoint Presentation</vt:lpstr>
      <vt:lpstr>Methods</vt:lpstr>
      <vt:lpstr>Methods</vt:lpstr>
      <vt:lpstr>Methods</vt:lpstr>
      <vt:lpstr>Methods</vt:lpstr>
      <vt:lpstr>Chi-Square Test</vt:lpstr>
      <vt:lpstr>Chi-Square Test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DiscretizeNumericalAttributes.dvi</dc:title>
  <cp:lastModifiedBy>Microsoft Office User</cp:lastModifiedBy>
  <cp:revision>23</cp:revision>
  <dcterms:created xsi:type="dcterms:W3CDTF">2020-09-21T02:51:11Z</dcterms:created>
  <dcterms:modified xsi:type="dcterms:W3CDTF">2020-09-23T04:36:00Z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2015-09-20T00:00:00Z</vt:filetime>
  </property>
  <property fmtid="{D5CDD505-2E9C-101B-9397-08002B2CF9AE}" pid="3" name="Creator">
    <vt:lpwstr>dvips(k) 5.994 Copyright 2014 Radical Eye Software</vt:lpwstr>
  </property>
  <property fmtid="{D5CDD505-2E9C-101B-9397-08002B2CF9AE}" pid="4" name="LastSaved">
    <vt:filetime>2020-09-21T00:00:00Z</vt:filetime>
  </property>
</Properties>
</file>