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75" d="100"/>
          <a:sy n="75" d="100"/>
        </p:scale>
        <p:origin x="18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A238-3A7F-0447-9109-F0A7CD924BA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A380-63AA-3541-8396-404EAFB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A238-3A7F-0447-9109-F0A7CD924BA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A380-63AA-3541-8396-404EAFB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A238-3A7F-0447-9109-F0A7CD924BA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A380-63AA-3541-8396-404EAFB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A238-3A7F-0447-9109-F0A7CD924BA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A380-63AA-3541-8396-404EAFB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A238-3A7F-0447-9109-F0A7CD924BA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A380-63AA-3541-8396-404EAFB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0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A238-3A7F-0447-9109-F0A7CD924BA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A380-63AA-3541-8396-404EAFB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A238-3A7F-0447-9109-F0A7CD924BA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A380-63AA-3541-8396-404EAFB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5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A238-3A7F-0447-9109-F0A7CD924BA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A380-63AA-3541-8396-404EAFB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A238-3A7F-0447-9109-F0A7CD924BA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A380-63AA-3541-8396-404EAFB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A238-3A7F-0447-9109-F0A7CD924BA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A380-63AA-3541-8396-404EAFB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9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A238-3A7F-0447-9109-F0A7CD924BA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A380-63AA-3541-8396-404EAFB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8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A238-3A7F-0447-9109-F0A7CD924BAB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BA380-63AA-3541-8396-404EAFB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2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20EB-7899-EA46-8FCA-714F3365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-1194758" y="-295456"/>
            <a:ext cx="10058400" cy="5029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80268-E628-DC45-AFEB-ED6C100A8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46" y="786213"/>
            <a:ext cx="7724954" cy="5235025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u="sng" dirty="0">
                <a:latin typeface="+mj-lt"/>
              </a:rPr>
              <a:t>Evaluating Performance of a Classiﬁer </a:t>
            </a:r>
          </a:p>
          <a:p>
            <a:pPr algn="l"/>
            <a:endParaRPr lang="en-US" sz="11200" b="1" u="sng" dirty="0"/>
          </a:p>
          <a:p>
            <a:pPr algn="l"/>
            <a:r>
              <a:rPr lang="en-US" sz="9600" b="1" u="sng" dirty="0">
                <a:latin typeface="+mj-lt"/>
              </a:rPr>
              <a:t>Datasets:</a:t>
            </a:r>
          </a:p>
          <a:p>
            <a:pPr algn="l"/>
            <a:r>
              <a:rPr lang="en-US" sz="9600" dirty="0"/>
              <a:t>•  </a:t>
            </a:r>
            <a:r>
              <a:rPr lang="en-US" sz="9600" b="1" u="sng" dirty="0">
                <a:solidFill>
                  <a:srgbClr val="C00000"/>
                </a:solidFill>
                <a:latin typeface="+mj-lt"/>
              </a:rPr>
              <a:t>Training set</a:t>
            </a:r>
            <a:r>
              <a:rPr lang="en-US" sz="9600" dirty="0"/>
              <a:t>: set of instances on which a model is trained</a:t>
            </a:r>
          </a:p>
          <a:p>
            <a:pPr lvl="1" algn="l"/>
            <a:r>
              <a:rPr lang="en-US" sz="9600" dirty="0"/>
              <a:t>1.	The larger the training set, the better one would expect the model to be</a:t>
            </a:r>
          </a:p>
          <a:p>
            <a:pPr marL="1531620" lvl="1" indent="-1143000" algn="l">
              <a:buFont typeface="Arial" panose="020B0604020202020204" pitchFamily="34" charset="0"/>
              <a:buChar char="•"/>
            </a:pPr>
            <a:r>
              <a:rPr lang="en-US" sz="9600" dirty="0"/>
              <a:t>Error rate on training set is not a good indicator of performance on unseen data — why?</a:t>
            </a:r>
          </a:p>
          <a:p>
            <a:pPr marL="1760220" lvl="1" indent="-1371600" algn="l">
              <a:buAutoNum type="arabicPeriod" startAt="2"/>
            </a:pPr>
            <a:endParaRPr lang="en-US" sz="9600" dirty="0"/>
          </a:p>
          <a:p>
            <a:pPr algn="l"/>
            <a:r>
              <a:rPr lang="en-US" sz="9600" dirty="0"/>
              <a:t>•  </a:t>
            </a:r>
            <a:r>
              <a:rPr lang="en-US" sz="9600" b="1" u="sng" dirty="0">
                <a:solidFill>
                  <a:srgbClr val="C00000"/>
                </a:solidFill>
                <a:latin typeface="+mj-lt"/>
              </a:rPr>
              <a:t>Tuning set: </a:t>
            </a:r>
            <a:r>
              <a:rPr lang="en-US" sz="9600" dirty="0"/>
              <a:t>set of instances  used to select parameters of the machine learning algorithm</a:t>
            </a:r>
          </a:p>
          <a:p>
            <a:pPr algn="l"/>
            <a:endParaRPr lang="en-US" sz="9600" dirty="0"/>
          </a:p>
          <a:p>
            <a:pPr algn="l"/>
            <a:r>
              <a:rPr lang="en-US" sz="9600" dirty="0"/>
              <a:t>•  </a:t>
            </a:r>
            <a:r>
              <a:rPr lang="en-US" sz="9600" b="1" u="sng" dirty="0">
                <a:solidFill>
                  <a:srgbClr val="C00000"/>
                </a:solidFill>
                <a:latin typeface="+mj-lt"/>
              </a:rPr>
              <a:t>Test set:</a:t>
            </a:r>
            <a:r>
              <a:rPr lang="en-US" sz="96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9600" dirty="0"/>
              <a:t>set of instances used to estimate the success rate of a model</a:t>
            </a:r>
          </a:p>
          <a:p>
            <a:pPr lvl="1" algn="l"/>
            <a:r>
              <a:rPr lang="en-US" sz="9600" dirty="0"/>
              <a:t>1.	Test set must be independent of the training and tuning sets</a:t>
            </a:r>
          </a:p>
          <a:p>
            <a:pPr lvl="1" algn="l"/>
            <a:r>
              <a:rPr lang="en-US" sz="9600" dirty="0"/>
              <a:t>2.	Test data can then be combined with the training data to presumably derive a better model based on a larger set of instances.</a:t>
            </a:r>
          </a:p>
          <a:p>
            <a:pPr lvl="1" algn="l"/>
            <a:r>
              <a:rPr lang="en-US" sz="9600" dirty="0"/>
              <a:t>3.	But then any statement about success rate (or equivalently error rate) of the new model must be based on a totally new test set</a:t>
            </a:r>
          </a:p>
          <a:p>
            <a:pPr algn="l"/>
            <a:endParaRPr lang="en-US" sz="3080" dirty="0"/>
          </a:p>
        </p:txBody>
      </p:sp>
    </p:spTree>
    <p:extLst>
      <p:ext uri="{BB962C8B-B14F-4D97-AF65-F5344CB8AC3E}">
        <p14:creationId xmlns:p14="http://schemas.microsoft.com/office/powerpoint/2010/main" val="8390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D5F1-E6BE-994C-BEB7-2BF242CE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2" y="2105527"/>
            <a:ext cx="6703695" cy="45719"/>
          </a:xfrm>
        </p:spPr>
        <p:txBody>
          <a:bodyPr>
            <a:normAutofit fontScale="90000"/>
          </a:bodyPr>
          <a:lstStyle/>
          <a:p>
            <a:r>
              <a:rPr lang="en-US" sz="3100" b="1" u="sng" dirty="0"/>
              <a:t>Evaluating Performance of a Classiﬁer </a:t>
            </a:r>
            <a:br>
              <a:rPr lang="en-US" sz="9600" b="1" u="sng" dirty="0"/>
            </a:br>
            <a:br>
              <a:rPr lang="en-US" sz="9600" b="1" u="sn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29DD9-C411-0E46-97A7-B985917C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85" y="2128386"/>
            <a:ext cx="7576715" cy="6381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C00000"/>
                </a:solidFill>
                <a:latin typeface="+mj-lt"/>
              </a:rPr>
              <a:t>Success rate</a:t>
            </a:r>
            <a:r>
              <a:rPr lang="en-US" sz="2400" b="1" u="sng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is the percentage of instances in the test set that are correctly handled by the model</a:t>
            </a:r>
          </a:p>
          <a:p>
            <a:r>
              <a:rPr lang="en-US" sz="2400" dirty="0"/>
              <a:t> </a:t>
            </a:r>
            <a:r>
              <a:rPr lang="en-US" sz="2400" b="1" u="sng" dirty="0">
                <a:solidFill>
                  <a:srgbClr val="C00000"/>
                </a:solidFill>
                <a:latin typeface="+mj-lt"/>
              </a:rPr>
              <a:t>Error rate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400" dirty="0"/>
              <a:t>is 1-SuccessRate.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b="1" u="sng" dirty="0">
                <a:solidFill>
                  <a:srgbClr val="C00000"/>
                </a:solidFill>
                <a:latin typeface="+mj-lt"/>
              </a:rPr>
              <a:t>Baseline accuracy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: </a:t>
            </a:r>
            <a:r>
              <a:rPr lang="en-US" sz="2400" dirty="0"/>
              <a:t>some measure of how well one would do by just guessing</a:t>
            </a:r>
          </a:p>
          <a:p>
            <a:pPr marL="388620" lvl="1" indent="0">
              <a:buNone/>
            </a:pPr>
            <a:r>
              <a:rPr lang="en-US" sz="2000" dirty="0"/>
              <a:t>– </a:t>
            </a:r>
            <a:r>
              <a:rPr lang="en-US" sz="2400" dirty="0"/>
              <a:t>Typically, just choose the class that occurs most often </a:t>
            </a:r>
          </a:p>
          <a:p>
            <a:pPr marL="388620" lvl="1" indent="0">
              <a:buNone/>
            </a:pPr>
            <a:r>
              <a:rPr lang="en-US" sz="2400" dirty="0"/>
              <a:t>– </a:t>
            </a:r>
            <a:r>
              <a:rPr lang="en-US" sz="2400" dirty="0" err="1"/>
              <a:t>ZeroR</a:t>
            </a:r>
            <a:r>
              <a:rPr lang="en-US" sz="2400" dirty="0"/>
              <a:t> Method in Weka</a:t>
            </a:r>
          </a:p>
        </p:txBody>
      </p:sp>
    </p:spTree>
    <p:extLst>
      <p:ext uri="{BB962C8B-B14F-4D97-AF65-F5344CB8AC3E}">
        <p14:creationId xmlns:p14="http://schemas.microsoft.com/office/powerpoint/2010/main" val="34023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70CF-3E4F-AD44-8E95-891F4FC1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75844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Evaluating Performance of a Classiﬁer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BD774-27A3-334C-89DE-B5F0357D3BCF}"/>
              </a:ext>
            </a:extLst>
          </p:cNvPr>
          <p:cNvSpPr/>
          <p:nvPr/>
        </p:nvSpPr>
        <p:spPr>
          <a:xfrm>
            <a:off x="534353" y="1497485"/>
            <a:ext cx="2389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+mj-lt"/>
              </a:rPr>
              <a:t>Confusion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25637-92D0-8642-8F39-E1747BBF26AC}"/>
              </a:ext>
            </a:extLst>
          </p:cNvPr>
          <p:cNvSpPr/>
          <p:nvPr/>
        </p:nvSpPr>
        <p:spPr>
          <a:xfrm>
            <a:off x="670384" y="2162673"/>
            <a:ext cx="1637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0E73FD-1CAF-0844-80BE-5CD14CAF20E4}"/>
              </a:ext>
            </a:extLst>
          </p:cNvPr>
          <p:cNvSpPr/>
          <p:nvPr/>
        </p:nvSpPr>
        <p:spPr>
          <a:xfrm>
            <a:off x="793630" y="2624338"/>
            <a:ext cx="67976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– Given M classes, a confusion matrix C is an </a:t>
            </a:r>
            <a:r>
              <a:rPr lang="en-US" sz="2400" dirty="0" err="1"/>
              <a:t>MxM</a:t>
            </a:r>
            <a:r>
              <a:rPr lang="en-US" sz="2400" dirty="0"/>
              <a:t> table with the classes listed as the row and column names (must be in the same order for the rows and columns). Each row represents a correct class; each column represents the class identiﬁed by the classiﬁer</a:t>
            </a:r>
          </a:p>
          <a:p>
            <a:r>
              <a:rPr lang="en-US" sz="2400" dirty="0"/>
              <a:t>– Entry in </a:t>
            </a:r>
            <a:r>
              <a:rPr lang="en-US" sz="2400" dirty="0" err="1"/>
              <a:t>C</a:t>
            </a:r>
            <a:r>
              <a:rPr lang="en-US" sz="2400" baseline="-25000" dirty="0" err="1"/>
              <a:t>ij</a:t>
            </a:r>
            <a:r>
              <a:rPr lang="en-US" sz="2400" dirty="0"/>
              <a:t> tells how many instances that are class </a:t>
            </a:r>
            <a:r>
              <a:rPr lang="en-US" sz="2400" dirty="0" err="1"/>
              <a:t>i</a:t>
            </a:r>
            <a:r>
              <a:rPr lang="en-US" sz="2400" dirty="0"/>
              <a:t> were labelled by the </a:t>
            </a:r>
            <a:r>
              <a:rPr lang="en-US" sz="2400" dirty="0" err="1"/>
              <a:t>classifer</a:t>
            </a:r>
            <a:r>
              <a:rPr lang="en-US" sz="2400" dirty="0"/>
              <a:t> as class j.</a:t>
            </a:r>
          </a:p>
          <a:p>
            <a:r>
              <a:rPr lang="en-US" sz="2400" dirty="0"/>
              <a:t>– Ideally, want non-zero entries only on the diagonal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96167F-19DC-8B43-BFBC-5857787ED9D8}"/>
              </a:ext>
            </a:extLst>
          </p:cNvPr>
          <p:cNvSpPr/>
          <p:nvPr/>
        </p:nvSpPr>
        <p:spPr>
          <a:xfrm>
            <a:off x="670383" y="6909369"/>
            <a:ext cx="7102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sz="2400" dirty="0"/>
              <a:t>Useful for how well a classiﬁer can recognize diﬀerent classes</a:t>
            </a:r>
          </a:p>
          <a:p>
            <a:r>
              <a:rPr lang="en-US" sz="2400" dirty="0"/>
              <a:t>• Useful for identifying what kinds of misclassiﬁcations occur</a:t>
            </a:r>
          </a:p>
        </p:txBody>
      </p:sp>
    </p:spTree>
    <p:extLst>
      <p:ext uri="{BB962C8B-B14F-4D97-AF65-F5344CB8AC3E}">
        <p14:creationId xmlns:p14="http://schemas.microsoft.com/office/powerpoint/2010/main" val="19301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02B4-BB5C-3C43-A848-07EB32C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2" y="155958"/>
            <a:ext cx="6703695" cy="534156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Testing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1D14-EF6E-0949-8E43-62B45D85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52" y="1228345"/>
            <a:ext cx="6703695" cy="810543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</a:rPr>
              <a:t>1. </a:t>
            </a:r>
            <a:r>
              <a:rPr lang="en-US" sz="2400" b="1" u="sng" dirty="0">
                <a:solidFill>
                  <a:srgbClr val="C00000"/>
                </a:solidFill>
                <a:latin typeface="+mj-lt"/>
              </a:rPr>
              <a:t>Holdout method: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400" dirty="0"/>
              <a:t>reserve a portion of the dataset for testing and use the rest for training</a:t>
            </a:r>
          </a:p>
          <a:p>
            <a:pPr marL="0" indent="0">
              <a:buNone/>
            </a:pPr>
            <a:r>
              <a:rPr lang="en-US" sz="2400" dirty="0"/>
              <a:t>• Typically 1/3 for testing and 2/3 for training</a:t>
            </a:r>
          </a:p>
          <a:p>
            <a:pPr marL="0" indent="0">
              <a:buNone/>
            </a:pPr>
            <a:r>
              <a:rPr lang="en-US" sz="2400" dirty="0"/>
              <a:t>• But is the test set representative?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>
                <a:solidFill>
                  <a:srgbClr val="C00000"/>
                </a:solidFill>
                <a:latin typeface="+mj-lt"/>
              </a:rPr>
              <a:t>Stratiﬁcation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:</a:t>
            </a:r>
            <a:r>
              <a:rPr lang="en-US" sz="2400" dirty="0"/>
              <a:t> randomly select items from the dataset so that the test set contains the same distribution of instances among the classes as the overall data set.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AF6F8-3C49-6142-9A7B-3E3F964AA5A7}"/>
              </a:ext>
            </a:extLst>
          </p:cNvPr>
          <p:cNvSpPr/>
          <p:nvPr/>
        </p:nvSpPr>
        <p:spPr>
          <a:xfrm>
            <a:off x="534352" y="4911730"/>
            <a:ext cx="641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u="sng" dirty="0">
                <a:solidFill>
                  <a:srgbClr val="C00000"/>
                </a:solidFill>
                <a:latin typeface="+mj-lt"/>
              </a:rPr>
              <a:t>Repeated holdout:</a:t>
            </a:r>
          </a:p>
          <a:p>
            <a:endParaRPr lang="en-US" sz="2400" b="1" u="sng" dirty="0">
              <a:latin typeface="+mj-lt"/>
            </a:endParaRPr>
          </a:p>
          <a:p>
            <a:endParaRPr lang="en-US" sz="2400" b="1" u="sng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7F7854-DD05-0642-B853-E1E47EFC3D0D}"/>
              </a:ext>
            </a:extLst>
          </p:cNvPr>
          <p:cNvSpPr/>
          <p:nvPr/>
        </p:nvSpPr>
        <p:spPr>
          <a:xfrm>
            <a:off x="534352" y="5327229"/>
            <a:ext cx="67350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sz="2400" dirty="0"/>
              <a:t>Repeat the holdout n times, randomly selecting the test set (perhaps with stratiﬁcation) each time and  average the results.</a:t>
            </a:r>
          </a:p>
          <a:p>
            <a:r>
              <a:rPr lang="en-US" sz="2400" dirty="0"/>
              <a:t>• How is this done in Weka?</a:t>
            </a:r>
          </a:p>
        </p:txBody>
      </p:sp>
    </p:spTree>
    <p:extLst>
      <p:ext uri="{BB962C8B-B14F-4D97-AF65-F5344CB8AC3E}">
        <p14:creationId xmlns:p14="http://schemas.microsoft.com/office/powerpoint/2010/main" val="208119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BAA2-6A15-3741-9931-1FD85FDF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78" y="432002"/>
            <a:ext cx="6703695" cy="585915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Testing Variations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087-9EC9-D84D-A06C-DBFBADA7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617" y="1240394"/>
            <a:ext cx="6703695" cy="8818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latin typeface="+mj-lt"/>
              </a:rPr>
              <a:t>3. </a:t>
            </a:r>
            <a:r>
              <a:rPr lang="en-US" sz="2400" b="1" u="sng" dirty="0">
                <a:solidFill>
                  <a:srgbClr val="C00000"/>
                </a:solidFill>
                <a:latin typeface="+mj-lt"/>
              </a:rPr>
              <a:t>Cross-Validation</a:t>
            </a:r>
            <a:r>
              <a:rPr lang="en-US" sz="2800" b="1" u="sng" dirty="0">
                <a:latin typeface="+mj-lt"/>
              </a:rPr>
              <a:t>	</a:t>
            </a:r>
            <a:endParaRPr lang="en-US" sz="2800" dirty="0"/>
          </a:p>
          <a:p>
            <a:r>
              <a:rPr lang="en-US" sz="2400" dirty="0"/>
              <a:t>n-fold cross-validation randomly divides the data set into n equally sized subsets, and runs n experiments in which one of the subsets is used for testing and the other n-1 subsets are used for training.</a:t>
            </a:r>
          </a:p>
          <a:p>
            <a:pPr marL="0" indent="0">
              <a:buNone/>
            </a:pPr>
            <a:r>
              <a:rPr lang="en-US" sz="2400" dirty="0"/>
              <a:t>• The success rate is then the average of the success rates of the n experiments</a:t>
            </a:r>
          </a:p>
          <a:p>
            <a:pPr marL="0" indent="0">
              <a:buNone/>
            </a:pPr>
            <a:r>
              <a:rPr lang="en-US" sz="2400" dirty="0"/>
              <a:t>• Can also employ stratiﬁcation with cross-validation.</a:t>
            </a:r>
          </a:p>
          <a:p>
            <a:pPr marL="0" indent="0">
              <a:buNone/>
            </a:pPr>
            <a:r>
              <a:rPr lang="en-US" sz="2400" dirty="0"/>
              <a:t>• Stratiﬁed 10-fold cross-validation is the standard </a:t>
            </a:r>
          </a:p>
          <a:p>
            <a:pPr marL="0" indent="0">
              <a:buNone/>
            </a:pPr>
            <a:r>
              <a:rPr lang="en-US" sz="2400" dirty="0"/>
              <a:t>• Cross-validation addresses the problem of test sets that are not representative.</a:t>
            </a:r>
          </a:p>
        </p:txBody>
      </p:sp>
    </p:spTree>
    <p:extLst>
      <p:ext uri="{BB962C8B-B14F-4D97-AF65-F5344CB8AC3E}">
        <p14:creationId xmlns:p14="http://schemas.microsoft.com/office/powerpoint/2010/main" val="222192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0AA4-D700-4E4C-A441-4312C923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2" y="603847"/>
            <a:ext cx="6703695" cy="517587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Testing Variations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6700-589E-5548-B14B-F20FB09A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52" y="1708030"/>
            <a:ext cx="7005134" cy="695289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4. </a:t>
            </a:r>
            <a:r>
              <a:rPr lang="en-US" sz="2400" b="1" u="sng" dirty="0">
                <a:solidFill>
                  <a:srgbClr val="C00000"/>
                </a:solidFill>
                <a:latin typeface="+mj-lt"/>
              </a:rPr>
              <a:t>Leave-one-out cross-validation</a:t>
            </a:r>
            <a:r>
              <a:rPr lang="en-US" sz="2800" b="1" u="sng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en-US" sz="2400" dirty="0"/>
              <a:t>This is n-fold cross-validation where n is the number of instances in the dataset</a:t>
            </a:r>
          </a:p>
          <a:p>
            <a:pPr marL="0" indent="0">
              <a:buNone/>
            </a:pPr>
            <a:r>
              <a:rPr lang="en-US" sz="2400" dirty="0"/>
              <a:t>• Advantages:</a:t>
            </a:r>
          </a:p>
          <a:p>
            <a:pPr marL="0" indent="0">
              <a:buNone/>
            </a:pPr>
            <a:r>
              <a:rPr lang="en-US" sz="2400" dirty="0"/>
              <a:t>(a) uses the maximum amount of data for training</a:t>
            </a:r>
          </a:p>
          <a:p>
            <a:pPr marL="0" indent="0">
              <a:buNone/>
            </a:pPr>
            <a:r>
              <a:rPr lang="en-US" sz="2400" dirty="0"/>
              <a:t>(b) no random sampling involved</a:t>
            </a:r>
          </a:p>
          <a:p>
            <a:pPr marL="0" indent="0">
              <a:buNone/>
            </a:pPr>
            <a:r>
              <a:rPr lang="en-US" sz="2400" dirty="0"/>
              <a:t>(c) particularly useful when the dataset is small</a:t>
            </a:r>
          </a:p>
          <a:p>
            <a:pPr marL="0" indent="0">
              <a:buNone/>
            </a:pPr>
            <a:r>
              <a:rPr lang="en-US" sz="2400" dirty="0"/>
              <a:t>• Disadvantages</a:t>
            </a:r>
          </a:p>
          <a:p>
            <a:pPr marL="0" indent="0">
              <a:buNone/>
            </a:pPr>
            <a:r>
              <a:rPr lang="en-US" sz="2400" dirty="0"/>
              <a:t>(a) expensive to develop so many diﬀerent models</a:t>
            </a:r>
          </a:p>
          <a:p>
            <a:pPr marL="0" indent="0">
              <a:buNone/>
            </a:pPr>
            <a:r>
              <a:rPr lang="en-US" sz="2400" dirty="0"/>
              <a:t>(b) cannot stratify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2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40EF-68A1-DA42-BE36-F67FC428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20" y="150204"/>
            <a:ext cx="6703695" cy="689432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Testing Variations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5848-A51D-F648-B8C2-2427F974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89" y="999825"/>
            <a:ext cx="6703695" cy="66086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u="sng" dirty="0">
                <a:latin typeface="+mj-lt"/>
              </a:rPr>
              <a:t>5. </a:t>
            </a:r>
            <a:r>
              <a:rPr lang="en-US" sz="2400" b="1" u="sng" dirty="0">
                <a:solidFill>
                  <a:srgbClr val="C00000"/>
                </a:solidFill>
                <a:latin typeface="+mj-lt"/>
              </a:rPr>
              <a:t>Bootstrap Method: </a:t>
            </a:r>
          </a:p>
          <a:p>
            <a:pPr marL="0" indent="0">
              <a:buNone/>
            </a:pPr>
            <a:r>
              <a:rPr lang="en-US" sz="2600" dirty="0"/>
              <a:t>• If there are n instances in the dataset, randomly sample the dataset n times with re-placement to construct the training set.</a:t>
            </a:r>
          </a:p>
          <a:p>
            <a:pPr marL="0" indent="0">
              <a:buNone/>
            </a:pPr>
            <a:r>
              <a:rPr lang="en-US" sz="2600" dirty="0"/>
              <a:t>• The test set is the set of all instances that are not in the training set.</a:t>
            </a:r>
          </a:p>
          <a:p>
            <a:pPr marL="0" indent="0">
              <a:buNone/>
            </a:pPr>
            <a:r>
              <a:rPr lang="en-US" sz="2600" dirty="0"/>
              <a:t>• If the dataset is large, then one would expect 36.8% of the instances to be in the test set and 63.2% of the instances to be in the training set.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u="sng" dirty="0">
                <a:latin typeface="+mj-lt"/>
              </a:rPr>
              <a:t>6. </a:t>
            </a:r>
            <a:r>
              <a:rPr lang="en-US" sz="2400" b="1" u="sng" dirty="0">
                <a:solidFill>
                  <a:srgbClr val="C00000"/>
                </a:solidFill>
                <a:latin typeface="+mj-lt"/>
              </a:rPr>
              <a:t>Modified Bootstrap Method:</a:t>
            </a:r>
          </a:p>
          <a:p>
            <a:pPr marL="0" indent="0">
              <a:buNone/>
            </a:pPr>
            <a:r>
              <a:rPr lang="en-US" sz="2400" dirty="0"/>
              <a:t>– The error rate on the test set using the Bootstrap Method will be pessimistic since the training set includes only .632 of the dataset</a:t>
            </a:r>
          </a:p>
          <a:p>
            <a:pPr marL="0" indent="0">
              <a:buNone/>
            </a:pPr>
            <a:r>
              <a:rPr lang="en-US" sz="2400" dirty="0"/>
              <a:t>– So to mitigate this, combine the weighted error rate on the test set with the weighted error rate on the training set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9AB76-BE80-9640-8540-99B28798F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20" y="7186682"/>
            <a:ext cx="6529232" cy="4080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4CC31D-27D4-FB43-8EA2-19BA8FE78CE6}"/>
              </a:ext>
            </a:extLst>
          </p:cNvPr>
          <p:cNvSpPr/>
          <p:nvPr/>
        </p:nvSpPr>
        <p:spPr>
          <a:xfrm>
            <a:off x="447120" y="7608497"/>
            <a:ext cx="69361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– Repeat several times with diﬀerent randomly sampled training sets and average the results together.</a:t>
            </a:r>
          </a:p>
          <a:p>
            <a:r>
              <a:rPr lang="en-US" sz="2400" dirty="0"/>
              <a:t>– probably the best way of estimating error for very small data sets.</a:t>
            </a:r>
          </a:p>
        </p:txBody>
      </p:sp>
    </p:spTree>
    <p:extLst>
      <p:ext uri="{BB962C8B-B14F-4D97-AF65-F5344CB8AC3E}">
        <p14:creationId xmlns:p14="http://schemas.microsoft.com/office/powerpoint/2010/main" val="142368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760</Words>
  <Application>Microsoft Macintosh PowerPoint</Application>
  <PresentationFormat>Custom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Evaluating Performance of a Classiﬁer   </vt:lpstr>
      <vt:lpstr>Evaluating Performance of a Classiﬁer</vt:lpstr>
      <vt:lpstr>Testing Variations</vt:lpstr>
      <vt:lpstr>Testing Variations</vt:lpstr>
      <vt:lpstr>Testing Variations</vt:lpstr>
      <vt:lpstr>Testing Variations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Carberry, M</dc:creator>
  <cp:lastModifiedBy>Microsoft Office User</cp:lastModifiedBy>
  <cp:revision>18</cp:revision>
  <cp:lastPrinted>2020-06-16T02:06:56Z</cp:lastPrinted>
  <dcterms:created xsi:type="dcterms:W3CDTF">2020-06-14T15:23:50Z</dcterms:created>
  <dcterms:modified xsi:type="dcterms:W3CDTF">2020-09-18T04:48:43Z</dcterms:modified>
</cp:coreProperties>
</file>