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7" r:id="rId3"/>
    <p:sldId id="285" r:id="rId4"/>
    <p:sldId id="286" r:id="rId5"/>
    <p:sldId id="288" r:id="rId6"/>
    <p:sldId id="289" r:id="rId7"/>
    <p:sldId id="290" r:id="rId8"/>
    <p:sldId id="269" r:id="rId9"/>
    <p:sldId id="279" r:id="rId10"/>
    <p:sldId id="280" r:id="rId11"/>
    <p:sldId id="281" r:id="rId12"/>
    <p:sldId id="282" r:id="rId13"/>
    <p:sldId id="283" r:id="rId14"/>
    <p:sldId id="284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4709"/>
  </p:normalViewPr>
  <p:slideViewPr>
    <p:cSldViewPr>
      <p:cViewPr varScale="1">
        <p:scale>
          <a:sx n="71" d="100"/>
          <a:sy n="71" d="100"/>
        </p:scale>
        <p:origin x="3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4069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4755-950C-8C48-87FF-9BC92912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13BF7-4804-A047-BCCD-75105D0C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219200"/>
            <a:ext cx="6995160" cy="868147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2400" b="1" u="sng" spc="-50" dirty="0"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Terms</a:t>
            </a:r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5715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80" dirty="0">
                <a:cs typeface="Georgia"/>
              </a:rPr>
              <a:t>A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true positive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45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(TP)</a:t>
            </a:r>
            <a:r>
              <a:rPr lang="en-US" sz="2400" spc="45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15" dirty="0">
                <a:cs typeface="Georgia"/>
              </a:rPr>
              <a:t>correctly </a:t>
            </a:r>
            <a:r>
              <a:rPr lang="en-US" sz="2400" spc="-30" dirty="0">
                <a:cs typeface="Georgia"/>
              </a:rPr>
              <a:t>classified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model  </a:t>
            </a:r>
            <a:r>
              <a:rPr lang="en-US" sz="2400" spc="-30" dirty="0">
                <a:cs typeface="Georgia"/>
              </a:rPr>
              <a:t>as </a:t>
            </a:r>
            <a:r>
              <a:rPr lang="en-US" sz="2400" spc="-25" dirty="0">
                <a:cs typeface="Georgia"/>
              </a:rPr>
              <a:t>being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10" dirty="0">
                <a:cs typeface="Georgia"/>
              </a:rPr>
              <a:t>that</a:t>
            </a:r>
            <a:r>
              <a:rPr lang="en-US" sz="240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class.</a:t>
            </a:r>
            <a:endParaRPr lang="en-US" sz="2400" dirty="0"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80" dirty="0">
                <a:cs typeface="Georgia"/>
              </a:rPr>
              <a:t>A </a:t>
            </a:r>
            <a:r>
              <a:rPr lang="en-US" sz="2400" b="1" u="sng" spc="-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false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positive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35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(FP)</a:t>
            </a:r>
            <a:r>
              <a:rPr lang="en-US" sz="2400" spc="35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20" dirty="0">
                <a:cs typeface="Georgia"/>
              </a:rPr>
              <a:t>incorrectly </a:t>
            </a:r>
            <a:r>
              <a:rPr lang="en-US" sz="2400" spc="-30" dirty="0">
                <a:cs typeface="Georgia"/>
              </a:rPr>
              <a:t>classified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model  </a:t>
            </a:r>
            <a:r>
              <a:rPr lang="en-US" sz="2400" spc="-30" dirty="0">
                <a:cs typeface="Georgia"/>
              </a:rPr>
              <a:t>as </a:t>
            </a:r>
            <a:r>
              <a:rPr lang="en-US" sz="2400" spc="-25" dirty="0">
                <a:cs typeface="Georgia"/>
              </a:rPr>
              <a:t>being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10" dirty="0">
                <a:cs typeface="Georgia"/>
              </a:rPr>
              <a:t>that</a:t>
            </a:r>
            <a:r>
              <a:rPr lang="en-US" sz="240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class.</a:t>
            </a:r>
            <a:endParaRPr lang="en-US" sz="2400" dirty="0">
              <a:cs typeface="Georgia"/>
            </a:endParaRPr>
          </a:p>
          <a:p>
            <a:pPr marL="12700" marR="5715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80" dirty="0">
                <a:cs typeface="Georgia"/>
              </a:rPr>
              <a:t>A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true negative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25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(TN)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15" dirty="0">
                <a:cs typeface="Georgia"/>
              </a:rPr>
              <a:t>correctly </a:t>
            </a:r>
            <a:r>
              <a:rPr lang="en-US" sz="2400" spc="-30" dirty="0">
                <a:cs typeface="Georgia"/>
              </a:rPr>
              <a:t>classified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model  </a:t>
            </a:r>
            <a:r>
              <a:rPr lang="en-US" sz="2400" spc="-30" dirty="0">
                <a:cs typeface="Georgia"/>
              </a:rPr>
              <a:t>as </a:t>
            </a:r>
            <a:r>
              <a:rPr lang="en-US" sz="2400" spc="-20" dirty="0">
                <a:cs typeface="Georgia"/>
              </a:rPr>
              <a:t>not </a:t>
            </a:r>
            <a:r>
              <a:rPr lang="en-US" sz="2400" spc="-25" dirty="0">
                <a:cs typeface="Georgia"/>
              </a:rPr>
              <a:t>being </a:t>
            </a:r>
            <a:r>
              <a:rPr lang="en-US" sz="2400" spc="-5" dirty="0">
                <a:cs typeface="Georgia"/>
              </a:rPr>
              <a:t>part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229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class.</a:t>
            </a:r>
            <a:endParaRPr lang="en-US" sz="2400" dirty="0">
              <a:cs typeface="Georgia"/>
            </a:endParaRPr>
          </a:p>
          <a:p>
            <a:pPr marL="12700" marR="5715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80" dirty="0">
                <a:cs typeface="Georgia"/>
              </a:rPr>
              <a:t>A </a:t>
            </a:r>
            <a:r>
              <a:rPr lang="en-US" sz="2400" b="1" u="sng" spc="-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false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negative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1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(FN)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25" dirty="0">
                <a:cs typeface="Georgia"/>
              </a:rPr>
              <a:t>instance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model </a:t>
            </a:r>
            <a:r>
              <a:rPr lang="en-US" sz="2400" spc="-20" dirty="0">
                <a:cs typeface="Georgia"/>
              </a:rPr>
              <a:t>incorrectly </a:t>
            </a:r>
            <a:r>
              <a:rPr lang="en-US" sz="2400" spc="-35" dirty="0">
                <a:cs typeface="Georgia"/>
              </a:rPr>
              <a:t>classifies </a:t>
            </a:r>
            <a:r>
              <a:rPr lang="en-US" sz="2400" spc="-30" dirty="0">
                <a:cs typeface="Georgia"/>
              </a:rPr>
              <a:t>as  </a:t>
            </a:r>
            <a:r>
              <a:rPr lang="en-US" sz="2400" spc="-20" dirty="0">
                <a:cs typeface="Georgia"/>
              </a:rPr>
              <a:t>not </a:t>
            </a:r>
            <a:r>
              <a:rPr lang="en-US" sz="2400" spc="-25" dirty="0">
                <a:cs typeface="Georgia"/>
              </a:rPr>
              <a:t>being </a:t>
            </a:r>
            <a:r>
              <a:rPr lang="en-US" sz="2400" spc="-5" dirty="0">
                <a:cs typeface="Georgia"/>
              </a:rPr>
              <a:t>part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10" dirty="0">
                <a:cs typeface="Georgia"/>
              </a:rPr>
              <a:t>that</a:t>
            </a:r>
            <a:r>
              <a:rPr lang="en-US" sz="2400" spc="-150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class.</a:t>
            </a:r>
            <a:endParaRPr lang="en-US" sz="2400" dirty="0">
              <a:cs typeface="Georgia"/>
            </a:endParaRPr>
          </a:p>
          <a:p>
            <a:pPr marL="12700" marR="6350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5" dirty="0">
                <a:cs typeface="Georgia"/>
              </a:rPr>
              <a:t>The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true positive rate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true </a:t>
            </a:r>
            <a:r>
              <a:rPr lang="en-US" sz="2400" spc="-25" dirty="0">
                <a:cs typeface="Georgia"/>
              </a:rPr>
              <a:t>positives </a:t>
            </a:r>
            <a:r>
              <a:rPr lang="en-US" sz="2400" spc="45" dirty="0">
                <a:cs typeface="Georgia"/>
              </a:rPr>
              <a:t>(TP) </a:t>
            </a:r>
            <a:r>
              <a:rPr lang="en-US" sz="2400" spc="-20" dirty="0">
                <a:cs typeface="Georgia"/>
              </a:rPr>
              <a:t>divided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dirty="0">
                <a:cs typeface="Georgia"/>
              </a:rPr>
              <a:t>total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class</a:t>
            </a:r>
            <a:r>
              <a:rPr lang="en-US" sz="2400" spc="-114" dirty="0">
                <a:cs typeface="Georgia"/>
              </a:rPr>
              <a:t> </a:t>
            </a:r>
            <a:r>
              <a:rPr lang="en-US" sz="2400" spc="45" dirty="0">
                <a:cs typeface="Georgia"/>
              </a:rPr>
              <a:t>(TP+FN).</a:t>
            </a:r>
            <a:endParaRPr lang="en-US" sz="2400" dirty="0">
              <a:cs typeface="Georgia"/>
            </a:endParaRPr>
          </a:p>
          <a:p>
            <a:pPr marL="12700" marR="6350">
              <a:lnSpc>
                <a:spcPct val="102600"/>
              </a:lnSpc>
              <a:spcBef>
                <a:spcPts val="470"/>
              </a:spcBef>
            </a:pPr>
            <a:r>
              <a:rPr lang="en-US" sz="2400" spc="-15" dirty="0">
                <a:cs typeface="Georgia"/>
              </a:rPr>
              <a:t>Def. </a:t>
            </a:r>
            <a:r>
              <a:rPr lang="en-US" sz="2400" spc="5" dirty="0">
                <a:cs typeface="Georgia"/>
              </a:rPr>
              <a:t>The </a:t>
            </a:r>
            <a:r>
              <a:rPr lang="en-US" sz="2400" b="1" u="sng" spc="-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false </a:t>
            </a:r>
            <a:r>
              <a:rPr lang="en-US" sz="2400" b="1" u="sng" spc="-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positive rate</a:t>
            </a:r>
            <a:r>
              <a:rPr lang="en-US" sz="2400" b="1" u="sng" spc="-3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0" dirty="0">
                <a:cs typeface="Georgia"/>
              </a:rPr>
              <a:t>given class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false </a:t>
            </a:r>
            <a:r>
              <a:rPr lang="en-US" sz="2400" spc="-25" dirty="0">
                <a:cs typeface="Georgia"/>
              </a:rPr>
              <a:t>positives </a:t>
            </a:r>
            <a:r>
              <a:rPr lang="en-US" sz="2400" spc="35" dirty="0">
                <a:cs typeface="Georgia"/>
              </a:rPr>
              <a:t>(FP) </a:t>
            </a:r>
            <a:r>
              <a:rPr lang="en-US" sz="2400" spc="-20" dirty="0">
                <a:cs typeface="Georgia"/>
              </a:rPr>
              <a:t>divided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dirty="0">
                <a:cs typeface="Georgia"/>
              </a:rPr>
              <a:t>total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are </a:t>
            </a:r>
            <a:r>
              <a:rPr lang="en-US" sz="2400" spc="-20" dirty="0">
                <a:cs typeface="Georgia"/>
              </a:rPr>
              <a:t>not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class</a:t>
            </a:r>
            <a:r>
              <a:rPr lang="en-US" sz="2400" spc="-5" dirty="0">
                <a:cs typeface="Georgia"/>
              </a:rPr>
              <a:t> </a:t>
            </a:r>
            <a:r>
              <a:rPr lang="en-US" sz="2400" spc="45" dirty="0">
                <a:cs typeface="Georgia"/>
              </a:rPr>
              <a:t>(TN+FP).</a:t>
            </a:r>
            <a:endParaRPr lang="en-US" sz="2400" dirty="0"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45" dirty="0">
                <a:cs typeface="Georgia"/>
              </a:rPr>
              <a:t>Weka </a:t>
            </a:r>
            <a:r>
              <a:rPr lang="en-US" sz="2400" spc="-20" dirty="0">
                <a:cs typeface="Georgia"/>
              </a:rPr>
              <a:t>reports </a:t>
            </a:r>
            <a:r>
              <a:rPr lang="en-US" sz="2400" b="1" spc="-30" dirty="0">
                <a:cs typeface="Georgia"/>
              </a:rPr>
              <a:t>true positive rate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b="1" spc="-55" dirty="0">
                <a:cs typeface="Georgia"/>
              </a:rPr>
              <a:t>False </a:t>
            </a:r>
            <a:r>
              <a:rPr lang="en-US" sz="2400" b="1" spc="-30" dirty="0">
                <a:cs typeface="Georgia"/>
              </a:rPr>
              <a:t>positive rate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30" dirty="0">
                <a:cs typeface="Georgia"/>
              </a:rPr>
              <a:t>class</a:t>
            </a:r>
            <a:r>
              <a:rPr lang="en-US" sz="2400" spc="8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value.</a:t>
            </a:r>
            <a:endParaRPr lang="en-US" sz="2400" dirty="0">
              <a:cs typeface="Georgia"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1D8-3416-2943-ACDA-A46609A5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Model to Maximize 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0C671-88A8-F94A-A1E0-43B55C3C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7391400" cy="9385967"/>
          </a:xfrm>
        </p:spPr>
        <p:txBody>
          <a:bodyPr/>
          <a:lstStyle/>
          <a:p>
            <a:pPr marL="12700" marR="5080">
              <a:lnSpc>
                <a:spcPct val="102600"/>
              </a:lnSpc>
              <a:spcBef>
                <a:spcPts val="470"/>
              </a:spcBef>
            </a:pPr>
            <a:r>
              <a:rPr lang="en-US" sz="2400" spc="-30" dirty="0">
                <a:cs typeface="Georgia"/>
              </a:rPr>
              <a:t>If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model </a:t>
            </a:r>
            <a:r>
              <a:rPr lang="en-US" sz="2400" spc="-25" dirty="0">
                <a:cs typeface="Georgia"/>
              </a:rPr>
              <a:t>associates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15" dirty="0">
                <a:cs typeface="Georgia"/>
              </a:rPr>
              <a:t>probability </a:t>
            </a:r>
            <a:r>
              <a:rPr lang="en-US" sz="2400" spc="-10" dirty="0">
                <a:cs typeface="Georgia"/>
              </a:rPr>
              <a:t>with </a:t>
            </a:r>
            <a:r>
              <a:rPr lang="en-US" sz="2400" spc="-35" dirty="0">
                <a:cs typeface="Georgia"/>
              </a:rPr>
              <a:t>each </a:t>
            </a:r>
            <a:r>
              <a:rPr lang="en-US" sz="2400" spc="-20" dirty="0">
                <a:cs typeface="Georgia"/>
              </a:rPr>
              <a:t>prediction, </a:t>
            </a:r>
            <a:r>
              <a:rPr lang="en-US" sz="2400" spc="-15" dirty="0">
                <a:cs typeface="Georgia"/>
              </a:rPr>
              <a:t>the the </a:t>
            </a:r>
            <a:r>
              <a:rPr lang="en-US" sz="2400" spc="-35" dirty="0">
                <a:cs typeface="Georgia"/>
              </a:rPr>
              <a:t>model </a:t>
            </a:r>
            <a:r>
              <a:rPr lang="en-US" sz="2400" spc="-25" dirty="0">
                <a:cs typeface="Georgia"/>
              </a:rPr>
              <a:t>can </a:t>
            </a:r>
            <a:r>
              <a:rPr lang="en-US" sz="2400" spc="-15" dirty="0">
                <a:cs typeface="Georgia"/>
              </a:rPr>
              <a:t>be </a:t>
            </a:r>
            <a:r>
              <a:rPr lang="en-US" sz="2400" spc="-40" dirty="0">
                <a:cs typeface="Georgia"/>
              </a:rPr>
              <a:t>used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25" dirty="0">
                <a:cs typeface="Georgia"/>
              </a:rPr>
              <a:t>select  entities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10" dirty="0">
                <a:cs typeface="Georgia"/>
              </a:rPr>
              <a:t>that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will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be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most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productive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according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5" dirty="0">
                <a:cs typeface="Georgia"/>
              </a:rPr>
              <a:t>to</a:t>
            </a:r>
            <a:r>
              <a:rPr lang="en-US" sz="2400" spc="105" dirty="0">
                <a:cs typeface="Georgia"/>
              </a:rPr>
              <a:t> </a:t>
            </a:r>
            <a:r>
              <a:rPr lang="en-US" sz="2400" spc="-55" dirty="0">
                <a:cs typeface="Georgia"/>
              </a:rPr>
              <a:t>some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cost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criteria.</a:t>
            </a:r>
            <a:endParaRPr lang="en-US" sz="2400" dirty="0">
              <a:cs typeface="Georgia"/>
            </a:endParaRPr>
          </a:p>
          <a:p>
            <a:pPr marL="189230" marR="5080" indent="-177165" algn="just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189865" algn="l"/>
              </a:tabLst>
            </a:pPr>
            <a:r>
              <a:rPr lang="en-US" sz="2400" spc="-5" dirty="0">
                <a:cs typeface="Georgia"/>
              </a:rPr>
              <a:t>Construct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5" dirty="0">
                <a:cs typeface="Georgia"/>
              </a:rPr>
              <a:t>classification </a:t>
            </a:r>
            <a:r>
              <a:rPr lang="en-US" sz="2400" spc="-35" dirty="0">
                <a:cs typeface="Georgia"/>
              </a:rPr>
              <a:t>model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5" dirty="0">
                <a:cs typeface="Georgia"/>
              </a:rPr>
              <a:t>assigns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15" dirty="0">
                <a:cs typeface="Georgia"/>
              </a:rPr>
              <a:t>probability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likelihood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25" dirty="0">
                <a:cs typeface="Georgia"/>
              </a:rPr>
              <a:t>instance  </a:t>
            </a:r>
            <a:r>
              <a:rPr lang="en-US" sz="2400" spc="-20" dirty="0">
                <a:cs typeface="Georgia"/>
              </a:rPr>
              <a:t>will </a:t>
            </a:r>
            <a:r>
              <a:rPr lang="en-US" sz="2400" spc="-15" dirty="0">
                <a:cs typeface="Georgia"/>
              </a:rPr>
              <a:t>be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0" dirty="0">
                <a:cs typeface="Georgia"/>
              </a:rPr>
              <a:t>positive</a:t>
            </a:r>
            <a:r>
              <a:rPr lang="en-US" sz="2400" spc="175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one.</a:t>
            </a:r>
            <a:endParaRPr lang="en-US" sz="2400" dirty="0">
              <a:cs typeface="Georgia"/>
            </a:endParaRPr>
          </a:p>
          <a:p>
            <a:pPr marL="189230" indent="-177165" algn="l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89865" algn="l"/>
              </a:tabLst>
            </a:pPr>
            <a:r>
              <a:rPr lang="en-US" sz="2400" spc="-15" dirty="0">
                <a:cs typeface="Georgia"/>
              </a:rPr>
              <a:t>Given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40" dirty="0">
                <a:cs typeface="Georgia"/>
              </a:rPr>
              <a:t>new 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5" dirty="0">
                <a:cs typeface="Georgia"/>
              </a:rPr>
              <a:t>instances, </a:t>
            </a:r>
            <a:r>
              <a:rPr lang="en-US" sz="2400" spc="-45" dirty="0">
                <a:cs typeface="Georgia"/>
              </a:rPr>
              <a:t>use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model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20" dirty="0">
                <a:cs typeface="Georgia"/>
              </a:rPr>
              <a:t>classify</a:t>
            </a:r>
            <a:r>
              <a:rPr lang="en-US" sz="2400" spc="155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them and</a:t>
            </a:r>
            <a:r>
              <a:rPr lang="en-US" sz="2400" dirty="0">
                <a:cs typeface="Georgia"/>
              </a:rPr>
              <a:t> s</a:t>
            </a:r>
            <a:r>
              <a:rPr lang="en-US" sz="2400" spc="-10" dirty="0">
                <a:cs typeface="Georgia"/>
              </a:rPr>
              <a:t>ort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-25" dirty="0">
                <a:cs typeface="Georgia"/>
              </a:rPr>
              <a:t>according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15" dirty="0">
                <a:cs typeface="Georgia"/>
              </a:rPr>
              <a:t>the probability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5" dirty="0">
                <a:cs typeface="Georgia"/>
              </a:rPr>
              <a:t>they </a:t>
            </a:r>
            <a:r>
              <a:rPr lang="en-US" sz="2400" spc="-20" dirty="0">
                <a:cs typeface="Georgia"/>
              </a:rPr>
              <a:t>will </a:t>
            </a:r>
            <a:r>
              <a:rPr lang="en-US" sz="2400" spc="-15" dirty="0">
                <a:cs typeface="Georgia"/>
              </a:rPr>
              <a:t>be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25" dirty="0">
                <a:cs typeface="Georgia"/>
              </a:rPr>
              <a:t>instances, </a:t>
            </a:r>
            <a:r>
              <a:rPr lang="en-US" sz="2400" spc="-40" dirty="0">
                <a:cs typeface="Georgia"/>
              </a:rPr>
              <a:t>from </a:t>
            </a:r>
            <a:r>
              <a:rPr lang="en-US" sz="2400" spc="-30" dirty="0">
                <a:cs typeface="Georgia"/>
              </a:rPr>
              <a:t>most  </a:t>
            </a:r>
            <a:r>
              <a:rPr lang="en-US" sz="2400" spc="-20" dirty="0">
                <a:cs typeface="Georgia"/>
              </a:rPr>
              <a:t>likely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15" dirty="0">
                <a:cs typeface="Georgia"/>
              </a:rPr>
              <a:t>least</a:t>
            </a:r>
            <a:r>
              <a:rPr lang="en-US" sz="2400" spc="65" dirty="0">
                <a:cs typeface="Georgia"/>
              </a:rPr>
              <a:t> </a:t>
            </a:r>
            <a:r>
              <a:rPr lang="en-US" sz="2400" spc="-30" dirty="0">
                <a:cs typeface="Georgia"/>
              </a:rPr>
              <a:t>likely.</a:t>
            </a:r>
            <a:endParaRPr lang="en-US" sz="2400" dirty="0">
              <a:cs typeface="Georgia"/>
            </a:endParaRPr>
          </a:p>
          <a:p>
            <a:pPr marL="189230" marR="5715" indent="-177165" algn="l">
              <a:lnSpc>
                <a:spcPct val="102699"/>
              </a:lnSpc>
              <a:spcBef>
                <a:spcPts val="869"/>
              </a:spcBef>
              <a:buAutoNum type="arabicPeriod"/>
              <a:tabLst>
                <a:tab pos="189865" algn="l"/>
              </a:tabLst>
            </a:pPr>
            <a:r>
              <a:rPr lang="en-US" sz="2400" spc="-20" dirty="0">
                <a:cs typeface="Georgia"/>
              </a:rPr>
              <a:t>To identify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size </a:t>
            </a:r>
            <a:r>
              <a:rPr lang="en-US" sz="2400" b="1" spc="-65" dirty="0">
                <a:cs typeface="Georgia"/>
              </a:rPr>
              <a:t>n </a:t>
            </a:r>
            <a:r>
              <a:rPr lang="en-US" sz="2400" spc="-40" dirty="0">
                <a:cs typeface="Georgia"/>
              </a:rPr>
              <a:t>such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-30" dirty="0">
                <a:cs typeface="Georgia"/>
              </a:rPr>
              <a:t>has </a:t>
            </a:r>
            <a:r>
              <a:rPr lang="en-US" sz="2400" spc="-15" dirty="0">
                <a:cs typeface="Georgia"/>
              </a:rPr>
              <a:t>the greatest </a:t>
            </a:r>
            <a:r>
              <a:rPr lang="en-US" sz="2400" spc="-25" dirty="0">
                <a:cs typeface="Georgia"/>
              </a:rPr>
              <a:t>proportion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25" dirty="0">
                <a:cs typeface="Georgia"/>
              </a:rPr>
              <a:t>instances, select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10" dirty="0">
                <a:cs typeface="Georgia"/>
              </a:rPr>
              <a:t>top </a:t>
            </a:r>
            <a:r>
              <a:rPr lang="en-US" sz="2400" b="1" spc="-65" dirty="0">
                <a:cs typeface="Georgia"/>
              </a:rPr>
              <a:t>n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sorted</a:t>
            </a:r>
            <a:r>
              <a:rPr lang="en-US" sz="2400" spc="145" dirty="0">
                <a:cs typeface="Georgia"/>
              </a:rPr>
              <a:t> </a:t>
            </a:r>
            <a:r>
              <a:rPr lang="en-US" sz="2400" spc="-10" dirty="0">
                <a:cs typeface="Georgia"/>
              </a:rPr>
              <a:t>list.</a:t>
            </a:r>
            <a:endParaRPr lang="en-US" sz="2400" dirty="0">
              <a:cs typeface="Georgia"/>
            </a:endParaRPr>
          </a:p>
          <a:p>
            <a:pPr marL="189230" marR="5715" indent="-177165" algn="l">
              <a:lnSpc>
                <a:spcPct val="102600"/>
              </a:lnSpc>
              <a:spcBef>
                <a:spcPts val="875"/>
              </a:spcBef>
              <a:buAutoNum type="arabicPeriod"/>
              <a:tabLst>
                <a:tab pos="189865" algn="l"/>
              </a:tabLst>
            </a:pPr>
            <a:r>
              <a:rPr lang="en-US" sz="2400" spc="-20" dirty="0">
                <a:cs typeface="Georgia"/>
              </a:rPr>
              <a:t>T</a:t>
            </a:r>
            <a:r>
              <a:rPr lang="en-US" sz="2400" spc="-5" dirty="0">
                <a:cs typeface="Georgia"/>
              </a:rPr>
              <a:t>o </a:t>
            </a:r>
            <a:r>
              <a:rPr lang="en-US" sz="2400" spc="-10" dirty="0">
                <a:cs typeface="Georgia"/>
              </a:rPr>
              <a:t>get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largest </a:t>
            </a:r>
            <a:r>
              <a:rPr lang="en-US" sz="2400" spc="-35" dirty="0">
                <a:cs typeface="Georgia"/>
              </a:rPr>
              <a:t>sample </a:t>
            </a:r>
            <a:r>
              <a:rPr lang="en-US" sz="2400" spc="-10" dirty="0">
                <a:cs typeface="Georgia"/>
              </a:rPr>
              <a:t>with </a:t>
            </a:r>
            <a:r>
              <a:rPr lang="en-US" sz="2400" spc="-30" dirty="0">
                <a:cs typeface="Georgia"/>
              </a:rPr>
              <a:t>an </a:t>
            </a:r>
            <a:r>
              <a:rPr lang="en-US" sz="2400" spc="-15" dirty="0">
                <a:cs typeface="Georgia"/>
              </a:rPr>
              <a:t>accuracy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15" dirty="0">
                <a:cs typeface="Georgia"/>
              </a:rPr>
              <a:t>at </a:t>
            </a:r>
            <a:r>
              <a:rPr lang="en-US" sz="2400" spc="-15" dirty="0">
                <a:cs typeface="Georgia"/>
              </a:rPr>
              <a:t>least </a:t>
            </a:r>
            <a:r>
              <a:rPr lang="en-US" sz="2400" spc="70" dirty="0">
                <a:cs typeface="Georgia"/>
              </a:rPr>
              <a:t>Y, </a:t>
            </a:r>
            <a:r>
              <a:rPr lang="en-US" sz="2400" spc="-50" dirty="0">
                <a:cs typeface="Georgia"/>
              </a:rPr>
              <a:t>move </a:t>
            </a:r>
            <a:r>
              <a:rPr lang="en-US" sz="2400" spc="-45" dirty="0">
                <a:cs typeface="Georgia"/>
              </a:rPr>
              <a:t>down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35" dirty="0">
                <a:cs typeface="Georgia"/>
              </a:rPr>
              <a:t>ordered </a:t>
            </a:r>
            <a:r>
              <a:rPr lang="en-US" sz="2400" spc="-10" dirty="0">
                <a:cs typeface="Georgia"/>
              </a:rPr>
              <a:t>list </a:t>
            </a:r>
            <a:r>
              <a:rPr lang="en-US" sz="2400" spc="-25" dirty="0">
                <a:cs typeface="Georgia"/>
              </a:rPr>
              <a:t>selecting </a:t>
            </a:r>
            <a:r>
              <a:rPr lang="en-US" sz="2400" spc="-40" dirty="0">
                <a:cs typeface="Georgia"/>
              </a:rPr>
              <a:t>elements </a:t>
            </a:r>
            <a:r>
              <a:rPr lang="en-US" sz="2400" spc="-20" dirty="0">
                <a:cs typeface="Georgia"/>
              </a:rPr>
              <a:t>until </a:t>
            </a:r>
            <a:r>
              <a:rPr lang="en-US" sz="2400" spc="-15" dirty="0">
                <a:cs typeface="Georgia"/>
              </a:rPr>
              <a:t>the accuracy </a:t>
            </a:r>
            <a:r>
              <a:rPr lang="en-US" sz="2400" spc="-35" dirty="0">
                <a:cs typeface="Georgia"/>
              </a:rPr>
              <a:t>equals </a:t>
            </a:r>
            <a:r>
              <a:rPr lang="en-US" sz="2400" spc="140" dirty="0">
                <a:cs typeface="Georgia"/>
              </a:rPr>
              <a:t>Y </a:t>
            </a:r>
            <a:r>
              <a:rPr lang="en-US" sz="2400" spc="-50" dirty="0">
                <a:cs typeface="Georgia"/>
              </a:rPr>
              <a:t>on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test 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145" dirty="0">
                <a:cs typeface="Georgia"/>
              </a:rPr>
              <a:t>— </a:t>
            </a:r>
            <a:r>
              <a:rPr lang="en-US" sz="2400" spc="-25" dirty="0">
                <a:cs typeface="Georgia"/>
              </a:rPr>
              <a:t>then select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45" dirty="0">
                <a:cs typeface="Georgia"/>
              </a:rPr>
              <a:t>same </a:t>
            </a:r>
            <a:r>
              <a:rPr lang="en-US" sz="2400" spc="-25" dirty="0">
                <a:cs typeface="Georgia"/>
              </a:rPr>
              <a:t>proportion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-40" dirty="0">
                <a:cs typeface="Georgia"/>
              </a:rPr>
              <a:t>from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0" dirty="0">
                <a:cs typeface="Georgia"/>
              </a:rPr>
              <a:t>new </a:t>
            </a:r>
            <a:r>
              <a:rPr lang="en-US" sz="2400" spc="-15" dirty="0">
                <a:cs typeface="Georgia"/>
              </a:rPr>
              <a:t>set.</a:t>
            </a:r>
            <a:endParaRPr lang="en-US" sz="2400" dirty="0">
              <a:cs typeface="Georgia"/>
            </a:endParaRPr>
          </a:p>
          <a:p>
            <a:pPr marL="189230" marR="5080" indent="-177165" algn="l">
              <a:lnSpc>
                <a:spcPct val="102600"/>
              </a:lnSpc>
              <a:spcBef>
                <a:spcPts val="869"/>
              </a:spcBef>
              <a:buAutoNum type="arabicPeriod"/>
              <a:tabLst>
                <a:tab pos="189865" algn="l"/>
              </a:tabLst>
            </a:pPr>
            <a:r>
              <a:rPr lang="en-US" sz="2400" spc="5" dirty="0">
                <a:cs typeface="Georgia"/>
              </a:rPr>
              <a:t>The </a:t>
            </a:r>
            <a:r>
              <a:rPr lang="en-US" sz="2400" b="1" u="sng" spc="-2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lift </a:t>
            </a:r>
            <a:r>
              <a:rPr lang="en-US" sz="2400" b="1" u="sng" spc="-35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factor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degree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35" dirty="0">
                <a:cs typeface="Georgia"/>
              </a:rPr>
              <a:t>which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model is </a:t>
            </a:r>
            <a:r>
              <a:rPr lang="en-US" sz="2400" spc="-20" dirty="0">
                <a:cs typeface="Georgia"/>
              </a:rPr>
              <a:t>estimated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40" dirty="0">
                <a:cs typeface="Georgia"/>
              </a:rPr>
              <a:t>improve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proportion 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25" dirty="0">
                <a:cs typeface="Georgia"/>
              </a:rPr>
              <a:t>instances. </a:t>
            </a:r>
            <a:r>
              <a:rPr lang="en-US" sz="2400" dirty="0">
                <a:cs typeface="Georgia"/>
              </a:rPr>
              <a:t>It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30" dirty="0">
                <a:cs typeface="Georgia"/>
              </a:rPr>
              <a:t>computed </a:t>
            </a:r>
            <a:r>
              <a:rPr lang="en-US" sz="2400" spc="-50" dirty="0">
                <a:cs typeface="Georgia"/>
              </a:rPr>
              <a:t>on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test 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-30" dirty="0">
                <a:cs typeface="Georgia"/>
              </a:rPr>
              <a:t>as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proportion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selected sub</a:t>
            </a:r>
            <a:r>
              <a:rPr lang="en-US" sz="2400" spc="-20" dirty="0">
                <a:cs typeface="Georgia"/>
              </a:rPr>
              <a:t>set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35" dirty="0">
                <a:cs typeface="Georgia"/>
              </a:rPr>
              <a:t>is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30" dirty="0">
                <a:cs typeface="Georgia"/>
              </a:rPr>
              <a:t>instances  </a:t>
            </a:r>
            <a:r>
              <a:rPr lang="en-US" sz="2400" spc="-20" dirty="0">
                <a:cs typeface="Georgia"/>
              </a:rPr>
              <a:t>divided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5" dirty="0">
                <a:cs typeface="Georgia"/>
              </a:rPr>
              <a:t>by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proportion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40" dirty="0">
                <a:cs typeface="Georgia"/>
              </a:rPr>
              <a:t>of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whole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5" dirty="0">
                <a:cs typeface="Georgia"/>
              </a:rPr>
              <a:t>test </a:t>
            </a:r>
            <a:r>
              <a:rPr lang="en-US" sz="2400" spc="-20" dirty="0">
                <a:cs typeface="Georgia"/>
              </a:rPr>
              <a:t>set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10" dirty="0">
                <a:cs typeface="Georgia"/>
              </a:rPr>
              <a:t>that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35" dirty="0">
                <a:cs typeface="Georgia"/>
              </a:rPr>
              <a:t>is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positive</a:t>
            </a:r>
            <a:r>
              <a:rPr lang="en-US" sz="2400" spc="9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instances.</a:t>
            </a:r>
            <a:endParaRPr lang="en-US" sz="2400" dirty="0">
              <a:cs typeface="Georgia"/>
            </a:endParaRPr>
          </a:p>
          <a:p>
            <a:pPr algn="l">
              <a:lnSpc>
                <a:spcPct val="100000"/>
              </a:lnSpc>
              <a:spcBef>
                <a:spcPts val="50"/>
              </a:spcBef>
              <a:buFont typeface="Georgia"/>
              <a:buAutoNum type="arabicPeriod"/>
            </a:pPr>
            <a:endParaRPr lang="en-US" sz="2400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cs typeface="Georgia"/>
            </a:endParaRP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9A1C-327E-9643-8C45-2367902E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31064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9352-B01B-F148-8D55-5735B012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762000"/>
            <a:ext cx="6995160" cy="8534400"/>
          </a:xfrm>
        </p:spPr>
        <p:txBody>
          <a:bodyPr/>
          <a:lstStyle/>
          <a:p>
            <a:pPr marL="0" algn="l" rtl="0"/>
            <a:r>
              <a:rPr lang="en-US" sz="2400" u="sng" dirty="0"/>
              <a:t>Example:</a:t>
            </a:r>
          </a:p>
          <a:p>
            <a:pPr marL="0" algn="l" rtl="0"/>
            <a:r>
              <a:rPr lang="en-US" sz="2400" dirty="0"/>
              <a:t>Test set has 100,000 instances</a:t>
            </a:r>
          </a:p>
          <a:p>
            <a:pPr marL="0" algn="l" rtl="0"/>
            <a:r>
              <a:rPr lang="en-US" sz="2400" dirty="0"/>
              <a:t>Response rate to telephone solicitation is 1%</a:t>
            </a:r>
          </a:p>
          <a:p>
            <a:pPr marL="0" algn="l" rtl="0"/>
            <a:r>
              <a:rPr lang="en-US" sz="2400" dirty="0"/>
              <a:t>Model assigns probability of purchase to instances in the test set and the top 5000 are selected.</a:t>
            </a:r>
          </a:p>
          <a:p>
            <a:pPr marL="0" algn="l" rtl="0"/>
            <a:r>
              <a:rPr lang="en-US" sz="2400" dirty="0"/>
              <a:t>150 of these test instances purchased the product.</a:t>
            </a:r>
          </a:p>
          <a:p>
            <a:pPr marL="0" algn="l" rtl="0"/>
            <a:r>
              <a:rPr lang="en-US" sz="2400" dirty="0"/>
              <a:t>What is the lift factor?</a:t>
            </a:r>
          </a:p>
          <a:p>
            <a:pPr marL="0" algn="l" rtl="0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173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CA5-AF1D-CE4B-93C6-21FFD4F4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Model to Maximize Return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62EA-F2AE-AA4D-B718-A1A203BE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90600"/>
            <a:ext cx="6995160" cy="6456255"/>
          </a:xfrm>
        </p:spPr>
        <p:txBody>
          <a:bodyPr/>
          <a:lstStyle/>
          <a:p>
            <a:pPr marL="12065" marR="5080">
              <a:lnSpc>
                <a:spcPct val="102600"/>
              </a:lnSpc>
              <a:spcBef>
                <a:spcPts val="55"/>
              </a:spcBef>
              <a:tabLst>
                <a:tab pos="189865" algn="l"/>
              </a:tabLst>
            </a:pPr>
            <a:r>
              <a:rPr lang="en-US" sz="2400" b="1" u="sng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Lift Chart:</a:t>
            </a:r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-3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cs typeface="Calibri Light" panose="020F0302020204030204" pitchFamily="34" charset="0"/>
              </a:rPr>
              <a:t>i</a:t>
            </a:r>
            <a:r>
              <a:rPr lang="en-US" sz="2400" spc="-35" dirty="0">
                <a:cs typeface="Georgia"/>
              </a:rPr>
              <a:t>s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0" dirty="0">
                <a:cs typeface="Georgia"/>
              </a:rPr>
              <a:t>graphical </a:t>
            </a:r>
            <a:r>
              <a:rPr lang="en-US" sz="2400" spc="-25" dirty="0">
                <a:cs typeface="Georgia"/>
              </a:rPr>
              <a:t>depiction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5" dirty="0">
                <a:cs typeface="Georgia"/>
              </a:rPr>
              <a:t>lift </a:t>
            </a:r>
            <a:r>
              <a:rPr lang="en-US" sz="2400" spc="-30" dirty="0">
                <a:cs typeface="Georgia"/>
              </a:rPr>
              <a:t>provided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model for different sizes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 </a:t>
            </a:r>
            <a:r>
              <a:rPr lang="en-US" sz="2400" spc="-25" dirty="0">
                <a:cs typeface="Georgia"/>
              </a:rPr>
              <a:t>selected</a:t>
            </a:r>
            <a:r>
              <a:rPr lang="en-US" sz="2400" spc="90" dirty="0">
                <a:cs typeface="Georgia"/>
              </a:rPr>
              <a:t> </a:t>
            </a:r>
            <a:r>
              <a:rPr lang="en-US" sz="2400" spc="-20" dirty="0">
                <a:cs typeface="Georgia"/>
              </a:rPr>
              <a:t>subset.</a:t>
            </a:r>
            <a:endParaRPr lang="en-US" sz="2400" dirty="0">
              <a:cs typeface="Georgia"/>
            </a:endParaRPr>
          </a:p>
          <a:p>
            <a:pPr marL="354965" indent="-457200">
              <a:spcBef>
                <a:spcPts val="930"/>
              </a:spcBef>
              <a:buFont typeface="+mj-lt"/>
              <a:buAutoNum type="arabicPeriod"/>
              <a:tabLst>
                <a:tab pos="494665" algn="l"/>
              </a:tabLst>
            </a:pPr>
            <a:r>
              <a:rPr lang="en-US" sz="2400" spc="-15" dirty="0">
                <a:cs typeface="Georgia"/>
              </a:rPr>
              <a:t>x-axis </a:t>
            </a:r>
            <a:r>
              <a:rPr lang="en-US" sz="2400" spc="-35" dirty="0">
                <a:cs typeface="Georgia"/>
              </a:rPr>
              <a:t>represents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subset </a:t>
            </a:r>
            <a:r>
              <a:rPr lang="en-US" sz="2400" spc="-30" dirty="0">
                <a:cs typeface="Georgia"/>
              </a:rPr>
              <a:t>size as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5" dirty="0">
                <a:cs typeface="Georgia"/>
              </a:rPr>
              <a:t>percent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dirty="0">
                <a:cs typeface="Georgia"/>
              </a:rPr>
              <a:t>total</a:t>
            </a:r>
            <a:r>
              <a:rPr lang="en-US" sz="2400" spc="100" dirty="0">
                <a:cs typeface="Georgia"/>
              </a:rPr>
              <a:t> </a:t>
            </a:r>
            <a:r>
              <a:rPr lang="en-US" sz="2400" spc="-10" dirty="0">
                <a:cs typeface="Georgia"/>
              </a:rPr>
              <a:t>test set</a:t>
            </a:r>
            <a:endParaRPr lang="en-US" sz="2400" dirty="0">
              <a:cs typeface="Georgia"/>
            </a:endParaRPr>
          </a:p>
          <a:p>
            <a:pPr marL="354965" indent="-457200" algn="l">
              <a:spcBef>
                <a:spcPts val="930"/>
              </a:spcBef>
              <a:buFont typeface="+mj-lt"/>
              <a:buAutoNum type="arabicPeriod"/>
              <a:tabLst>
                <a:tab pos="494665" algn="l"/>
              </a:tabLst>
            </a:pPr>
            <a:r>
              <a:rPr lang="en-US" sz="2400" spc="-15" dirty="0">
                <a:cs typeface="Georgia"/>
              </a:rPr>
              <a:t>y-axis </a:t>
            </a:r>
            <a:r>
              <a:rPr lang="en-US" sz="2400" spc="-35" dirty="0">
                <a:cs typeface="Georgia"/>
              </a:rPr>
              <a:t>represents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subset, </a:t>
            </a:r>
            <a:r>
              <a:rPr lang="en-US" sz="2400" spc="-40" dirty="0">
                <a:cs typeface="Georgia"/>
              </a:rPr>
              <a:t>from </a:t>
            </a:r>
            <a:r>
              <a:rPr lang="en-US" sz="2400" spc="-130" dirty="0">
                <a:cs typeface="Georgia"/>
              </a:rPr>
              <a:t>0 </a:t>
            </a:r>
            <a:r>
              <a:rPr lang="en-US" sz="2400" spc="-5" dirty="0">
                <a:cs typeface="Georgia"/>
              </a:rPr>
              <a:t>to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25" dirty="0">
                <a:cs typeface="Georgia"/>
              </a:rPr>
              <a:t>of positive instances in </a:t>
            </a:r>
            <a:r>
              <a:rPr lang="en-US" sz="2400" spc="-35" dirty="0">
                <a:cs typeface="Georgia"/>
              </a:rPr>
              <a:t>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full </a:t>
            </a:r>
            <a:r>
              <a:rPr lang="en-US" sz="2400" spc="-10" dirty="0">
                <a:cs typeface="Georgia"/>
              </a:rPr>
              <a:t>test set</a:t>
            </a:r>
            <a:endParaRPr lang="en-US" sz="2400" dirty="0">
              <a:cs typeface="Georgia"/>
            </a:endParaRPr>
          </a:p>
          <a:p>
            <a:pPr marL="354965" marR="5080" indent="-457200">
              <a:lnSpc>
                <a:spcPct val="102699"/>
              </a:lnSpc>
              <a:spcBef>
                <a:spcPts val="400"/>
              </a:spcBef>
              <a:buFont typeface="+mj-lt"/>
              <a:buAutoNum type="arabicPeriod"/>
              <a:tabLst>
                <a:tab pos="494665" algn="l"/>
              </a:tabLst>
            </a:pPr>
            <a:r>
              <a:rPr lang="en-US" sz="2400" spc="10" dirty="0">
                <a:cs typeface="Georgia"/>
              </a:rPr>
              <a:t>Plot </a:t>
            </a:r>
            <a:r>
              <a:rPr lang="en-US" sz="2400" spc="-25" dirty="0">
                <a:cs typeface="Georgia"/>
              </a:rPr>
              <a:t>points </a:t>
            </a:r>
            <a:r>
              <a:rPr lang="en-US" sz="2400" spc="-35" dirty="0">
                <a:cs typeface="Georgia"/>
              </a:rPr>
              <a:t>for each </a:t>
            </a:r>
            <a:r>
              <a:rPr lang="en-US" sz="2400" spc="-25" dirty="0">
                <a:cs typeface="Georgia"/>
              </a:rPr>
              <a:t>subset </a:t>
            </a:r>
            <a:r>
              <a:rPr lang="en-US" sz="2400" spc="-30" dirty="0">
                <a:cs typeface="Georgia"/>
              </a:rPr>
              <a:t>size </a:t>
            </a:r>
            <a:r>
              <a:rPr lang="en-US" sz="2400" spc="-5" dirty="0">
                <a:cs typeface="Georgia"/>
              </a:rPr>
              <a:t>by </a:t>
            </a:r>
            <a:r>
              <a:rPr lang="en-US" sz="2400" spc="-30" dirty="0">
                <a:cs typeface="Georgia"/>
              </a:rPr>
              <a:t>counting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45" dirty="0">
                <a:cs typeface="Georgia"/>
              </a:rPr>
              <a:t>number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0" dirty="0">
                <a:cs typeface="Georgia"/>
              </a:rPr>
              <a:t>positive </a:t>
            </a:r>
            <a:r>
              <a:rPr lang="en-US" sz="2400" spc="-30" dirty="0">
                <a:cs typeface="Georgia"/>
              </a:rPr>
              <a:t>instances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subset. </a:t>
            </a:r>
          </a:p>
          <a:p>
            <a:pPr marL="812165" marR="5080" lvl="1" indent="-457200">
              <a:lnSpc>
                <a:spcPct val="102699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94665" algn="l"/>
              </a:tabLst>
            </a:pPr>
            <a:r>
              <a:rPr lang="en-US" sz="2400" spc="-20" dirty="0">
                <a:cs typeface="Georgia"/>
              </a:rPr>
              <a:t>Diagonal line (not necessarily at 45 degree angle) estimates the number of positive instances if a sample of size X where randomly selected from the test set</a:t>
            </a:r>
          </a:p>
          <a:p>
            <a:pPr marL="1155065" marR="5080" lvl="2" indent="-342900">
              <a:lnSpc>
                <a:spcPct val="102699"/>
              </a:lnSpc>
              <a:spcBef>
                <a:spcPts val="400"/>
              </a:spcBef>
              <a:buFont typeface="Wingdings" pitchFamily="2" charset="2"/>
              <a:buChar char="v"/>
              <a:tabLst>
                <a:tab pos="494665" algn="l"/>
              </a:tabLst>
            </a:pPr>
            <a:r>
              <a:rPr lang="en-US" sz="2400" spc="-20" dirty="0">
                <a:cs typeface="Georgia"/>
              </a:rPr>
              <a:t>Thus want to be far above the diagonal </a:t>
            </a:r>
          </a:p>
          <a:p>
            <a:pPr marL="1155065" marR="5080" lvl="2" indent="-342900">
              <a:lnSpc>
                <a:spcPct val="102699"/>
              </a:lnSpc>
              <a:spcBef>
                <a:spcPts val="400"/>
              </a:spcBef>
              <a:buFont typeface="Wingdings" pitchFamily="2" charset="2"/>
              <a:buChar char="v"/>
              <a:tabLst>
                <a:tab pos="494665" algn="l"/>
              </a:tabLst>
            </a:pPr>
            <a:r>
              <a:rPr lang="en-US" sz="2400" spc="-20" dirty="0">
                <a:cs typeface="Georgia"/>
              </a:rPr>
              <a:t>Also prefer to be to the left side of the chart</a:t>
            </a:r>
            <a:endParaRPr lang="en-US" sz="2400" dirty="0">
              <a:cs typeface="Georgia"/>
            </a:endParaRPr>
          </a:p>
          <a:p>
            <a:pPr marL="0" algn="l" rtl="0"/>
            <a:endParaRPr lang="en-US" sz="2400" b="1" u="sng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9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4787-E4BC-7144-BDF1-587185A8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Model to Maximize Return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3378-C816-8541-92EE-DE482299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7231380" cy="4062651"/>
          </a:xfrm>
        </p:spPr>
        <p:txBody>
          <a:bodyPr/>
          <a:lstStyle/>
          <a:p>
            <a:pPr marL="0" algn="l" rtl="0"/>
            <a:r>
              <a:rPr lang="en-US" sz="2400" u="sng" dirty="0"/>
              <a:t>Example of Lift Chart:</a:t>
            </a:r>
          </a:p>
          <a:p>
            <a:pPr marL="0" algn="l" rtl="0"/>
            <a:r>
              <a:rPr lang="en-US" dirty="0"/>
              <a:t>                     </a:t>
            </a:r>
            <a:r>
              <a:rPr lang="en-US" u="sng" dirty="0"/>
              <a:t>Number sent</a:t>
            </a:r>
            <a:r>
              <a:rPr lang="en-US" dirty="0"/>
              <a:t>                       </a:t>
            </a:r>
            <a:r>
              <a:rPr lang="en-US" u="sng" dirty="0"/>
              <a:t>Number of responses</a:t>
            </a:r>
          </a:p>
          <a:p>
            <a:pPr marL="0" algn="l" rtl="0"/>
            <a:r>
              <a:rPr lang="en-US" dirty="0"/>
              <a:t>                              100                                              40</a:t>
            </a:r>
          </a:p>
          <a:p>
            <a:pPr marL="0" algn="l" rtl="0"/>
            <a:r>
              <a:rPr lang="en-US" dirty="0"/>
              <a:t>                              200                                              70</a:t>
            </a:r>
          </a:p>
          <a:p>
            <a:pPr marL="0" algn="l" rtl="0"/>
            <a:r>
              <a:rPr lang="en-US" dirty="0"/>
              <a:t>                              300                                              80</a:t>
            </a:r>
          </a:p>
          <a:p>
            <a:pPr marL="0" algn="l" rtl="0"/>
            <a:r>
              <a:rPr lang="en-US" dirty="0"/>
              <a:t>                              400                                              93</a:t>
            </a:r>
          </a:p>
          <a:p>
            <a:pPr marL="0" algn="l" rtl="0"/>
            <a:r>
              <a:rPr lang="en-US" dirty="0"/>
              <a:t>                              500                                              96</a:t>
            </a:r>
          </a:p>
          <a:p>
            <a:pPr marL="0" algn="l" rtl="0"/>
            <a:r>
              <a:rPr lang="en-US" dirty="0"/>
              <a:t>                              600                                              98</a:t>
            </a:r>
          </a:p>
          <a:p>
            <a:pPr marL="0" algn="l" rtl="0"/>
            <a:r>
              <a:rPr lang="en-US" dirty="0"/>
              <a:t>                              700                                              99</a:t>
            </a:r>
          </a:p>
          <a:p>
            <a:pPr marL="0" algn="l" rtl="0"/>
            <a:r>
              <a:rPr lang="en-US" dirty="0"/>
              <a:t>                              800                                            100</a:t>
            </a:r>
          </a:p>
          <a:p>
            <a:pPr marL="0" algn="l" rtl="0"/>
            <a:r>
              <a:rPr lang="en-US" dirty="0"/>
              <a:t>                              900                                            100</a:t>
            </a:r>
          </a:p>
          <a:p>
            <a:pPr marL="0" algn="l" rtl="0"/>
            <a:r>
              <a:rPr lang="en-US" dirty="0"/>
              <a:t>                            1000                                            100</a:t>
            </a:r>
          </a:p>
          <a:p>
            <a:pPr marL="0" algn="l" rtl="0"/>
            <a:endParaRPr lang="en-US" dirty="0"/>
          </a:p>
          <a:p>
            <a:pPr marL="0" algn="l" rtl="0"/>
            <a:endParaRPr lang="en-US" sz="2400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94BEA0-5FB5-6D4B-8715-B258A2CA3C54}"/>
              </a:ext>
            </a:extLst>
          </p:cNvPr>
          <p:cNvCxnSpPr>
            <a:cxnSpLocks/>
          </p:cNvCxnSpPr>
          <p:nvPr/>
        </p:nvCxnSpPr>
        <p:spPr>
          <a:xfrm>
            <a:off x="974785" y="48006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F53631-5A5B-FE47-988D-F5AA1DF165D4}"/>
              </a:ext>
            </a:extLst>
          </p:cNvPr>
          <p:cNvCxnSpPr>
            <a:cxnSpLocks/>
          </p:cNvCxnSpPr>
          <p:nvPr/>
        </p:nvCxnSpPr>
        <p:spPr>
          <a:xfrm rot="5400000">
            <a:off x="3032185" y="68580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3F8E05-3061-E74E-9C14-5EFE28534F9F}"/>
              </a:ext>
            </a:extLst>
          </p:cNvPr>
          <p:cNvSpPr txBox="1"/>
          <p:nvPr/>
        </p:nvSpPr>
        <p:spPr>
          <a:xfrm>
            <a:off x="2941608" y="9220200"/>
            <a:ext cx="146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% of test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78400-8454-9740-B55D-517DBAC988B3}"/>
              </a:ext>
            </a:extLst>
          </p:cNvPr>
          <p:cNvSpPr txBox="1"/>
          <p:nvPr/>
        </p:nvSpPr>
        <p:spPr>
          <a:xfrm>
            <a:off x="0" y="4400489"/>
            <a:ext cx="24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of positive instances</a:t>
            </a:r>
          </a:p>
        </p:txBody>
      </p:sp>
    </p:spTree>
    <p:extLst>
      <p:ext uri="{BB962C8B-B14F-4D97-AF65-F5344CB8AC3E}">
        <p14:creationId xmlns:p14="http://schemas.microsoft.com/office/powerpoint/2010/main" val="283307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BD78-3F6A-1A40-B443-C31EEF5C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Model to Maximize Returns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80C8A-4CAF-484E-8661-F1A583EF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066800"/>
            <a:ext cx="6995160" cy="8686800"/>
          </a:xfrm>
        </p:spPr>
        <p:txBody>
          <a:bodyPr/>
          <a:lstStyle/>
          <a:p>
            <a:pPr marL="12065" marR="5080" algn="just">
              <a:lnSpc>
                <a:spcPct val="102600"/>
              </a:lnSpc>
              <a:spcBef>
                <a:spcPts val="5"/>
              </a:spcBef>
              <a:tabLst>
                <a:tab pos="189865" algn="l"/>
              </a:tabLst>
            </a:pPr>
            <a:r>
              <a:rPr lang="en-US" sz="2400" spc="-30" dirty="0">
                <a:cs typeface="Georgia"/>
              </a:rPr>
              <a:t>If </a:t>
            </a:r>
            <a:r>
              <a:rPr lang="en-US" sz="2400" spc="-50" dirty="0">
                <a:cs typeface="Georgia"/>
              </a:rPr>
              <a:t>one </a:t>
            </a:r>
            <a:r>
              <a:rPr lang="en-US" sz="2400" spc="-35" dirty="0">
                <a:cs typeface="Georgia"/>
              </a:rPr>
              <a:t>knew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costs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20" dirty="0">
                <a:cs typeface="Georgia"/>
              </a:rPr>
              <a:t>mailout </a:t>
            </a:r>
            <a:r>
              <a:rPr lang="en-US" sz="2400" spc="-10" dirty="0">
                <a:cs typeface="Georgia"/>
              </a:rPr>
              <a:t>with </a:t>
            </a:r>
            <a:r>
              <a:rPr lang="en-US" sz="2400" spc="-50" dirty="0">
                <a:cs typeface="Georgia"/>
              </a:rPr>
              <a:t>no </a:t>
            </a:r>
            <a:r>
              <a:rPr lang="en-US" sz="2400" spc="-40" dirty="0">
                <a:cs typeface="Georgia"/>
              </a:rPr>
              <a:t>response </a:t>
            </a:r>
            <a:r>
              <a:rPr lang="en-US" sz="2400" spc="-10" dirty="0">
                <a:cs typeface="Georgia"/>
              </a:rPr>
              <a:t>(</a:t>
            </a:r>
            <a:r>
              <a:rPr lang="en-US" sz="2400" spc="-10" dirty="0" err="1">
                <a:cs typeface="Georgia"/>
              </a:rPr>
              <a:t>ie</a:t>
            </a:r>
            <a:r>
              <a:rPr lang="en-US" sz="2400" spc="-10" dirty="0">
                <a:cs typeface="Georgia"/>
              </a:rPr>
              <a:t>.,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0" dirty="0">
                <a:cs typeface="Georgia"/>
              </a:rPr>
              <a:t>cost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5" dirty="0">
                <a:cs typeface="Georgia"/>
              </a:rPr>
              <a:t>mailing)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profit  </a:t>
            </a:r>
            <a:r>
              <a:rPr lang="en-US" sz="2400" spc="-40" dirty="0">
                <a:cs typeface="Georgia"/>
              </a:rPr>
              <a:t>from </a:t>
            </a:r>
            <a:r>
              <a:rPr lang="en-US" sz="2400" spc="-10" dirty="0">
                <a:cs typeface="Georgia"/>
              </a:rPr>
              <a:t>a </a:t>
            </a:r>
            <a:r>
              <a:rPr lang="en-US" sz="2400" spc="-35" dirty="0">
                <a:cs typeface="Georgia"/>
              </a:rPr>
              <a:t>response, </a:t>
            </a:r>
            <a:r>
              <a:rPr lang="en-US" sz="2400" spc="-25" dirty="0">
                <a:cs typeface="Georgia"/>
              </a:rPr>
              <a:t>then </a:t>
            </a:r>
            <a:r>
              <a:rPr lang="en-US" sz="2400" spc="-35" dirty="0">
                <a:cs typeface="Georgia"/>
              </a:rPr>
              <a:t>would </a:t>
            </a:r>
            <a:r>
              <a:rPr lang="en-US" sz="2400" spc="-30" dirty="0">
                <a:cs typeface="Georgia"/>
              </a:rPr>
              <a:t>could compute </a:t>
            </a:r>
            <a:r>
              <a:rPr lang="en-US" sz="2400" spc="-15" dirty="0">
                <a:cs typeface="Georgia"/>
              </a:rPr>
              <a:t>the cost/profit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25" dirty="0">
                <a:cs typeface="Georgia"/>
              </a:rPr>
              <a:t>mailouts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30" dirty="0">
                <a:cs typeface="Georgia"/>
              </a:rPr>
              <a:t>increasing size and  </a:t>
            </a:r>
            <a:r>
              <a:rPr lang="en-US" sz="2400" spc="-20" dirty="0">
                <a:cs typeface="Georgia"/>
              </a:rPr>
              <a:t>identify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most</a:t>
            </a:r>
            <a:r>
              <a:rPr lang="en-US" sz="2400" spc="85" dirty="0">
                <a:cs typeface="Georgia"/>
              </a:rPr>
              <a:t> </a:t>
            </a:r>
            <a:r>
              <a:rPr lang="en-US" sz="2400" spc="-25" dirty="0">
                <a:cs typeface="Georgia"/>
              </a:rPr>
              <a:t>profitable</a:t>
            </a:r>
            <a:endParaRPr lang="en-US" sz="2400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Georgia"/>
              <a:cs typeface="Georgia"/>
            </a:endParaRPr>
          </a:p>
          <a:p>
            <a:pPr marL="189230">
              <a:lnSpc>
                <a:spcPct val="100000"/>
              </a:lnSpc>
            </a:pPr>
            <a:r>
              <a:rPr lang="en-US" sz="2400" spc="-90" dirty="0">
                <a:cs typeface="Courier New"/>
              </a:rPr>
              <a:t>Example:</a:t>
            </a:r>
            <a:endParaRPr lang="en-US" sz="2400" dirty="0"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lang="en-US" sz="2400" spc="-90" dirty="0">
                <a:cs typeface="Courier New"/>
              </a:rPr>
              <a:t>Profit from a sale =</a:t>
            </a:r>
            <a:r>
              <a:rPr lang="en-US" sz="2400" spc="-95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$5</a:t>
            </a:r>
            <a:endParaRPr lang="en-US" sz="2400" dirty="0"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lang="en-US" sz="2400" spc="-90" dirty="0">
                <a:cs typeface="Courier New"/>
              </a:rPr>
              <a:t>Cost of a mailing (with no response) =</a:t>
            </a:r>
            <a:r>
              <a:rPr lang="en-US" sz="2400" spc="-95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$2</a:t>
            </a:r>
            <a:endParaRPr lang="en-US" sz="2400" dirty="0"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cs typeface="Courier New"/>
            </a:endParaRPr>
          </a:p>
          <a:p>
            <a:pPr marL="480059">
              <a:lnSpc>
                <a:spcPct val="100000"/>
              </a:lnSpc>
              <a:tabLst>
                <a:tab pos="1353185" algn="l"/>
              </a:tabLst>
            </a:pPr>
            <a:r>
              <a:rPr lang="en-US" sz="2400" u="sng" spc="-90" dirty="0">
                <a:cs typeface="Courier New"/>
              </a:rPr>
              <a:t>CUSTOMER </a:t>
            </a:r>
            <a:r>
              <a:rPr lang="en-US" sz="2400" spc="-90" dirty="0">
                <a:cs typeface="Courier New"/>
              </a:rPr>
              <a:t> 	</a:t>
            </a:r>
            <a:r>
              <a:rPr lang="en-US" sz="2400" u="sng" spc="-90" dirty="0">
                <a:cs typeface="Courier New"/>
              </a:rPr>
              <a:t>PROBABILITY OF</a:t>
            </a:r>
            <a:r>
              <a:rPr lang="en-US" sz="2400" u="sng" spc="-95" dirty="0">
                <a:cs typeface="Courier New"/>
              </a:rPr>
              <a:t> </a:t>
            </a:r>
            <a:r>
              <a:rPr lang="en-US" sz="2400" u="sng" spc="-90" dirty="0">
                <a:cs typeface="Courier New"/>
              </a:rPr>
              <a:t>RESPONSE</a:t>
            </a:r>
            <a:endParaRPr lang="en-US" sz="2400" u="sng" dirty="0">
              <a:cs typeface="Courier New"/>
            </a:endParaRPr>
          </a:p>
          <a:p>
            <a:pPr fontAlgn="t"/>
            <a:r>
              <a:rPr lang="en-US" sz="2400" dirty="0"/>
              <a:t>                A                                          .98</a:t>
            </a:r>
          </a:p>
          <a:p>
            <a:pPr fontAlgn="t"/>
            <a:r>
              <a:rPr lang="en-US" sz="2400" dirty="0"/>
              <a:t>                B                                          .90</a:t>
            </a:r>
          </a:p>
          <a:p>
            <a:pPr fontAlgn="t"/>
            <a:r>
              <a:rPr lang="en-US" sz="2400" dirty="0"/>
              <a:t>                C                                          .83</a:t>
            </a:r>
          </a:p>
          <a:p>
            <a:pPr fontAlgn="t"/>
            <a:r>
              <a:rPr lang="en-US" sz="2400" dirty="0"/>
              <a:t>                D                                         .83</a:t>
            </a:r>
          </a:p>
          <a:p>
            <a:pPr fontAlgn="t"/>
            <a:r>
              <a:rPr lang="en-US" sz="2400" dirty="0"/>
              <a:t>                E                                         .80</a:t>
            </a:r>
          </a:p>
          <a:p>
            <a:pPr fontAlgn="t"/>
            <a:endParaRPr lang="en-US" sz="2400" dirty="0"/>
          </a:p>
          <a:p>
            <a:pPr fontAlgn="t"/>
            <a:r>
              <a:rPr lang="en-US" sz="2400" dirty="0"/>
              <a:t>When should one stop mailouts?</a:t>
            </a:r>
          </a:p>
          <a:p>
            <a:pPr marL="0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B80C-3189-CA49-8CF5-ED2A0936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12CFE-2112-7749-968D-9AB2A7873A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5918" y="990600"/>
                <a:ext cx="7274081" cy="8437694"/>
              </a:xfrm>
            </p:spPr>
            <p:txBody>
              <a:bodyPr/>
              <a:lstStyle/>
              <a:p>
                <a:pPr marL="0" algn="l" rtl="0"/>
                <a:r>
                  <a:rPr lang="en-US" sz="2400" b="1" u="sng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Class Imbalance Problem</a:t>
                </a:r>
              </a:p>
              <a:p>
                <a:pPr marL="358775" indent="-139065">
                  <a:lnSpc>
                    <a:spcPct val="100000"/>
                  </a:lnSpc>
                  <a:buFont typeface="Menlo"/>
                  <a:buChar char="•"/>
                  <a:tabLst>
                    <a:tab pos="359410" algn="l"/>
                  </a:tabLst>
                </a:pPr>
                <a:r>
                  <a:rPr lang="en-US" sz="2400" spc="5" dirty="0">
                    <a:cs typeface="Georgia"/>
                  </a:rPr>
                  <a:t>The </a:t>
                </a:r>
                <a:r>
                  <a:rPr lang="en-US" sz="2400" spc="-30" dirty="0">
                    <a:cs typeface="Georgia"/>
                  </a:rPr>
                  <a:t>most </a:t>
                </a:r>
                <a:r>
                  <a:rPr lang="en-US" sz="2400" spc="-20" dirty="0">
                    <a:cs typeface="Georgia"/>
                  </a:rPr>
                  <a:t>important </a:t>
                </a:r>
                <a:r>
                  <a:rPr lang="en-US" sz="2400" spc="-30" dirty="0">
                    <a:cs typeface="Georgia"/>
                  </a:rPr>
                  <a:t>class </a:t>
                </a:r>
                <a:r>
                  <a:rPr lang="en-US" sz="2400" spc="-5" dirty="0">
                    <a:cs typeface="Georgia"/>
                  </a:rPr>
                  <a:t>to </a:t>
                </a:r>
                <a:r>
                  <a:rPr lang="en-US" sz="2400" spc="-30" dirty="0">
                    <a:cs typeface="Georgia"/>
                  </a:rPr>
                  <a:t>recognize </a:t>
                </a:r>
                <a:r>
                  <a:rPr lang="en-US" sz="2400" spc="-25" dirty="0">
                    <a:cs typeface="Georgia"/>
                  </a:rPr>
                  <a:t>may </a:t>
                </a:r>
                <a:r>
                  <a:rPr lang="en-US" sz="2400" spc="-35" dirty="0">
                    <a:cs typeface="Georgia"/>
                  </a:rPr>
                  <a:t>have few</a:t>
                </a:r>
                <a:r>
                  <a:rPr lang="en-US" sz="2400" spc="105" dirty="0">
                    <a:cs typeface="Georgia"/>
                  </a:rPr>
                  <a:t> </a:t>
                </a:r>
                <a:r>
                  <a:rPr lang="en-US" sz="2400" spc="-30" dirty="0">
                    <a:cs typeface="Georgia"/>
                  </a:rPr>
                  <a:t>instances</a:t>
                </a:r>
                <a:endParaRPr lang="en-US" sz="2400" dirty="0">
                  <a:cs typeface="Georgia"/>
                </a:endParaRPr>
              </a:p>
              <a:p>
                <a:pPr marL="358775" indent="-139065">
                  <a:lnSpc>
                    <a:spcPct val="100000"/>
                  </a:lnSpc>
                  <a:spcBef>
                    <a:spcPts val="900"/>
                  </a:spcBef>
                  <a:buFont typeface="Menlo"/>
                  <a:buChar char="•"/>
                  <a:tabLst>
                    <a:tab pos="359410" algn="l"/>
                  </a:tabLst>
                </a:pPr>
                <a:r>
                  <a:rPr lang="en-US" sz="2400" spc="-30" dirty="0">
                    <a:cs typeface="Georgia"/>
                  </a:rPr>
                  <a:t>Simple </a:t>
                </a:r>
                <a:r>
                  <a:rPr lang="en-US" sz="2400" spc="-15" dirty="0">
                    <a:cs typeface="Georgia"/>
                  </a:rPr>
                  <a:t>accuracy </a:t>
                </a:r>
                <a:r>
                  <a:rPr lang="en-US" sz="2400" spc="-35" dirty="0">
                    <a:cs typeface="Georgia"/>
                  </a:rPr>
                  <a:t>is </a:t>
                </a:r>
                <a:r>
                  <a:rPr lang="en-US" sz="2400" spc="-20" dirty="0">
                    <a:cs typeface="Georgia"/>
                  </a:rPr>
                  <a:t>not </a:t>
                </a:r>
                <a:r>
                  <a:rPr lang="en-US" sz="2400" spc="-10" dirty="0">
                    <a:cs typeface="Georgia"/>
                  </a:rPr>
                  <a:t>a </a:t>
                </a:r>
                <a:r>
                  <a:rPr lang="en-US" sz="2400" spc="-25" dirty="0">
                    <a:cs typeface="Georgia"/>
                  </a:rPr>
                  <a:t>good evaluation</a:t>
                </a:r>
                <a:r>
                  <a:rPr lang="en-US" sz="2400" spc="95" dirty="0">
                    <a:cs typeface="Georgia"/>
                  </a:rPr>
                  <a:t> </a:t>
                </a:r>
                <a:r>
                  <a:rPr lang="en-US" sz="2400" spc="-20" dirty="0">
                    <a:cs typeface="Georgia"/>
                  </a:rPr>
                  <a:t>metric.</a:t>
                </a:r>
                <a:endParaRPr lang="en-US" sz="2400" dirty="0">
                  <a:cs typeface="Georgi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30"/>
                  </a:spcBef>
                </a:pPr>
                <a:r>
                  <a:rPr lang="en-US" sz="2400" b="1" u="sng" spc="-3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Evaluation</a:t>
                </a:r>
                <a:r>
                  <a:rPr lang="en-US" sz="2400" b="1" u="sng" spc="13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-20" dirty="0"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Metrics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13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35" dirty="0">
                    <a:solidFill>
                      <a:srgbClr val="002060"/>
                    </a:solidFill>
                    <a:uFill>
                      <a:solidFill>
                        <a:srgbClr val="000000"/>
                      </a:solidFill>
                    </a:uFill>
                    <a:latin typeface="Georgia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-4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Precision</a:t>
                </a:r>
                <a:r>
                  <a:rPr lang="en-US" sz="2400" b="1" u="sng" spc="-40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r>
                  <a:rPr lang="en-US" sz="2400" spc="-40" dirty="0">
                    <a:latin typeface="Georgia"/>
                    <a:cs typeface="Georgia"/>
                  </a:rPr>
                  <a:t> </a:t>
                </a:r>
                <a:r>
                  <a:rPr lang="en-US" sz="2400" spc="-15" dirty="0">
                    <a:latin typeface="Georgia"/>
                    <a:cs typeface="Georgia"/>
                  </a:rPr>
                  <a:t>the </a:t>
                </a:r>
                <a:r>
                  <a:rPr lang="en-US" sz="2400" spc="-45" dirty="0">
                    <a:latin typeface="Georgia"/>
                    <a:cs typeface="Georgia"/>
                  </a:rPr>
                  <a:t>number </a:t>
                </a:r>
                <a:r>
                  <a:rPr lang="en-US" sz="2400" spc="-15" dirty="0">
                    <a:latin typeface="Georgia"/>
                    <a:cs typeface="Georgia"/>
                  </a:rPr>
                  <a:t> </a:t>
                </a:r>
                <a:r>
                  <a:rPr lang="en-US" sz="2400" spc="-30" dirty="0">
                    <a:latin typeface="Georgia"/>
                    <a:cs typeface="Georgia"/>
                  </a:rPr>
                  <a:t>identified as </a:t>
                </a:r>
                <a:r>
                  <a:rPr lang="en-US" sz="2400" spc="-35" dirty="0">
                    <a:latin typeface="Georgia"/>
                    <a:cs typeface="Georgia"/>
                  </a:rPr>
                  <a:t>in </a:t>
                </a:r>
                <a:r>
                  <a:rPr lang="en-US" sz="2400" spc="-10" dirty="0">
                    <a:latin typeface="Georgia"/>
                    <a:cs typeface="Georgia"/>
                  </a:rPr>
                  <a:t>Class </a:t>
                </a:r>
                <a:r>
                  <a:rPr lang="en-US" sz="2400" spc="10" dirty="0">
                    <a:latin typeface="Georgia"/>
                    <a:cs typeface="Georgia"/>
                  </a:rPr>
                  <a:t>that </a:t>
                </a:r>
                <a:r>
                  <a:rPr lang="en-US" sz="2400" spc="-5" dirty="0">
                    <a:latin typeface="Georgia"/>
                    <a:cs typeface="Georgia"/>
                  </a:rPr>
                  <a:t>actually </a:t>
                </a:r>
                <a:r>
                  <a:rPr lang="en-US" sz="2400" spc="-30" dirty="0">
                    <a:latin typeface="Georgia"/>
                    <a:cs typeface="Georgia"/>
                  </a:rPr>
                  <a:t>are </a:t>
                </a:r>
                <a:r>
                  <a:rPr lang="en-US" sz="2400" spc="-35" dirty="0">
                    <a:latin typeface="Georgia"/>
                    <a:cs typeface="Georgia"/>
                  </a:rPr>
                  <a:t>in </a:t>
                </a:r>
                <a:r>
                  <a:rPr lang="en-US" sz="2400" spc="10" dirty="0">
                    <a:latin typeface="Georgia"/>
                    <a:cs typeface="Georgia"/>
                  </a:rPr>
                  <a:t>that</a:t>
                </a:r>
                <a:r>
                  <a:rPr lang="en-US" sz="2400" spc="30" dirty="0">
                    <a:latin typeface="Georgia"/>
                    <a:cs typeface="Georgia"/>
                  </a:rPr>
                  <a:t> </a:t>
                </a:r>
                <a:r>
                  <a:rPr lang="en-US" sz="2400" spc="-30" dirty="0">
                    <a:latin typeface="Georgia"/>
                    <a:cs typeface="Georgia"/>
                  </a:rPr>
                  <a:t>class</a:t>
                </a:r>
              </a:p>
              <a:p>
                <a:pPr marL="12700" algn="l" rtl="0">
                  <a:spcBef>
                    <a:spcPts val="13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𝑃𝑟𝑒𝑐𝑖𝑠𝑖𝑜𝑛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baseline="31250" dirty="0">
                  <a:cs typeface="Arial Narrow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13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2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  <a:r>
                  <a:rPr lang="en-US" sz="2400" b="1" u="sng" spc="-2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Recall</a:t>
                </a:r>
                <a:r>
                  <a:rPr lang="en-US" sz="2400" b="1" u="sng" spc="-25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r>
                  <a:rPr lang="en-US" sz="2400" spc="-25" dirty="0">
                    <a:cs typeface="Georgia"/>
                  </a:rPr>
                  <a:t> </a:t>
                </a:r>
                <a:r>
                  <a:rPr lang="en-US" sz="2400" spc="-15" dirty="0">
                    <a:cs typeface="Georgia"/>
                  </a:rPr>
                  <a:t>the </a:t>
                </a:r>
                <a:r>
                  <a:rPr lang="en-US" sz="2400" spc="-25" dirty="0">
                    <a:cs typeface="Georgia"/>
                  </a:rPr>
                  <a:t>percentage </a:t>
                </a:r>
                <a:r>
                  <a:rPr lang="en-US" sz="2400" spc="-40" dirty="0">
                    <a:cs typeface="Georgia"/>
                  </a:rPr>
                  <a:t>of </a:t>
                </a:r>
                <a:r>
                  <a:rPr lang="en-US" sz="2400" spc="-10" dirty="0">
                    <a:cs typeface="Georgia"/>
                  </a:rPr>
                  <a:t>Class </a:t>
                </a:r>
                <a:r>
                  <a:rPr lang="en-US" sz="2400" spc="10" dirty="0">
                    <a:cs typeface="Georgia"/>
                  </a:rPr>
                  <a:t>that </a:t>
                </a:r>
                <a:r>
                  <a:rPr lang="en-US" sz="2400" spc="-30" dirty="0">
                    <a:cs typeface="Georgia"/>
                  </a:rPr>
                  <a:t>are </a:t>
                </a:r>
                <a:r>
                  <a:rPr lang="en-US" sz="2400" spc="-15" dirty="0">
                    <a:cs typeface="Georgia"/>
                  </a:rPr>
                  <a:t>correctly</a:t>
                </a:r>
                <a:r>
                  <a:rPr lang="en-US" sz="2400" spc="-80" dirty="0">
                    <a:cs typeface="Georgia"/>
                  </a:rPr>
                  <a:t> </a:t>
                </a:r>
                <a:r>
                  <a:rPr lang="en-US" sz="2400" spc="-30" dirty="0">
                    <a:cs typeface="Georgia"/>
                  </a:rPr>
                  <a:t>recognized</a:t>
                </a:r>
              </a:p>
              <a:p>
                <a:pPr marL="12700">
                  <a:lnSpc>
                    <a:spcPct val="100000"/>
                  </a:lnSpc>
                  <a:spcBef>
                    <a:spcPts val="13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30" smtClean="0">
                          <a:latin typeface="Cambria Math" panose="02040503050406030204" pitchFamily="18" charset="0"/>
                          <a:cs typeface="Georgia"/>
                        </a:rPr>
                        <m:t>𝑅𝑒𝑐𝑎𝑙𝑙</m:t>
                      </m:r>
                      <m:r>
                        <a:rPr lang="en-US" sz="2400" b="0" i="1" spc="-30" smtClean="0">
                          <a:latin typeface="Cambria Math" panose="02040503050406030204" pitchFamily="18" charset="0"/>
                          <a:cs typeface="Georgia"/>
                        </a:rPr>
                        <m:t>= </m:t>
                      </m:r>
                      <m:f>
                        <m:fPr>
                          <m:ctrlPr>
                            <a:rPr lang="en-US" sz="2400" b="0" i="1" spc="-3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pc="-3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pc="-3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pc="-3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pc="-30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spc="-30" dirty="0">
                  <a:cs typeface="Calibri Light" panose="020F0302020204030204" pitchFamily="34" charset="0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13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3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5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</a:t>
                </a:r>
                <a:r>
                  <a:rPr lang="en-US" sz="2800" b="1" u="sng" spc="75" baseline="-10416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 </a:t>
                </a:r>
                <a:r>
                  <a:rPr lang="en-US" sz="2400" b="1" u="sng" spc="-4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Measure</a:t>
                </a:r>
                <a:r>
                  <a:rPr lang="en-US" sz="2400" b="1" spc="-40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r>
                  <a:rPr lang="en-US" sz="2400" spc="-25" dirty="0">
                    <a:cs typeface="Georgia"/>
                  </a:rPr>
                  <a:t>balances </a:t>
                </a:r>
                <a:r>
                  <a:rPr lang="en-US" sz="2400" spc="-35" dirty="0">
                    <a:cs typeface="Georgia"/>
                  </a:rPr>
                  <a:t>precision </a:t>
                </a:r>
                <a:r>
                  <a:rPr lang="en-US" sz="2400" spc="-30" dirty="0">
                    <a:cs typeface="Georgia"/>
                  </a:rPr>
                  <a:t>and</a:t>
                </a:r>
                <a:r>
                  <a:rPr lang="en-US" sz="2400" spc="-25" dirty="0">
                    <a:cs typeface="Georgia"/>
                  </a:rPr>
                  <a:t> recall</a:t>
                </a:r>
                <a:endParaRPr lang="en-US" sz="2400" spc="-30" dirty="0">
                  <a:cs typeface="Georgi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1=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Calibri Light" panose="020F0302020204030204" pitchFamily="34" charset="0"/>
                </a:endParaRPr>
              </a:p>
              <a:p>
                <a:pPr marL="812800" lvl="1" indent="-342900">
                  <a:spcBef>
                    <a:spcPts val="1330"/>
                  </a:spcBef>
                  <a:buFont typeface="Wingdings" pitchFamily="2" charset="2"/>
                  <a:buChar char="v"/>
                </a:pPr>
                <a:r>
                  <a:rPr lang="en-US" sz="2400" dirty="0">
                    <a:cs typeface="Calibri Light" panose="020F0302020204030204" pitchFamily="34" charset="0"/>
                  </a:rPr>
                  <a:t>F1 represents a harmonic mean between precision and recall</a:t>
                </a:r>
              </a:p>
              <a:p>
                <a:pPr marL="812800" lvl="1" indent="-342900">
                  <a:spcBef>
                    <a:spcPts val="1330"/>
                  </a:spcBef>
                  <a:buFont typeface="Wingdings" pitchFamily="2" charset="2"/>
                  <a:buChar char="v"/>
                </a:pPr>
                <a:r>
                  <a:rPr lang="en-US" sz="2400" dirty="0">
                    <a:cs typeface="Calibri Light" panose="020F0302020204030204" pitchFamily="34" charset="0"/>
                  </a:rPr>
                  <a:t>High F1 means that both precision and recall are high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12CFE-2112-7749-968D-9AB2A7873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5918" y="990600"/>
                <a:ext cx="7274081" cy="8437694"/>
              </a:xfrm>
              <a:blipFill>
                <a:blip r:embed="rId2"/>
                <a:stretch>
                  <a:fillRect l="-2439" t="-1053" r="-871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3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EB3-A1E1-AC47-9D3C-664E8143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Models that Predict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CA689-3D84-1140-95CF-16A031F498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8620" y="1219200"/>
                <a:ext cx="7231380" cy="8828892"/>
              </a:xfrm>
            </p:spPr>
            <p:txBody>
              <a:bodyPr/>
              <a:lstStyle/>
              <a:p>
                <a:pPr marL="38100" algn="just">
                  <a:lnSpc>
                    <a:spcPct val="100000"/>
                  </a:lnSpc>
                </a:pPr>
                <a:r>
                  <a:rPr lang="en-US" sz="2400" b="1" u="sng" spc="-3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Quadradic </a:t>
                </a:r>
                <a:r>
                  <a:rPr lang="en-US" sz="2400" b="1" u="sng" spc="-6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loss</a:t>
                </a:r>
                <a:r>
                  <a:rPr lang="en-US" sz="2400" b="1" u="sng" spc="60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u="sng" spc="-45" dirty="0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function:</a:t>
                </a:r>
                <a:endParaRPr lang="en-US" sz="2400" b="1" u="sng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lang="en-US" sz="2800" dirty="0">
                  <a:latin typeface="Georgia"/>
                  <a:cs typeface="Georgia"/>
                </a:endParaRPr>
              </a:p>
              <a:p>
                <a:pPr marL="384175" marR="55880" indent="-177165">
                  <a:lnSpc>
                    <a:spcPct val="102600"/>
                  </a:lnSpc>
                  <a:buAutoNum type="arabicPeriod"/>
                  <a:tabLst>
                    <a:tab pos="384810" algn="l"/>
                  </a:tabLst>
                </a:pPr>
                <a:r>
                  <a:rPr lang="en-US" sz="2400" dirty="0">
                    <a:latin typeface="Georgia"/>
                    <a:cs typeface="Georgia"/>
                  </a:rPr>
                  <a:t>Let </a:t>
                </a:r>
                <a:r>
                  <a:rPr lang="en-US" sz="2400" i="1" spc="75" dirty="0">
                    <a:latin typeface="Arial Narrow"/>
                    <a:cs typeface="Arial Narrow"/>
                  </a:rPr>
                  <a:t>a</a:t>
                </a:r>
                <a:r>
                  <a:rPr lang="en-US" sz="2800" spc="112" baseline="-10416" dirty="0">
                    <a:latin typeface="Arial Narrow"/>
                    <a:cs typeface="Arial Narrow"/>
                  </a:rPr>
                  <a:t>1</a:t>
                </a:r>
                <a:r>
                  <a:rPr lang="en-US" sz="2400" i="1" spc="75" dirty="0">
                    <a:latin typeface="Arial Narrow"/>
                    <a:cs typeface="Arial Narrow"/>
                  </a:rPr>
                  <a:t>, a</a:t>
                </a:r>
                <a:r>
                  <a:rPr lang="en-US" sz="2800" spc="112" baseline="-10416" dirty="0">
                    <a:latin typeface="Arial Narrow"/>
                    <a:cs typeface="Arial Narrow"/>
                  </a:rPr>
                  <a:t>2</a:t>
                </a:r>
                <a:r>
                  <a:rPr lang="en-US" sz="2400" i="1" spc="75" dirty="0">
                    <a:latin typeface="Arial Narrow"/>
                    <a:cs typeface="Arial Narrow"/>
                  </a:rPr>
                  <a:t>, </a:t>
                </a:r>
                <a:r>
                  <a:rPr lang="en-US" sz="2400" i="1" spc="50" dirty="0">
                    <a:latin typeface="Arial Narrow"/>
                    <a:cs typeface="Arial Narrow"/>
                  </a:rPr>
                  <a:t>. . . , </a:t>
                </a:r>
                <a:r>
                  <a:rPr lang="en-US" sz="2400" i="1" spc="90" dirty="0" err="1">
                    <a:latin typeface="Arial Narrow"/>
                    <a:cs typeface="Arial Narrow"/>
                  </a:rPr>
                  <a:t>a</a:t>
                </a:r>
                <a:r>
                  <a:rPr lang="en-US" sz="2800" i="1" spc="135" baseline="-13888" dirty="0" err="1">
                    <a:latin typeface="Arial Narrow"/>
                    <a:cs typeface="Arial Narrow"/>
                  </a:rPr>
                  <a:t>k</a:t>
                </a:r>
                <a:r>
                  <a:rPr lang="en-US" sz="2800" i="1" spc="135" baseline="-13888" dirty="0">
                    <a:latin typeface="Arial Narrow"/>
                    <a:cs typeface="Arial Narrow"/>
                  </a:rPr>
                  <a:t> </a:t>
                </a:r>
                <a:r>
                  <a:rPr lang="en-US" sz="2400" spc="-15" dirty="0">
                    <a:latin typeface="Georgia"/>
                    <a:cs typeface="Georgia"/>
                  </a:rPr>
                  <a:t>be </a:t>
                </a:r>
                <a:r>
                  <a:rPr lang="en-US" sz="2400" spc="-10" dirty="0">
                    <a:latin typeface="Georgia"/>
                    <a:cs typeface="Georgia"/>
                  </a:rPr>
                  <a:t>a </a:t>
                </a:r>
                <a:r>
                  <a:rPr lang="en-US" sz="2400" spc="-20" dirty="0">
                    <a:latin typeface="Georgia"/>
                    <a:cs typeface="Georgia"/>
                  </a:rPr>
                  <a:t>vector </a:t>
                </a:r>
                <a:r>
                  <a:rPr lang="en-US" sz="2400" spc="-40" dirty="0">
                    <a:latin typeface="Georgia"/>
                    <a:cs typeface="Georgia"/>
                  </a:rPr>
                  <a:t>such </a:t>
                </a:r>
                <a:r>
                  <a:rPr lang="en-US" sz="2400" spc="10" dirty="0">
                    <a:latin typeface="Georgia"/>
                    <a:cs typeface="Georgia"/>
                  </a:rPr>
                  <a:t>that </a:t>
                </a:r>
                <a:r>
                  <a:rPr lang="en-US" sz="2400" i="1" spc="135" dirty="0" err="1">
                    <a:latin typeface="Arial Narrow"/>
                    <a:cs typeface="Arial Narrow"/>
                  </a:rPr>
                  <a:t>a</a:t>
                </a:r>
                <a:r>
                  <a:rPr lang="en-US" sz="2800" i="1" spc="202" baseline="-10416" dirty="0" err="1">
                    <a:latin typeface="Arial Narrow"/>
                    <a:cs typeface="Arial Narrow"/>
                  </a:rPr>
                  <a:t>j</a:t>
                </a:r>
                <a:r>
                  <a:rPr lang="en-US" sz="2800" i="1" spc="202" baseline="-10416" dirty="0">
                    <a:latin typeface="Arial Narrow"/>
                    <a:cs typeface="Arial Narrow"/>
                  </a:rPr>
                  <a:t> </a:t>
                </a:r>
                <a:r>
                  <a:rPr lang="en-US" sz="2400" spc="105" dirty="0">
                    <a:latin typeface="Georgia"/>
                    <a:cs typeface="Georgia"/>
                  </a:rPr>
                  <a:t>=1 </a:t>
                </a:r>
                <a:r>
                  <a:rPr lang="en-US" sz="2400" spc="-25" dirty="0">
                    <a:latin typeface="Georgia"/>
                    <a:cs typeface="Georgia"/>
                  </a:rPr>
                  <a:t>if </a:t>
                </a:r>
                <a:r>
                  <a:rPr lang="en-US" sz="2400" spc="-15" dirty="0">
                    <a:latin typeface="Georgia"/>
                    <a:cs typeface="Georgia"/>
                  </a:rPr>
                  <a:t>the </a:t>
                </a:r>
                <a:r>
                  <a:rPr lang="en-US" sz="2400" spc="-20" dirty="0">
                    <a:latin typeface="Georgia"/>
                    <a:cs typeface="Georgia"/>
                  </a:rPr>
                  <a:t>correct </a:t>
                </a:r>
                <a:r>
                  <a:rPr lang="en-US" sz="2400" spc="-30" dirty="0">
                    <a:latin typeface="Georgia"/>
                    <a:cs typeface="Georgia"/>
                  </a:rPr>
                  <a:t>class </a:t>
                </a:r>
                <a:r>
                  <a:rPr lang="en-US" sz="2400" spc="-35" dirty="0">
                    <a:latin typeface="Georgia"/>
                    <a:cs typeface="Georgia"/>
                  </a:rPr>
                  <a:t>for </a:t>
                </a:r>
                <a:r>
                  <a:rPr lang="en-US" sz="2400" spc="-15" dirty="0">
                    <a:latin typeface="Georgia"/>
                    <a:cs typeface="Georgia"/>
                  </a:rPr>
                  <a:t>the </a:t>
                </a:r>
                <a:r>
                  <a:rPr lang="en-US" sz="2400" spc="-25" dirty="0">
                    <a:latin typeface="Georgia"/>
                    <a:cs typeface="Georgia"/>
                  </a:rPr>
                  <a:t>instance </a:t>
                </a:r>
                <a:r>
                  <a:rPr lang="en-US" sz="2400" spc="-35" dirty="0">
                    <a:latin typeface="Georgia"/>
                    <a:cs typeface="Georgia"/>
                  </a:rPr>
                  <a:t>is </a:t>
                </a:r>
                <a:r>
                  <a:rPr lang="en-US" sz="2400" spc="-10" dirty="0">
                    <a:latin typeface="Georgia"/>
                    <a:cs typeface="Georgia"/>
                  </a:rPr>
                  <a:t>Class-j  </a:t>
                </a:r>
                <a:r>
                  <a:rPr lang="en-US" sz="2400" spc="-30" dirty="0">
                    <a:latin typeface="Georgia"/>
                    <a:cs typeface="Georgia"/>
                  </a:rPr>
                  <a:t>and </a:t>
                </a:r>
                <a:r>
                  <a:rPr lang="en-US" sz="2400" spc="-130" dirty="0">
                    <a:latin typeface="Georgia"/>
                    <a:cs typeface="Georgia"/>
                  </a:rPr>
                  <a:t>0</a:t>
                </a:r>
                <a:r>
                  <a:rPr lang="en-US" sz="2400" spc="-20" dirty="0">
                    <a:latin typeface="Georgia"/>
                    <a:cs typeface="Georgia"/>
                  </a:rPr>
                  <a:t> </a:t>
                </a:r>
                <a:r>
                  <a:rPr lang="en-US" sz="2400" spc="-25" dirty="0">
                    <a:latin typeface="Georgia"/>
                    <a:cs typeface="Georgia"/>
                  </a:rPr>
                  <a:t>otherwise.</a:t>
                </a:r>
                <a:endParaRPr lang="en-US" sz="2400" dirty="0">
                  <a:latin typeface="Georgia"/>
                  <a:cs typeface="Georgia"/>
                </a:endParaRPr>
              </a:p>
              <a:p>
                <a:pPr marL="384175" marR="55880" indent="-177165">
                  <a:lnSpc>
                    <a:spcPct val="102699"/>
                  </a:lnSpc>
                  <a:spcBef>
                    <a:spcPts val="894"/>
                  </a:spcBef>
                  <a:buAutoNum type="arabicPeriod"/>
                  <a:tabLst>
                    <a:tab pos="384810" algn="l"/>
                  </a:tabLst>
                </a:pPr>
                <a:r>
                  <a:rPr lang="en-US" sz="2400" dirty="0">
                    <a:latin typeface="Georgia"/>
                    <a:cs typeface="Georgia"/>
                  </a:rPr>
                  <a:t>Let </a:t>
                </a:r>
                <a:r>
                  <a:rPr lang="en-US" sz="2400" i="1" spc="65" dirty="0">
                    <a:latin typeface="Arial Narrow"/>
                    <a:cs typeface="Arial Narrow"/>
                  </a:rPr>
                  <a:t>p</a:t>
                </a:r>
                <a:r>
                  <a:rPr lang="en-US" sz="2800" spc="97" baseline="-10416" dirty="0">
                    <a:latin typeface="Arial Narrow"/>
                    <a:cs typeface="Arial Narrow"/>
                  </a:rPr>
                  <a:t>1</a:t>
                </a:r>
                <a:r>
                  <a:rPr lang="en-US" sz="2400" i="1" spc="65" dirty="0">
                    <a:latin typeface="Arial Narrow"/>
                    <a:cs typeface="Arial Narrow"/>
                  </a:rPr>
                  <a:t>, p</a:t>
                </a:r>
                <a:r>
                  <a:rPr lang="en-US" sz="2800" spc="97" baseline="-10416" dirty="0">
                    <a:latin typeface="Arial Narrow"/>
                    <a:cs typeface="Arial Narrow"/>
                  </a:rPr>
                  <a:t>2</a:t>
                </a:r>
                <a:r>
                  <a:rPr lang="en-US" sz="2400" i="1" spc="65" dirty="0">
                    <a:latin typeface="Arial Narrow"/>
                    <a:cs typeface="Arial Narrow"/>
                  </a:rPr>
                  <a:t>, </a:t>
                </a:r>
                <a:r>
                  <a:rPr lang="en-US" sz="2400" i="1" spc="50" dirty="0">
                    <a:latin typeface="Arial Narrow"/>
                    <a:cs typeface="Arial Narrow"/>
                  </a:rPr>
                  <a:t>. . . , </a:t>
                </a:r>
                <a:r>
                  <a:rPr lang="en-US" sz="2400" i="1" spc="75" dirty="0" err="1">
                    <a:latin typeface="Arial Narrow"/>
                    <a:cs typeface="Arial Narrow"/>
                  </a:rPr>
                  <a:t>p</a:t>
                </a:r>
                <a:r>
                  <a:rPr lang="en-US" sz="2800" i="1" spc="112" baseline="-13888" dirty="0" err="1">
                    <a:latin typeface="Arial Narrow"/>
                    <a:cs typeface="Arial Narrow"/>
                  </a:rPr>
                  <a:t>k</a:t>
                </a:r>
                <a:r>
                  <a:rPr lang="en-US" sz="2800" i="1" spc="112" baseline="-13888" dirty="0">
                    <a:latin typeface="Arial Narrow"/>
                    <a:cs typeface="Arial Narrow"/>
                  </a:rPr>
                  <a:t> </a:t>
                </a:r>
                <a:r>
                  <a:rPr lang="en-US" sz="2400" spc="-15" dirty="0">
                    <a:latin typeface="Georgia"/>
                    <a:cs typeface="Georgia"/>
                  </a:rPr>
                  <a:t>be </a:t>
                </a:r>
                <a:r>
                  <a:rPr lang="en-US" sz="2400" spc="-10" dirty="0">
                    <a:latin typeface="Georgia"/>
                    <a:cs typeface="Georgia"/>
                  </a:rPr>
                  <a:t>a </a:t>
                </a:r>
                <a:r>
                  <a:rPr lang="en-US" sz="2400" spc="-15" dirty="0">
                    <a:latin typeface="Georgia"/>
                    <a:cs typeface="Georgia"/>
                  </a:rPr>
                  <a:t>probability </a:t>
                </a:r>
                <a:r>
                  <a:rPr lang="en-US" sz="2400" spc="-20" dirty="0">
                    <a:latin typeface="Georgia"/>
                    <a:cs typeface="Georgia"/>
                  </a:rPr>
                  <a:t>vector </a:t>
                </a:r>
                <a:r>
                  <a:rPr lang="en-US" sz="2400" spc="-40" dirty="0">
                    <a:latin typeface="Georgia"/>
                    <a:cs typeface="Georgia"/>
                  </a:rPr>
                  <a:t>where </a:t>
                </a:r>
                <a:r>
                  <a:rPr lang="en-US" sz="2400" i="1" spc="120" dirty="0" err="1">
                    <a:latin typeface="Arial Narrow"/>
                    <a:cs typeface="Arial Narrow"/>
                  </a:rPr>
                  <a:t>p</a:t>
                </a:r>
                <a:r>
                  <a:rPr lang="en-US" sz="2800" i="1" spc="179" baseline="-10416" dirty="0" err="1">
                    <a:latin typeface="Arial Narrow"/>
                    <a:cs typeface="Arial Narrow"/>
                  </a:rPr>
                  <a:t>j</a:t>
                </a:r>
                <a:r>
                  <a:rPr lang="en-US" sz="2800" i="1" spc="179" baseline="-10416" dirty="0">
                    <a:latin typeface="Arial Narrow"/>
                    <a:cs typeface="Arial Narrow"/>
                  </a:rPr>
                  <a:t> </a:t>
                </a:r>
                <a:r>
                  <a:rPr lang="en-US" sz="2400" spc="-35" dirty="0">
                    <a:latin typeface="Georgia"/>
                    <a:cs typeface="Georgia"/>
                  </a:rPr>
                  <a:t>is </a:t>
                </a:r>
                <a:r>
                  <a:rPr lang="en-US" sz="2400" spc="-15" dirty="0">
                    <a:latin typeface="Georgia"/>
                    <a:cs typeface="Georgia"/>
                  </a:rPr>
                  <a:t>the probability </a:t>
                </a:r>
                <a:r>
                  <a:rPr lang="en-US" sz="2400" spc="10" dirty="0">
                    <a:latin typeface="Georgia"/>
                    <a:cs typeface="Georgia"/>
                  </a:rPr>
                  <a:t>that </a:t>
                </a:r>
                <a:r>
                  <a:rPr lang="en-US" sz="2400" spc="-15" dirty="0">
                    <a:latin typeface="Georgia"/>
                    <a:cs typeface="Georgia"/>
                  </a:rPr>
                  <a:t>the </a:t>
                </a:r>
                <a:r>
                  <a:rPr lang="en-US" sz="2400" spc="-35" dirty="0">
                    <a:latin typeface="Georgia"/>
                    <a:cs typeface="Georgia"/>
                  </a:rPr>
                  <a:t>model </a:t>
                </a:r>
                <a:r>
                  <a:rPr lang="en-US" sz="2400" spc="-25" dirty="0">
                    <a:latin typeface="Georgia"/>
                    <a:cs typeface="Georgia"/>
                  </a:rPr>
                  <a:t>associates  </a:t>
                </a:r>
                <a:r>
                  <a:rPr lang="en-US" sz="2400" spc="-10" dirty="0">
                    <a:latin typeface="Georgia"/>
                    <a:cs typeface="Georgia"/>
                  </a:rPr>
                  <a:t>with Class-j </a:t>
                </a:r>
                <a:r>
                  <a:rPr lang="en-US" sz="2400" spc="-35" dirty="0">
                    <a:latin typeface="Georgia"/>
                    <a:cs typeface="Georgia"/>
                  </a:rPr>
                  <a:t>for </a:t>
                </a:r>
                <a:r>
                  <a:rPr lang="en-US" sz="2400" spc="-15" dirty="0">
                    <a:latin typeface="Georgia"/>
                    <a:cs typeface="Georgia"/>
                  </a:rPr>
                  <a:t>this</a:t>
                </a:r>
                <a:r>
                  <a:rPr lang="en-US" sz="2400" spc="200" dirty="0">
                    <a:latin typeface="Georgia"/>
                    <a:cs typeface="Georgia"/>
                  </a:rPr>
                  <a:t> </a:t>
                </a:r>
                <a:r>
                  <a:rPr lang="en-US" sz="2400" spc="-25" dirty="0">
                    <a:latin typeface="Georgia"/>
                    <a:cs typeface="Georgia"/>
                  </a:rPr>
                  <a:t>instance</a:t>
                </a:r>
              </a:p>
              <a:p>
                <a:pPr marL="207010" marR="55880">
                  <a:lnSpc>
                    <a:spcPct val="102699"/>
                  </a:lnSpc>
                  <a:spcBef>
                    <a:spcPts val="894"/>
                  </a:spcBef>
                  <a:tabLst>
                    <a:tab pos="38481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𝑄𝑢𝑎𝑑𝑟𝑎𝑡𝑖𝑐𝐿𝑜𝑠𝑠𝐹𝑢𝑛𝑐𝑡𝑖𝑜𝑛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)</a:t>
                </a:r>
                <a:r>
                  <a:rPr lang="en-US" sz="2400" baseline="30000" dirty="0">
                    <a:latin typeface="Georgia"/>
                    <a:cs typeface="Georgia"/>
                  </a:rPr>
                  <a:t>2</a:t>
                </a:r>
                <a:endParaRPr lang="en-US" sz="2400" dirty="0">
                  <a:latin typeface="Georgia"/>
                  <a:cs typeface="Georgia"/>
                </a:endParaRPr>
              </a:p>
              <a:p>
                <a:pPr marL="207010" marR="55880">
                  <a:lnSpc>
                    <a:spcPct val="102699"/>
                  </a:lnSpc>
                  <a:spcBef>
                    <a:spcPts val="894"/>
                  </a:spcBef>
                  <a:tabLst>
                    <a:tab pos="38481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Georgia"/>
                      </a:rPr>
                      <m:t>                                                  =1 −2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>
                  <a:latin typeface="Georgia"/>
                  <a:cs typeface="Georgia"/>
                </a:endParaRPr>
              </a:p>
              <a:p>
                <a:pPr marL="207010" marR="55880">
                  <a:lnSpc>
                    <a:spcPct val="102699"/>
                  </a:lnSpc>
                  <a:spcBef>
                    <a:spcPts val="894"/>
                  </a:spcBef>
                  <a:tabLst>
                    <a:tab pos="384810" algn="l"/>
                  </a:tabLst>
                </a:pPr>
                <a:endParaRPr lang="en-US" sz="2400" dirty="0">
                  <a:latin typeface="Georgia"/>
                  <a:cs typeface="Georgia"/>
                </a:endParaRPr>
              </a:p>
              <a:p>
                <a:pPr marL="207010" marR="55880">
                  <a:lnSpc>
                    <a:spcPct val="102699"/>
                  </a:lnSpc>
                  <a:spcBef>
                    <a:spcPts val="894"/>
                  </a:spcBef>
                  <a:tabLst>
                    <a:tab pos="384810" algn="l"/>
                  </a:tabLst>
                </a:pPr>
                <a:r>
                  <a:rPr lang="en-US" sz="2400" b="1" u="sng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Mean Quadratic Loss Function: </a:t>
                </a: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the average of the quadratic loss function over all test instances</a:t>
                </a:r>
              </a:p>
              <a:p>
                <a:pPr marL="549910" marR="55880" indent="-342900">
                  <a:lnSpc>
                    <a:spcPct val="102699"/>
                  </a:lnSpc>
                  <a:spcBef>
                    <a:spcPts val="894"/>
                  </a:spcBef>
                  <a:buFont typeface="Arial" panose="020B0604020202020204" pitchFamily="34" charset="0"/>
                  <a:buChar char="•"/>
                  <a:tabLst>
                    <a:tab pos="384810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Using the quadratic loss function favors models that</a:t>
                </a:r>
              </a:p>
              <a:p>
                <a:pPr marL="1121410" marR="55880" lvl="1" indent="-457200">
                  <a:lnSpc>
                    <a:spcPct val="102699"/>
                  </a:lnSpc>
                  <a:spcBef>
                    <a:spcPts val="894"/>
                  </a:spcBef>
                  <a:buFont typeface="+mj-lt"/>
                  <a:buAutoNum type="arabicPeriod"/>
                  <a:tabLst>
                    <a:tab pos="384810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Do a good job of estimating the correct probability of the class for each instance</a:t>
                </a:r>
              </a:p>
              <a:p>
                <a:pPr marL="1121410" marR="55880" lvl="1" indent="-457200">
                  <a:lnSpc>
                    <a:spcPct val="102699"/>
                  </a:lnSpc>
                  <a:spcBef>
                    <a:spcPts val="894"/>
                  </a:spcBef>
                  <a:buFont typeface="+mj-lt"/>
                  <a:buAutoNum type="arabicPeriod"/>
                  <a:tabLst>
                    <a:tab pos="384810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Probabilities assigned to the wrong classes are relatively equal instead of one being large and others being smaller.</a:t>
                </a:r>
                <a:endParaRPr lang="en-US" sz="2400" dirty="0">
                  <a:solidFill>
                    <a:srgbClr val="C00000"/>
                  </a:solidFill>
                  <a:cs typeface="Calibri Light" panose="020F0302020204030204" pitchFamily="34" charset="0"/>
                </a:endParaRPr>
              </a:p>
              <a:p>
                <a:pPr marL="0" algn="l" rtl="0"/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DCA689-3D84-1140-95CF-16A031F4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8620" y="1219200"/>
                <a:ext cx="7231380" cy="8828892"/>
              </a:xfrm>
              <a:blipFill>
                <a:blip r:embed="rId2"/>
                <a:stretch>
                  <a:fillRect l="-2105" t="-1151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7149-FEB5-9041-90AC-19BE8040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Models that Predict </a:t>
            </a:r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Probabilitiea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B38F58-799D-3647-9FC9-FB80B10B548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8620" y="1066800"/>
                <a:ext cx="7155180" cy="4062651"/>
              </a:xfrm>
            </p:spPr>
            <p:txBody>
              <a:bodyPr/>
              <a:lstStyle/>
              <a:p>
                <a:pPr marL="0" algn="l" rtl="0"/>
                <a:r>
                  <a:rPr lang="en-US" sz="2400" b="1" u="sng" dirty="0">
                    <a:solidFill>
                      <a:srgbClr val="C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Informational Loss Function:</a:t>
                </a:r>
              </a:p>
              <a:p>
                <a:pPr marL="0" algn="l" rtl="0"/>
                <a:endParaRPr lang="en-US" sz="2400" b="1" u="sng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algn="l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𝐼𝑛𝑓𝑜𝑟𝑚𝑎𝑡𝑖𝑜𝑛𝑎𝑙𝐿𝑜𝑠𝑠𝐹𝑢𝑛𝑐𝑡𝑖𝑜𝑛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00206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</a:t>
                </a:r>
              </a:p>
              <a:p>
                <a:pPr marL="0" algn="l" rtl="0"/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where p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i </a:t>
                </a: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 is the probability assigned to the correct class</a:t>
                </a:r>
              </a:p>
              <a:p>
                <a:pPr marL="0" algn="l" rtl="0"/>
                <a:endParaRPr lang="en-US" sz="2400" dirty="0">
                  <a:solidFill>
                    <a:srgbClr val="002060"/>
                  </a:solidFill>
                  <a:cs typeface="Calibri Light" panose="020F0302020204030204" pitchFamily="34" charset="0"/>
                </a:endParaRP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Does not take into account the probabilities assigned to classes other than the correct class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If the correct class is assigned a small probability, the informational loss function assigns a large penalty whereas the quadratic loss function does not penalize quite so heavily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B38F58-799D-3647-9FC9-FB80B10B5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8620" y="1066800"/>
                <a:ext cx="7155180" cy="4062651"/>
              </a:xfrm>
              <a:blipFill>
                <a:blip r:embed="rId2"/>
                <a:stretch>
                  <a:fillRect l="-2660" t="-2500" r="-159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2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FD8-7D6B-074B-A715-402B67D1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Models that Predict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8F72-0B60-5B49-813E-63DD18E5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066800"/>
            <a:ext cx="6995160" cy="8839200"/>
          </a:xfrm>
        </p:spPr>
        <p:txBody>
          <a:bodyPr/>
          <a:lstStyle/>
          <a:p>
            <a:pPr marL="0" algn="l" rtl="0"/>
            <a:r>
              <a:rPr lang="en-US" sz="2400" b="1" u="sng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Curve:</a:t>
            </a:r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(receiver operating characteristic curve):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A graph that depicts the tradeoff between the true positive rate (sensitivity) and the false positive rate for a class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structure of ROC curve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x-axis is false positive rate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y-axis is true positive rate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Order test instances by probability of the class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For each test instance, note whether or not it is actually in the class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Starting at the top of the list, draw a line after each test instance and plot the </a:t>
            </a:r>
            <a:r>
              <a:rPr lang="en-US" sz="2400" dirty="0" err="1">
                <a:solidFill>
                  <a:srgbClr val="002060"/>
                </a:solidFill>
                <a:cs typeface="Calibri Light" panose="020F0302020204030204" pitchFamily="34" charset="0"/>
              </a:rPr>
              <a:t>x,y</a:t>
            </a: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 coordinates at this point under the assumption that the model has classified all test instances above the line as in the class</a:t>
            </a:r>
          </a:p>
        </p:txBody>
      </p:sp>
    </p:spTree>
    <p:extLst>
      <p:ext uri="{BB962C8B-B14F-4D97-AF65-F5344CB8AC3E}">
        <p14:creationId xmlns:p14="http://schemas.microsoft.com/office/powerpoint/2010/main" val="4136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D96-5FA7-8E49-94CF-4B2273AE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Models that Predict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A92C-752A-B34B-8CC4-64BE4633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10" y="1066800"/>
            <a:ext cx="7383780" cy="4431983"/>
          </a:xfrm>
        </p:spPr>
        <p:txBody>
          <a:bodyPr/>
          <a:lstStyle/>
          <a:p>
            <a:pPr marL="0" algn="l" rtl="0"/>
            <a:r>
              <a:rPr lang="en-US" sz="2400" dirty="0"/>
              <a:t>ROC Curve: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Diagonal line from (0,0) to (1,1) represents the situation where the model does not improve over a random selection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 model that is good at estimating probabilities will have a curve that is substantially above the diagonal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The closer the ROC curve is to the diagonal, the less accurate is the model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AUC:</a:t>
            </a:r>
            <a:r>
              <a:rPr lang="en-US" sz="2400" b="1" u="sng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(Area Under Curve) gives a rough estimation of the quality of the model</a:t>
            </a:r>
          </a:p>
          <a:p>
            <a:pPr marL="1714500" lvl="3" indent="-342900" algn="l" rtl="0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The closer AUC is to .5, the weaker the model</a:t>
            </a:r>
          </a:p>
        </p:txBody>
      </p:sp>
    </p:spTree>
    <p:extLst>
      <p:ext uri="{BB962C8B-B14F-4D97-AF65-F5344CB8AC3E}">
        <p14:creationId xmlns:p14="http://schemas.microsoft.com/office/powerpoint/2010/main" val="17913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65A-189A-1A48-9EC4-ABA02CBF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-45719"/>
            <a:ext cx="6995160" cy="45719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905E9-CC20-0049-8E7B-B2C87614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228600"/>
            <a:ext cx="6995160" cy="738664"/>
          </a:xfrm>
        </p:spPr>
        <p:txBody>
          <a:bodyPr/>
          <a:lstStyle/>
          <a:p>
            <a:pPr marL="0" algn="l" rtl="0"/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20 test instances, 12 are in the class</a:t>
            </a:r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algn="l" rtl="0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D4525-207C-F848-B737-23CC4C6A58F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62000"/>
          <a:ext cx="579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774">
                  <a:extLst>
                    <a:ext uri="{9D8B030D-6E8A-4147-A177-3AD203B41FA5}">
                      <a16:colId xmlns:a16="http://schemas.microsoft.com/office/drawing/2014/main" val="4082672339"/>
                    </a:ext>
                  </a:extLst>
                </a:gridCol>
                <a:gridCol w="2117213">
                  <a:extLst>
                    <a:ext uri="{9D8B030D-6E8A-4147-A177-3AD203B41FA5}">
                      <a16:colId xmlns:a16="http://schemas.microsoft.com/office/drawing/2014/main" val="2525231727"/>
                    </a:ext>
                  </a:extLst>
                </a:gridCol>
                <a:gridCol w="2117213">
                  <a:extLst>
                    <a:ext uri="{9D8B030D-6E8A-4147-A177-3AD203B41FA5}">
                      <a16:colId xmlns:a16="http://schemas.microsoft.com/office/drawing/2014/main" val="123074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/>
                      <a:r>
                        <a:rPr lang="en-US" dirty="0"/>
                        <a:t>Test-instance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In-Class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8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9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8081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EE5376-4C22-1442-936B-6DF146C15021}"/>
              </a:ext>
            </a:extLst>
          </p:cNvPr>
          <p:cNvCxnSpPr/>
          <p:nvPr/>
        </p:nvCxnSpPr>
        <p:spPr>
          <a:xfrm>
            <a:off x="838200" y="49530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692A37-481F-904F-8112-ED0770B73B4D}"/>
              </a:ext>
            </a:extLst>
          </p:cNvPr>
          <p:cNvCxnSpPr>
            <a:cxnSpLocks/>
          </p:cNvCxnSpPr>
          <p:nvPr/>
        </p:nvCxnSpPr>
        <p:spPr>
          <a:xfrm>
            <a:off x="838200" y="92964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85E876-7EB3-4D4E-B7F3-42B3C1AFFE7B}"/>
              </a:ext>
            </a:extLst>
          </p:cNvPr>
          <p:cNvSpPr txBox="1"/>
          <p:nvPr/>
        </p:nvSpPr>
        <p:spPr>
          <a:xfrm>
            <a:off x="662471" y="81544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816F64-0FD0-6548-91B8-65E274E3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6859" y="8549243"/>
            <a:ext cx="542681" cy="5291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B63DA8-A115-7E44-BE20-4BB83CA6D20A}"/>
              </a:ext>
            </a:extLst>
          </p:cNvPr>
          <p:cNvSpPr txBox="1"/>
          <p:nvPr/>
        </p:nvSpPr>
        <p:spPr>
          <a:xfrm>
            <a:off x="656004" y="77187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BC298-D5D7-5442-8FDC-3292FC56879B}"/>
              </a:ext>
            </a:extLst>
          </p:cNvPr>
          <p:cNvSpPr txBox="1"/>
          <p:nvPr/>
        </p:nvSpPr>
        <p:spPr>
          <a:xfrm>
            <a:off x="662471" y="7353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C3890-2015-9946-8112-E56DC1898905}"/>
              </a:ext>
            </a:extLst>
          </p:cNvPr>
          <p:cNvSpPr txBox="1"/>
          <p:nvPr/>
        </p:nvSpPr>
        <p:spPr>
          <a:xfrm>
            <a:off x="630450" y="6958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7A5C76-ECA3-3548-8FEF-6A7B546D8D52}"/>
              </a:ext>
            </a:extLst>
          </p:cNvPr>
          <p:cNvSpPr txBox="1"/>
          <p:nvPr/>
        </p:nvSpPr>
        <p:spPr>
          <a:xfrm>
            <a:off x="648422" y="6021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A46C8-5D98-EB4C-804F-6A00E4996493}"/>
              </a:ext>
            </a:extLst>
          </p:cNvPr>
          <p:cNvSpPr txBox="1"/>
          <p:nvPr/>
        </p:nvSpPr>
        <p:spPr>
          <a:xfrm>
            <a:off x="648422" y="6502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C4FE7E-DFF2-D44B-A707-B42107AB0751}"/>
              </a:ext>
            </a:extLst>
          </p:cNvPr>
          <p:cNvSpPr txBox="1"/>
          <p:nvPr/>
        </p:nvSpPr>
        <p:spPr>
          <a:xfrm>
            <a:off x="652351" y="55944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34FEC-9729-F249-8FF6-6210149DE9A5}"/>
              </a:ext>
            </a:extLst>
          </p:cNvPr>
          <p:cNvSpPr txBox="1"/>
          <p:nvPr/>
        </p:nvSpPr>
        <p:spPr>
          <a:xfrm>
            <a:off x="648422" y="512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7A649-ED3A-A24F-9AD3-62F33A9A9DCE}"/>
              </a:ext>
            </a:extLst>
          </p:cNvPr>
          <p:cNvSpPr txBox="1"/>
          <p:nvPr/>
        </p:nvSpPr>
        <p:spPr>
          <a:xfrm>
            <a:off x="630450" y="4688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0C84EC-25F2-AE47-9321-9C4DD9063871}"/>
              </a:ext>
            </a:extLst>
          </p:cNvPr>
          <p:cNvSpPr txBox="1"/>
          <p:nvPr/>
        </p:nvSpPr>
        <p:spPr>
          <a:xfrm>
            <a:off x="32819" y="513807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F24FC4-0CC2-9548-AD8D-11010B56B560}"/>
              </a:ext>
            </a:extLst>
          </p:cNvPr>
          <p:cNvSpPr txBox="1"/>
          <p:nvPr/>
        </p:nvSpPr>
        <p:spPr>
          <a:xfrm>
            <a:off x="3733800" y="967841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2CF30-4955-AD4C-ADC3-FEE62B60BC58}"/>
              </a:ext>
            </a:extLst>
          </p:cNvPr>
          <p:cNvCxnSpPr/>
          <p:nvPr/>
        </p:nvCxnSpPr>
        <p:spPr>
          <a:xfrm>
            <a:off x="6858000" y="9078357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38107B-0171-F145-B564-704070DAB0F4}"/>
              </a:ext>
            </a:extLst>
          </p:cNvPr>
          <p:cNvCxnSpPr/>
          <p:nvPr/>
        </p:nvCxnSpPr>
        <p:spPr>
          <a:xfrm>
            <a:off x="3951969" y="9089859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AA73C4-A767-4045-848B-F0311605218B}"/>
              </a:ext>
            </a:extLst>
          </p:cNvPr>
          <p:cNvCxnSpPr>
            <a:cxnSpLocks/>
          </p:cNvCxnSpPr>
          <p:nvPr/>
        </p:nvCxnSpPr>
        <p:spPr>
          <a:xfrm>
            <a:off x="1524000" y="9111177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A823B-242A-174F-BCA8-D213F506B518}"/>
              </a:ext>
            </a:extLst>
          </p:cNvPr>
          <p:cNvCxnSpPr/>
          <p:nvPr/>
        </p:nvCxnSpPr>
        <p:spPr>
          <a:xfrm>
            <a:off x="3352800" y="9111178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02C715-E597-2C46-94E2-C204C0FA1774}"/>
              </a:ext>
            </a:extLst>
          </p:cNvPr>
          <p:cNvCxnSpPr/>
          <p:nvPr/>
        </p:nvCxnSpPr>
        <p:spPr>
          <a:xfrm>
            <a:off x="2133600" y="9124363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912AF5-9AD2-AA47-9AA9-2B036C385EF0}"/>
              </a:ext>
            </a:extLst>
          </p:cNvPr>
          <p:cNvCxnSpPr/>
          <p:nvPr/>
        </p:nvCxnSpPr>
        <p:spPr>
          <a:xfrm>
            <a:off x="2743200" y="9124363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0BA5D9-1EC7-7547-B92A-99CC51C2B2ED}"/>
              </a:ext>
            </a:extLst>
          </p:cNvPr>
          <p:cNvCxnSpPr/>
          <p:nvPr/>
        </p:nvCxnSpPr>
        <p:spPr>
          <a:xfrm>
            <a:off x="6324600" y="9078356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252062-3EBD-4C45-81B6-7C02C16A7956}"/>
              </a:ext>
            </a:extLst>
          </p:cNvPr>
          <p:cNvCxnSpPr/>
          <p:nvPr/>
        </p:nvCxnSpPr>
        <p:spPr>
          <a:xfrm>
            <a:off x="4495800" y="9111176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4D2C49-7C47-4C4F-848A-7A29487D6941}"/>
              </a:ext>
            </a:extLst>
          </p:cNvPr>
          <p:cNvCxnSpPr/>
          <p:nvPr/>
        </p:nvCxnSpPr>
        <p:spPr>
          <a:xfrm>
            <a:off x="5105400" y="9105918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B2926-160B-1F41-9DC9-5476F05B5E52}"/>
              </a:ext>
            </a:extLst>
          </p:cNvPr>
          <p:cNvCxnSpPr/>
          <p:nvPr/>
        </p:nvCxnSpPr>
        <p:spPr>
          <a:xfrm>
            <a:off x="5715000" y="9124363"/>
            <a:ext cx="0" cy="37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AD6E1C-4AF8-DB4C-A58B-9DEFA77E6767}"/>
              </a:ext>
            </a:extLst>
          </p:cNvPr>
          <p:cNvSpPr txBox="1"/>
          <p:nvPr/>
        </p:nvSpPr>
        <p:spPr>
          <a:xfrm>
            <a:off x="254194" y="82819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EA65A9-06E6-DC4C-87D9-3CD4ED28A9F9}"/>
              </a:ext>
            </a:extLst>
          </p:cNvPr>
          <p:cNvSpPr txBox="1"/>
          <p:nvPr/>
        </p:nvSpPr>
        <p:spPr>
          <a:xfrm>
            <a:off x="268560" y="7463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C89A8A-B671-A244-B0DE-B11800AAA32D}"/>
              </a:ext>
            </a:extLst>
          </p:cNvPr>
          <p:cNvSpPr txBox="1"/>
          <p:nvPr/>
        </p:nvSpPr>
        <p:spPr>
          <a:xfrm>
            <a:off x="271056" y="66188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0A1A71-D954-2E42-8151-1D82C6273C90}"/>
              </a:ext>
            </a:extLst>
          </p:cNvPr>
          <p:cNvSpPr txBox="1"/>
          <p:nvPr/>
        </p:nvSpPr>
        <p:spPr>
          <a:xfrm>
            <a:off x="289028" y="5727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833CD9-6E56-CC47-8DF9-702EEAAB2C73}"/>
              </a:ext>
            </a:extLst>
          </p:cNvPr>
          <p:cNvSpPr txBox="1"/>
          <p:nvPr/>
        </p:nvSpPr>
        <p:spPr>
          <a:xfrm>
            <a:off x="236443" y="47964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99A57-72FD-2A41-99D8-3A70F3CDCE12}"/>
              </a:ext>
            </a:extLst>
          </p:cNvPr>
          <p:cNvSpPr txBox="1"/>
          <p:nvPr/>
        </p:nvSpPr>
        <p:spPr>
          <a:xfrm>
            <a:off x="1978429" y="95294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BBE735-1864-3D4A-A275-C32E5CBCAEA3}"/>
              </a:ext>
            </a:extLst>
          </p:cNvPr>
          <p:cNvSpPr txBox="1"/>
          <p:nvPr/>
        </p:nvSpPr>
        <p:spPr>
          <a:xfrm>
            <a:off x="3177786" y="95034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B717C7-1E34-9340-9219-4D0B2712B346}"/>
              </a:ext>
            </a:extLst>
          </p:cNvPr>
          <p:cNvSpPr txBox="1"/>
          <p:nvPr/>
        </p:nvSpPr>
        <p:spPr>
          <a:xfrm>
            <a:off x="4390018" y="95288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24871-8208-4B4B-A5DF-5EEB7BA290C0}"/>
              </a:ext>
            </a:extLst>
          </p:cNvPr>
          <p:cNvSpPr txBox="1"/>
          <p:nvPr/>
        </p:nvSpPr>
        <p:spPr>
          <a:xfrm>
            <a:off x="5576501" y="9443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F1613-D13C-F349-A06C-2F7EEDAC4520}"/>
              </a:ext>
            </a:extLst>
          </p:cNvPr>
          <p:cNvSpPr txBox="1"/>
          <p:nvPr/>
        </p:nvSpPr>
        <p:spPr>
          <a:xfrm>
            <a:off x="6665525" y="94603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4459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59A9-3FFC-3348-A4DC-F9A7D3EA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Cost-sensitive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8E14-48E6-C548-9478-E419E4A0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219200"/>
            <a:ext cx="7155180" cy="8686800"/>
          </a:xfrm>
        </p:spPr>
        <p:txBody>
          <a:bodyPr/>
          <a:lstStyle/>
          <a:p>
            <a:pPr marL="0" algn="l" rtl="0"/>
            <a:r>
              <a:rPr lang="en-US" sz="2400" dirty="0"/>
              <a:t>A </a:t>
            </a:r>
            <a:r>
              <a:rPr lang="en-US" sz="2400" b="1" u="sng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 matrix </a:t>
            </a:r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 </a:t>
            </a: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is</a:t>
            </a:r>
            <a:r>
              <a:rPr lang="en-US" sz="24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/>
              <a:t>a square matrix where the entries are the costs associated with each misclassification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Entry </a:t>
            </a:r>
            <a:r>
              <a:rPr lang="en-US" sz="2400" dirty="0" err="1"/>
              <a:t>C</a:t>
            </a:r>
            <a:r>
              <a:rPr lang="en-US" sz="2400" baseline="-25000" dirty="0" err="1"/>
              <a:t>ij</a:t>
            </a:r>
            <a:r>
              <a:rPr lang="en-US" sz="2400" baseline="-25000" dirty="0"/>
              <a:t> </a:t>
            </a:r>
            <a:r>
              <a:rPr lang="en-US" sz="2400" dirty="0"/>
              <a:t>represents the cost of misclassifying a Class-I instance as Class-j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Entries on the diagonal are 0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To evaluate a model, compute the model’s cost as the average cost of the classifications for each of the instances in the test set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The model with the lowest average cost is the best</a:t>
            </a:r>
          </a:p>
          <a:p>
            <a:endParaRPr lang="en-US" sz="2400" dirty="0"/>
          </a:p>
          <a:p>
            <a:r>
              <a:rPr lang="en-US" sz="2400" u="sng" dirty="0"/>
              <a:t>Example:</a:t>
            </a:r>
            <a:endParaRPr lang="en-US" sz="2400" dirty="0"/>
          </a:p>
          <a:p>
            <a:r>
              <a:rPr lang="en-US" sz="2400" dirty="0"/>
              <a:t>       Cost Matrix                         Confusion Matrix </a:t>
            </a:r>
          </a:p>
          <a:p>
            <a:r>
              <a:rPr lang="en-US" sz="2400" dirty="0"/>
              <a:t>       A       B       C                            A         B         C</a:t>
            </a:r>
          </a:p>
          <a:p>
            <a:r>
              <a:rPr lang="en-US" sz="2400" dirty="0"/>
              <a:t>       0        3       2   A                     40       10        0   A </a:t>
            </a:r>
          </a:p>
          <a:p>
            <a:r>
              <a:rPr lang="en-US" sz="2400" dirty="0"/>
              <a:t>       5        0       3   B                     20         5        0   B</a:t>
            </a:r>
          </a:p>
          <a:p>
            <a:r>
              <a:rPr lang="en-US" sz="2400" dirty="0"/>
              <a:t>       2        1       0   C                     10         0       15  C</a:t>
            </a:r>
          </a:p>
          <a:p>
            <a:pPr lvl="1" algn="l" rtl="0"/>
            <a:endParaRPr lang="en-US" sz="2400" dirty="0"/>
          </a:p>
          <a:p>
            <a:pPr lvl="1" algn="l" rtl="0"/>
            <a:r>
              <a:rPr lang="en-US" sz="2400" dirty="0"/>
              <a:t>Cost = ?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366-AEF6-E046-B0B9-B590130B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 rtl="0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Cost-sensitive Model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A3A0-ACF9-BC41-9DA9-40BEDFDC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1066800"/>
            <a:ext cx="7231380" cy="8771632"/>
          </a:xfrm>
        </p:spPr>
        <p:txBody>
          <a:bodyPr/>
          <a:lstStyle/>
          <a:p>
            <a:pPr algn="l" rtl="0"/>
            <a:r>
              <a:rPr lang="en-US" sz="2400" spc="-25" dirty="0">
                <a:cs typeface="Georgia"/>
              </a:rPr>
              <a:t>Instead </a:t>
            </a:r>
            <a:r>
              <a:rPr lang="en-US" sz="2400" spc="-40" dirty="0">
                <a:cs typeface="Georgia"/>
              </a:rPr>
              <a:t>of </a:t>
            </a:r>
            <a:r>
              <a:rPr lang="en-US" sz="2400" spc="-25" dirty="0">
                <a:cs typeface="Georgia"/>
              </a:rPr>
              <a:t>selecting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prediction </a:t>
            </a:r>
            <a:r>
              <a:rPr lang="en-US" sz="2400" spc="-10" dirty="0">
                <a:cs typeface="Georgia"/>
              </a:rPr>
              <a:t>with </a:t>
            </a:r>
            <a:r>
              <a:rPr lang="en-US" sz="2400" spc="-15" dirty="0">
                <a:cs typeface="Georgia"/>
              </a:rPr>
              <a:t>the greatest </a:t>
            </a:r>
            <a:r>
              <a:rPr lang="en-US" sz="2400" spc="-20" dirty="0">
                <a:cs typeface="Georgia"/>
              </a:rPr>
              <a:t>probability, </a:t>
            </a:r>
            <a:r>
              <a:rPr lang="en-US" sz="2400" spc="-30" dirty="0">
                <a:cs typeface="Georgia"/>
              </a:rPr>
              <a:t>compute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0" dirty="0">
                <a:cs typeface="Georgia"/>
              </a:rPr>
              <a:t>ex</a:t>
            </a:r>
            <a:r>
              <a:rPr lang="en-US" sz="2400" spc="-15" dirty="0">
                <a:cs typeface="Georgia"/>
              </a:rPr>
              <a:t>pected </a:t>
            </a:r>
            <a:r>
              <a:rPr lang="en-US" sz="2400" spc="-20" dirty="0">
                <a:cs typeface="Georgia"/>
              </a:rPr>
              <a:t>cost </a:t>
            </a:r>
            <a:r>
              <a:rPr lang="en-US" sz="2400" spc="-35" dirty="0">
                <a:cs typeface="Georgia"/>
              </a:rPr>
              <a:t>for </a:t>
            </a:r>
            <a:r>
              <a:rPr lang="en-US" sz="2400" spc="-40" dirty="0">
                <a:cs typeface="Georgia"/>
              </a:rPr>
              <a:t>each </a:t>
            </a:r>
            <a:r>
              <a:rPr lang="en-US" sz="2400" spc="-25" dirty="0">
                <a:cs typeface="Georgia"/>
              </a:rPr>
              <a:t>prediction </a:t>
            </a:r>
            <a:r>
              <a:rPr lang="en-US" sz="2400" spc="-30" dirty="0">
                <a:cs typeface="Georgia"/>
              </a:rPr>
              <a:t>and </a:t>
            </a:r>
            <a:r>
              <a:rPr lang="en-US" sz="2400" spc="-45" dirty="0">
                <a:cs typeface="Georgia"/>
              </a:rPr>
              <a:t>choose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25" dirty="0">
                <a:cs typeface="Georgia"/>
              </a:rPr>
              <a:t>prediction </a:t>
            </a:r>
            <a:r>
              <a:rPr lang="en-US" sz="2400" spc="10" dirty="0">
                <a:cs typeface="Georgia"/>
              </a:rPr>
              <a:t>that </a:t>
            </a:r>
            <a:r>
              <a:rPr lang="en-US" sz="2400" spc="-25" dirty="0">
                <a:cs typeface="Georgia"/>
              </a:rPr>
              <a:t>results </a:t>
            </a:r>
            <a:r>
              <a:rPr lang="en-US" sz="2400" spc="-35" dirty="0">
                <a:cs typeface="Georgia"/>
              </a:rPr>
              <a:t>in </a:t>
            </a:r>
            <a:r>
              <a:rPr lang="en-US" sz="2400" spc="-15" dirty="0">
                <a:cs typeface="Georgia"/>
              </a:rPr>
              <a:t>the </a:t>
            </a:r>
            <a:r>
              <a:rPr lang="en-US" sz="2400" spc="-35" dirty="0">
                <a:cs typeface="Georgia"/>
              </a:rPr>
              <a:t>lowest </a:t>
            </a:r>
            <a:r>
              <a:rPr lang="en-US" sz="2400" spc="-15" dirty="0">
                <a:cs typeface="Georgia"/>
              </a:rPr>
              <a:t>expected  cost.</a:t>
            </a:r>
          </a:p>
          <a:p>
            <a:pPr algn="l" rtl="0"/>
            <a:r>
              <a:rPr lang="en-US" sz="2400" u="sng" spc="-90" dirty="0">
                <a:cs typeface="Courier New"/>
              </a:rPr>
              <a:t>Example:</a:t>
            </a:r>
            <a:endParaRPr lang="en-US" sz="2400" u="sng" dirty="0">
              <a:cs typeface="Courier New"/>
            </a:endParaRPr>
          </a:p>
          <a:p>
            <a:pPr algn="l" rtl="0"/>
            <a:r>
              <a:rPr lang="en-US" sz="2400" spc="-90" dirty="0">
                <a:cs typeface="Courier New"/>
              </a:rPr>
              <a:t>Given an instance for which the model, such as  Naive Bayes, would  predict the following probabilities for each class</a:t>
            </a:r>
            <a:r>
              <a:rPr lang="en-US" sz="2400" spc="-8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value:</a:t>
            </a:r>
            <a:r>
              <a:rPr lang="en-US" sz="240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Class-1: </a:t>
            </a:r>
            <a:r>
              <a:rPr lang="en-US" sz="2400" spc="-90" dirty="0" err="1">
                <a:cs typeface="Courier New"/>
              </a:rPr>
              <a:t>prob</a:t>
            </a:r>
            <a:r>
              <a:rPr lang="en-US" sz="2400" spc="-7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=</a:t>
            </a:r>
            <a:r>
              <a:rPr lang="en-US" sz="2400" spc="-8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.45    Class-2: </a:t>
            </a:r>
            <a:r>
              <a:rPr lang="en-US" sz="2400" spc="-90" dirty="0" err="1">
                <a:cs typeface="Courier New"/>
              </a:rPr>
              <a:t>prob</a:t>
            </a:r>
            <a:r>
              <a:rPr lang="en-US" sz="2400" spc="-7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=</a:t>
            </a:r>
            <a:r>
              <a:rPr lang="en-US" sz="2400" spc="-8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.35	Class-3: </a:t>
            </a:r>
            <a:r>
              <a:rPr lang="en-US" sz="2400" spc="-90" dirty="0" err="1">
                <a:cs typeface="Courier New"/>
              </a:rPr>
              <a:t>prob</a:t>
            </a:r>
            <a:r>
              <a:rPr lang="en-US" sz="2400" spc="-90" dirty="0">
                <a:cs typeface="Courier New"/>
              </a:rPr>
              <a:t> =</a:t>
            </a:r>
            <a:r>
              <a:rPr lang="en-US" sz="2400" spc="-100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.2</a:t>
            </a:r>
            <a:endParaRPr lang="en-US" sz="2800" dirty="0">
              <a:cs typeface="Courier New"/>
            </a:endParaRPr>
          </a:p>
          <a:p>
            <a:pPr marL="358775">
              <a:lnSpc>
                <a:spcPct val="100000"/>
              </a:lnSpc>
            </a:pPr>
            <a:r>
              <a:rPr lang="en-US" sz="2400" spc="-90" dirty="0">
                <a:cs typeface="Courier New"/>
              </a:rPr>
              <a:t>Cost</a:t>
            </a:r>
            <a:r>
              <a:rPr lang="en-US" sz="2400" spc="-95" dirty="0">
                <a:cs typeface="Courier New"/>
              </a:rPr>
              <a:t> </a:t>
            </a:r>
            <a:r>
              <a:rPr lang="en-US" sz="2400" spc="-90" dirty="0">
                <a:cs typeface="Courier New"/>
              </a:rPr>
              <a:t>matrix:</a:t>
            </a:r>
          </a:p>
          <a:p>
            <a:pPr marL="358775">
              <a:lnSpc>
                <a:spcPct val="100000"/>
              </a:lnSpc>
            </a:pPr>
            <a:r>
              <a:rPr lang="en-US" sz="2400" spc="-90" dirty="0">
                <a:cs typeface="Courier New"/>
              </a:rPr>
              <a:t>   </a:t>
            </a:r>
            <a:r>
              <a:rPr lang="en-US" sz="2400" u="sng" spc="-90" dirty="0">
                <a:cs typeface="Courier New"/>
              </a:rPr>
              <a:t>Actual Class </a:t>
            </a:r>
            <a:r>
              <a:rPr lang="en-US" sz="2400" spc="-90" dirty="0">
                <a:cs typeface="Courier New"/>
              </a:rPr>
              <a:t>                     </a:t>
            </a:r>
            <a:r>
              <a:rPr lang="en-US" sz="2400" u="sng" spc="-90" dirty="0">
                <a:cs typeface="Courier New"/>
              </a:rPr>
              <a:t>Predicted Class</a:t>
            </a:r>
          </a:p>
          <a:p>
            <a:pPr marL="358775">
              <a:lnSpc>
                <a:spcPct val="100000"/>
              </a:lnSpc>
            </a:pPr>
            <a:r>
              <a:rPr lang="en-US" sz="2400" dirty="0">
                <a:cs typeface="Courier New"/>
              </a:rPr>
              <a:t>                         Class-1           Class-2            Class-3</a:t>
            </a:r>
          </a:p>
          <a:p>
            <a:r>
              <a:rPr lang="en-US" sz="2400" dirty="0"/>
              <a:t>           Class-1             0                      3                       3</a:t>
            </a:r>
          </a:p>
          <a:p>
            <a:r>
              <a:rPr lang="en-US" sz="2400" dirty="0"/>
              <a:t>           Class-2             5                      0                       3</a:t>
            </a:r>
          </a:p>
          <a:p>
            <a:r>
              <a:rPr lang="en-US" sz="2400" dirty="0"/>
              <a:t>           Class-3             2                      1                       0</a:t>
            </a:r>
          </a:p>
          <a:p>
            <a:endParaRPr lang="en-US" sz="2400" dirty="0"/>
          </a:p>
          <a:p>
            <a:r>
              <a:rPr lang="en-US" sz="2400" dirty="0"/>
              <a:t>What is the cost of each prediction?</a:t>
            </a:r>
          </a:p>
          <a:p>
            <a:endParaRPr lang="en-US" sz="2400" dirty="0"/>
          </a:p>
          <a:p>
            <a:r>
              <a:rPr lang="en-US" sz="2400" dirty="0"/>
              <a:t>Cost Class-1</a:t>
            </a:r>
          </a:p>
          <a:p>
            <a:endParaRPr lang="en-US" sz="2400" dirty="0"/>
          </a:p>
          <a:p>
            <a:r>
              <a:rPr lang="en-US" sz="2400" dirty="0"/>
              <a:t>Cost Class-2</a:t>
            </a:r>
          </a:p>
          <a:p>
            <a:endParaRPr lang="en-US" sz="2400" dirty="0"/>
          </a:p>
          <a:p>
            <a:r>
              <a:rPr lang="en-US" sz="2400" dirty="0"/>
              <a:t>Cost Class-3</a:t>
            </a:r>
          </a:p>
          <a:p>
            <a:pPr algn="l" rtl="0"/>
            <a:endParaRPr lang="en-US" sz="2400" dirty="0">
              <a:cs typeface="Georgia"/>
            </a:endParaRPr>
          </a:p>
          <a:p>
            <a:pPr marL="0" algn="l" rtl="0"/>
            <a:r>
              <a:rPr lang="en-US" dirty="0"/>
              <a:t>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5477B2-A38E-3C4A-AA27-99FEFB511101}"/>
              </a:ext>
            </a:extLst>
          </p:cNvPr>
          <p:cNvCxnSpPr/>
          <p:nvPr/>
        </p:nvCxnSpPr>
        <p:spPr>
          <a:xfrm>
            <a:off x="1600200" y="4724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1578</Words>
  <Application>Microsoft Macintosh PowerPoint</Application>
  <PresentationFormat>Custom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Cambria Math</vt:lpstr>
      <vt:lpstr>Georgia</vt:lpstr>
      <vt:lpstr>Menlo</vt:lpstr>
      <vt:lpstr>Wingdings</vt:lpstr>
      <vt:lpstr>Office Theme</vt:lpstr>
      <vt:lpstr>Evaluation</vt:lpstr>
      <vt:lpstr>Evaluation</vt:lpstr>
      <vt:lpstr>Evaluation of Models that Predict Probabilities</vt:lpstr>
      <vt:lpstr>Evaluation of Models that Predict Probabilitiea</vt:lpstr>
      <vt:lpstr>Evaluation of Models that Predict Probabilities</vt:lpstr>
      <vt:lpstr>Evaluation of Models that Predict Probabilities</vt:lpstr>
      <vt:lpstr>PowerPoint Presentation</vt:lpstr>
      <vt:lpstr>Cost-sensitive Evaluation</vt:lpstr>
      <vt:lpstr>Cost-sensitive Model Construction</vt:lpstr>
      <vt:lpstr>Using the Model to Maximize Return</vt:lpstr>
      <vt:lpstr>PowerPoint Presentation</vt:lpstr>
      <vt:lpstr>Using the Model to Maximize Return</vt:lpstr>
      <vt:lpstr>Using the Model to Maximize Return</vt:lpstr>
      <vt:lpstr>Using the Model to Maximize Returns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cp:lastModifiedBy>Microsoft Office User</cp:lastModifiedBy>
  <cp:revision>37</cp:revision>
  <dcterms:created xsi:type="dcterms:W3CDTF">2020-07-14T22:17:47Z</dcterms:created>
  <dcterms:modified xsi:type="dcterms:W3CDTF">2020-10-19T05:48:39Z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TeX</vt:lpwstr>
  </property>
  <property fmtid="{D5CDD505-2E9C-101B-9397-08002B2CF9AE}" pid="4" name="LastSaved">
    <vt:filetime>2020-07-14T00:00:00Z</vt:filetime>
  </property>
</Properties>
</file>