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75" r:id="rId14"/>
    <p:sldId id="276" r:id="rId15"/>
    <p:sldId id="277" r:id="rId16"/>
    <p:sldId id="263" r:id="rId17"/>
    <p:sldId id="264" r:id="rId18"/>
    <p:sldId id="278" r:id="rId19"/>
    <p:sldId id="279" r:id="rId20"/>
    <p:sldId id="280" r:id="rId21"/>
    <p:sldId id="281" r:id="rId2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67"/>
  </p:normalViewPr>
  <p:slideViewPr>
    <p:cSldViewPr>
      <p:cViewPr varScale="1">
        <p:scale>
          <a:sx n="75" d="100"/>
          <a:sy n="75" d="100"/>
        </p:scale>
        <p:origin x="27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79524" y="9406863"/>
            <a:ext cx="214629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858187"/>
            <a:ext cx="7391400" cy="57913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35"/>
              </a:spcBef>
            </a:pPr>
            <a:r>
              <a:rPr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Instance-based </a:t>
            </a:r>
            <a:r>
              <a:rPr sz="2800" b="1" u="sng" spc="155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</a:t>
            </a:r>
            <a:r>
              <a:rPr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sz="2800" b="1" u="sng" spc="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Mining</a:t>
            </a:r>
            <a:endParaRPr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b="1" u="sng" dirty="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2400" u="sng" spc="110" dirty="0">
                <a:uFill>
                  <a:solidFill>
                    <a:srgbClr val="000000"/>
                  </a:solidFill>
                </a:uFill>
                <a:cs typeface="Times New Roman"/>
              </a:rPr>
              <a:t>Motivation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cs typeface="Times New Roman"/>
            </a:endParaRPr>
          </a:p>
          <a:p>
            <a:pPr marL="189230" marR="5080" indent="-139065">
              <a:lnSpc>
                <a:spcPct val="102699"/>
              </a:lnSpc>
              <a:spcBef>
                <a:spcPts val="5"/>
              </a:spcBef>
              <a:buFont typeface="Arial Unicode MS"/>
              <a:buChar char="•"/>
              <a:tabLst>
                <a:tab pos="189865" algn="l"/>
              </a:tabLst>
            </a:pPr>
            <a:r>
              <a:rPr sz="2400" spc="25" dirty="0">
                <a:cs typeface="Times New Roman"/>
              </a:rPr>
              <a:t>Suppose </a:t>
            </a:r>
            <a:r>
              <a:rPr sz="2400" spc="35" dirty="0">
                <a:cs typeface="Times New Roman"/>
              </a:rPr>
              <a:t>instead </a:t>
            </a:r>
            <a:r>
              <a:rPr sz="2400" spc="-25" dirty="0">
                <a:cs typeface="Times New Roman"/>
              </a:rPr>
              <a:t>of </a:t>
            </a:r>
            <a:r>
              <a:rPr sz="2400" spc="10" dirty="0">
                <a:cs typeface="Times New Roman"/>
              </a:rPr>
              <a:t>developing </a:t>
            </a:r>
            <a:r>
              <a:rPr sz="2400" spc="55" dirty="0">
                <a:cs typeface="Times New Roman"/>
              </a:rPr>
              <a:t>a </a:t>
            </a:r>
            <a:r>
              <a:rPr sz="2400" spc="10" dirty="0">
                <a:cs typeface="Times New Roman"/>
              </a:rPr>
              <a:t>generalized </a:t>
            </a:r>
            <a:r>
              <a:rPr sz="2400" spc="25" dirty="0">
                <a:cs typeface="Times New Roman"/>
              </a:rPr>
              <a:t>model </a:t>
            </a:r>
            <a:r>
              <a:rPr sz="2400" spc="15" dirty="0">
                <a:cs typeface="Times New Roman"/>
              </a:rPr>
              <a:t>from </a:t>
            </a:r>
            <a:r>
              <a:rPr sz="2400" spc="55" dirty="0">
                <a:cs typeface="Times New Roman"/>
              </a:rPr>
              <a:t>a </a:t>
            </a:r>
            <a:r>
              <a:rPr sz="2400" spc="35" dirty="0">
                <a:cs typeface="Times New Roman"/>
              </a:rPr>
              <a:t>set </a:t>
            </a:r>
            <a:r>
              <a:rPr sz="2400" spc="-25" dirty="0">
                <a:cs typeface="Times New Roman"/>
              </a:rPr>
              <a:t>of </a:t>
            </a:r>
            <a:r>
              <a:rPr sz="2400" spc="25" dirty="0">
                <a:cs typeface="Times New Roman"/>
              </a:rPr>
              <a:t>instances, </a:t>
            </a:r>
            <a:r>
              <a:rPr sz="2400" spc="-25" dirty="0">
                <a:cs typeface="Times New Roman"/>
              </a:rPr>
              <a:t>we </a:t>
            </a:r>
            <a:r>
              <a:rPr sz="2400" spc="30" dirty="0">
                <a:cs typeface="Times New Roman"/>
              </a:rPr>
              <a:t>store </a:t>
            </a:r>
            <a:r>
              <a:rPr sz="2400" spc="55" dirty="0">
                <a:cs typeface="Times New Roman"/>
              </a:rPr>
              <a:t>the  </a:t>
            </a:r>
            <a:r>
              <a:rPr sz="2400" spc="25" dirty="0">
                <a:cs typeface="Times New Roman"/>
              </a:rPr>
              <a:t>instances </a:t>
            </a:r>
            <a:r>
              <a:rPr sz="2400" spc="15" dirty="0">
                <a:cs typeface="Times New Roman"/>
              </a:rPr>
              <a:t>themselves </a:t>
            </a:r>
            <a:r>
              <a:rPr sz="2400" spc="50" dirty="0">
                <a:cs typeface="Times New Roman"/>
              </a:rPr>
              <a:t>and </a:t>
            </a:r>
            <a:r>
              <a:rPr sz="2400" spc="15" dirty="0">
                <a:cs typeface="Times New Roman"/>
              </a:rPr>
              <a:t>use </a:t>
            </a:r>
            <a:r>
              <a:rPr sz="2400" spc="50" dirty="0">
                <a:cs typeface="Times New Roman"/>
              </a:rPr>
              <a:t>them to </a:t>
            </a:r>
            <a:r>
              <a:rPr sz="2400" dirty="0">
                <a:cs typeface="Times New Roman"/>
              </a:rPr>
              <a:t>classify </a:t>
            </a:r>
            <a:r>
              <a:rPr sz="2400" spc="55" dirty="0">
                <a:cs typeface="Times New Roman"/>
              </a:rPr>
              <a:t>a </a:t>
            </a:r>
            <a:r>
              <a:rPr sz="2400" spc="10" dirty="0">
                <a:cs typeface="Times New Roman"/>
              </a:rPr>
              <a:t>new</a:t>
            </a:r>
            <a:r>
              <a:rPr sz="2400" spc="29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instance.</a:t>
            </a:r>
            <a:endParaRPr sz="2400" dirty="0">
              <a:cs typeface="Times New Roman"/>
            </a:endParaRPr>
          </a:p>
          <a:p>
            <a:pPr marL="189230" marR="5080" indent="-139065">
              <a:lnSpc>
                <a:spcPct val="102699"/>
              </a:lnSpc>
              <a:spcBef>
                <a:spcPts val="885"/>
              </a:spcBef>
              <a:buFont typeface="Arial Unicode MS"/>
              <a:buChar char="•"/>
              <a:tabLst>
                <a:tab pos="189865" algn="l"/>
              </a:tabLst>
            </a:pPr>
            <a:r>
              <a:rPr sz="2400" spc="50" dirty="0">
                <a:cs typeface="Times New Roman"/>
              </a:rPr>
              <a:t>Thus </a:t>
            </a:r>
            <a:r>
              <a:rPr sz="2400" spc="55" dirty="0">
                <a:cs typeface="Times New Roman"/>
              </a:rPr>
              <a:t>the </a:t>
            </a:r>
            <a:r>
              <a:rPr sz="2400" spc="20" dirty="0">
                <a:cs typeface="Times New Roman"/>
              </a:rPr>
              <a:t>“work” </a:t>
            </a:r>
            <a:r>
              <a:rPr sz="2400" spc="-5" dirty="0">
                <a:cs typeface="Times New Roman"/>
              </a:rPr>
              <a:t>is </a:t>
            </a:r>
            <a:r>
              <a:rPr sz="2400" spc="25" dirty="0">
                <a:cs typeface="Times New Roman"/>
              </a:rPr>
              <a:t>done when </a:t>
            </a:r>
            <a:r>
              <a:rPr sz="2400" spc="55" dirty="0">
                <a:cs typeface="Times New Roman"/>
              </a:rPr>
              <a:t>the </a:t>
            </a:r>
            <a:r>
              <a:rPr sz="2400" spc="10" dirty="0">
                <a:cs typeface="Times New Roman"/>
              </a:rPr>
              <a:t>new </a:t>
            </a:r>
            <a:r>
              <a:rPr sz="2400" spc="30" dirty="0">
                <a:cs typeface="Times New Roman"/>
              </a:rPr>
              <a:t>instance </a:t>
            </a:r>
            <a:r>
              <a:rPr sz="2400" spc="-5" dirty="0">
                <a:cs typeface="Times New Roman"/>
              </a:rPr>
              <a:t>is </a:t>
            </a:r>
            <a:r>
              <a:rPr sz="2400" spc="30" dirty="0">
                <a:cs typeface="Times New Roman"/>
              </a:rPr>
              <a:t>presented </a:t>
            </a:r>
            <a:r>
              <a:rPr sz="2400" dirty="0">
                <a:cs typeface="Times New Roman"/>
              </a:rPr>
              <a:t>for </a:t>
            </a:r>
            <a:r>
              <a:rPr sz="2400" spc="10" dirty="0">
                <a:cs typeface="Times New Roman"/>
              </a:rPr>
              <a:t>classification, </a:t>
            </a:r>
            <a:r>
              <a:rPr sz="2400" spc="35" dirty="0">
                <a:cs typeface="Times New Roman"/>
              </a:rPr>
              <a:t>instead </a:t>
            </a:r>
            <a:r>
              <a:rPr sz="2400" spc="-25" dirty="0">
                <a:cs typeface="Times New Roman"/>
              </a:rPr>
              <a:t>of </a:t>
            </a:r>
            <a:r>
              <a:rPr sz="2400" spc="25" dirty="0">
                <a:cs typeface="Times New Roman"/>
              </a:rPr>
              <a:t>when  </a:t>
            </a:r>
            <a:r>
              <a:rPr sz="2400" spc="55" dirty="0">
                <a:cs typeface="Times New Roman"/>
              </a:rPr>
              <a:t>the </a:t>
            </a:r>
            <a:r>
              <a:rPr sz="2400" spc="40" dirty="0">
                <a:cs typeface="Times New Roman"/>
              </a:rPr>
              <a:t>training </a:t>
            </a:r>
            <a:r>
              <a:rPr sz="2400" spc="25" dirty="0">
                <a:cs typeface="Times New Roman"/>
              </a:rPr>
              <a:t>instances </a:t>
            </a:r>
            <a:r>
              <a:rPr sz="2400" spc="35" dirty="0">
                <a:cs typeface="Times New Roman"/>
              </a:rPr>
              <a:t>are</a:t>
            </a:r>
            <a:r>
              <a:rPr sz="2400" spc="229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encountered</a:t>
            </a:r>
            <a:endParaRPr sz="2400" dirty="0">
              <a:cs typeface="Times New Roman"/>
            </a:endParaRPr>
          </a:p>
          <a:p>
            <a:pPr marL="189230" marR="6350" indent="-139065">
              <a:lnSpc>
                <a:spcPct val="102699"/>
              </a:lnSpc>
              <a:spcBef>
                <a:spcPts val="900"/>
              </a:spcBef>
              <a:buFont typeface="Arial Unicode MS"/>
              <a:buChar char="•"/>
              <a:tabLst>
                <a:tab pos="189865" algn="l"/>
              </a:tabLst>
            </a:pPr>
            <a:r>
              <a:rPr sz="2400" spc="20" dirty="0">
                <a:cs typeface="Times New Roman"/>
              </a:rPr>
              <a:t>Called </a:t>
            </a:r>
            <a:r>
              <a:rPr sz="2400" spc="55" dirty="0">
                <a:cs typeface="Times New Roman"/>
              </a:rPr>
              <a:t>a </a:t>
            </a:r>
            <a:r>
              <a:rPr sz="2400" i="1" dirty="0">
                <a:solidFill>
                  <a:srgbClr val="FF0000"/>
                </a:solidFill>
                <a:cs typeface="Times New Roman"/>
              </a:rPr>
              <a:t>lazy </a:t>
            </a:r>
            <a:r>
              <a:rPr sz="2400" i="1" spc="5" dirty="0">
                <a:solidFill>
                  <a:srgbClr val="FF0000"/>
                </a:solidFill>
                <a:cs typeface="Times New Roman"/>
              </a:rPr>
              <a:t>learner </a:t>
            </a:r>
            <a:r>
              <a:rPr sz="2400" spc="5" dirty="0">
                <a:cs typeface="Times New Roman"/>
              </a:rPr>
              <a:t>since </a:t>
            </a:r>
            <a:r>
              <a:rPr sz="2400" spc="50" dirty="0">
                <a:cs typeface="Times New Roman"/>
              </a:rPr>
              <a:t>it </a:t>
            </a:r>
            <a:r>
              <a:rPr sz="2400" spc="35" dirty="0">
                <a:cs typeface="Times New Roman"/>
              </a:rPr>
              <a:t>postpones </a:t>
            </a:r>
            <a:r>
              <a:rPr sz="2400" spc="55" dirty="0">
                <a:cs typeface="Times New Roman"/>
              </a:rPr>
              <a:t>the </a:t>
            </a:r>
            <a:r>
              <a:rPr sz="2400" spc="5" dirty="0">
                <a:cs typeface="Times New Roman"/>
              </a:rPr>
              <a:t>work </a:t>
            </a:r>
            <a:r>
              <a:rPr sz="2400" spc="20" dirty="0">
                <a:cs typeface="Times New Roman"/>
              </a:rPr>
              <a:t>as </a:t>
            </a:r>
            <a:r>
              <a:rPr sz="2400" spc="5" dirty="0">
                <a:cs typeface="Times New Roman"/>
              </a:rPr>
              <a:t>long </a:t>
            </a:r>
            <a:r>
              <a:rPr sz="2400" spc="20" dirty="0">
                <a:cs typeface="Times New Roman"/>
              </a:rPr>
              <a:t>as </a:t>
            </a:r>
            <a:r>
              <a:rPr sz="2400" spc="15" dirty="0">
                <a:cs typeface="Times New Roman"/>
              </a:rPr>
              <a:t>possible, </a:t>
            </a:r>
            <a:r>
              <a:rPr sz="2400" spc="20" dirty="0">
                <a:cs typeface="Times New Roman"/>
              </a:rPr>
              <a:t>as </a:t>
            </a:r>
            <a:r>
              <a:rPr sz="2400" spc="25" dirty="0">
                <a:cs typeface="Times New Roman"/>
              </a:rPr>
              <a:t>opposed </a:t>
            </a:r>
            <a:r>
              <a:rPr sz="2400" spc="50" dirty="0">
                <a:cs typeface="Times New Roman"/>
              </a:rPr>
              <a:t>to </a:t>
            </a:r>
            <a:r>
              <a:rPr sz="2400" i="1" spc="-15" dirty="0">
                <a:cs typeface="Times New Roman"/>
              </a:rPr>
              <a:t>eager  </a:t>
            </a:r>
            <a:r>
              <a:rPr sz="2400" i="1" spc="5" dirty="0">
                <a:cs typeface="Times New Roman"/>
              </a:rPr>
              <a:t>learners </a:t>
            </a:r>
            <a:r>
              <a:rPr sz="2400" spc="80" dirty="0">
                <a:cs typeface="Times New Roman"/>
              </a:rPr>
              <a:t>that </a:t>
            </a:r>
            <a:r>
              <a:rPr sz="2400" spc="5" dirty="0">
                <a:cs typeface="Times New Roman"/>
              </a:rPr>
              <a:t>develop </a:t>
            </a:r>
            <a:r>
              <a:rPr sz="2400" spc="55" dirty="0">
                <a:cs typeface="Times New Roman"/>
              </a:rPr>
              <a:t>a </a:t>
            </a:r>
            <a:r>
              <a:rPr sz="2400" spc="10" dirty="0">
                <a:cs typeface="Times New Roman"/>
              </a:rPr>
              <a:t>generalized </a:t>
            </a:r>
            <a:r>
              <a:rPr sz="2400" spc="25" dirty="0">
                <a:cs typeface="Times New Roman"/>
              </a:rPr>
              <a:t>model </a:t>
            </a:r>
            <a:r>
              <a:rPr sz="2400" spc="20" dirty="0">
                <a:cs typeface="Times New Roman"/>
              </a:rPr>
              <a:t>as </a:t>
            </a:r>
            <a:r>
              <a:rPr sz="2400" spc="15" dirty="0">
                <a:cs typeface="Times New Roman"/>
              </a:rPr>
              <a:t>soon </a:t>
            </a:r>
            <a:r>
              <a:rPr sz="2400" spc="20" dirty="0">
                <a:cs typeface="Times New Roman"/>
              </a:rPr>
              <a:t>as </a:t>
            </a:r>
            <a:r>
              <a:rPr sz="2400" spc="55" dirty="0">
                <a:cs typeface="Times New Roman"/>
              </a:rPr>
              <a:t>the </a:t>
            </a:r>
            <a:r>
              <a:rPr sz="2400" spc="40" dirty="0">
                <a:cs typeface="Times New Roman"/>
              </a:rPr>
              <a:t>training </a:t>
            </a:r>
            <a:r>
              <a:rPr sz="2400" spc="65" dirty="0">
                <a:cs typeface="Times New Roman"/>
              </a:rPr>
              <a:t>data </a:t>
            </a:r>
            <a:r>
              <a:rPr sz="2400" spc="-5" dirty="0">
                <a:cs typeface="Times New Roman"/>
              </a:rPr>
              <a:t>is</a:t>
            </a:r>
            <a:r>
              <a:rPr sz="2400" spc="10" dirty="0">
                <a:cs typeface="Times New Roman"/>
              </a:rPr>
              <a:t> </a:t>
            </a:r>
            <a:r>
              <a:rPr sz="2400" spc="30" dirty="0">
                <a:cs typeface="Times New Roman"/>
              </a:rPr>
              <a:t>encountered.</a:t>
            </a: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3042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DD9C-4B31-4749-B77C-C966DBD2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a </a:t>
            </a:r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kD</a:t>
            </a: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-tree: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0370-E25A-AD46-B2E9-48E47026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10" y="1219200"/>
            <a:ext cx="7349490" cy="8125301"/>
          </a:xfrm>
        </p:spPr>
        <p:txBody>
          <a:bodyPr/>
          <a:lstStyle/>
          <a:p>
            <a:r>
              <a:rPr lang="en-US" sz="2400" dirty="0"/>
              <a:t>Observed instances in 2-dimensional space are:</a:t>
            </a:r>
          </a:p>
          <a:p>
            <a:endParaRPr lang="en-US" sz="2400" dirty="0"/>
          </a:p>
          <a:p>
            <a:r>
              <a:rPr lang="en-US" sz="2400" dirty="0"/>
              <a:t>(3,8)      (6,7)     (7,4)      (2,2)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 the variance along each axis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the axis with the largest variance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 the mean of the attribute values along this axis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select the observed instance whose value along this axis is closest to the mean value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place the selected instance as the root of the tree or subtree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pass observed instances down the branches</a:t>
            </a:r>
          </a:p>
        </p:txBody>
      </p:sp>
    </p:spTree>
    <p:extLst>
      <p:ext uri="{BB962C8B-B14F-4D97-AF65-F5344CB8AC3E}">
        <p14:creationId xmlns:p14="http://schemas.microsoft.com/office/powerpoint/2010/main" val="291333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0441" y="2175769"/>
            <a:ext cx="1811655" cy="1811655"/>
            <a:chOff x="2980441" y="2175769"/>
            <a:chExt cx="1811655" cy="1811655"/>
          </a:xfrm>
        </p:grpSpPr>
        <p:sp>
          <p:nvSpPr>
            <p:cNvPr id="3" name="object 3"/>
            <p:cNvSpPr/>
            <p:nvPr/>
          </p:nvSpPr>
          <p:spPr>
            <a:xfrm>
              <a:off x="4335315" y="3129196"/>
              <a:ext cx="105373" cy="1053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2421" y="2326302"/>
              <a:ext cx="105386" cy="1053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34592" y="2527038"/>
              <a:ext cx="105386" cy="1053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1710" y="3530643"/>
              <a:ext cx="105373" cy="1053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2950" y="2178278"/>
              <a:ext cx="1806575" cy="1806575"/>
            </a:xfrm>
            <a:custGeom>
              <a:avLst/>
              <a:gdLst/>
              <a:ahLst/>
              <a:cxnLst/>
              <a:rect l="l" t="t" r="r" b="b"/>
              <a:pathLst>
                <a:path w="1806575" h="1806575">
                  <a:moveTo>
                    <a:pt x="0" y="1806498"/>
                  </a:moveTo>
                  <a:lnTo>
                    <a:pt x="1806498" y="1806498"/>
                  </a:lnTo>
                  <a:lnTo>
                    <a:pt x="1806498" y="0"/>
                  </a:lnTo>
                  <a:lnTo>
                    <a:pt x="0" y="0"/>
                  </a:lnTo>
                  <a:lnTo>
                    <a:pt x="0" y="1806498"/>
                  </a:lnTo>
                  <a:close/>
                </a:path>
                <a:path w="1806575" h="1806575">
                  <a:moveTo>
                    <a:pt x="0" y="1003617"/>
                  </a:moveTo>
                  <a:lnTo>
                    <a:pt x="1806498" y="1003617"/>
                  </a:lnTo>
                </a:path>
              </a:pathLst>
            </a:custGeom>
            <a:ln w="50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87645" y="3249473"/>
            <a:ext cx="35376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5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7,4</a:t>
            </a:r>
            <a:r>
              <a:rPr sz="950" spc="-5" dirty="0">
                <a:latin typeface="Times New Roman"/>
                <a:cs typeface="Times New Roman"/>
              </a:rPr>
              <a:t>)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1527" y="901838"/>
            <a:ext cx="2791460" cy="19864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Arial"/>
              <a:cs typeface="Arial"/>
            </a:endParaRPr>
          </a:p>
          <a:p>
            <a:pPr marL="1723389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(3,8)</a:t>
            </a:r>
            <a:endParaRPr sz="1400" dirty="0">
              <a:latin typeface="Times New Roman"/>
              <a:cs typeface="Times New Roman"/>
            </a:endParaRPr>
          </a:p>
          <a:p>
            <a:pPr marL="2275205">
              <a:lnSpc>
                <a:spcPct val="100000"/>
              </a:lnSpc>
              <a:spcBef>
                <a:spcPts val="440"/>
              </a:spcBef>
            </a:pPr>
            <a:r>
              <a:rPr sz="1400" spc="-5" dirty="0">
                <a:latin typeface="Times New Roman"/>
                <a:cs typeface="Times New Roman"/>
              </a:rPr>
              <a:t>(6,7)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4039" y="3600737"/>
            <a:ext cx="35376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(2,2)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4424" y="4548294"/>
            <a:ext cx="5410200" cy="156260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endParaRPr lang="en-US" sz="2000" spc="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spc="50" dirty="0">
                <a:latin typeface="Arial"/>
                <a:cs typeface="Arial"/>
              </a:rPr>
              <a:t>This </a:t>
            </a:r>
            <a:r>
              <a:rPr sz="2000" spc="55" dirty="0">
                <a:latin typeface="Arial"/>
                <a:cs typeface="Arial"/>
              </a:rPr>
              <a:t>gives </a:t>
            </a:r>
            <a:r>
              <a:rPr sz="2000" spc="-10" dirty="0">
                <a:latin typeface="Arial"/>
                <a:cs typeface="Arial"/>
              </a:rPr>
              <a:t>us </a:t>
            </a:r>
            <a:r>
              <a:rPr sz="2000" spc="60" dirty="0">
                <a:latin typeface="Arial"/>
                <a:cs typeface="Arial"/>
              </a:rPr>
              <a:t>the </a:t>
            </a:r>
            <a:r>
              <a:rPr sz="2000" spc="95" dirty="0">
                <a:latin typeface="Arial"/>
                <a:cs typeface="Arial"/>
              </a:rPr>
              <a:t>following tree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structure</a:t>
            </a:r>
            <a:r>
              <a:rPr lang="en-US" sz="2000" spc="110" dirty="0">
                <a:latin typeface="Arial"/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2000" dirty="0">
              <a:latin typeface="Arial"/>
              <a:cs typeface="Arial"/>
            </a:endParaRPr>
          </a:p>
          <a:p>
            <a:pPr marL="1856105">
              <a:lnSpc>
                <a:spcPct val="100000"/>
              </a:lnSpc>
              <a:spcBef>
                <a:spcPts val="515"/>
              </a:spcBef>
            </a:pPr>
            <a:r>
              <a:rPr lang="en-US" sz="2000" spc="10" dirty="0">
                <a:latin typeface="Times New Roman"/>
                <a:cs typeface="Times New Roman"/>
              </a:rPr>
              <a:t>           </a:t>
            </a:r>
            <a:r>
              <a:rPr sz="2000" spc="10" dirty="0">
                <a:latin typeface="Times New Roman"/>
                <a:cs typeface="Times New Roman"/>
              </a:rPr>
              <a:t>(7,4)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y−split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5192" y="6027686"/>
            <a:ext cx="854385" cy="369332"/>
          </a:xfrm>
          <a:custGeom>
            <a:avLst/>
            <a:gdLst/>
            <a:ahLst/>
            <a:cxnLst/>
            <a:rect l="l" t="t" r="r" b="b"/>
            <a:pathLst>
              <a:path w="374650" h="187325">
                <a:moveTo>
                  <a:pt x="187032" y="0"/>
                </a:moveTo>
                <a:lnTo>
                  <a:pt x="0" y="187032"/>
                </a:lnTo>
              </a:path>
              <a:path w="374650" h="187325">
                <a:moveTo>
                  <a:pt x="187032" y="0"/>
                </a:moveTo>
                <a:lnTo>
                  <a:pt x="374065" y="187032"/>
                </a:lnTo>
              </a:path>
            </a:pathLst>
          </a:custGeom>
          <a:ln w="4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D0ABB-72AF-9A43-A4CA-FEBDA9161C38}"/>
              </a:ext>
            </a:extLst>
          </p:cNvPr>
          <p:cNvSpPr txBox="1"/>
          <p:nvPr/>
        </p:nvSpPr>
        <p:spPr>
          <a:xfrm>
            <a:off x="3128344" y="64468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1B91C-E87D-1B42-8C6F-A6700175F0B3}"/>
              </a:ext>
            </a:extLst>
          </p:cNvPr>
          <p:cNvSpPr txBox="1"/>
          <p:nvPr/>
        </p:nvSpPr>
        <p:spPr>
          <a:xfrm>
            <a:off x="4187285" y="6446850"/>
            <a:ext cx="17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of instances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2F3AC-6552-B444-977B-804E9D2E28FD}"/>
              </a:ext>
            </a:extLst>
          </p:cNvPr>
          <p:cNvSpPr txBox="1"/>
          <p:nvPr/>
        </p:nvSpPr>
        <p:spPr>
          <a:xfrm>
            <a:off x="2526666" y="382836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315" y="1876468"/>
            <a:ext cx="105373" cy="10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32421" y="1073587"/>
            <a:ext cx="105386" cy="105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4592" y="1274310"/>
            <a:ext cx="105386" cy="105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1710" y="2277915"/>
            <a:ext cx="105373" cy="105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80441" y="923041"/>
          <a:ext cx="1807210" cy="1806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36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017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950" spc="-5" dirty="0">
                          <a:latin typeface="Times New Roman"/>
                          <a:cs typeface="Times New Roman"/>
                        </a:rPr>
                        <a:t>(3,8)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950" spc="-5" dirty="0">
                          <a:latin typeface="Times New Roman"/>
                          <a:cs typeface="Times New Roman"/>
                        </a:rPr>
                        <a:t>(6,7)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894">
                <a:tc gridSpan="2">
                  <a:txBody>
                    <a:bodyPr/>
                    <a:lstStyle/>
                    <a:p>
                      <a:pPr marR="26289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(7,4)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950" spc="-5" dirty="0">
                          <a:latin typeface="Times New Roman"/>
                          <a:cs typeface="Times New Roman"/>
                        </a:rPr>
                        <a:t>(2,2)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70FC-3479-E942-9AAE-F604A605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kD</a:t>
            </a: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6EBA-9832-0A43-BD54-1D07C0C5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7467600" cy="8474564"/>
          </a:xfrm>
        </p:spPr>
        <p:txBody>
          <a:bodyPr/>
          <a:lstStyle/>
          <a:p>
            <a:pPr marL="163830" indent="-139065">
              <a:lnSpc>
                <a:spcPct val="100000"/>
              </a:lnSpc>
              <a:spcBef>
                <a:spcPts val="850"/>
              </a:spcBef>
              <a:buFont typeface="Arial Unicode MS"/>
              <a:buChar char="•"/>
              <a:tabLst>
                <a:tab pos="164465" algn="l"/>
              </a:tabLst>
            </a:pPr>
            <a:r>
              <a:rPr lang="en-US" sz="2400" spc="35" dirty="0">
                <a:cs typeface="Times New Roman"/>
              </a:rPr>
              <a:t>Finding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nearest </a:t>
            </a:r>
            <a:r>
              <a:rPr lang="en-US" sz="2400" spc="20" dirty="0">
                <a:cs typeface="Times New Roman"/>
              </a:rPr>
              <a:t>neighbor in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355" dirty="0">
                <a:cs typeface="Times New Roman"/>
              </a:rPr>
              <a:t> </a:t>
            </a:r>
            <a:r>
              <a:rPr lang="en-US" sz="2400" spc="30" dirty="0" err="1">
                <a:cs typeface="Times New Roman"/>
              </a:rPr>
              <a:t>kD</a:t>
            </a:r>
            <a:r>
              <a:rPr lang="en-US" sz="2400" spc="30" dirty="0">
                <a:cs typeface="Times New Roman"/>
              </a:rPr>
              <a:t>-tree</a:t>
            </a:r>
            <a:endParaRPr lang="en-US" sz="2400" dirty="0">
              <a:cs typeface="Times New Roman"/>
            </a:endParaRPr>
          </a:p>
          <a:p>
            <a:pPr marL="468630" marR="19050" lvl="1" indent="-177165" algn="just">
              <a:lnSpc>
                <a:spcPct val="102699"/>
              </a:lnSpc>
              <a:spcBef>
                <a:spcPts val="320"/>
              </a:spcBef>
              <a:buAutoNum type="arabicPeriod"/>
              <a:tabLst>
                <a:tab pos="469265" algn="l"/>
              </a:tabLst>
            </a:pPr>
            <a:r>
              <a:rPr lang="en-US" sz="2400" spc="15" dirty="0">
                <a:cs typeface="Times New Roman"/>
              </a:rPr>
              <a:t>Given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instance, </a:t>
            </a:r>
            <a:r>
              <a:rPr lang="en-US" sz="2400" spc="-5" dirty="0">
                <a:cs typeface="Times New Roman"/>
              </a:rPr>
              <a:t>move </a:t>
            </a:r>
            <a:r>
              <a:rPr lang="en-US" sz="2400" spc="10" dirty="0">
                <a:cs typeface="Times New Roman"/>
              </a:rPr>
              <a:t>down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branches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tree, </a:t>
            </a:r>
            <a:r>
              <a:rPr lang="en-US" sz="2400" spc="10" dirty="0">
                <a:cs typeface="Times New Roman"/>
              </a:rPr>
              <a:t>looking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subspace </a:t>
            </a:r>
            <a:r>
              <a:rPr lang="en-US" sz="2400" spc="20" dirty="0">
                <a:cs typeface="Times New Roman"/>
              </a:rPr>
              <a:t>in 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tree </a:t>
            </a:r>
            <a:r>
              <a:rPr lang="en-US" sz="2400" spc="20" dirty="0">
                <a:cs typeface="Times New Roman"/>
              </a:rPr>
              <a:t>where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10" dirty="0">
                <a:cs typeface="Times New Roman"/>
              </a:rPr>
              <a:t>would</a:t>
            </a:r>
            <a:r>
              <a:rPr lang="en-US" sz="2400" spc="16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20" dirty="0">
                <a:cs typeface="Times New Roman"/>
              </a:rPr>
              <a:t>placed</a:t>
            </a:r>
            <a:endParaRPr lang="en-US" sz="2400" dirty="0">
              <a:cs typeface="Times New Roman"/>
            </a:endParaRPr>
          </a:p>
          <a:p>
            <a:pPr marL="727710" marR="17780" lvl="2" indent="-147955" algn="just">
              <a:lnSpc>
                <a:spcPct val="102699"/>
              </a:lnSpc>
              <a:spcBef>
                <a:spcPts val="325"/>
              </a:spcBef>
              <a:buChar char="–"/>
              <a:tabLst>
                <a:tab pos="728345" algn="l"/>
              </a:tabLst>
            </a:pPr>
            <a:r>
              <a:rPr lang="en-US" sz="2400" spc="25" dirty="0">
                <a:cs typeface="Times New Roman"/>
              </a:rPr>
              <a:t>Note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25" dirty="0">
                <a:cs typeface="Times New Roman"/>
              </a:rPr>
              <a:t>subspace </a:t>
            </a:r>
            <a:r>
              <a:rPr lang="en-US" sz="2400" spc="20" dirty="0">
                <a:cs typeface="Times New Roman"/>
              </a:rPr>
              <a:t>need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25" dirty="0">
                <a:cs typeface="Times New Roman"/>
              </a:rPr>
              <a:t>contain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0" dirty="0">
                <a:cs typeface="Times New Roman"/>
              </a:rPr>
              <a:t>closest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instance.</a:t>
            </a:r>
            <a:endParaRPr lang="en-US" sz="2400" dirty="0">
              <a:cs typeface="Times New Roman"/>
            </a:endParaRPr>
          </a:p>
          <a:p>
            <a:pPr marL="727710" marR="20320" lvl="2" indent="-147955" algn="just">
              <a:lnSpc>
                <a:spcPct val="102699"/>
              </a:lnSpc>
              <a:spcBef>
                <a:spcPts val="160"/>
              </a:spcBef>
              <a:buChar char="–"/>
              <a:tabLst>
                <a:tab pos="728345" algn="l"/>
              </a:tabLst>
            </a:pPr>
            <a:r>
              <a:rPr lang="en-US" sz="2400" spc="70" dirty="0">
                <a:cs typeface="Times New Roman"/>
              </a:rPr>
              <a:t>But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-10" dirty="0">
                <a:cs typeface="Times New Roman"/>
              </a:rPr>
              <a:t>gives </a:t>
            </a:r>
            <a:r>
              <a:rPr lang="en-US" sz="2400" spc="30" dirty="0">
                <a:cs typeface="Times New Roman"/>
              </a:rPr>
              <a:t>us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5" dirty="0">
                <a:cs typeface="Times New Roman"/>
              </a:rPr>
              <a:t>place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60" dirty="0">
                <a:cs typeface="Times New Roman"/>
              </a:rPr>
              <a:t>start,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any </a:t>
            </a:r>
            <a:r>
              <a:rPr lang="en-US" sz="2400" spc="60" dirty="0">
                <a:cs typeface="Times New Roman"/>
              </a:rPr>
              <a:t>better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45" dirty="0">
                <a:cs typeface="Times New Roman"/>
              </a:rPr>
              <a:t>must be </a:t>
            </a:r>
            <a:r>
              <a:rPr lang="en-US" sz="2400" dirty="0">
                <a:cs typeface="Times New Roman"/>
              </a:rPr>
              <a:t>closer 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40" dirty="0">
                <a:cs typeface="Times New Roman"/>
              </a:rPr>
              <a:t>this</a:t>
            </a:r>
            <a:r>
              <a:rPr lang="en-US" sz="2400" spc="27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subspace</a:t>
            </a:r>
            <a:endParaRPr lang="en-US" sz="2400" dirty="0">
              <a:cs typeface="Times New Roman"/>
            </a:endParaRPr>
          </a:p>
          <a:p>
            <a:pPr marL="468630" marR="18415" lvl="1" indent="-177165" algn="just">
              <a:lnSpc>
                <a:spcPct val="102699"/>
              </a:lnSpc>
              <a:spcBef>
                <a:spcPts val="320"/>
              </a:spcBef>
              <a:buAutoNum type="arabicPeriod"/>
              <a:tabLst>
                <a:tab pos="469265" algn="l"/>
              </a:tabLst>
            </a:pPr>
            <a:r>
              <a:rPr lang="en-US" sz="2400" spc="45" dirty="0">
                <a:cs typeface="Times New Roman"/>
              </a:rPr>
              <a:t>Compute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25" dirty="0">
                <a:cs typeface="Times New Roman"/>
              </a:rPr>
              <a:t>subspace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35" dirty="0">
                <a:cs typeface="Times New Roman"/>
              </a:rPr>
              <a:t>note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5" dirty="0">
                <a:cs typeface="Times New Roman"/>
              </a:rPr>
              <a:t>associated </a:t>
            </a:r>
            <a:r>
              <a:rPr lang="en-US" sz="2400" spc="35" dirty="0">
                <a:cs typeface="Times New Roman"/>
              </a:rPr>
              <a:t>with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35" dirty="0">
                <a:cs typeface="Times New Roman"/>
              </a:rPr>
              <a:t>node </a:t>
            </a:r>
            <a:r>
              <a:rPr lang="en-US" sz="2400" spc="20" dirty="0">
                <a:cs typeface="Times New Roman"/>
              </a:rPr>
              <a:t>in 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tree.</a:t>
            </a:r>
            <a:endParaRPr lang="en-US" sz="2400" dirty="0">
              <a:cs typeface="Times New Roman"/>
            </a:endParaRPr>
          </a:p>
          <a:p>
            <a:pPr marL="468630" lvl="1" indent="-177800" algn="just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69265" algn="l"/>
              </a:tabLst>
            </a:pPr>
            <a:r>
              <a:rPr lang="en-US" sz="2400" spc="35" dirty="0">
                <a:cs typeface="Times New Roman"/>
              </a:rPr>
              <a:t>Set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0" dirty="0">
                <a:cs typeface="Times New Roman"/>
              </a:rPr>
              <a:t>as</a:t>
            </a:r>
            <a:r>
              <a:rPr lang="en-US" sz="2400" spc="30" dirty="0">
                <a:cs typeface="Times New Roman"/>
              </a:rPr>
              <a:t> </a:t>
            </a:r>
            <a:r>
              <a:rPr lang="en-US" sz="2400" spc="55" dirty="0">
                <a:cs typeface="Arial"/>
              </a:rPr>
              <a:t>best-candidate</a:t>
            </a:r>
            <a:r>
              <a:rPr lang="en-US" sz="2400" spc="55" dirty="0">
                <a:cs typeface="Times New Roman"/>
              </a:rPr>
              <a:t>.</a:t>
            </a:r>
            <a:endParaRPr lang="en-US" sz="2400" dirty="0">
              <a:cs typeface="Times New Roman"/>
            </a:endParaRPr>
          </a:p>
          <a:p>
            <a:pPr marL="727710" marR="17780" lvl="2" indent="-147955" algn="just">
              <a:lnSpc>
                <a:spcPct val="102699"/>
              </a:lnSpc>
              <a:spcBef>
                <a:spcPts val="325"/>
              </a:spcBef>
              <a:buChar char="–"/>
              <a:tabLst>
                <a:tab pos="728345" algn="l"/>
              </a:tabLst>
            </a:pPr>
            <a:r>
              <a:rPr lang="en-US" sz="2400" spc="40" dirty="0">
                <a:cs typeface="Times New Roman"/>
              </a:rPr>
              <a:t>This </a:t>
            </a:r>
            <a:r>
              <a:rPr lang="en-US" sz="2400" spc="5" dirty="0">
                <a:cs typeface="Times New Roman"/>
              </a:rPr>
              <a:t>defines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5" dirty="0">
                <a:cs typeface="Times New Roman"/>
              </a:rPr>
              <a:t>k-dimensional </a:t>
            </a:r>
            <a:r>
              <a:rPr lang="en-US" sz="2400" spc="25" dirty="0">
                <a:cs typeface="Times New Roman"/>
              </a:rPr>
              <a:t>sphere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10" dirty="0">
                <a:cs typeface="Times New Roman"/>
              </a:rPr>
              <a:t>which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closest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45" dirty="0">
                <a:cs typeface="Times New Roman"/>
              </a:rPr>
              <a:t>must  </a:t>
            </a:r>
            <a:r>
              <a:rPr lang="en-US" sz="2400" dirty="0">
                <a:cs typeface="Times New Roman"/>
              </a:rPr>
              <a:t>lie.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center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sphere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radius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sphere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15" dirty="0">
                <a:cs typeface="Times New Roman"/>
              </a:rPr>
              <a:t>space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5" dirty="0">
                <a:cs typeface="Times New Roman"/>
              </a:rPr>
              <a:t>call </a:t>
            </a:r>
            <a:r>
              <a:rPr lang="en-US" sz="2400" spc="28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30" dirty="0">
                <a:cs typeface="Times New Roman"/>
              </a:rPr>
              <a:t>distance</a:t>
            </a:r>
            <a:r>
              <a:rPr lang="en-US" sz="2400" spc="140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d.</a:t>
            </a:r>
            <a:endParaRPr lang="en-US" sz="24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8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70FC-3479-E942-9AAE-F604A605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kD</a:t>
            </a: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6EBA-9832-0A43-BD54-1D07C0C5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7467600" cy="9214189"/>
          </a:xfrm>
        </p:spPr>
        <p:txBody>
          <a:bodyPr/>
          <a:lstStyle/>
          <a:p>
            <a:pPr marL="12065" algn="just">
              <a:lnSpc>
                <a:spcPct val="100000"/>
              </a:lnSpc>
              <a:spcBef>
                <a:spcPts val="530"/>
              </a:spcBef>
              <a:tabLst>
                <a:tab pos="189865" algn="l"/>
              </a:tabLst>
            </a:pPr>
            <a:r>
              <a:rPr lang="en-US" sz="2400" spc="15" dirty="0">
                <a:cs typeface="Times New Roman"/>
              </a:rPr>
              <a:t>4. Recursively </a:t>
            </a:r>
            <a:r>
              <a:rPr lang="en-US" sz="2400" spc="-5" dirty="0">
                <a:cs typeface="Times New Roman"/>
              </a:rPr>
              <a:t>move </a:t>
            </a:r>
            <a:r>
              <a:rPr lang="en-US" sz="2400" spc="55" dirty="0">
                <a:cs typeface="Times New Roman"/>
              </a:rPr>
              <a:t>up </a:t>
            </a:r>
            <a:r>
              <a:rPr lang="en-US" sz="2400" spc="50" dirty="0">
                <a:cs typeface="Times New Roman"/>
              </a:rPr>
              <a:t>to parent </a:t>
            </a:r>
            <a:r>
              <a:rPr lang="en-US" sz="2400" spc="25" dirty="0">
                <a:cs typeface="Times New Roman"/>
              </a:rPr>
              <a:t>nodes, </a:t>
            </a:r>
            <a:r>
              <a:rPr lang="en-US" sz="2400" spc="20" dirty="0">
                <a:cs typeface="Times New Roman"/>
              </a:rPr>
              <a:t>investigating </a:t>
            </a:r>
            <a:r>
              <a:rPr lang="en-US" sz="2400" spc="40" dirty="0">
                <a:cs typeface="Times New Roman"/>
              </a:rPr>
              <a:t>their other</a:t>
            </a:r>
            <a:r>
              <a:rPr lang="en-US" sz="2400" spc="4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child.</a:t>
            </a:r>
            <a:endParaRPr lang="en-US" sz="2400" dirty="0">
              <a:cs typeface="Times New Roman"/>
            </a:endParaRPr>
          </a:p>
          <a:p>
            <a:pPr marL="448309" marR="11430" lvl="1" indent="-245745" algn="just">
              <a:lnSpc>
                <a:spcPct val="102699"/>
              </a:lnSpc>
              <a:spcBef>
                <a:spcPts val="400"/>
              </a:spcBef>
              <a:buAutoNum type="alphaLcParenBoth"/>
              <a:tabLst>
                <a:tab pos="448945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60" dirty="0">
                <a:cs typeface="Times New Roman"/>
              </a:rPr>
              <a:t>better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30" dirty="0">
                <a:cs typeface="Times New Roman"/>
              </a:rPr>
              <a:t>instance can </a:t>
            </a:r>
            <a:r>
              <a:rPr lang="en-US" sz="2400" spc="-10" dirty="0">
                <a:cs typeface="Times New Roman"/>
              </a:rPr>
              <a:t>lie </a:t>
            </a:r>
            <a:r>
              <a:rPr lang="en-US" sz="2400" spc="30" dirty="0">
                <a:cs typeface="Times New Roman"/>
              </a:rPr>
              <a:t>within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space </a:t>
            </a:r>
            <a:r>
              <a:rPr lang="en-US" sz="2400" spc="10" dirty="0">
                <a:cs typeface="Times New Roman"/>
              </a:rPr>
              <a:t>defined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other </a:t>
            </a:r>
            <a:r>
              <a:rPr lang="en-US" sz="2400" spc="10" dirty="0">
                <a:cs typeface="Times New Roman"/>
              </a:rPr>
              <a:t>child, 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10" dirty="0">
                <a:cs typeface="Times New Roman"/>
              </a:rPr>
              <a:t>child </a:t>
            </a:r>
            <a:r>
              <a:rPr lang="en-US" sz="2400" spc="45" dirty="0">
                <a:cs typeface="Times New Roman"/>
              </a:rPr>
              <a:t>must be </a:t>
            </a:r>
            <a:r>
              <a:rPr lang="en-US" sz="2400" spc="20" dirty="0">
                <a:cs typeface="Times New Roman"/>
              </a:rPr>
              <a:t>investigated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10" dirty="0">
                <a:cs typeface="Times New Roman"/>
              </a:rPr>
              <a:t>looking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30" dirty="0">
                <a:cs typeface="Times New Roman"/>
              </a:rPr>
              <a:t>any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its </a:t>
            </a:r>
            <a:r>
              <a:rPr lang="en-US" sz="2400" spc="20" dirty="0">
                <a:cs typeface="Times New Roman"/>
              </a:rPr>
              <a:t>children </a:t>
            </a:r>
            <a:r>
              <a:rPr lang="en-US" sz="2400" spc="5" dirty="0">
                <a:cs typeface="Times New Roman"/>
              </a:rPr>
              <a:t>whose </a:t>
            </a:r>
            <a:r>
              <a:rPr lang="en-US" sz="2400" spc="15" dirty="0">
                <a:cs typeface="Times New Roman"/>
              </a:rPr>
              <a:t>space  </a:t>
            </a:r>
            <a:r>
              <a:rPr lang="en-US" sz="2400" spc="30" dirty="0">
                <a:cs typeface="Times New Roman"/>
              </a:rPr>
              <a:t>may </a:t>
            </a:r>
            <a:r>
              <a:rPr lang="en-US" sz="2400" spc="25" dirty="0">
                <a:cs typeface="Times New Roman"/>
              </a:rPr>
              <a:t>contain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60" dirty="0">
                <a:cs typeface="Times New Roman"/>
              </a:rPr>
              <a:t>better </a:t>
            </a:r>
            <a:r>
              <a:rPr lang="en-US" sz="2400" spc="15" dirty="0">
                <a:cs typeface="Times New Roman"/>
              </a:rPr>
              <a:t>observed</a:t>
            </a:r>
            <a:r>
              <a:rPr lang="en-US" sz="2400" spc="2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instance.</a:t>
            </a:r>
            <a:endParaRPr lang="en-US" sz="2400" dirty="0">
              <a:cs typeface="Times New Roman"/>
            </a:endParaRPr>
          </a:p>
          <a:p>
            <a:pPr marL="448309" lvl="1" indent="-253365" algn="just">
              <a:lnSpc>
                <a:spcPct val="100000"/>
              </a:lnSpc>
              <a:spcBef>
                <a:spcPts val="240"/>
              </a:spcBef>
              <a:buAutoNum type="alphaLcParenBoth"/>
              <a:tabLst>
                <a:tab pos="448945" algn="l"/>
              </a:tabLst>
            </a:pPr>
            <a:r>
              <a:rPr lang="en-US" sz="2400" spc="-15" dirty="0">
                <a:cs typeface="Times New Roman"/>
              </a:rPr>
              <a:t>How </a:t>
            </a:r>
            <a:r>
              <a:rPr lang="en-US" sz="2400" spc="25" dirty="0">
                <a:cs typeface="Times New Roman"/>
              </a:rPr>
              <a:t>do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5" dirty="0">
                <a:cs typeface="Times New Roman"/>
              </a:rPr>
              <a:t>know </a:t>
            </a:r>
            <a:r>
              <a:rPr lang="en-US" sz="2400" spc="35" dirty="0">
                <a:cs typeface="Times New Roman"/>
              </a:rPr>
              <a:t>whether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5" dirty="0">
                <a:cs typeface="Times New Roman"/>
              </a:rPr>
              <a:t>space </a:t>
            </a:r>
            <a:r>
              <a:rPr lang="en-US" sz="2400" spc="30" dirty="0">
                <a:cs typeface="Times New Roman"/>
              </a:rPr>
              <a:t>can </a:t>
            </a:r>
            <a:r>
              <a:rPr lang="en-US" sz="2400" spc="25" dirty="0">
                <a:cs typeface="Times New Roman"/>
              </a:rPr>
              <a:t>contain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60" dirty="0">
                <a:cs typeface="Times New Roman"/>
              </a:rPr>
              <a:t>better </a:t>
            </a:r>
            <a:r>
              <a:rPr lang="en-US" sz="2400" spc="15" dirty="0">
                <a:cs typeface="Times New Roman"/>
              </a:rPr>
              <a:t>observed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instance?</a:t>
            </a:r>
            <a:endParaRPr lang="en-US" sz="2400" dirty="0">
              <a:cs typeface="Times New Roman"/>
            </a:endParaRPr>
          </a:p>
          <a:p>
            <a:pPr marL="684530" marR="10160" lvl="2" indent="-146685" algn="just">
              <a:lnSpc>
                <a:spcPct val="102699"/>
              </a:lnSpc>
              <a:spcBef>
                <a:spcPts val="190"/>
              </a:spcBef>
              <a:buAutoNum type="romanLcPeriod"/>
              <a:tabLst>
                <a:tab pos="685165" algn="l"/>
              </a:tabLst>
            </a:pPr>
            <a:r>
              <a:rPr lang="en-US" sz="2400" spc="10" dirty="0">
                <a:cs typeface="Times New Roman"/>
              </a:rPr>
              <a:t>Does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sphere </a:t>
            </a:r>
            <a:r>
              <a:rPr lang="en-US" sz="2400" spc="35" dirty="0">
                <a:cs typeface="Times New Roman"/>
              </a:rPr>
              <a:t>with radius </a:t>
            </a:r>
            <a:r>
              <a:rPr lang="en-US" sz="2400" spc="55" dirty="0">
                <a:cs typeface="Times New Roman"/>
              </a:rPr>
              <a:t>d </a:t>
            </a:r>
            <a:r>
              <a:rPr lang="en-US" sz="2400" spc="30" dirty="0">
                <a:cs typeface="Times New Roman"/>
              </a:rPr>
              <a:t>intersect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space </a:t>
            </a:r>
            <a:r>
              <a:rPr lang="en-US" sz="2400" spc="10" dirty="0">
                <a:cs typeface="Times New Roman"/>
              </a:rPr>
              <a:t>defined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5" dirty="0">
                <a:cs typeface="Times New Roman"/>
              </a:rPr>
              <a:t>node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35" dirty="0">
                <a:cs typeface="Times New Roman"/>
              </a:rPr>
              <a:t>tree?</a:t>
            </a:r>
            <a:endParaRPr lang="en-US" sz="2400" dirty="0">
              <a:cs typeface="Times New Roman"/>
            </a:endParaRPr>
          </a:p>
          <a:p>
            <a:pPr marL="684530" marR="9525" lvl="2" indent="-184785" algn="just">
              <a:lnSpc>
                <a:spcPct val="102400"/>
              </a:lnSpc>
              <a:spcBef>
                <a:spcPts val="210"/>
              </a:spcBef>
              <a:buAutoNum type="romanLcPeriod"/>
              <a:tabLst>
                <a:tab pos="685165" algn="l"/>
              </a:tabLst>
            </a:pPr>
            <a:r>
              <a:rPr lang="en-US" sz="2400" spc="50" dirty="0">
                <a:cs typeface="Times New Roman"/>
              </a:rPr>
              <a:t>Can </a:t>
            </a:r>
            <a:r>
              <a:rPr lang="en-US" sz="2400" spc="15" dirty="0">
                <a:cs typeface="Times New Roman"/>
              </a:rPr>
              <a:t>decide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10" dirty="0">
                <a:cs typeface="Times New Roman"/>
              </a:rPr>
              <a:t>looking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min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40" dirty="0">
                <a:cs typeface="Times New Roman"/>
              </a:rPr>
              <a:t>max </a:t>
            </a:r>
            <a:r>
              <a:rPr lang="en-US" sz="2400" spc="5" dirty="0">
                <a:cs typeface="Times New Roman"/>
              </a:rPr>
              <a:t>values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10" dirty="0">
                <a:cs typeface="Times New Roman"/>
              </a:rPr>
              <a:t>each </a:t>
            </a:r>
            <a:r>
              <a:rPr lang="en-US" sz="2400" spc="60" dirty="0">
                <a:cs typeface="Times New Roman"/>
              </a:rPr>
              <a:t>attribute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80" dirty="0">
                <a:cs typeface="Times New Roman"/>
              </a:rPr>
              <a:t>that  </a:t>
            </a:r>
            <a:r>
              <a:rPr lang="en-US" sz="2400" spc="25" dirty="0">
                <a:cs typeface="Times New Roman"/>
              </a:rPr>
              <a:t>subspace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finding</a:t>
            </a:r>
            <a:r>
              <a:rPr lang="en-US" sz="2400" spc="-2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80" dirty="0">
                <a:cs typeface="Times New Roman"/>
              </a:rPr>
              <a:t>that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0" dirty="0">
                <a:cs typeface="Times New Roman"/>
              </a:rPr>
              <a:t>closest</a:t>
            </a:r>
            <a:r>
              <a:rPr lang="en-US" sz="2400" spc="1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-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instance’s</a:t>
            </a:r>
            <a:r>
              <a:rPr lang="en-US" sz="2400" spc="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value,</a:t>
            </a:r>
            <a:r>
              <a:rPr lang="en-US" sz="2400" spc="2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putting 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0" dirty="0">
                <a:cs typeface="Times New Roman"/>
              </a:rPr>
              <a:t>into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30" dirty="0">
                <a:cs typeface="Times New Roman"/>
              </a:rPr>
              <a:t>distance </a:t>
            </a:r>
            <a:r>
              <a:rPr lang="en-US" sz="2400" spc="40" dirty="0">
                <a:cs typeface="Times New Roman"/>
              </a:rPr>
              <a:t>computation,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30" dirty="0">
                <a:cs typeface="Times New Roman"/>
              </a:rPr>
              <a:t>determining </a:t>
            </a:r>
            <a:r>
              <a:rPr lang="en-US" sz="2400" spc="35" dirty="0">
                <a:cs typeface="Times New Roman"/>
              </a:rPr>
              <a:t>whether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15" dirty="0">
                <a:cs typeface="Times New Roman"/>
              </a:rPr>
              <a:t>smaller </a:t>
            </a:r>
            <a:r>
              <a:rPr lang="en-US" sz="2400" spc="65" dirty="0">
                <a:cs typeface="Times New Roman"/>
              </a:rPr>
              <a:t>than  </a:t>
            </a:r>
            <a:r>
              <a:rPr lang="en-US" sz="2400" spc="40" dirty="0">
                <a:cs typeface="Times New Roman"/>
              </a:rPr>
              <a:t>d.</a:t>
            </a:r>
            <a:endParaRPr lang="en-US" sz="2400" dirty="0">
              <a:cs typeface="Times New Roman"/>
            </a:endParaRPr>
          </a:p>
          <a:p>
            <a:pPr marL="684530" lvl="2" indent="-224790" algn="just">
              <a:lnSpc>
                <a:spcPct val="100000"/>
              </a:lnSpc>
              <a:spcBef>
                <a:spcPts val="240"/>
              </a:spcBef>
              <a:buAutoNum type="romanLcPeriod"/>
              <a:tabLst>
                <a:tab pos="685165" algn="l"/>
              </a:tabLst>
            </a:pPr>
            <a:r>
              <a:rPr lang="en-US" sz="2400" spc="-5" dirty="0">
                <a:cs typeface="Times New Roman"/>
              </a:rPr>
              <a:t>If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yes,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then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80" dirty="0">
                <a:cs typeface="Times New Roman"/>
              </a:rPr>
              <a:t>that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space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could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contain</a:t>
            </a:r>
            <a:r>
              <a:rPr lang="en-US" sz="2400" spc="114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60" dirty="0">
                <a:cs typeface="Times New Roman"/>
              </a:rPr>
              <a:t>better</a:t>
            </a:r>
            <a:r>
              <a:rPr lang="en-US" sz="2400" spc="95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observed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instance.</a:t>
            </a:r>
            <a:endParaRPr lang="en-US" sz="2400" dirty="0">
              <a:cs typeface="Times New Roman"/>
            </a:endParaRPr>
          </a:p>
          <a:p>
            <a:pPr marL="684530" lvl="2" indent="-220345" algn="just">
              <a:lnSpc>
                <a:spcPct val="100000"/>
              </a:lnSpc>
              <a:spcBef>
                <a:spcPts val="225"/>
              </a:spcBef>
              <a:buAutoNum type="romanLcPeriod"/>
              <a:tabLst>
                <a:tab pos="685165" algn="l"/>
              </a:tabLst>
            </a:pPr>
            <a:r>
              <a:rPr lang="en-US" sz="2400" spc="-25" dirty="0">
                <a:cs typeface="Times New Roman"/>
              </a:rPr>
              <a:t>if </a:t>
            </a:r>
            <a:r>
              <a:rPr lang="en-US" sz="2400" spc="20" dirty="0">
                <a:cs typeface="Times New Roman"/>
              </a:rPr>
              <a:t>no,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15" dirty="0">
                <a:cs typeface="Times New Roman"/>
              </a:rPr>
              <a:t>space </a:t>
            </a:r>
            <a:r>
              <a:rPr lang="en-US" sz="2400" spc="40" dirty="0">
                <a:cs typeface="Times New Roman"/>
              </a:rPr>
              <a:t>cannot </a:t>
            </a:r>
            <a:r>
              <a:rPr lang="en-US" sz="2400" spc="25" dirty="0">
                <a:cs typeface="Times New Roman"/>
              </a:rPr>
              <a:t>contain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60" dirty="0">
                <a:cs typeface="Times New Roman"/>
              </a:rPr>
              <a:t>better </a:t>
            </a:r>
            <a:r>
              <a:rPr lang="en-US" sz="2400" spc="15" dirty="0">
                <a:cs typeface="Times New Roman"/>
              </a:rPr>
              <a:t>observed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instance.</a:t>
            </a:r>
            <a:endParaRPr lang="en-US" sz="2400" dirty="0">
              <a:cs typeface="Times New Roman"/>
            </a:endParaRPr>
          </a:p>
          <a:p>
            <a:pPr marL="448309" marR="5080" lvl="1" indent="-238125" algn="just">
              <a:lnSpc>
                <a:spcPct val="102699"/>
              </a:lnSpc>
              <a:spcBef>
                <a:spcPts val="204"/>
              </a:spcBef>
              <a:buAutoNum type="alphaLcParenBoth"/>
              <a:tabLst>
                <a:tab pos="448945" algn="l"/>
              </a:tabLst>
            </a:pPr>
            <a:r>
              <a:rPr lang="en-US" sz="2400" spc="25" dirty="0">
                <a:cs typeface="Times New Roman"/>
              </a:rPr>
              <a:t>Whenever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we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move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node,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we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check</a:t>
            </a:r>
            <a:r>
              <a:rPr lang="en-US" sz="24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its</a:t>
            </a:r>
            <a:r>
              <a:rPr lang="en-US" sz="2400" spc="-2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see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if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it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-5" dirty="0">
                <a:cs typeface="Times New Roman"/>
              </a:rPr>
              <a:t>is</a:t>
            </a:r>
            <a:r>
              <a:rPr lang="en-US" sz="2400" spc="-20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closer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to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25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new 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65" dirty="0">
                <a:cs typeface="Times New Roman"/>
              </a:rPr>
              <a:t>than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5" dirty="0">
                <a:cs typeface="Times New Roman"/>
              </a:rPr>
              <a:t>current </a:t>
            </a:r>
            <a:r>
              <a:rPr lang="en-US" sz="2400" spc="55" dirty="0">
                <a:cs typeface="Arial"/>
              </a:rPr>
              <a:t>best-candidate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-25" dirty="0">
                <a:cs typeface="Times New Roman"/>
              </a:rPr>
              <a:t>if </a:t>
            </a:r>
            <a:r>
              <a:rPr lang="en-US" sz="2400" dirty="0">
                <a:cs typeface="Times New Roman"/>
              </a:rPr>
              <a:t>so,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55" dirty="0">
                <a:cs typeface="Arial"/>
              </a:rPr>
              <a:t>best-candidate 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15" dirty="0">
                <a:cs typeface="Times New Roman"/>
              </a:rPr>
              <a:t>becomes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distance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between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it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0" dirty="0">
                <a:cs typeface="Times New Roman"/>
              </a:rPr>
              <a:t>and</a:t>
            </a:r>
            <a:r>
              <a:rPr lang="en-US" sz="2400" spc="9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8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244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9150-5FAB-554D-BD2F-69C988E9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88620" y="356617"/>
            <a:ext cx="699516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D9C1A-830C-ED4E-814A-A07BD4C0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152" y="356617"/>
            <a:ext cx="6995160" cy="93451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5607EAC-21AB-B749-B0D8-FB4369C132F9}"/>
              </a:ext>
            </a:extLst>
          </p:cNvPr>
          <p:cNvSpPr/>
          <p:nvPr/>
        </p:nvSpPr>
        <p:spPr>
          <a:xfrm>
            <a:off x="3296106" y="5728550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938DCBF-7CBB-B44F-9FBE-95B931D6A40E}"/>
              </a:ext>
            </a:extLst>
          </p:cNvPr>
          <p:cNvSpPr/>
          <p:nvPr/>
        </p:nvSpPr>
        <p:spPr>
          <a:xfrm>
            <a:off x="4019587" y="4824196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CEDA63B-27AE-1C45-B6C2-44C1A5981077}"/>
              </a:ext>
            </a:extLst>
          </p:cNvPr>
          <p:cNvSpPr/>
          <p:nvPr/>
        </p:nvSpPr>
        <p:spPr>
          <a:xfrm>
            <a:off x="4245685" y="5276367"/>
            <a:ext cx="94945" cy="94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FCE0F41-6CEB-9642-AE79-F56FD85F4B4F}"/>
              </a:ext>
            </a:extLst>
          </p:cNvPr>
          <p:cNvSpPr/>
          <p:nvPr/>
        </p:nvSpPr>
        <p:spPr>
          <a:xfrm>
            <a:off x="3476980" y="5366803"/>
            <a:ext cx="94958" cy="94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61DCACB-7119-A34C-8B1B-92E23214EB8F}"/>
              </a:ext>
            </a:extLst>
          </p:cNvPr>
          <p:cNvSpPr/>
          <p:nvPr/>
        </p:nvSpPr>
        <p:spPr>
          <a:xfrm>
            <a:off x="3567417" y="4643322"/>
            <a:ext cx="94958" cy="94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4E4A933-BB80-6546-AAF8-16DD9144A51F}"/>
              </a:ext>
            </a:extLst>
          </p:cNvPr>
          <p:cNvSpPr/>
          <p:nvPr/>
        </p:nvSpPr>
        <p:spPr>
          <a:xfrm>
            <a:off x="3657853" y="5909423"/>
            <a:ext cx="94958" cy="94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A9E4446-6880-2045-A44B-1C097F3C57AE}"/>
              </a:ext>
            </a:extLst>
          </p:cNvPr>
          <p:cNvSpPr/>
          <p:nvPr/>
        </p:nvSpPr>
        <p:spPr>
          <a:xfrm>
            <a:off x="4571250" y="5755677"/>
            <a:ext cx="94945" cy="94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760CC3F-6E02-0148-AE7A-8165E8B4530B}"/>
              </a:ext>
            </a:extLst>
          </p:cNvPr>
          <p:cNvGraphicFramePr>
            <a:graphicFrameLocks noGrp="1"/>
          </p:cNvGraphicFramePr>
          <p:nvPr/>
        </p:nvGraphicFramePr>
        <p:xfrm>
          <a:off x="2979584" y="4507674"/>
          <a:ext cx="1807845" cy="162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3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(3.5,8)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(6,7)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(7.5,4.3)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(2.5,2)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768350" algn="l"/>
                        </a:tabLst>
                      </a:pPr>
                      <a:r>
                        <a:rPr sz="1275" baseline="-22875" dirty="0">
                          <a:latin typeface="Times New Roman"/>
                          <a:cs typeface="Times New Roman"/>
                        </a:rPr>
                        <a:t>(4,1)	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(9,1.9)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1">
            <a:extLst>
              <a:ext uri="{FF2B5EF4-FFF2-40B4-BE49-F238E27FC236}">
                <a16:creationId xmlns:a16="http://schemas.microsoft.com/office/drawing/2014/main" id="{55152BD6-AFC4-F042-8E9E-9F46159C0512}"/>
              </a:ext>
            </a:extLst>
          </p:cNvPr>
          <p:cNvSpPr txBox="1"/>
          <p:nvPr/>
        </p:nvSpPr>
        <p:spPr>
          <a:xfrm>
            <a:off x="1552447" y="6449198"/>
            <a:ext cx="175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30" dirty="0">
                <a:latin typeface="Times New Roman"/>
                <a:cs typeface="Times New Roman"/>
              </a:rPr>
              <a:t>kD-tree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below: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7983138-4846-1147-A409-43A2AA970C7B}"/>
              </a:ext>
            </a:extLst>
          </p:cNvPr>
          <p:cNvSpPr/>
          <p:nvPr/>
        </p:nvSpPr>
        <p:spPr>
          <a:xfrm>
            <a:off x="3216655" y="6753491"/>
            <a:ext cx="1240155" cy="1102360"/>
          </a:xfrm>
          <a:custGeom>
            <a:avLst/>
            <a:gdLst/>
            <a:ahLst/>
            <a:cxnLst/>
            <a:rect l="l" t="t" r="r" b="b"/>
            <a:pathLst>
              <a:path w="1240154" h="1102359">
                <a:moveTo>
                  <a:pt x="688670" y="0"/>
                </a:moveTo>
                <a:lnTo>
                  <a:pt x="275475" y="550938"/>
                </a:lnTo>
              </a:path>
              <a:path w="1240154" h="1102359">
                <a:moveTo>
                  <a:pt x="688670" y="0"/>
                </a:moveTo>
                <a:lnTo>
                  <a:pt x="964133" y="550938"/>
                </a:lnTo>
              </a:path>
              <a:path w="1240154" h="1102359">
                <a:moveTo>
                  <a:pt x="275475" y="550938"/>
                </a:moveTo>
                <a:lnTo>
                  <a:pt x="0" y="1101864"/>
                </a:lnTo>
              </a:path>
              <a:path w="1240154" h="1102359">
                <a:moveTo>
                  <a:pt x="275475" y="550938"/>
                </a:moveTo>
                <a:lnTo>
                  <a:pt x="482079" y="1101864"/>
                </a:lnTo>
              </a:path>
              <a:path w="1240154" h="1102359">
                <a:moveTo>
                  <a:pt x="964133" y="550938"/>
                </a:moveTo>
                <a:lnTo>
                  <a:pt x="723112" y="1101864"/>
                </a:lnTo>
              </a:path>
              <a:path w="1240154" h="1102359">
                <a:moveTo>
                  <a:pt x="964133" y="550938"/>
                </a:moveTo>
                <a:lnTo>
                  <a:pt x="1239608" y="1101864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0E32E2B-DB6B-EF49-BA16-749248F97C6E}"/>
              </a:ext>
            </a:extLst>
          </p:cNvPr>
          <p:cNvSpPr txBox="1"/>
          <p:nvPr/>
        </p:nvSpPr>
        <p:spPr>
          <a:xfrm>
            <a:off x="296292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(2.5,2)</a:t>
            </a:r>
            <a:endParaRPr sz="650">
              <a:latin typeface="Times New Roman"/>
              <a:cs typeface="Times New Roman"/>
            </a:endParaRPr>
          </a:p>
          <a:p>
            <a:pPr marL="149860" marR="571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x&lt;4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E0E0F12-8102-314B-89D5-876D3B83A69B}"/>
              </a:ext>
            </a:extLst>
          </p:cNvPr>
          <p:cNvSpPr txBox="1"/>
          <p:nvPr/>
        </p:nvSpPr>
        <p:spPr>
          <a:xfrm>
            <a:off x="344499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9,1.8)</a:t>
            </a:r>
            <a:endParaRPr sz="650">
              <a:latin typeface="Times New Roman"/>
              <a:cs typeface="Times New Roman"/>
            </a:endParaRPr>
          </a:p>
          <a:p>
            <a:pPr marL="149860" marR="5080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x&gt;4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07AEDF-B777-3449-99B2-280580BB4FD6}"/>
              </a:ext>
            </a:extLst>
          </p:cNvPr>
          <p:cNvSpPr txBox="1"/>
          <p:nvPr/>
        </p:nvSpPr>
        <p:spPr>
          <a:xfrm>
            <a:off x="3927067" y="7721454"/>
            <a:ext cx="28067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(3.5,8)</a:t>
            </a:r>
            <a:endParaRPr sz="650">
              <a:latin typeface="Times New Roman"/>
              <a:cs typeface="Times New Roman"/>
            </a:endParaRPr>
          </a:p>
          <a:p>
            <a:pPr marL="12700" marR="13017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x&lt;6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040A7F3-77C8-9442-A6E1-A1C8F21F8F75}"/>
              </a:ext>
            </a:extLst>
          </p:cNvPr>
          <p:cNvSpPr txBox="1"/>
          <p:nvPr/>
        </p:nvSpPr>
        <p:spPr>
          <a:xfrm>
            <a:off x="4409136" y="7721454"/>
            <a:ext cx="37719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(7.5,4.3)</a:t>
            </a:r>
            <a:endParaRPr sz="650">
              <a:latin typeface="Times New Roman"/>
              <a:cs typeface="Times New Roman"/>
            </a:endParaRPr>
          </a:p>
          <a:p>
            <a:pPr marL="12700" marR="22669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x&gt;6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76904AE-A67C-DA42-BFAC-1C1B0EFBC120}"/>
              </a:ext>
            </a:extLst>
          </p:cNvPr>
          <p:cNvSpPr txBox="1"/>
          <p:nvPr/>
        </p:nvSpPr>
        <p:spPr>
          <a:xfrm>
            <a:off x="3307262" y="7105787"/>
            <a:ext cx="18923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429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y&lt;4  (4,1)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3ADAE61-8F46-B54B-B9F2-D5FF418DC903}"/>
              </a:ext>
            </a:extLst>
          </p:cNvPr>
          <p:cNvSpPr txBox="1"/>
          <p:nvPr/>
        </p:nvSpPr>
        <p:spPr>
          <a:xfrm>
            <a:off x="4202530" y="7105787"/>
            <a:ext cx="18415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y&gt;4  (6,7)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E28D3EB-EC4C-8A46-AE7B-083BFAB082D6}"/>
              </a:ext>
            </a:extLst>
          </p:cNvPr>
          <p:cNvSpPr txBox="1"/>
          <p:nvPr/>
        </p:nvSpPr>
        <p:spPr>
          <a:xfrm>
            <a:off x="3927068" y="6658151"/>
            <a:ext cx="53975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(3,4)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1CB91C8-BEC0-5F4D-8F60-55D8E29AEE14}"/>
              </a:ext>
            </a:extLst>
          </p:cNvPr>
          <p:cNvSpPr txBox="1"/>
          <p:nvPr/>
        </p:nvSpPr>
        <p:spPr>
          <a:xfrm>
            <a:off x="4374703" y="7484555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45C2161-256D-0149-A7C8-A817CD9C4549}"/>
              </a:ext>
            </a:extLst>
          </p:cNvPr>
          <p:cNvSpPr txBox="1"/>
          <p:nvPr/>
        </p:nvSpPr>
        <p:spPr>
          <a:xfrm>
            <a:off x="2962932" y="7450121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20F85D7-45C2-FA44-899D-735ADC00775A}"/>
              </a:ext>
            </a:extLst>
          </p:cNvPr>
          <p:cNvSpPr txBox="1"/>
          <p:nvPr/>
        </p:nvSpPr>
        <p:spPr>
          <a:xfrm>
            <a:off x="1552447" y="8363342"/>
            <a:ext cx="176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new </a:t>
            </a:r>
            <a:r>
              <a:rPr sz="1100" spc="30" dirty="0">
                <a:latin typeface="Times New Roman"/>
                <a:cs typeface="Times New Roman"/>
              </a:rPr>
              <a:t>instance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(8.2,3.5)</a:t>
            </a:r>
            <a:endParaRPr sz="1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272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96106" y="5728550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19587" y="4824196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5685" y="5276367"/>
            <a:ext cx="94945" cy="94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6980" y="5366803"/>
            <a:ext cx="94958" cy="94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7417" y="4643322"/>
            <a:ext cx="94958" cy="94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853" y="5909423"/>
            <a:ext cx="94958" cy="94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1250" y="5755677"/>
            <a:ext cx="94945" cy="94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79584" y="4507674"/>
          <a:ext cx="1807845" cy="162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3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(3.5,8)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(6,7)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(7.5,4.3)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(2.5,2)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768350" algn="l"/>
                        </a:tabLst>
                      </a:pPr>
                      <a:r>
                        <a:rPr sz="1275" baseline="-22875" dirty="0">
                          <a:latin typeface="Times New Roman"/>
                          <a:cs typeface="Times New Roman"/>
                        </a:rPr>
                        <a:t>(4,1)	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(9,1.9)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52447" y="6449198"/>
            <a:ext cx="175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30" dirty="0">
                <a:latin typeface="Times New Roman"/>
                <a:cs typeface="Times New Roman"/>
              </a:rPr>
              <a:t>kD-tree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6655" y="6753491"/>
            <a:ext cx="1240155" cy="1102360"/>
          </a:xfrm>
          <a:custGeom>
            <a:avLst/>
            <a:gdLst/>
            <a:ahLst/>
            <a:cxnLst/>
            <a:rect l="l" t="t" r="r" b="b"/>
            <a:pathLst>
              <a:path w="1240154" h="1102359">
                <a:moveTo>
                  <a:pt x="688670" y="0"/>
                </a:moveTo>
                <a:lnTo>
                  <a:pt x="275475" y="550938"/>
                </a:lnTo>
              </a:path>
              <a:path w="1240154" h="1102359">
                <a:moveTo>
                  <a:pt x="688670" y="0"/>
                </a:moveTo>
                <a:lnTo>
                  <a:pt x="964133" y="550938"/>
                </a:lnTo>
              </a:path>
              <a:path w="1240154" h="1102359">
                <a:moveTo>
                  <a:pt x="275475" y="550938"/>
                </a:moveTo>
                <a:lnTo>
                  <a:pt x="0" y="1101864"/>
                </a:lnTo>
              </a:path>
              <a:path w="1240154" h="1102359">
                <a:moveTo>
                  <a:pt x="275475" y="550938"/>
                </a:moveTo>
                <a:lnTo>
                  <a:pt x="482079" y="1101864"/>
                </a:lnTo>
              </a:path>
              <a:path w="1240154" h="1102359">
                <a:moveTo>
                  <a:pt x="964133" y="550938"/>
                </a:moveTo>
                <a:lnTo>
                  <a:pt x="723112" y="1101864"/>
                </a:lnTo>
              </a:path>
              <a:path w="1240154" h="1102359">
                <a:moveTo>
                  <a:pt x="964133" y="550938"/>
                </a:moveTo>
                <a:lnTo>
                  <a:pt x="1239608" y="1101864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6292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(2.5,2)</a:t>
            </a:r>
            <a:endParaRPr sz="650">
              <a:latin typeface="Times New Roman"/>
              <a:cs typeface="Times New Roman"/>
            </a:endParaRPr>
          </a:p>
          <a:p>
            <a:pPr marL="149860" marR="571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x&lt;4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344499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9,1.8)</a:t>
            </a:r>
            <a:endParaRPr sz="650">
              <a:latin typeface="Times New Roman"/>
              <a:cs typeface="Times New Roman"/>
            </a:endParaRPr>
          </a:p>
          <a:p>
            <a:pPr marL="149860" marR="5080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x&gt;4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7067" y="7721454"/>
            <a:ext cx="28067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(3.5,8)</a:t>
            </a:r>
            <a:endParaRPr sz="650">
              <a:latin typeface="Times New Roman"/>
              <a:cs typeface="Times New Roman"/>
            </a:endParaRPr>
          </a:p>
          <a:p>
            <a:pPr marL="12700" marR="13017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x&lt;6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9136" y="7721454"/>
            <a:ext cx="37719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(7.5,4.3)</a:t>
            </a:r>
            <a:endParaRPr sz="650">
              <a:latin typeface="Times New Roman"/>
              <a:cs typeface="Times New Roman"/>
            </a:endParaRPr>
          </a:p>
          <a:p>
            <a:pPr marL="12700" marR="22669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x&gt;6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07262" y="7105787"/>
            <a:ext cx="18923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429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y&lt;4  (4,1)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2530" y="7105787"/>
            <a:ext cx="18415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y&gt;4  (6,7)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7068" y="6658151"/>
            <a:ext cx="53975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(3,4)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4703" y="7484555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2932" y="7450121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2447" y="8363342"/>
            <a:ext cx="1769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new </a:t>
            </a:r>
            <a:r>
              <a:rPr sz="1100" spc="30" dirty="0">
                <a:latin typeface="Times New Roman"/>
                <a:cs typeface="Times New Roman"/>
              </a:rPr>
              <a:t>instance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(8.2,3.5)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4490" y="2060801"/>
            <a:ext cx="88624" cy="8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9736" y="1216734"/>
            <a:ext cx="88624" cy="88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0759" y="1638767"/>
            <a:ext cx="88624" cy="8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3298" y="1723171"/>
            <a:ext cx="88624" cy="88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7715" y="1047925"/>
            <a:ext cx="88624" cy="88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2119" y="2229609"/>
            <a:ext cx="88624" cy="88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7258" y="1547469"/>
            <a:ext cx="608965" cy="608965"/>
          </a:xfrm>
          <a:custGeom>
            <a:avLst/>
            <a:gdLst/>
            <a:ahLst/>
            <a:cxnLst/>
            <a:rect l="l" t="t" r="r" b="b"/>
            <a:pathLst>
              <a:path w="608964" h="608964">
                <a:moveTo>
                  <a:pt x="608838" y="304419"/>
                </a:moveTo>
                <a:lnTo>
                  <a:pt x="604853" y="353799"/>
                </a:lnTo>
                <a:lnTo>
                  <a:pt x="593318" y="400643"/>
                </a:lnTo>
                <a:lnTo>
                  <a:pt x="574858" y="444323"/>
                </a:lnTo>
                <a:lnTo>
                  <a:pt x="550101" y="484213"/>
                </a:lnTo>
                <a:lnTo>
                  <a:pt x="519674" y="519685"/>
                </a:lnTo>
                <a:lnTo>
                  <a:pt x="484203" y="550113"/>
                </a:lnTo>
                <a:lnTo>
                  <a:pt x="444315" y="574871"/>
                </a:lnTo>
                <a:lnTo>
                  <a:pt x="400637" y="593330"/>
                </a:lnTo>
                <a:lnTo>
                  <a:pt x="353796" y="604866"/>
                </a:lnTo>
                <a:lnTo>
                  <a:pt x="304419" y="608850"/>
                </a:lnTo>
                <a:lnTo>
                  <a:pt x="255041" y="604866"/>
                </a:lnTo>
                <a:lnTo>
                  <a:pt x="208200" y="593330"/>
                </a:lnTo>
                <a:lnTo>
                  <a:pt x="164522" y="574871"/>
                </a:lnTo>
                <a:lnTo>
                  <a:pt x="124634" y="550113"/>
                </a:lnTo>
                <a:lnTo>
                  <a:pt x="89163" y="519685"/>
                </a:lnTo>
                <a:lnTo>
                  <a:pt x="58736" y="484213"/>
                </a:lnTo>
                <a:lnTo>
                  <a:pt x="33979" y="444323"/>
                </a:lnTo>
                <a:lnTo>
                  <a:pt x="15519" y="400643"/>
                </a:lnTo>
                <a:lnTo>
                  <a:pt x="3984" y="353799"/>
                </a:lnTo>
                <a:lnTo>
                  <a:pt x="0" y="304419"/>
                </a:lnTo>
                <a:lnTo>
                  <a:pt x="3984" y="255041"/>
                </a:lnTo>
                <a:lnTo>
                  <a:pt x="15519" y="208200"/>
                </a:lnTo>
                <a:lnTo>
                  <a:pt x="33979" y="164522"/>
                </a:lnTo>
                <a:lnTo>
                  <a:pt x="58736" y="124634"/>
                </a:lnTo>
                <a:lnTo>
                  <a:pt x="89163" y="89163"/>
                </a:lnTo>
                <a:lnTo>
                  <a:pt x="124634" y="58736"/>
                </a:lnTo>
                <a:lnTo>
                  <a:pt x="164522" y="33979"/>
                </a:lnTo>
                <a:lnTo>
                  <a:pt x="208200" y="15519"/>
                </a:lnTo>
                <a:lnTo>
                  <a:pt x="255041" y="3984"/>
                </a:lnTo>
                <a:lnTo>
                  <a:pt x="304419" y="0"/>
                </a:lnTo>
                <a:lnTo>
                  <a:pt x="353796" y="3984"/>
                </a:lnTo>
                <a:lnTo>
                  <a:pt x="400637" y="15519"/>
                </a:lnTo>
                <a:lnTo>
                  <a:pt x="444315" y="33979"/>
                </a:lnTo>
                <a:lnTo>
                  <a:pt x="484203" y="58736"/>
                </a:lnTo>
                <a:lnTo>
                  <a:pt x="519674" y="89163"/>
                </a:lnTo>
                <a:lnTo>
                  <a:pt x="550101" y="124634"/>
                </a:lnTo>
                <a:lnTo>
                  <a:pt x="574858" y="164522"/>
                </a:lnTo>
                <a:lnTo>
                  <a:pt x="593318" y="208200"/>
                </a:lnTo>
                <a:lnTo>
                  <a:pt x="604853" y="255041"/>
                </a:lnTo>
                <a:lnTo>
                  <a:pt x="608838" y="304419"/>
                </a:lnTo>
                <a:close/>
              </a:path>
            </a:pathLst>
          </a:custGeom>
          <a:ln w="4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9295" y="2077679"/>
            <a:ext cx="88624" cy="88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79075" y="921306"/>
          <a:ext cx="1715134" cy="1519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06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4184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(3.5,8)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1910" marR="2159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(6,7)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3820" marR="215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(7.5,4.3)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2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2729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(2.5,2)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750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8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(8.2,3.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3820" marR="21590">
                        <a:lnSpc>
                          <a:spcPct val="100000"/>
                        </a:lnSpc>
                        <a:spcBef>
                          <a:spcPts val="795"/>
                        </a:spcBef>
                        <a:tabLst>
                          <a:tab pos="708660" algn="l"/>
                        </a:tabLst>
                      </a:pPr>
                      <a:r>
                        <a:rPr sz="1200" spc="-7" baseline="-38194" dirty="0">
                          <a:latin typeface="Times New Roman"/>
                          <a:cs typeface="Times New Roman"/>
                        </a:rPr>
                        <a:t>(4,1)	</a:t>
                      </a:r>
                      <a:r>
                        <a:rPr sz="800" spc="-5" dirty="0">
                          <a:latin typeface="Times New Roman"/>
                          <a:cs typeface="Times New Roman"/>
                        </a:rPr>
                        <a:t>(9,1.9)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4679069" y="1780103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Times New Roman"/>
                <a:cs typeface="Times New Roman"/>
              </a:rPr>
              <a:t>5)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70FC-3479-E942-9AAE-F604A605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kD</a:t>
            </a: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6EBA-9832-0A43-BD54-1D07C0C55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7467600" cy="6345712"/>
          </a:xfrm>
        </p:spPr>
        <p:txBody>
          <a:bodyPr/>
          <a:lstStyle/>
          <a:p>
            <a:pPr marL="151130" indent="-139065">
              <a:lnSpc>
                <a:spcPct val="100000"/>
              </a:lnSpc>
              <a:spcBef>
                <a:spcPts val="985"/>
              </a:spcBef>
              <a:buFont typeface="Arial Unicode MS"/>
              <a:buChar char="•"/>
              <a:tabLst>
                <a:tab pos="151765" algn="l"/>
              </a:tabLst>
            </a:pPr>
            <a:r>
              <a:rPr lang="en-US" sz="2400" spc="30" dirty="0">
                <a:cs typeface="Times New Roman"/>
              </a:rPr>
              <a:t>Adding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25" dirty="0">
                <a:cs typeface="Times New Roman"/>
              </a:rPr>
              <a:t>nodes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295" dirty="0">
                <a:cs typeface="Times New Roman"/>
              </a:rPr>
              <a:t> </a:t>
            </a:r>
            <a:r>
              <a:rPr lang="en-US" sz="2400" spc="30" dirty="0" err="1">
                <a:cs typeface="Times New Roman"/>
              </a:rPr>
              <a:t>kD</a:t>
            </a:r>
            <a:r>
              <a:rPr lang="en-US" sz="2400" spc="30" dirty="0">
                <a:cs typeface="Times New Roman"/>
              </a:rPr>
              <a:t>-tree</a:t>
            </a:r>
            <a:endParaRPr lang="en-US" sz="2400" dirty="0">
              <a:cs typeface="Times New Roman"/>
            </a:endParaRPr>
          </a:p>
          <a:p>
            <a:pPr marL="455930" marR="6985" lvl="1" indent="-177165">
              <a:lnSpc>
                <a:spcPct val="102699"/>
              </a:lnSpc>
              <a:spcBef>
                <a:spcPts val="900"/>
              </a:spcBef>
              <a:buAutoNum type="arabicPeriod"/>
              <a:tabLst>
                <a:tab pos="456565" algn="l"/>
              </a:tabLst>
            </a:pPr>
            <a:r>
              <a:rPr lang="en-US" sz="2400" spc="35" dirty="0">
                <a:cs typeface="Times New Roman"/>
              </a:rPr>
              <a:t>An </a:t>
            </a:r>
            <a:r>
              <a:rPr lang="en-US" sz="2400" spc="30" dirty="0">
                <a:cs typeface="Times New Roman"/>
              </a:rPr>
              <a:t>advantage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instance-based learning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30" dirty="0">
                <a:cs typeface="Times New Roman"/>
              </a:rPr>
              <a:t>can </a:t>
            </a:r>
            <a:r>
              <a:rPr lang="en-US" sz="2400" spc="45" dirty="0">
                <a:cs typeface="Times New Roman"/>
              </a:rPr>
              <a:t>be </a:t>
            </a:r>
            <a:r>
              <a:rPr lang="en-US" sz="2400" spc="40" dirty="0">
                <a:cs typeface="Times New Roman"/>
              </a:rPr>
              <a:t>added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0" dirty="0">
                <a:cs typeface="Times New Roman"/>
              </a:rPr>
              <a:t>dataset  </a:t>
            </a:r>
            <a:r>
              <a:rPr lang="en-US" sz="2400" spc="80" dirty="0">
                <a:cs typeface="Times New Roman"/>
              </a:rPr>
              <a:t>at </a:t>
            </a:r>
            <a:r>
              <a:rPr lang="en-US" sz="2400" spc="30" dirty="0">
                <a:cs typeface="Times New Roman"/>
              </a:rPr>
              <a:t>any</a:t>
            </a:r>
            <a:r>
              <a:rPr lang="en-US" sz="2400" spc="10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time.</a:t>
            </a:r>
            <a:endParaRPr lang="en-US" sz="2400" dirty="0">
              <a:cs typeface="Times New Roman"/>
            </a:endParaRPr>
          </a:p>
          <a:p>
            <a:pPr marL="455930" marR="5080" lvl="1" indent="-177165">
              <a:lnSpc>
                <a:spcPct val="102699"/>
              </a:lnSpc>
              <a:spcBef>
                <a:spcPts val="395"/>
              </a:spcBef>
              <a:buAutoNum type="arabicPeriod"/>
              <a:tabLst>
                <a:tab pos="456565" algn="l"/>
              </a:tabLst>
            </a:pPr>
            <a:r>
              <a:rPr lang="en-US" sz="2400" spc="5" dirty="0">
                <a:cs typeface="Times New Roman"/>
              </a:rPr>
              <a:t>To </a:t>
            </a:r>
            <a:r>
              <a:rPr lang="en-US" sz="2400" spc="40" dirty="0">
                <a:cs typeface="Times New Roman"/>
              </a:rPr>
              <a:t>retain this </a:t>
            </a:r>
            <a:r>
              <a:rPr lang="en-US" sz="2400" spc="30" dirty="0">
                <a:cs typeface="Times New Roman"/>
              </a:rPr>
              <a:t>advantage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25" dirty="0" err="1">
                <a:cs typeface="Times New Roman"/>
              </a:rPr>
              <a:t>kD</a:t>
            </a:r>
            <a:r>
              <a:rPr lang="en-US" sz="2400" spc="25" dirty="0">
                <a:cs typeface="Times New Roman"/>
              </a:rPr>
              <a:t>-trees,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45" dirty="0">
                <a:cs typeface="Times New Roman"/>
              </a:rPr>
              <a:t>must </a:t>
            </a:r>
            <a:r>
              <a:rPr lang="en-US" sz="2400" spc="10" dirty="0">
                <a:cs typeface="Times New Roman"/>
              </a:rPr>
              <a:t>have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30" dirty="0">
                <a:cs typeface="Times New Roman"/>
              </a:rPr>
              <a:t>means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25" dirty="0">
                <a:cs typeface="Times New Roman"/>
              </a:rPr>
              <a:t>incrementally </a:t>
            </a:r>
            <a:r>
              <a:rPr lang="en-US" sz="2400" spc="35" dirty="0">
                <a:cs typeface="Times New Roman"/>
              </a:rPr>
              <a:t>adding 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25" dirty="0">
                <a:cs typeface="Times New Roman"/>
              </a:rPr>
              <a:t>nodes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250" dirty="0">
                <a:cs typeface="Times New Roman"/>
              </a:rPr>
              <a:t> </a:t>
            </a:r>
            <a:r>
              <a:rPr lang="en-US" sz="2400" spc="35" dirty="0">
                <a:cs typeface="Times New Roman"/>
              </a:rPr>
              <a:t>tree.</a:t>
            </a:r>
            <a:endParaRPr lang="en-US" sz="2400" dirty="0">
              <a:cs typeface="Times New Roman"/>
            </a:endParaRPr>
          </a:p>
          <a:p>
            <a:pPr marL="715010" marR="5715" lvl="2" indent="-245745">
              <a:lnSpc>
                <a:spcPct val="102699"/>
              </a:lnSpc>
              <a:spcBef>
                <a:spcPts val="400"/>
              </a:spcBef>
              <a:buAutoNum type="alphaLcParenBoth"/>
              <a:tabLst>
                <a:tab pos="715645" algn="l"/>
              </a:tabLst>
            </a:pPr>
            <a:r>
              <a:rPr lang="en-US" sz="2400" spc="-15" dirty="0">
                <a:cs typeface="Times New Roman"/>
              </a:rPr>
              <a:t>We </a:t>
            </a:r>
            <a:r>
              <a:rPr lang="en-US" sz="2400" spc="50" dirty="0">
                <a:cs typeface="Times New Roman"/>
              </a:rPr>
              <a:t>just </a:t>
            </a:r>
            <a:r>
              <a:rPr lang="en-US" sz="2400" spc="35" dirty="0">
                <a:cs typeface="Times New Roman"/>
              </a:rPr>
              <a:t>take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35" dirty="0">
                <a:cs typeface="Times New Roman"/>
              </a:rPr>
              <a:t>take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65" dirty="0">
                <a:cs typeface="Times New Roman"/>
              </a:rPr>
              <a:t>path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tree </a:t>
            </a:r>
            <a:r>
              <a:rPr lang="en-US" sz="2400" dirty="0">
                <a:cs typeface="Times New Roman"/>
              </a:rPr>
              <a:t>for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5" dirty="0">
                <a:cs typeface="Times New Roman"/>
              </a:rPr>
              <a:t>node until  </a:t>
            </a:r>
            <a:r>
              <a:rPr lang="en-US" sz="2400" spc="-25" dirty="0">
                <a:cs typeface="Times New Roman"/>
              </a:rPr>
              <a:t>we </a:t>
            </a:r>
            <a:r>
              <a:rPr lang="en-US" sz="2400" spc="20" dirty="0">
                <a:cs typeface="Times New Roman"/>
              </a:rPr>
              <a:t>reach </a:t>
            </a:r>
            <a:r>
              <a:rPr lang="en-US" sz="2400" spc="55" dirty="0">
                <a:cs typeface="Times New Roman"/>
              </a:rPr>
              <a:t>a </a:t>
            </a:r>
            <a:r>
              <a:rPr lang="en-US" sz="2400" spc="-5" dirty="0">
                <a:cs typeface="Times New Roman"/>
              </a:rPr>
              <a:t>leaf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node.</a:t>
            </a:r>
            <a:endParaRPr lang="en-US" sz="2400" dirty="0">
              <a:cs typeface="Times New Roman"/>
            </a:endParaRPr>
          </a:p>
          <a:p>
            <a:pPr marL="715010" lvl="2" indent="-253365">
              <a:lnSpc>
                <a:spcPct val="100000"/>
              </a:lnSpc>
              <a:spcBef>
                <a:spcPts val="225"/>
              </a:spcBef>
              <a:buAutoNum type="alphaLcParenBoth"/>
              <a:tabLst>
                <a:tab pos="715645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-5" dirty="0">
                <a:cs typeface="Times New Roman"/>
              </a:rPr>
              <a:t>leaf </a:t>
            </a:r>
            <a:r>
              <a:rPr lang="en-US" sz="2400" spc="35" dirty="0">
                <a:cs typeface="Times New Roman"/>
              </a:rPr>
              <a:t>node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20" dirty="0">
                <a:cs typeface="Times New Roman"/>
              </a:rPr>
              <a:t>empty, </a:t>
            </a:r>
            <a:r>
              <a:rPr lang="en-US" sz="2400" spc="15" dirty="0">
                <a:cs typeface="Times New Roman"/>
              </a:rPr>
              <a:t>place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5" dirty="0">
                <a:cs typeface="Times New Roman"/>
              </a:rPr>
              <a:t>node</a:t>
            </a:r>
            <a:r>
              <a:rPr lang="en-US" sz="2400" spc="120" dirty="0">
                <a:cs typeface="Times New Roman"/>
              </a:rPr>
              <a:t> </a:t>
            </a:r>
            <a:r>
              <a:rPr lang="en-US" sz="2400" spc="45" dirty="0">
                <a:cs typeface="Times New Roman"/>
              </a:rPr>
              <a:t>there</a:t>
            </a:r>
            <a:endParaRPr lang="en-US" sz="2400" dirty="0">
              <a:cs typeface="Times New Roman"/>
            </a:endParaRPr>
          </a:p>
          <a:p>
            <a:pPr marL="715010" marR="6985" lvl="2" indent="-238125">
              <a:lnSpc>
                <a:spcPct val="102699"/>
              </a:lnSpc>
              <a:spcBef>
                <a:spcPts val="204"/>
              </a:spcBef>
              <a:buAutoNum type="alphaLcParenBoth"/>
              <a:tabLst>
                <a:tab pos="715645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spc="50" dirty="0">
                <a:cs typeface="Times New Roman"/>
              </a:rPr>
              <a:t>it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20" dirty="0">
                <a:cs typeface="Times New Roman"/>
              </a:rPr>
              <a:t>empty, </a:t>
            </a:r>
            <a:r>
              <a:rPr lang="en-US" sz="2400" spc="30" dirty="0">
                <a:cs typeface="Times New Roman"/>
              </a:rPr>
              <a:t>split </a:t>
            </a:r>
            <a:r>
              <a:rPr lang="en-US" sz="2400" spc="15" dirty="0">
                <a:cs typeface="Times New Roman"/>
              </a:rPr>
              <a:t>along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longest </a:t>
            </a:r>
            <a:r>
              <a:rPr lang="en-US" sz="2400" spc="20" dirty="0">
                <a:cs typeface="Times New Roman"/>
              </a:rPr>
              <a:t>dimension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25" dirty="0">
                <a:cs typeface="Times New Roman"/>
              </a:rPr>
              <a:t>subspace </a:t>
            </a:r>
            <a:r>
              <a:rPr lang="en-US" sz="2400" spc="20" dirty="0">
                <a:cs typeface="Times New Roman"/>
              </a:rPr>
              <a:t>in </a:t>
            </a:r>
            <a:r>
              <a:rPr lang="en-US" sz="2400" spc="30" dirty="0">
                <a:cs typeface="Times New Roman"/>
              </a:rPr>
              <a:t>order </a:t>
            </a:r>
            <a:r>
              <a:rPr lang="en-US" sz="2400" spc="50" dirty="0">
                <a:cs typeface="Times New Roman"/>
              </a:rPr>
              <a:t>to  </a:t>
            </a:r>
            <a:r>
              <a:rPr lang="en-US" sz="2400" spc="20" dirty="0">
                <a:cs typeface="Times New Roman"/>
              </a:rPr>
              <a:t>preserve </a:t>
            </a:r>
            <a:r>
              <a:rPr lang="en-US" sz="2400" spc="25" dirty="0" err="1">
                <a:cs typeface="Times New Roman"/>
              </a:rPr>
              <a:t>squarishness</a:t>
            </a:r>
            <a:r>
              <a:rPr lang="en-US" sz="2400" spc="25" dirty="0">
                <a:cs typeface="Times New Roman"/>
              </a:rPr>
              <a:t>, </a:t>
            </a:r>
            <a:r>
              <a:rPr lang="en-US" sz="2400" spc="10" dirty="0">
                <a:cs typeface="Times New Roman"/>
              </a:rPr>
              <a:t>moving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into </a:t>
            </a:r>
            <a:r>
              <a:rPr lang="en-US" sz="2400" spc="10" dirty="0">
                <a:cs typeface="Times New Roman"/>
              </a:rPr>
              <a:t>one</a:t>
            </a:r>
            <a:r>
              <a:rPr lang="en-US" sz="2400" spc="135" dirty="0">
                <a:cs typeface="Times New Roman"/>
              </a:rPr>
              <a:t>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5" dirty="0">
                <a:cs typeface="Times New Roman"/>
              </a:rPr>
              <a:t>branches</a:t>
            </a:r>
            <a:endParaRPr lang="en-US" sz="2400" dirty="0">
              <a:cs typeface="Times New Roman"/>
            </a:endParaRPr>
          </a:p>
          <a:p>
            <a:pPr marL="715010" marR="5080" lvl="2" indent="-253365">
              <a:lnSpc>
                <a:spcPct val="102699"/>
              </a:lnSpc>
              <a:spcBef>
                <a:spcPts val="195"/>
              </a:spcBef>
              <a:buAutoNum type="alphaLcParenBoth"/>
              <a:tabLst>
                <a:tab pos="715645" algn="l"/>
              </a:tabLst>
            </a:pPr>
            <a:r>
              <a:rPr lang="en-US" sz="2400" spc="40" dirty="0">
                <a:cs typeface="Times New Roman"/>
              </a:rPr>
              <a:t>This </a:t>
            </a:r>
            <a:r>
              <a:rPr lang="en-US" sz="2400" spc="30" dirty="0">
                <a:cs typeface="Times New Roman"/>
              </a:rPr>
              <a:t>approach </a:t>
            </a:r>
            <a:r>
              <a:rPr lang="en-US" sz="2400" spc="15" dirty="0">
                <a:cs typeface="Times New Roman"/>
              </a:rPr>
              <a:t>does </a:t>
            </a:r>
            <a:r>
              <a:rPr lang="en-US" sz="2400" spc="50" dirty="0">
                <a:cs typeface="Times New Roman"/>
              </a:rPr>
              <a:t>not </a:t>
            </a:r>
            <a:r>
              <a:rPr lang="en-US" sz="2400" spc="35" dirty="0">
                <a:cs typeface="Times New Roman"/>
              </a:rPr>
              <a:t>guarantee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tree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40" dirty="0">
                <a:cs typeface="Times New Roman"/>
              </a:rPr>
              <a:t>retain </a:t>
            </a:r>
            <a:r>
              <a:rPr lang="en-US" sz="2400" spc="25" dirty="0">
                <a:cs typeface="Times New Roman"/>
              </a:rPr>
              <a:t>balance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25" dirty="0" err="1">
                <a:cs typeface="Times New Roman"/>
              </a:rPr>
              <a:t>squarishness</a:t>
            </a:r>
            <a:r>
              <a:rPr lang="en-US" sz="2400" spc="25" dirty="0">
                <a:cs typeface="Times New Roman"/>
              </a:rPr>
              <a:t> 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35" dirty="0">
                <a:cs typeface="Times New Roman"/>
              </a:rPr>
              <a:t>its </a:t>
            </a:r>
            <a:r>
              <a:rPr lang="en-US" sz="2400" spc="20" dirty="0">
                <a:cs typeface="Times New Roman"/>
              </a:rPr>
              <a:t>subspaces, </a:t>
            </a:r>
            <a:r>
              <a:rPr lang="en-US" sz="2400" spc="-5" dirty="0">
                <a:cs typeface="Times New Roman"/>
              </a:rPr>
              <a:t>so </a:t>
            </a:r>
            <a:r>
              <a:rPr lang="en-US" sz="2400" spc="-10" dirty="0">
                <a:cs typeface="Times New Roman"/>
              </a:rPr>
              <a:t>will </a:t>
            </a:r>
            <a:r>
              <a:rPr lang="en-US" sz="2400" spc="20" dirty="0">
                <a:cs typeface="Times New Roman"/>
              </a:rPr>
              <a:t>need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40" dirty="0">
                <a:cs typeface="Times New Roman"/>
              </a:rPr>
              <a:t>reconstruct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tree </a:t>
            </a:r>
            <a:r>
              <a:rPr lang="en-US" sz="2400" spc="-15" dirty="0">
                <a:cs typeface="Times New Roman"/>
              </a:rPr>
              <a:t>offline </a:t>
            </a:r>
            <a:r>
              <a:rPr lang="en-US" sz="2400" spc="10" dirty="0">
                <a:cs typeface="Times New Roman"/>
              </a:rPr>
              <a:t>every </a:t>
            </a:r>
            <a:r>
              <a:rPr lang="en-US" sz="2400" spc="-5" dirty="0">
                <a:cs typeface="Times New Roman"/>
              </a:rPr>
              <a:t>so</a:t>
            </a:r>
            <a:r>
              <a:rPr lang="en-US" sz="2400" spc="-75" dirty="0">
                <a:cs typeface="Times New Roman"/>
              </a:rPr>
              <a:t> </a:t>
            </a:r>
            <a:r>
              <a:rPr lang="en-US" sz="2400" spc="20" dirty="0">
                <a:cs typeface="Times New Roman"/>
              </a:rPr>
              <a:t>often.</a:t>
            </a:r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85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9150-5FAB-554D-BD2F-69C988E9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88620" y="356617"/>
            <a:ext cx="699516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D9C1A-830C-ED4E-814A-A07BD4C0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152" y="356617"/>
            <a:ext cx="6995160" cy="276999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5607EAC-21AB-B749-B0D8-FB4369C132F9}"/>
              </a:ext>
            </a:extLst>
          </p:cNvPr>
          <p:cNvSpPr/>
          <p:nvPr/>
        </p:nvSpPr>
        <p:spPr>
          <a:xfrm>
            <a:off x="3296106" y="5728550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938DCBF-7CBB-B44F-9FBE-95B931D6A40E}"/>
              </a:ext>
            </a:extLst>
          </p:cNvPr>
          <p:cNvSpPr/>
          <p:nvPr/>
        </p:nvSpPr>
        <p:spPr>
          <a:xfrm>
            <a:off x="4019587" y="4824196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CEDA63B-27AE-1C45-B6C2-44C1A5981077}"/>
              </a:ext>
            </a:extLst>
          </p:cNvPr>
          <p:cNvSpPr/>
          <p:nvPr/>
        </p:nvSpPr>
        <p:spPr>
          <a:xfrm>
            <a:off x="4245685" y="5276367"/>
            <a:ext cx="94945" cy="94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FCE0F41-6CEB-9642-AE79-F56FD85F4B4F}"/>
              </a:ext>
            </a:extLst>
          </p:cNvPr>
          <p:cNvSpPr/>
          <p:nvPr/>
        </p:nvSpPr>
        <p:spPr>
          <a:xfrm>
            <a:off x="3476980" y="5366803"/>
            <a:ext cx="94958" cy="94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61DCACB-7119-A34C-8B1B-92E23214EB8F}"/>
              </a:ext>
            </a:extLst>
          </p:cNvPr>
          <p:cNvSpPr/>
          <p:nvPr/>
        </p:nvSpPr>
        <p:spPr>
          <a:xfrm>
            <a:off x="3567417" y="4643322"/>
            <a:ext cx="94958" cy="94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4E4A933-BB80-6546-AAF8-16DD9144A51F}"/>
              </a:ext>
            </a:extLst>
          </p:cNvPr>
          <p:cNvSpPr/>
          <p:nvPr/>
        </p:nvSpPr>
        <p:spPr>
          <a:xfrm>
            <a:off x="3657853" y="5909423"/>
            <a:ext cx="94958" cy="94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A9E4446-6880-2045-A44B-1C097F3C57AE}"/>
              </a:ext>
            </a:extLst>
          </p:cNvPr>
          <p:cNvSpPr/>
          <p:nvPr/>
        </p:nvSpPr>
        <p:spPr>
          <a:xfrm>
            <a:off x="4571250" y="5755677"/>
            <a:ext cx="94945" cy="94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760CC3F-6E02-0148-AE7A-8165E8B4530B}"/>
              </a:ext>
            </a:extLst>
          </p:cNvPr>
          <p:cNvGraphicFramePr>
            <a:graphicFrameLocks noGrp="1"/>
          </p:cNvGraphicFramePr>
          <p:nvPr/>
        </p:nvGraphicFramePr>
        <p:xfrm>
          <a:off x="2979584" y="4507674"/>
          <a:ext cx="1807845" cy="162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3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(3.5,8)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(6,7)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(7.5,4.3)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(2.5,2)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768350" algn="l"/>
                        </a:tabLst>
                      </a:pPr>
                      <a:r>
                        <a:rPr sz="1275" baseline="-22875" dirty="0">
                          <a:latin typeface="Times New Roman"/>
                          <a:cs typeface="Times New Roman"/>
                        </a:rPr>
                        <a:t>(4,1)	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(9,1.9)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1">
            <a:extLst>
              <a:ext uri="{FF2B5EF4-FFF2-40B4-BE49-F238E27FC236}">
                <a16:creationId xmlns:a16="http://schemas.microsoft.com/office/drawing/2014/main" id="{55152BD6-AFC4-F042-8E9E-9F46159C0512}"/>
              </a:ext>
            </a:extLst>
          </p:cNvPr>
          <p:cNvSpPr txBox="1"/>
          <p:nvPr/>
        </p:nvSpPr>
        <p:spPr>
          <a:xfrm>
            <a:off x="1552447" y="6449198"/>
            <a:ext cx="175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30" dirty="0">
                <a:latin typeface="Times New Roman"/>
                <a:cs typeface="Times New Roman"/>
              </a:rPr>
              <a:t>kD-tree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below: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7983138-4846-1147-A409-43A2AA970C7B}"/>
              </a:ext>
            </a:extLst>
          </p:cNvPr>
          <p:cNvSpPr/>
          <p:nvPr/>
        </p:nvSpPr>
        <p:spPr>
          <a:xfrm>
            <a:off x="3216655" y="6753491"/>
            <a:ext cx="1240155" cy="1102360"/>
          </a:xfrm>
          <a:custGeom>
            <a:avLst/>
            <a:gdLst/>
            <a:ahLst/>
            <a:cxnLst/>
            <a:rect l="l" t="t" r="r" b="b"/>
            <a:pathLst>
              <a:path w="1240154" h="1102359">
                <a:moveTo>
                  <a:pt x="688670" y="0"/>
                </a:moveTo>
                <a:lnTo>
                  <a:pt x="275475" y="550938"/>
                </a:lnTo>
              </a:path>
              <a:path w="1240154" h="1102359">
                <a:moveTo>
                  <a:pt x="688670" y="0"/>
                </a:moveTo>
                <a:lnTo>
                  <a:pt x="964133" y="550938"/>
                </a:lnTo>
              </a:path>
              <a:path w="1240154" h="1102359">
                <a:moveTo>
                  <a:pt x="275475" y="550938"/>
                </a:moveTo>
                <a:lnTo>
                  <a:pt x="0" y="1101864"/>
                </a:lnTo>
              </a:path>
              <a:path w="1240154" h="1102359">
                <a:moveTo>
                  <a:pt x="275475" y="550938"/>
                </a:moveTo>
                <a:lnTo>
                  <a:pt x="482079" y="1101864"/>
                </a:lnTo>
              </a:path>
              <a:path w="1240154" h="1102359">
                <a:moveTo>
                  <a:pt x="964133" y="550938"/>
                </a:moveTo>
                <a:lnTo>
                  <a:pt x="723112" y="1101864"/>
                </a:lnTo>
              </a:path>
              <a:path w="1240154" h="1102359">
                <a:moveTo>
                  <a:pt x="964133" y="550938"/>
                </a:moveTo>
                <a:lnTo>
                  <a:pt x="1239608" y="1101864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0E32E2B-DB6B-EF49-BA16-749248F97C6E}"/>
              </a:ext>
            </a:extLst>
          </p:cNvPr>
          <p:cNvSpPr txBox="1"/>
          <p:nvPr/>
        </p:nvSpPr>
        <p:spPr>
          <a:xfrm>
            <a:off x="296292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(2.5,2)</a:t>
            </a:r>
            <a:endParaRPr sz="650">
              <a:latin typeface="Times New Roman"/>
              <a:cs typeface="Times New Roman"/>
            </a:endParaRPr>
          </a:p>
          <a:p>
            <a:pPr marL="149860" marR="571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x&lt;4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E0E0F12-8102-314B-89D5-876D3B83A69B}"/>
              </a:ext>
            </a:extLst>
          </p:cNvPr>
          <p:cNvSpPr txBox="1"/>
          <p:nvPr/>
        </p:nvSpPr>
        <p:spPr>
          <a:xfrm>
            <a:off x="344499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9,1.8)</a:t>
            </a:r>
            <a:endParaRPr sz="650">
              <a:latin typeface="Times New Roman"/>
              <a:cs typeface="Times New Roman"/>
            </a:endParaRPr>
          </a:p>
          <a:p>
            <a:pPr marL="149860" marR="5080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x&gt;4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07AEDF-B777-3449-99B2-280580BB4FD6}"/>
              </a:ext>
            </a:extLst>
          </p:cNvPr>
          <p:cNvSpPr txBox="1"/>
          <p:nvPr/>
        </p:nvSpPr>
        <p:spPr>
          <a:xfrm>
            <a:off x="3927067" y="7721454"/>
            <a:ext cx="28067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(3.5,8)</a:t>
            </a:r>
            <a:endParaRPr sz="650">
              <a:latin typeface="Times New Roman"/>
              <a:cs typeface="Times New Roman"/>
            </a:endParaRPr>
          </a:p>
          <a:p>
            <a:pPr marL="12700" marR="13017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x&lt;6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040A7F3-77C8-9442-A6E1-A1C8F21F8F75}"/>
              </a:ext>
            </a:extLst>
          </p:cNvPr>
          <p:cNvSpPr txBox="1"/>
          <p:nvPr/>
        </p:nvSpPr>
        <p:spPr>
          <a:xfrm>
            <a:off x="4409136" y="7721454"/>
            <a:ext cx="37719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(7.5,4.3)</a:t>
            </a:r>
            <a:endParaRPr sz="650">
              <a:latin typeface="Times New Roman"/>
              <a:cs typeface="Times New Roman"/>
            </a:endParaRPr>
          </a:p>
          <a:p>
            <a:pPr marL="12700" marR="22669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x&gt;6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76904AE-A67C-DA42-BFAC-1C1B0EFBC120}"/>
              </a:ext>
            </a:extLst>
          </p:cNvPr>
          <p:cNvSpPr txBox="1"/>
          <p:nvPr/>
        </p:nvSpPr>
        <p:spPr>
          <a:xfrm>
            <a:off x="3307262" y="7105787"/>
            <a:ext cx="18923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429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y&lt;4  (4,1)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3ADAE61-8F46-B54B-B9F2-D5FF418DC903}"/>
              </a:ext>
            </a:extLst>
          </p:cNvPr>
          <p:cNvSpPr txBox="1"/>
          <p:nvPr/>
        </p:nvSpPr>
        <p:spPr>
          <a:xfrm>
            <a:off x="4202530" y="7105787"/>
            <a:ext cx="18415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y&gt;4  (6,7)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E28D3EB-EC4C-8A46-AE7B-083BFAB082D6}"/>
              </a:ext>
            </a:extLst>
          </p:cNvPr>
          <p:cNvSpPr txBox="1"/>
          <p:nvPr/>
        </p:nvSpPr>
        <p:spPr>
          <a:xfrm>
            <a:off x="3927068" y="6658151"/>
            <a:ext cx="53975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(3,4)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1CB91C8-BEC0-5F4D-8F60-55D8E29AEE14}"/>
              </a:ext>
            </a:extLst>
          </p:cNvPr>
          <p:cNvSpPr txBox="1"/>
          <p:nvPr/>
        </p:nvSpPr>
        <p:spPr>
          <a:xfrm>
            <a:off x="4374703" y="7484555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45C2161-256D-0149-A7C8-A817CD9C4549}"/>
              </a:ext>
            </a:extLst>
          </p:cNvPr>
          <p:cNvSpPr txBox="1"/>
          <p:nvPr/>
        </p:nvSpPr>
        <p:spPr>
          <a:xfrm>
            <a:off x="2962932" y="7450121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ACF30-749F-6043-B56B-B4EED2A51444}"/>
              </a:ext>
            </a:extLst>
          </p:cNvPr>
          <p:cNvSpPr txBox="1"/>
          <p:nvPr/>
        </p:nvSpPr>
        <p:spPr>
          <a:xfrm>
            <a:off x="1371600" y="86106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(8.2, 3.5)</a:t>
            </a:r>
          </a:p>
        </p:txBody>
      </p:sp>
    </p:spTree>
    <p:extLst>
      <p:ext uri="{BB962C8B-B14F-4D97-AF65-F5344CB8AC3E}">
        <p14:creationId xmlns:p14="http://schemas.microsoft.com/office/powerpoint/2010/main" val="134225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83824" y="228600"/>
                <a:ext cx="7391400" cy="9779408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R="161925" algn="ctr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2800" b="1" u="sng" spc="14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Instance-based </a:t>
                </a:r>
                <a:r>
                  <a:rPr lang="en-US" sz="2800" b="1" u="sng" spc="15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Representation </a:t>
                </a:r>
                <a:r>
                  <a:rPr lang="en-US" sz="2800" b="1" u="sng" spc="18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</a:t>
                </a:r>
                <a:r>
                  <a:rPr lang="en-US" sz="2800" b="1" u="sng" spc="3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800" b="1" u="sng" spc="14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Mining</a:t>
                </a:r>
                <a:endParaRPr lang="en-US" sz="28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en-US" sz="1400" dirty="0">
                  <a:latin typeface="Times New Roman"/>
                  <a:cs typeface="Times New Roman"/>
                </a:endParaRPr>
              </a:p>
              <a:p>
                <a:pPr marL="259079">
                  <a:lnSpc>
                    <a:spcPct val="100000"/>
                  </a:lnSpc>
                </a:pPr>
                <a:r>
                  <a:rPr lang="en-US" sz="2400" u="sng" spc="100" dirty="0">
                    <a:uFill>
                      <a:solidFill>
                        <a:srgbClr val="000000"/>
                      </a:solidFill>
                    </a:uFill>
                    <a:cs typeface="Times New Roman"/>
                  </a:rPr>
                  <a:t>Overview</a:t>
                </a:r>
                <a:endParaRPr lang="en-US" sz="2400" dirty="0"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5"/>
                  </a:spcBef>
                </a:pPr>
                <a:endParaRPr lang="en-US" sz="2400" dirty="0">
                  <a:cs typeface="Times New Roman"/>
                </a:endParaRPr>
              </a:p>
              <a:p>
                <a:pPr marL="189230" marR="6350" indent="-177165">
                  <a:lnSpc>
                    <a:spcPct val="102699"/>
                  </a:lnSpc>
                  <a:buAutoNum type="arabicPeriod"/>
                  <a:tabLst>
                    <a:tab pos="189865" algn="l"/>
                  </a:tabLst>
                </a:pPr>
                <a:r>
                  <a:rPr lang="en-US" sz="2400" spc="25" dirty="0">
                    <a:cs typeface="Times New Roman"/>
                  </a:rPr>
                  <a:t>Observed instances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spc="30" dirty="0">
                    <a:cs typeface="Times New Roman"/>
                  </a:rPr>
                  <a:t>represented </a:t>
                </a:r>
                <a:r>
                  <a:rPr lang="en-US" sz="2400" spc="20" dirty="0">
                    <a:cs typeface="Times New Roman"/>
                  </a:rPr>
                  <a:t>in </a:t>
                </a:r>
                <a:r>
                  <a:rPr lang="en-US" sz="2400" spc="15" dirty="0">
                    <a:cs typeface="Times New Roman"/>
                  </a:rPr>
                  <a:t>memory.</a:t>
                </a:r>
              </a:p>
              <a:p>
                <a:pPr marL="12065" marR="6350">
                  <a:lnSpc>
                    <a:spcPct val="102699"/>
                  </a:lnSpc>
                  <a:tabLst>
                    <a:tab pos="189865" algn="l"/>
                  </a:tabLst>
                </a:pPr>
                <a:r>
                  <a:rPr lang="en-US" sz="2400" spc="15" dirty="0">
                    <a:cs typeface="Times New Roman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 spc="1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⋄</m:t>
                    </m:r>
                  </m:oMath>
                </a14:m>
                <a:r>
                  <a:rPr lang="en-US" sz="2400" spc="30" dirty="0">
                    <a:cs typeface="Times New Roman"/>
                  </a:rPr>
                  <a:t> Problem: </a:t>
                </a:r>
                <a:r>
                  <a:rPr lang="en-US" sz="2400" dirty="0">
                    <a:cs typeface="Times New Roman"/>
                  </a:rPr>
                  <a:t>how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30" dirty="0">
                    <a:cs typeface="Times New Roman"/>
                  </a:rPr>
                  <a:t>store </a:t>
                </a:r>
                <a:r>
                  <a:rPr lang="en-US" sz="2400" spc="25" dirty="0">
                    <a:cs typeface="Times New Roman"/>
                  </a:rPr>
                  <a:t>instances </a:t>
                </a:r>
                <a:r>
                  <a:rPr lang="en-US" sz="2400" spc="20" dirty="0">
                    <a:cs typeface="Times New Roman"/>
                  </a:rPr>
                  <a:t>in</a:t>
                </a:r>
                <a:r>
                  <a:rPr lang="en-US" sz="2400" spc="220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memory</a:t>
                </a:r>
                <a:endParaRPr lang="en-US" sz="2400" dirty="0">
                  <a:cs typeface="Times New Roman"/>
                </a:endParaRPr>
              </a:p>
              <a:p>
                <a:pPr marL="354965" lvl="1">
                  <a:lnSpc>
                    <a:spcPct val="100000"/>
                  </a:lnSpc>
                  <a:spcBef>
                    <a:spcPts val="434"/>
                  </a:spcBef>
                  <a:tabLst>
                    <a:tab pos="494665" algn="l"/>
                  </a:tabLst>
                </a:pPr>
                <a:r>
                  <a:rPr lang="en-US" sz="2400" spc="3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3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⋄</m:t>
                    </m:r>
                    <m:r>
                      <a:rPr lang="en-US" sz="2400" b="0" i="1" spc="3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sz="2400" spc="30" dirty="0">
                    <a:cs typeface="Times New Roman"/>
                  </a:rPr>
                  <a:t>Problem: </a:t>
                </a:r>
                <a:r>
                  <a:rPr lang="en-US" sz="2400" spc="25" dirty="0">
                    <a:cs typeface="Times New Roman"/>
                  </a:rPr>
                  <a:t>should </a:t>
                </a:r>
                <a:r>
                  <a:rPr lang="en-US" sz="2400" spc="10" dirty="0">
                    <a:cs typeface="Times New Roman"/>
                  </a:rPr>
                  <a:t>every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45" dirty="0">
                    <a:cs typeface="Times New Roman"/>
                  </a:rPr>
                  <a:t>be </a:t>
                </a:r>
                <a:r>
                  <a:rPr lang="en-US" sz="2400" spc="35" dirty="0">
                    <a:cs typeface="Times New Roman"/>
                  </a:rPr>
                  <a:t>stored </a:t>
                </a:r>
                <a:r>
                  <a:rPr lang="en-US" sz="2400" spc="20" dirty="0">
                    <a:cs typeface="Times New Roman"/>
                  </a:rPr>
                  <a:t>or </a:t>
                </a:r>
                <a:r>
                  <a:rPr lang="en-US" sz="2400" spc="50" dirty="0">
                    <a:cs typeface="Times New Roman"/>
                  </a:rPr>
                  <a:t>just</a:t>
                </a:r>
                <a:r>
                  <a:rPr lang="en-US" sz="2400" spc="31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exemplars</a:t>
                </a:r>
                <a:endParaRPr lang="en-US" sz="2400" dirty="0">
                  <a:cs typeface="Times New Roman"/>
                </a:endParaRPr>
              </a:p>
              <a:p>
                <a:pPr marL="469265" marR="5715" indent="-457200">
                  <a:lnSpc>
                    <a:spcPct val="102699"/>
                  </a:lnSpc>
                  <a:spcBef>
                    <a:spcPts val="900"/>
                  </a:spcBef>
                  <a:buFont typeface="+mj-lt"/>
                  <a:buAutoNum type="arabicPeriod" startAt="2"/>
                  <a:tabLst>
                    <a:tab pos="189865" algn="l"/>
                  </a:tabLst>
                </a:pPr>
                <a:r>
                  <a:rPr lang="en-US" sz="2400" spc="15" dirty="0">
                    <a:cs typeface="Times New Roman"/>
                  </a:rPr>
                  <a:t>Given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10" dirty="0">
                    <a:cs typeface="Times New Roman"/>
                  </a:rPr>
                  <a:t>new </a:t>
                </a:r>
                <a:r>
                  <a:rPr lang="en-US" sz="2400" spc="30" dirty="0">
                    <a:cs typeface="Times New Roman"/>
                  </a:rPr>
                  <a:t>instance, </a:t>
                </a:r>
                <a:r>
                  <a:rPr lang="en-US" sz="2400" spc="55" dirty="0">
                    <a:cs typeface="Times New Roman"/>
                  </a:rPr>
                  <a:t>a </a:t>
                </a:r>
                <a:r>
                  <a:rPr lang="en-US" sz="2400" spc="30" dirty="0">
                    <a:cs typeface="Times New Roman"/>
                  </a:rPr>
                  <a:t>distance </a:t>
                </a:r>
                <a:r>
                  <a:rPr lang="en-US" sz="2400" spc="35" dirty="0">
                    <a:cs typeface="Times New Roman"/>
                  </a:rPr>
                  <a:t>metric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used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dirty="0">
                    <a:cs typeface="Times New Roman"/>
                  </a:rPr>
                  <a:t>how </a:t>
                </a:r>
                <a:r>
                  <a:rPr lang="en-US" sz="2400" spc="15" dirty="0">
                    <a:cs typeface="Times New Roman"/>
                  </a:rPr>
                  <a:t>similar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0" dirty="0">
                    <a:cs typeface="Times New Roman"/>
                  </a:rPr>
                  <a:t>new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-5" dirty="0">
                    <a:cs typeface="Times New Roman"/>
                  </a:rPr>
                  <a:t>is 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10" dirty="0">
                    <a:cs typeface="Times New Roman"/>
                  </a:rPr>
                  <a:t>one </a:t>
                </a:r>
                <a:r>
                  <a:rPr lang="en-US" sz="2400" spc="20" dirty="0">
                    <a:cs typeface="Times New Roman"/>
                  </a:rPr>
                  <a:t>or </a:t>
                </a:r>
                <a:r>
                  <a:rPr lang="en-US" sz="2400" spc="25" dirty="0">
                    <a:cs typeface="Times New Roman"/>
                  </a:rPr>
                  <a:t>more </a:t>
                </a:r>
                <a:r>
                  <a:rPr lang="en-US" sz="2400" spc="15" dirty="0">
                    <a:cs typeface="Times New Roman"/>
                  </a:rPr>
                  <a:t>previously observed</a:t>
                </a:r>
                <a:r>
                  <a:rPr lang="en-US" sz="2400" spc="135" dirty="0">
                    <a:cs typeface="Times New Roman"/>
                  </a:rPr>
                  <a:t> </a:t>
                </a:r>
                <a:r>
                  <a:rPr lang="en-US" sz="2400" spc="25" dirty="0">
                    <a:cs typeface="Times New Roman"/>
                  </a:rPr>
                  <a:t>instances</a:t>
                </a:r>
                <a:endParaRPr lang="en-US" sz="2400" dirty="0">
                  <a:cs typeface="Times New Roman"/>
                </a:endParaRPr>
              </a:p>
              <a:p>
                <a:pPr marL="494030" lvl="1" indent="-139065">
                  <a:lnSpc>
                    <a:spcPct val="100000"/>
                  </a:lnSpc>
                  <a:spcBef>
                    <a:spcPts val="919"/>
                  </a:spcBef>
                  <a:buFont typeface="Arial Unicode MS"/>
                  <a:buChar char="•"/>
                  <a:tabLst>
                    <a:tab pos="494665" algn="l"/>
                  </a:tabLst>
                </a:pPr>
                <a:r>
                  <a:rPr lang="en-US" sz="2400" spc="30" dirty="0">
                    <a:cs typeface="Times New Roman"/>
                  </a:rPr>
                  <a:t>Problem: </a:t>
                </a:r>
                <a:r>
                  <a:rPr lang="en-US" sz="2400" spc="50" dirty="0">
                    <a:cs typeface="Times New Roman"/>
                  </a:rPr>
                  <a:t>what </a:t>
                </a:r>
                <a:r>
                  <a:rPr lang="en-US" sz="2400" spc="30" dirty="0">
                    <a:cs typeface="Times New Roman"/>
                  </a:rPr>
                  <a:t>distance </a:t>
                </a:r>
                <a:r>
                  <a:rPr lang="en-US" sz="2400" spc="35" dirty="0">
                    <a:cs typeface="Times New Roman"/>
                  </a:rPr>
                  <a:t>metric </a:t>
                </a:r>
                <a:r>
                  <a:rPr lang="en-US" sz="2400" spc="50" dirty="0">
                    <a:cs typeface="Times New Roman"/>
                  </a:rPr>
                  <a:t>to</a:t>
                </a:r>
                <a:r>
                  <a:rPr lang="en-US" sz="2400" spc="105" dirty="0">
                    <a:cs typeface="Times New Roman"/>
                  </a:rPr>
                  <a:t> </a:t>
                </a:r>
                <a:r>
                  <a:rPr lang="en-US" sz="2400" spc="15" dirty="0">
                    <a:cs typeface="Times New Roman"/>
                  </a:rPr>
                  <a:t>use</a:t>
                </a:r>
                <a:endParaRPr lang="en-US" sz="2400" dirty="0">
                  <a:cs typeface="Times New Roman"/>
                </a:endParaRPr>
              </a:p>
              <a:p>
                <a:pPr marL="494030" lvl="1" indent="-139065">
                  <a:lnSpc>
                    <a:spcPct val="100000"/>
                  </a:lnSpc>
                  <a:spcBef>
                    <a:spcPts val="434"/>
                  </a:spcBef>
                  <a:buFont typeface="Arial Unicode MS"/>
                  <a:buChar char="•"/>
                  <a:tabLst>
                    <a:tab pos="494665" algn="l"/>
                  </a:tabLst>
                </a:pPr>
                <a:r>
                  <a:rPr lang="en-US" sz="2400" spc="-15" dirty="0">
                    <a:cs typeface="Times New Roman"/>
                  </a:rPr>
                  <a:t>How </a:t>
                </a:r>
                <a:r>
                  <a:rPr lang="en-US" sz="2400" spc="35" dirty="0">
                    <a:cs typeface="Times New Roman"/>
                  </a:rPr>
                  <a:t>many </a:t>
                </a:r>
                <a:r>
                  <a:rPr lang="en-US" sz="2400" spc="15" dirty="0">
                    <a:cs typeface="Times New Roman"/>
                  </a:rPr>
                  <a:t>previously observed </a:t>
                </a:r>
                <a:r>
                  <a:rPr lang="en-US" sz="2400" spc="25" dirty="0">
                    <a:cs typeface="Times New Roman"/>
                  </a:rPr>
                  <a:t>instances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15" dirty="0">
                    <a:cs typeface="Times New Roman"/>
                  </a:rPr>
                  <a:t>use </a:t>
                </a:r>
                <a:r>
                  <a:rPr lang="en-US" sz="2400" spc="20" dirty="0">
                    <a:cs typeface="Times New Roman"/>
                  </a:rPr>
                  <a:t>in </a:t>
                </a:r>
                <a:r>
                  <a:rPr lang="en-US" sz="2400" spc="55" dirty="0">
                    <a:cs typeface="Times New Roman"/>
                  </a:rPr>
                  <a:t>the</a:t>
                </a:r>
                <a:r>
                  <a:rPr lang="en-US" sz="2400" spc="80" dirty="0">
                    <a:cs typeface="Times New Roman"/>
                  </a:rPr>
                  <a:t> </a:t>
                </a:r>
                <a:r>
                  <a:rPr lang="en-US" sz="2400" spc="40" dirty="0">
                    <a:cs typeface="Times New Roman"/>
                  </a:rPr>
                  <a:t>computation</a:t>
                </a:r>
                <a:endParaRPr lang="en-US" sz="2400" dirty="0">
                  <a:cs typeface="Times New Roman"/>
                </a:endParaRPr>
              </a:p>
              <a:p>
                <a:pPr marL="753110" marR="7620" lvl="2" indent="-245745">
                  <a:lnSpc>
                    <a:spcPct val="102699"/>
                  </a:lnSpc>
                  <a:spcBef>
                    <a:spcPts val="395"/>
                  </a:spcBef>
                  <a:buAutoNum type="alphaLcParenBoth"/>
                  <a:tabLst>
                    <a:tab pos="753745" algn="l"/>
                  </a:tabLst>
                </a:pPr>
                <a:r>
                  <a:rPr lang="en-US" sz="2400" spc="-5" dirty="0">
                    <a:cs typeface="Times New Roman"/>
                  </a:rPr>
                  <a:t>If </a:t>
                </a:r>
                <a:r>
                  <a:rPr lang="en-US" sz="2400" spc="15" dirty="0">
                    <a:cs typeface="Times New Roman"/>
                  </a:rPr>
                  <a:t>only </a:t>
                </a:r>
                <a:r>
                  <a:rPr lang="en-US" sz="2400" spc="10" dirty="0">
                    <a:cs typeface="Times New Roman"/>
                  </a:rPr>
                  <a:t>one </a:t>
                </a:r>
                <a:r>
                  <a:rPr lang="en-US" sz="2400" spc="15" dirty="0">
                    <a:cs typeface="Times New Roman"/>
                  </a:rPr>
                  <a:t>previously observed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used, </a:t>
                </a:r>
                <a:r>
                  <a:rPr lang="en-US" sz="2400" spc="50" dirty="0">
                    <a:cs typeface="Times New Roman"/>
                  </a:rPr>
                  <a:t>then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5" dirty="0">
                    <a:cs typeface="Times New Roman"/>
                  </a:rPr>
                  <a:t>method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10" dirty="0">
                    <a:cs typeface="Times New Roman"/>
                  </a:rPr>
                  <a:t>called </a:t>
                </a:r>
                <a:r>
                  <a:rPr lang="en-US" sz="2400" u="sng" spc="5" dirty="0">
                    <a:solidFill>
                      <a:srgbClr val="FF0000"/>
                    </a:solidFill>
                    <a:cs typeface="Times New Roman"/>
                  </a:rPr>
                  <a:t>nearest-</a:t>
                </a:r>
                <a:r>
                  <a:rPr lang="en-US" sz="2400" u="sng" spc="-5" dirty="0">
                    <a:solidFill>
                      <a:srgbClr val="FF0000"/>
                    </a:solidFill>
                    <a:cs typeface="Times New Roman"/>
                  </a:rPr>
                  <a:t>neighbor</a:t>
                </a:r>
                <a:r>
                  <a:rPr lang="en-US" sz="2400" u="sng" spc="100" dirty="0">
                    <a:solidFill>
                      <a:srgbClr val="FF0000"/>
                    </a:solidFill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classification.</a:t>
                </a:r>
                <a:endParaRPr lang="en-US" sz="2400" dirty="0">
                  <a:cs typeface="Times New Roman"/>
                </a:endParaRPr>
              </a:p>
              <a:p>
                <a:pPr marL="753110" lvl="2" indent="-253365">
                  <a:lnSpc>
                    <a:spcPct val="100000"/>
                  </a:lnSpc>
                  <a:spcBef>
                    <a:spcPts val="240"/>
                  </a:spcBef>
                  <a:buAutoNum type="alphaLcParenBoth"/>
                  <a:tabLst>
                    <a:tab pos="753745" algn="l"/>
                  </a:tabLst>
                </a:pPr>
                <a:r>
                  <a:rPr lang="en-US" sz="2400" spc="-5" dirty="0">
                    <a:cs typeface="Times New Roman"/>
                  </a:rPr>
                  <a:t>If </a:t>
                </a:r>
                <a:r>
                  <a:rPr lang="en-US" sz="2400" spc="25" dirty="0">
                    <a:cs typeface="Times New Roman"/>
                  </a:rPr>
                  <a:t>more </a:t>
                </a:r>
                <a:r>
                  <a:rPr lang="en-US" sz="2400" spc="65" dirty="0">
                    <a:cs typeface="Times New Roman"/>
                  </a:rPr>
                  <a:t>than </a:t>
                </a:r>
                <a:r>
                  <a:rPr lang="en-US" sz="2400" spc="10" dirty="0">
                    <a:cs typeface="Times New Roman"/>
                  </a:rPr>
                  <a:t>one </a:t>
                </a:r>
                <a:r>
                  <a:rPr lang="en-US" sz="2400" spc="15" dirty="0">
                    <a:cs typeface="Times New Roman"/>
                  </a:rPr>
                  <a:t>previously observed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-5" dirty="0">
                    <a:cs typeface="Times New Roman"/>
                  </a:rPr>
                  <a:t>is </a:t>
                </a:r>
                <a:r>
                  <a:rPr lang="en-US" sz="2400" spc="25" dirty="0">
                    <a:cs typeface="Times New Roman"/>
                  </a:rPr>
                  <a:t>used, </a:t>
                </a:r>
                <a:r>
                  <a:rPr lang="en-US" sz="2400" spc="50" dirty="0">
                    <a:cs typeface="Times New Roman"/>
                  </a:rPr>
                  <a:t>then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45" dirty="0">
                    <a:cs typeface="Times New Roman"/>
                  </a:rPr>
                  <a:t>method </a:t>
                </a:r>
                <a:r>
                  <a:rPr lang="en-US" sz="2400" spc="-5" dirty="0">
                    <a:cs typeface="Times New Roman"/>
                  </a:rPr>
                  <a:t>is</a:t>
                </a:r>
                <a:r>
                  <a:rPr lang="en-US" sz="2400" spc="-105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called</a:t>
                </a:r>
                <a:endParaRPr lang="en-US" sz="2400" dirty="0">
                  <a:cs typeface="Times New Roman"/>
                </a:endParaRPr>
              </a:p>
              <a:p>
                <a:pPr marL="753110">
                  <a:lnSpc>
                    <a:spcPct val="100000"/>
                  </a:lnSpc>
                  <a:spcBef>
                    <a:spcPts val="35"/>
                  </a:spcBef>
                </a:pPr>
                <a:r>
                  <a:rPr lang="en-US" sz="2400" u="sng" spc="5" dirty="0">
                    <a:solidFill>
                      <a:srgbClr val="FF0000"/>
                    </a:solidFill>
                    <a:cs typeface="Times New Roman"/>
                  </a:rPr>
                  <a:t>k-nearest-neighbor</a:t>
                </a:r>
                <a:r>
                  <a:rPr lang="en-US" sz="2400" i="1" spc="100" dirty="0">
                    <a:cs typeface="Times New Roman"/>
                  </a:rPr>
                  <a:t> </a:t>
                </a:r>
                <a:r>
                  <a:rPr lang="en-US" sz="2400" spc="10" dirty="0">
                    <a:cs typeface="Times New Roman"/>
                  </a:rPr>
                  <a:t>classification.</a:t>
                </a:r>
                <a:endParaRPr lang="en-US" sz="2400" dirty="0">
                  <a:cs typeface="Times New Roman"/>
                </a:endParaRPr>
              </a:p>
              <a:p>
                <a:pPr marL="494030" indent="-139065">
                  <a:lnSpc>
                    <a:spcPct val="100000"/>
                  </a:lnSpc>
                  <a:spcBef>
                    <a:spcPts val="434"/>
                  </a:spcBef>
                  <a:buFont typeface="Arial Unicode MS"/>
                  <a:buChar char="•"/>
                  <a:tabLst>
                    <a:tab pos="494665" algn="l"/>
                  </a:tabLst>
                </a:pPr>
                <a:r>
                  <a:rPr lang="en-US" sz="2400" spc="-15" dirty="0">
                    <a:cs typeface="Times New Roman"/>
                  </a:rPr>
                  <a:t>How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-5" dirty="0">
                    <a:cs typeface="Times New Roman"/>
                  </a:rPr>
                  <a:t>efficiently </a:t>
                </a:r>
                <a:r>
                  <a:rPr lang="en-US" sz="2400" spc="20" dirty="0">
                    <a:cs typeface="Times New Roman"/>
                  </a:rPr>
                  <a:t>identify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5" dirty="0">
                    <a:cs typeface="Times New Roman"/>
                  </a:rPr>
                  <a:t>observed </a:t>
                </a:r>
                <a:r>
                  <a:rPr lang="en-US" sz="2400" spc="25" dirty="0">
                    <a:cs typeface="Times New Roman"/>
                  </a:rPr>
                  <a:t>instances </a:t>
                </a:r>
                <a:r>
                  <a:rPr lang="en-US" sz="2400" spc="80" dirty="0">
                    <a:cs typeface="Times New Roman"/>
                  </a:rPr>
                  <a:t>that </a:t>
                </a:r>
                <a:r>
                  <a:rPr lang="en-US" sz="2400" spc="35" dirty="0">
                    <a:cs typeface="Times New Roman"/>
                  </a:rPr>
                  <a:t>are </a:t>
                </a:r>
                <a:r>
                  <a:rPr lang="en-US" sz="2400" i="1" spc="10" dirty="0">
                    <a:cs typeface="Times New Roman"/>
                  </a:rPr>
                  <a:t>closest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0" dirty="0">
                    <a:cs typeface="Times New Roman"/>
                  </a:rPr>
                  <a:t>new</a:t>
                </a:r>
                <a:r>
                  <a:rPr lang="en-US" sz="2400" spc="9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instance</a:t>
                </a:r>
                <a:endParaRPr lang="en-US" sz="2400" dirty="0">
                  <a:cs typeface="Times New Roman"/>
                </a:endParaRPr>
              </a:p>
              <a:p>
                <a:pPr marL="753110" marR="6350" lvl="1" indent="-245745">
                  <a:lnSpc>
                    <a:spcPct val="102699"/>
                  </a:lnSpc>
                  <a:spcBef>
                    <a:spcPts val="395"/>
                  </a:spcBef>
                  <a:buAutoNum type="alphaLcParenBoth"/>
                  <a:tabLst>
                    <a:tab pos="753745" algn="l"/>
                  </a:tabLst>
                </a:pPr>
                <a:r>
                  <a:rPr lang="en-US" sz="2400" spc="10" dirty="0">
                    <a:cs typeface="Times New Roman"/>
                  </a:rPr>
                  <a:t>Would </a:t>
                </a:r>
                <a:r>
                  <a:rPr lang="en-US" sz="2400" spc="45" dirty="0">
                    <a:cs typeface="Times New Roman"/>
                  </a:rPr>
                  <a:t>be </a:t>
                </a:r>
                <a:r>
                  <a:rPr lang="en-US" sz="2400" spc="15" dirty="0">
                    <a:cs typeface="Times New Roman"/>
                  </a:rPr>
                  <a:t>very </a:t>
                </a:r>
                <a:r>
                  <a:rPr lang="en-US" sz="2400" spc="20" dirty="0">
                    <a:cs typeface="Times New Roman"/>
                  </a:rPr>
                  <a:t>time-consuming </a:t>
                </a:r>
                <a:r>
                  <a:rPr lang="en-US" sz="2400" spc="50" dirty="0">
                    <a:cs typeface="Times New Roman"/>
                  </a:rPr>
                  <a:t>to </a:t>
                </a:r>
                <a:r>
                  <a:rPr lang="en-US" sz="2400" spc="35" dirty="0">
                    <a:cs typeface="Times New Roman"/>
                  </a:rPr>
                  <a:t>compute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30" dirty="0">
                    <a:cs typeface="Times New Roman"/>
                  </a:rPr>
                  <a:t>distance </a:t>
                </a:r>
                <a:r>
                  <a:rPr lang="en-US" sz="2400" spc="20" dirty="0">
                    <a:cs typeface="Times New Roman"/>
                  </a:rPr>
                  <a:t>between </a:t>
                </a:r>
                <a:r>
                  <a:rPr lang="en-US" sz="2400" spc="55" dirty="0">
                    <a:cs typeface="Times New Roman"/>
                  </a:rPr>
                  <a:t>the </a:t>
                </a:r>
                <a:r>
                  <a:rPr lang="en-US" sz="2400" spc="10" dirty="0">
                    <a:cs typeface="Times New Roman"/>
                  </a:rPr>
                  <a:t>new </a:t>
                </a:r>
                <a:r>
                  <a:rPr lang="en-US" sz="2400" spc="30" dirty="0">
                    <a:cs typeface="Times New Roman"/>
                  </a:rPr>
                  <a:t>instance </a:t>
                </a:r>
                <a:r>
                  <a:rPr lang="en-US" sz="2400" spc="335" dirty="0">
                    <a:cs typeface="Times New Roman"/>
                  </a:rPr>
                  <a:t> </a:t>
                </a:r>
                <a:r>
                  <a:rPr lang="en-US" sz="2400" spc="50" dirty="0">
                    <a:cs typeface="Times New Roman"/>
                  </a:rPr>
                  <a:t>and </a:t>
                </a:r>
                <a:r>
                  <a:rPr lang="en-US" sz="2400" spc="10" dirty="0">
                    <a:cs typeface="Times New Roman"/>
                  </a:rPr>
                  <a:t>every </a:t>
                </a:r>
                <a:r>
                  <a:rPr lang="en-US" sz="2400" spc="15" dirty="0">
                    <a:cs typeface="Times New Roman"/>
                  </a:rPr>
                  <a:t>observed</a:t>
                </a:r>
                <a:r>
                  <a:rPr lang="en-US" sz="2400" spc="220" dirty="0">
                    <a:cs typeface="Times New Roman"/>
                  </a:rPr>
                  <a:t> </a:t>
                </a:r>
                <a:r>
                  <a:rPr lang="en-US" sz="2400" spc="30" dirty="0">
                    <a:cs typeface="Times New Roman"/>
                  </a:rPr>
                  <a:t>instance</a:t>
                </a:r>
                <a:endParaRPr lang="en-US" sz="24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" y="228600"/>
                <a:ext cx="7391400" cy="9779408"/>
              </a:xfrm>
              <a:prstGeom prst="rect">
                <a:avLst/>
              </a:prstGeom>
              <a:blipFill>
                <a:blip r:embed="rId2"/>
                <a:stretch>
                  <a:fillRect l="-2230" t="-908" r="-2573" b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9150-5FAB-554D-BD2F-69C988E9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88620" y="356617"/>
            <a:ext cx="699516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D9C1A-830C-ED4E-814A-A07BD4C0D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152" y="356617"/>
            <a:ext cx="6995160" cy="276999"/>
          </a:xfrm>
        </p:spPr>
        <p:txBody>
          <a:bodyPr/>
          <a:lstStyle/>
          <a:p>
            <a:r>
              <a:rPr lang="en-US" dirty="0"/>
              <a:t>Add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5607EAC-21AB-B749-B0D8-FB4369C132F9}"/>
              </a:ext>
            </a:extLst>
          </p:cNvPr>
          <p:cNvSpPr/>
          <p:nvPr/>
        </p:nvSpPr>
        <p:spPr>
          <a:xfrm>
            <a:off x="3296106" y="5728550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938DCBF-7CBB-B44F-9FBE-95B931D6A40E}"/>
              </a:ext>
            </a:extLst>
          </p:cNvPr>
          <p:cNvSpPr/>
          <p:nvPr/>
        </p:nvSpPr>
        <p:spPr>
          <a:xfrm>
            <a:off x="4019587" y="4824196"/>
            <a:ext cx="94958" cy="94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CEDA63B-27AE-1C45-B6C2-44C1A5981077}"/>
              </a:ext>
            </a:extLst>
          </p:cNvPr>
          <p:cNvSpPr/>
          <p:nvPr/>
        </p:nvSpPr>
        <p:spPr>
          <a:xfrm>
            <a:off x="4245685" y="5276367"/>
            <a:ext cx="94945" cy="94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FCE0F41-6CEB-9642-AE79-F56FD85F4B4F}"/>
              </a:ext>
            </a:extLst>
          </p:cNvPr>
          <p:cNvSpPr/>
          <p:nvPr/>
        </p:nvSpPr>
        <p:spPr>
          <a:xfrm>
            <a:off x="3476980" y="5366803"/>
            <a:ext cx="94958" cy="94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61DCACB-7119-A34C-8B1B-92E23214EB8F}"/>
              </a:ext>
            </a:extLst>
          </p:cNvPr>
          <p:cNvSpPr/>
          <p:nvPr/>
        </p:nvSpPr>
        <p:spPr>
          <a:xfrm>
            <a:off x="3567417" y="4643322"/>
            <a:ext cx="94958" cy="94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4E4A933-BB80-6546-AAF8-16DD9144A51F}"/>
              </a:ext>
            </a:extLst>
          </p:cNvPr>
          <p:cNvSpPr/>
          <p:nvPr/>
        </p:nvSpPr>
        <p:spPr>
          <a:xfrm>
            <a:off x="3657853" y="5909423"/>
            <a:ext cx="94958" cy="94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A9E4446-6880-2045-A44B-1C097F3C57AE}"/>
              </a:ext>
            </a:extLst>
          </p:cNvPr>
          <p:cNvSpPr/>
          <p:nvPr/>
        </p:nvSpPr>
        <p:spPr>
          <a:xfrm>
            <a:off x="4571250" y="5755677"/>
            <a:ext cx="94945" cy="949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760CC3F-6E02-0148-AE7A-8165E8B4530B}"/>
              </a:ext>
            </a:extLst>
          </p:cNvPr>
          <p:cNvGraphicFramePr>
            <a:graphicFrameLocks noGrp="1"/>
          </p:cNvGraphicFramePr>
          <p:nvPr/>
        </p:nvGraphicFramePr>
        <p:xfrm>
          <a:off x="2979584" y="4507674"/>
          <a:ext cx="1807845" cy="1627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435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4972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(3.5,8)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(6,7)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(7.5,4.3)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dirty="0">
                          <a:latin typeface="Times New Roman"/>
                          <a:cs typeface="Times New Roman"/>
                        </a:rPr>
                        <a:t>(2.5,2)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768350" algn="l"/>
                        </a:tabLst>
                      </a:pPr>
                      <a:r>
                        <a:rPr sz="1275" baseline="-22875" dirty="0">
                          <a:latin typeface="Times New Roman"/>
                          <a:cs typeface="Times New Roman"/>
                        </a:rPr>
                        <a:t>(4,1)	</a:t>
                      </a:r>
                      <a:r>
                        <a:rPr sz="850" dirty="0">
                          <a:latin typeface="Times New Roman"/>
                          <a:cs typeface="Times New Roman"/>
                        </a:rPr>
                        <a:t>(9,1.9)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1">
            <a:extLst>
              <a:ext uri="{FF2B5EF4-FFF2-40B4-BE49-F238E27FC236}">
                <a16:creationId xmlns:a16="http://schemas.microsoft.com/office/drawing/2014/main" id="{55152BD6-AFC4-F042-8E9E-9F46159C0512}"/>
              </a:ext>
            </a:extLst>
          </p:cNvPr>
          <p:cNvSpPr txBox="1"/>
          <p:nvPr/>
        </p:nvSpPr>
        <p:spPr>
          <a:xfrm>
            <a:off x="1552447" y="6449198"/>
            <a:ext cx="1757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Times New Roman"/>
                <a:cs typeface="Times New Roman"/>
              </a:rPr>
              <a:t>The </a:t>
            </a:r>
            <a:r>
              <a:rPr sz="1100" spc="30" dirty="0">
                <a:latin typeface="Times New Roman"/>
                <a:cs typeface="Times New Roman"/>
              </a:rPr>
              <a:t>kD-tree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shown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below: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7983138-4846-1147-A409-43A2AA970C7B}"/>
              </a:ext>
            </a:extLst>
          </p:cNvPr>
          <p:cNvSpPr/>
          <p:nvPr/>
        </p:nvSpPr>
        <p:spPr>
          <a:xfrm>
            <a:off x="3216655" y="6753491"/>
            <a:ext cx="1240155" cy="1102360"/>
          </a:xfrm>
          <a:custGeom>
            <a:avLst/>
            <a:gdLst/>
            <a:ahLst/>
            <a:cxnLst/>
            <a:rect l="l" t="t" r="r" b="b"/>
            <a:pathLst>
              <a:path w="1240154" h="1102359">
                <a:moveTo>
                  <a:pt x="688670" y="0"/>
                </a:moveTo>
                <a:lnTo>
                  <a:pt x="275475" y="550938"/>
                </a:lnTo>
              </a:path>
              <a:path w="1240154" h="1102359">
                <a:moveTo>
                  <a:pt x="688670" y="0"/>
                </a:moveTo>
                <a:lnTo>
                  <a:pt x="964133" y="550938"/>
                </a:lnTo>
              </a:path>
              <a:path w="1240154" h="1102359">
                <a:moveTo>
                  <a:pt x="275475" y="550938"/>
                </a:moveTo>
                <a:lnTo>
                  <a:pt x="0" y="1101864"/>
                </a:lnTo>
              </a:path>
              <a:path w="1240154" h="1102359">
                <a:moveTo>
                  <a:pt x="275475" y="550938"/>
                </a:moveTo>
                <a:lnTo>
                  <a:pt x="482079" y="1101864"/>
                </a:lnTo>
              </a:path>
              <a:path w="1240154" h="1102359">
                <a:moveTo>
                  <a:pt x="964133" y="550938"/>
                </a:moveTo>
                <a:lnTo>
                  <a:pt x="723112" y="1101864"/>
                </a:lnTo>
              </a:path>
              <a:path w="1240154" h="1102359">
                <a:moveTo>
                  <a:pt x="964133" y="550938"/>
                </a:moveTo>
                <a:lnTo>
                  <a:pt x="1239608" y="1101864"/>
                </a:lnTo>
              </a:path>
            </a:pathLst>
          </a:custGeom>
          <a:ln w="3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0E32E2B-DB6B-EF49-BA16-749248F97C6E}"/>
              </a:ext>
            </a:extLst>
          </p:cNvPr>
          <p:cNvSpPr txBox="1"/>
          <p:nvPr/>
        </p:nvSpPr>
        <p:spPr>
          <a:xfrm>
            <a:off x="2962929" y="7721454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(2.5,2)</a:t>
            </a:r>
            <a:endParaRPr sz="650">
              <a:latin typeface="Times New Roman"/>
              <a:cs typeface="Times New Roman"/>
            </a:endParaRPr>
          </a:p>
          <a:p>
            <a:pPr marL="149860" marR="571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x&lt;4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E0E0F12-8102-314B-89D5-876D3B83A69B}"/>
              </a:ext>
            </a:extLst>
          </p:cNvPr>
          <p:cNvSpPr txBox="1"/>
          <p:nvPr/>
        </p:nvSpPr>
        <p:spPr>
          <a:xfrm>
            <a:off x="3560798" y="7850786"/>
            <a:ext cx="1105397" cy="17504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lang="en-US" sz="800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9,1.8)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07AEDF-B777-3449-99B2-280580BB4FD6}"/>
              </a:ext>
            </a:extLst>
          </p:cNvPr>
          <p:cNvSpPr txBox="1"/>
          <p:nvPr/>
        </p:nvSpPr>
        <p:spPr>
          <a:xfrm>
            <a:off x="3927067" y="7721454"/>
            <a:ext cx="28067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(3.5,8)</a:t>
            </a:r>
            <a:endParaRPr sz="650">
              <a:latin typeface="Times New Roman"/>
              <a:cs typeface="Times New Roman"/>
            </a:endParaRPr>
          </a:p>
          <a:p>
            <a:pPr marL="12700" marR="13017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x&lt;6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040A7F3-77C8-9442-A6E1-A1C8F21F8F75}"/>
              </a:ext>
            </a:extLst>
          </p:cNvPr>
          <p:cNvSpPr txBox="1"/>
          <p:nvPr/>
        </p:nvSpPr>
        <p:spPr>
          <a:xfrm>
            <a:off x="4409136" y="7721454"/>
            <a:ext cx="377190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(7.5,4.3)</a:t>
            </a:r>
            <a:endParaRPr sz="650">
              <a:latin typeface="Times New Roman"/>
              <a:cs typeface="Times New Roman"/>
            </a:endParaRPr>
          </a:p>
          <a:p>
            <a:pPr marL="12700" marR="226695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y&gt;4  x&gt;6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76904AE-A67C-DA42-BFAC-1C1B0EFBC120}"/>
              </a:ext>
            </a:extLst>
          </p:cNvPr>
          <p:cNvSpPr txBox="1"/>
          <p:nvPr/>
        </p:nvSpPr>
        <p:spPr>
          <a:xfrm>
            <a:off x="3307262" y="7105787"/>
            <a:ext cx="18923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3429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y&lt;4  (4,1)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3ADAE61-8F46-B54B-B9F2-D5FF418DC903}"/>
              </a:ext>
            </a:extLst>
          </p:cNvPr>
          <p:cNvSpPr txBox="1"/>
          <p:nvPr/>
        </p:nvSpPr>
        <p:spPr>
          <a:xfrm>
            <a:off x="4202530" y="7105787"/>
            <a:ext cx="184150" cy="2279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65"/>
              </a:spcBef>
            </a:pPr>
            <a:r>
              <a:rPr sz="650" dirty="0">
                <a:latin typeface="Times New Roman"/>
                <a:cs typeface="Times New Roman"/>
              </a:rPr>
              <a:t>y&gt;4  (6,7)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1E28D3EB-EC4C-8A46-AE7B-083BFAB082D6}"/>
              </a:ext>
            </a:extLst>
          </p:cNvPr>
          <p:cNvSpPr txBox="1"/>
          <p:nvPr/>
        </p:nvSpPr>
        <p:spPr>
          <a:xfrm>
            <a:off x="3927068" y="6658151"/>
            <a:ext cx="539750" cy="33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(3,4)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01CB91C8-BEC0-5F4D-8F60-55D8E29AEE14}"/>
              </a:ext>
            </a:extLst>
          </p:cNvPr>
          <p:cNvSpPr txBox="1"/>
          <p:nvPr/>
        </p:nvSpPr>
        <p:spPr>
          <a:xfrm>
            <a:off x="4374703" y="7484555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445C2161-256D-0149-A7C8-A817CD9C4549}"/>
              </a:ext>
            </a:extLst>
          </p:cNvPr>
          <p:cNvSpPr txBox="1"/>
          <p:nvPr/>
        </p:nvSpPr>
        <p:spPr>
          <a:xfrm>
            <a:off x="2962932" y="7450121"/>
            <a:ext cx="333375" cy="12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" dirty="0">
                <a:latin typeface="Times New Roman"/>
                <a:cs typeface="Times New Roman"/>
              </a:rPr>
              <a:t>split on</a:t>
            </a:r>
            <a:r>
              <a:rPr sz="650" spc="-80" dirty="0">
                <a:latin typeface="Times New Roman"/>
                <a:cs typeface="Times New Roman"/>
              </a:rPr>
              <a:t> </a:t>
            </a:r>
            <a:r>
              <a:rPr sz="650" dirty="0">
                <a:latin typeface="Times New Roman"/>
                <a:cs typeface="Times New Roman"/>
              </a:rPr>
              <a:t>x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EACF30-749F-6043-B56B-B4EED2A51444}"/>
              </a:ext>
            </a:extLst>
          </p:cNvPr>
          <p:cNvSpPr txBox="1"/>
          <p:nvPr/>
        </p:nvSpPr>
        <p:spPr>
          <a:xfrm>
            <a:off x="1371600" y="861060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(6, 1)</a:t>
            </a: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AA7E42A1-594C-8F46-9FA1-201B61CC3F66}"/>
              </a:ext>
            </a:extLst>
          </p:cNvPr>
          <p:cNvSpPr txBox="1"/>
          <p:nvPr/>
        </p:nvSpPr>
        <p:spPr>
          <a:xfrm>
            <a:off x="3511485" y="7278251"/>
            <a:ext cx="292735" cy="370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650" dirty="0">
                <a:latin typeface="Times New Roman"/>
                <a:cs typeface="Times New Roman"/>
              </a:rPr>
              <a:t>9</a:t>
            </a:r>
          </a:p>
          <a:p>
            <a:pPr marL="149860" marR="5080">
              <a:lnSpc>
                <a:spcPct val="69500"/>
              </a:lnSpc>
              <a:spcBef>
                <a:spcPts val="540"/>
              </a:spcBef>
            </a:pPr>
            <a:r>
              <a:rPr sz="650" dirty="0">
                <a:latin typeface="Times New Roman"/>
                <a:cs typeface="Times New Roman"/>
              </a:rPr>
              <a:t>y&lt;4  x&gt;4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086893-1E43-9641-A7FC-C679E1277A2D}"/>
              </a:ext>
            </a:extLst>
          </p:cNvPr>
          <p:cNvCxnSpPr/>
          <p:nvPr/>
        </p:nvCxnSpPr>
        <p:spPr>
          <a:xfrm>
            <a:off x="3804220" y="8025834"/>
            <a:ext cx="309276" cy="43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A6736D-41B9-B049-B64C-64DC6911B7EA}"/>
              </a:ext>
            </a:extLst>
          </p:cNvPr>
          <p:cNvSpPr txBox="1"/>
          <p:nvPr/>
        </p:nvSpPr>
        <p:spPr>
          <a:xfrm>
            <a:off x="3791990" y="838766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(8.2, 3.5)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1D5F6-C2D5-004E-89DC-4B5B9E2D6B94}"/>
              </a:ext>
            </a:extLst>
          </p:cNvPr>
          <p:cNvSpPr txBox="1"/>
          <p:nvPr/>
        </p:nvSpPr>
        <p:spPr>
          <a:xfrm>
            <a:off x="3933709" y="8151854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y&gt;1.8</a:t>
            </a:r>
          </a:p>
        </p:txBody>
      </p:sp>
    </p:spTree>
    <p:extLst>
      <p:ext uri="{BB962C8B-B14F-4D97-AF65-F5344CB8AC3E}">
        <p14:creationId xmlns:p14="http://schemas.microsoft.com/office/powerpoint/2010/main" val="123757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D692-2E2C-CC4B-810E-B9B5F845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Instance-Based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0D29-13E4-A64E-8604-D595869E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157645"/>
            <a:ext cx="7620000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lazy method in that a general model is NOT constructed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the work is postponed until a new instance needs to be classified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 the benefit that new exemplars can be added to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combined with pruning of noisy exemplars, attribute weighting, and mechanisms such as </a:t>
            </a:r>
            <a:r>
              <a:rPr lang="en-US" sz="2400" dirty="0" err="1"/>
              <a:t>Kd</a:t>
            </a:r>
            <a:r>
              <a:rPr lang="en-US" sz="2400" dirty="0"/>
              <a:t>-trees, instance-based methods do well in comparison with other methods.</a:t>
            </a:r>
          </a:p>
        </p:txBody>
      </p:sp>
    </p:spTree>
    <p:extLst>
      <p:ext uri="{BB962C8B-B14F-4D97-AF65-F5344CB8AC3E}">
        <p14:creationId xmlns:p14="http://schemas.microsoft.com/office/powerpoint/2010/main" val="398547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4" y="228600"/>
            <a:ext cx="7391400" cy="8156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Instance-based </a:t>
            </a:r>
            <a:r>
              <a:rPr lang="en-US" sz="2800" b="1" u="sng" spc="155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</a:t>
            </a:r>
            <a:r>
              <a:rPr lang="en-US"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z="2800" b="1" u="sng" spc="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Mining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lang="en-US" sz="2400" u="sng" spc="100" dirty="0">
                <a:uFill>
                  <a:solidFill>
                    <a:srgbClr val="000000"/>
                  </a:solidFill>
                </a:uFill>
                <a:cs typeface="Times New Roman"/>
              </a:rPr>
              <a:t>Overview</a:t>
            </a:r>
            <a:endParaRPr lang="en-U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400" dirty="0"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925"/>
              </a:spcBef>
              <a:buAutoNum type="arabicPeriod" startAt="3"/>
              <a:tabLst>
                <a:tab pos="189865" algn="l"/>
              </a:tabLst>
            </a:pPr>
            <a:r>
              <a:rPr lang="en-US" sz="2400" spc="5" dirty="0">
                <a:cs typeface="Times New Roman"/>
              </a:rPr>
              <a:t>Use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similar previously observed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25" dirty="0">
                <a:cs typeface="Times New Roman"/>
              </a:rPr>
              <a:t>hypothesize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14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</a:t>
            </a:r>
            <a:endParaRPr lang="en-US" sz="2400" dirty="0">
              <a:cs typeface="Times New Roman"/>
            </a:endParaRPr>
          </a:p>
          <a:p>
            <a:pPr marL="494030" marR="5080" lvl="1" indent="-139065">
              <a:lnSpc>
                <a:spcPct val="102699"/>
              </a:lnSpc>
              <a:spcBef>
                <a:spcPts val="900"/>
              </a:spcBef>
              <a:buFont typeface="Arial Unicode MS"/>
              <a:buChar char="•"/>
              <a:tabLst>
                <a:tab pos="494665" algn="l"/>
              </a:tabLst>
            </a:pPr>
            <a:r>
              <a:rPr lang="en-US" sz="2400" spc="30" dirty="0">
                <a:cs typeface="Times New Roman"/>
              </a:rPr>
              <a:t>Problem:</a:t>
            </a:r>
            <a:r>
              <a:rPr lang="en-US" sz="2400" spc="335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how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25" dirty="0">
                <a:cs typeface="Times New Roman"/>
              </a:rPr>
              <a:t>hypothesize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15" dirty="0">
                <a:cs typeface="Times New Roman"/>
              </a:rPr>
              <a:t>from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dirty="0">
                <a:cs typeface="Times New Roman"/>
              </a:rPr>
              <a:t>classes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  </a:t>
            </a:r>
            <a:r>
              <a:rPr lang="en-US" sz="2400" spc="15" dirty="0">
                <a:cs typeface="Times New Roman"/>
              </a:rPr>
              <a:t>observed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dirty="0">
                <a:cs typeface="Times New Roman"/>
              </a:rPr>
              <a:t>viewed </a:t>
            </a:r>
            <a:r>
              <a:rPr lang="en-US" sz="2400" spc="20" dirty="0">
                <a:cs typeface="Times New Roman"/>
              </a:rPr>
              <a:t>as </a:t>
            </a:r>
            <a:r>
              <a:rPr lang="en-US" sz="2400" spc="15" dirty="0">
                <a:cs typeface="Times New Roman"/>
              </a:rPr>
              <a:t>similar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</a:t>
            </a:r>
            <a:r>
              <a:rPr lang="en-US" sz="2400" spc="75" dirty="0">
                <a:cs typeface="Times New Roman"/>
              </a:rPr>
              <a:t> </a:t>
            </a:r>
            <a:r>
              <a:rPr lang="en-US" sz="2400" spc="30" dirty="0">
                <a:cs typeface="Times New Roman"/>
              </a:rPr>
              <a:t>instance</a:t>
            </a:r>
            <a:endParaRPr lang="en-US" sz="2400" dirty="0">
              <a:cs typeface="Times New Roman"/>
            </a:endParaRPr>
          </a:p>
          <a:p>
            <a:pPr marL="753110" lvl="2" indent="-245745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753745" algn="l"/>
              </a:tabLst>
            </a:pPr>
            <a:r>
              <a:rPr lang="en-US" sz="2400" spc="-5" dirty="0">
                <a:cs typeface="Times New Roman"/>
              </a:rPr>
              <a:t>If </a:t>
            </a:r>
            <a:r>
              <a:rPr lang="en-US" sz="2400" i="1" dirty="0">
                <a:cs typeface="Times New Roman"/>
              </a:rPr>
              <a:t>nearest-neighbor</a:t>
            </a:r>
            <a:r>
              <a:rPr lang="en-US" sz="2400" dirty="0">
                <a:cs typeface="Times New Roman"/>
              </a:rPr>
              <a:t>, </a:t>
            </a:r>
            <a:r>
              <a:rPr lang="en-US" sz="2400" spc="50" dirty="0">
                <a:cs typeface="Times New Roman"/>
              </a:rPr>
              <a:t>then </a:t>
            </a:r>
            <a:r>
              <a:rPr lang="en-US" sz="2400" spc="15" dirty="0">
                <a:cs typeface="Times New Roman"/>
              </a:rPr>
              <a:t>use </a:t>
            </a:r>
            <a:r>
              <a:rPr lang="en-US" sz="2400" spc="35" dirty="0">
                <a:cs typeface="Times New Roman"/>
              </a:rPr>
              <a:t>its</a:t>
            </a:r>
            <a:r>
              <a:rPr lang="en-US" sz="2400" spc="130" dirty="0">
                <a:cs typeface="Times New Roman"/>
              </a:rPr>
              <a:t> </a:t>
            </a:r>
            <a:r>
              <a:rPr lang="en-US" sz="2400" spc="5" dirty="0">
                <a:cs typeface="Times New Roman"/>
              </a:rPr>
              <a:t>class</a:t>
            </a:r>
            <a:endParaRPr lang="en-US" sz="2400" dirty="0">
              <a:cs typeface="Times New Roman"/>
            </a:endParaRPr>
          </a:p>
          <a:p>
            <a:pPr marL="753110" lvl="2" indent="-253365">
              <a:lnSpc>
                <a:spcPct val="100000"/>
              </a:lnSpc>
              <a:spcBef>
                <a:spcPts val="240"/>
              </a:spcBef>
              <a:buAutoNum type="alphaLcParenBoth"/>
              <a:tabLst>
                <a:tab pos="753745" algn="l"/>
              </a:tabLst>
            </a:pPr>
            <a:r>
              <a:rPr lang="en-US" sz="2400" spc="-5" dirty="0">
                <a:cs typeface="Times New Roman"/>
              </a:rPr>
              <a:t>If</a:t>
            </a:r>
            <a:r>
              <a:rPr lang="en-US" sz="2400" spc="80" dirty="0">
                <a:cs typeface="Times New Roman"/>
              </a:rPr>
              <a:t> </a:t>
            </a:r>
            <a:r>
              <a:rPr lang="en-US" sz="2400" i="1" spc="5" dirty="0">
                <a:cs typeface="Times New Roman"/>
              </a:rPr>
              <a:t>k-nearest-neighbor</a:t>
            </a:r>
            <a:r>
              <a:rPr lang="en-US" sz="2400" spc="5" dirty="0">
                <a:cs typeface="Times New Roman"/>
              </a:rPr>
              <a:t>,</a:t>
            </a:r>
            <a:endParaRPr lang="en-US" sz="2400" dirty="0">
              <a:cs typeface="Times New Roman"/>
            </a:endParaRPr>
          </a:p>
          <a:p>
            <a:pPr marL="839470" lvl="3">
              <a:lnSpc>
                <a:spcPct val="100000"/>
              </a:lnSpc>
              <a:spcBef>
                <a:spcPts val="229"/>
              </a:spcBef>
              <a:tabLst>
                <a:tab pos="989965" algn="l"/>
              </a:tabLst>
            </a:pPr>
            <a:r>
              <a:rPr lang="en-US" sz="2400" spc="20" dirty="0">
                <a:cs typeface="Times New Roman"/>
              </a:rPr>
              <a:t>1) Nominal </a:t>
            </a:r>
            <a:r>
              <a:rPr lang="en-US" sz="2400" spc="5" dirty="0">
                <a:cs typeface="Times New Roman"/>
              </a:rPr>
              <a:t>class</a:t>
            </a:r>
            <a:r>
              <a:rPr lang="en-US" sz="2400" spc="160" dirty="0">
                <a:cs typeface="Times New Roman"/>
              </a:rPr>
              <a:t> </a:t>
            </a:r>
            <a:r>
              <a:rPr lang="en-US" sz="2400" spc="55" dirty="0">
                <a:cs typeface="Times New Roman"/>
              </a:rPr>
              <a:t>attributes</a:t>
            </a:r>
            <a:endParaRPr lang="en-US" sz="2400" dirty="0">
              <a:cs typeface="Times New Roman"/>
            </a:endParaRPr>
          </a:p>
          <a:p>
            <a:pPr marL="1331595" marR="5080" lvl="4" indent="-342900">
              <a:lnSpc>
                <a:spcPct val="102699"/>
              </a:lnSpc>
              <a:spcBef>
                <a:spcPts val="204"/>
              </a:spcBef>
              <a:buFont typeface="Wingdings" pitchFamily="2" charset="2"/>
              <a:buChar char="v"/>
              <a:tabLst>
                <a:tab pos="1128395" algn="l"/>
              </a:tabLst>
            </a:pPr>
            <a:r>
              <a:rPr lang="en-US" sz="2400" spc="15" dirty="0">
                <a:cs typeface="Times New Roman"/>
              </a:rPr>
              <a:t>use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40" dirty="0">
                <a:cs typeface="Times New Roman"/>
              </a:rPr>
              <a:t>majority </a:t>
            </a:r>
            <a:r>
              <a:rPr lang="en-US" sz="2400" spc="5" dirty="0">
                <a:cs typeface="Times New Roman"/>
              </a:rPr>
              <a:t>class </a:t>
            </a:r>
            <a:r>
              <a:rPr lang="en-US" sz="2400" spc="-10" dirty="0">
                <a:cs typeface="Times New Roman"/>
              </a:rPr>
              <a:t>— </a:t>
            </a:r>
            <a:r>
              <a:rPr lang="en-US" sz="2400" spc="75" dirty="0">
                <a:cs typeface="Times New Roman"/>
              </a:rPr>
              <a:t>but </a:t>
            </a:r>
            <a:r>
              <a:rPr lang="en-US" sz="2400" spc="40" dirty="0">
                <a:cs typeface="Times New Roman"/>
              </a:rPr>
              <a:t>this </a:t>
            </a:r>
            <a:r>
              <a:rPr lang="en-US" sz="2400" spc="55" dirty="0">
                <a:cs typeface="Times New Roman"/>
              </a:rPr>
              <a:t>treats </a:t>
            </a:r>
            <a:r>
              <a:rPr lang="en-US" sz="2400" spc="10" dirty="0">
                <a:cs typeface="Times New Roman"/>
              </a:rPr>
              <a:t>all </a:t>
            </a:r>
            <a:r>
              <a:rPr lang="en-US" sz="2400" spc="25" dirty="0">
                <a:cs typeface="Times New Roman"/>
              </a:rPr>
              <a:t>instances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20" dirty="0">
                <a:cs typeface="Times New Roman"/>
              </a:rPr>
              <a:t>same, </a:t>
            </a:r>
            <a:r>
              <a:rPr lang="en-US" sz="2400" spc="35" dirty="0">
                <a:cs typeface="Times New Roman"/>
              </a:rPr>
              <a:t>without </a:t>
            </a:r>
            <a:r>
              <a:rPr lang="en-US" sz="2400" spc="30" dirty="0">
                <a:cs typeface="Times New Roman"/>
              </a:rPr>
              <a:t>distin</a:t>
            </a:r>
            <a:r>
              <a:rPr lang="en-US" sz="2400" spc="15" dirty="0">
                <a:cs typeface="Times New Roman"/>
              </a:rPr>
              <a:t>guishing </a:t>
            </a:r>
            <a:r>
              <a:rPr lang="en-US" sz="2400" spc="20" dirty="0">
                <a:cs typeface="Times New Roman"/>
              </a:rPr>
              <a:t>between </a:t>
            </a:r>
            <a:r>
              <a:rPr lang="en-US" sz="2400" spc="5" dirty="0">
                <a:cs typeface="Times New Roman"/>
              </a:rPr>
              <a:t>ones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</a:t>
            </a:r>
            <a:r>
              <a:rPr lang="en-US" sz="2400" spc="-10" dirty="0">
                <a:cs typeface="Times New Roman"/>
              </a:rPr>
              <a:t>close </a:t>
            </a:r>
            <a:r>
              <a:rPr lang="en-US" sz="2400" spc="50" dirty="0">
                <a:cs typeface="Times New Roman"/>
              </a:rPr>
              <a:t>to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0" dirty="0">
                <a:cs typeface="Times New Roman"/>
              </a:rPr>
              <a:t>new </a:t>
            </a:r>
            <a:r>
              <a:rPr lang="en-US" sz="2400" spc="30" dirty="0">
                <a:cs typeface="Times New Roman"/>
              </a:rPr>
              <a:t>instance </a:t>
            </a:r>
            <a:r>
              <a:rPr lang="en-US" sz="2400" spc="50" dirty="0">
                <a:cs typeface="Times New Roman"/>
              </a:rPr>
              <a:t>and </a:t>
            </a:r>
            <a:r>
              <a:rPr lang="en-US" sz="2400" spc="5" dirty="0">
                <a:cs typeface="Times New Roman"/>
              </a:rPr>
              <a:t>ones </a:t>
            </a:r>
            <a:r>
              <a:rPr lang="en-US" sz="2400" spc="80" dirty="0">
                <a:cs typeface="Times New Roman"/>
              </a:rPr>
              <a:t>that </a:t>
            </a:r>
            <a:r>
              <a:rPr lang="en-US" sz="2400" spc="35" dirty="0">
                <a:cs typeface="Times New Roman"/>
              </a:rPr>
              <a:t>are  </a:t>
            </a:r>
            <a:r>
              <a:rPr lang="en-US" sz="2400" spc="20" dirty="0">
                <a:cs typeface="Times New Roman"/>
              </a:rPr>
              <a:t>far </a:t>
            </a:r>
            <a:r>
              <a:rPr lang="en-US" sz="2400" dirty="0">
                <a:cs typeface="Times New Roman"/>
              </a:rPr>
              <a:t>away </a:t>
            </a:r>
            <a:r>
              <a:rPr lang="en-US" sz="2400" spc="15" dirty="0">
                <a:cs typeface="Times New Roman"/>
              </a:rPr>
              <a:t>from</a:t>
            </a:r>
            <a:r>
              <a:rPr lang="en-US" sz="2400" spc="-15" dirty="0">
                <a:cs typeface="Times New Roman"/>
              </a:rPr>
              <a:t> </a:t>
            </a:r>
            <a:r>
              <a:rPr lang="en-US" sz="2400" spc="40" dirty="0">
                <a:cs typeface="Times New Roman"/>
              </a:rPr>
              <a:t>it.</a:t>
            </a:r>
            <a:endParaRPr lang="en-US" sz="2400" dirty="0">
              <a:cs typeface="Times New Roman"/>
            </a:endParaRPr>
          </a:p>
          <a:p>
            <a:pPr marL="1332230" marR="370840" lvl="4" indent="-342900" algn="just">
              <a:spcBef>
                <a:spcPts val="80"/>
              </a:spcBef>
              <a:buFont typeface="Wingdings" pitchFamily="2" charset="2"/>
              <a:buChar char="v"/>
              <a:tabLst>
                <a:tab pos="1128395" algn="l"/>
              </a:tabLst>
            </a:pPr>
            <a:r>
              <a:rPr lang="en-US" sz="2400" spc="10" dirty="0">
                <a:cs typeface="Times New Roman"/>
              </a:rPr>
              <a:t>weight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votes </a:t>
            </a:r>
            <a:r>
              <a:rPr lang="en-US" sz="2400" spc="25" dirty="0">
                <a:cs typeface="Times New Roman"/>
              </a:rPr>
              <a:t>by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5" dirty="0">
                <a:cs typeface="Times New Roman"/>
              </a:rPr>
              <a:t>inverse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40" dirty="0">
                <a:cs typeface="Times New Roman"/>
              </a:rPr>
              <a:t>their distance from the new instance </a:t>
            </a:r>
          </a:p>
          <a:p>
            <a:pPr marL="532130" marR="370840" lvl="3" algn="just">
              <a:spcBef>
                <a:spcPts val="80"/>
              </a:spcBef>
              <a:tabLst>
                <a:tab pos="1128395" algn="l"/>
              </a:tabLst>
            </a:pPr>
            <a:r>
              <a:rPr lang="en-US" sz="2400" spc="40" dirty="0">
                <a:cs typeface="Times New Roman"/>
              </a:rPr>
              <a:t>     2)Numeric class attribute</a:t>
            </a:r>
            <a:endParaRPr lang="en-US" sz="2400" dirty="0">
              <a:cs typeface="Times New Roman"/>
            </a:endParaRPr>
          </a:p>
          <a:p>
            <a:pPr marL="1331595" lvl="4" indent="-342900" algn="just">
              <a:lnSpc>
                <a:spcPct val="100000"/>
              </a:lnSpc>
              <a:spcBef>
                <a:spcPts val="135"/>
              </a:spcBef>
              <a:buFont typeface="Wingdings" pitchFamily="2" charset="2"/>
              <a:buChar char="v"/>
              <a:tabLst>
                <a:tab pos="1128395" algn="l"/>
              </a:tabLst>
            </a:pPr>
            <a:r>
              <a:rPr lang="en-US" sz="2400" spc="15" dirty="0">
                <a:cs typeface="Times New Roman"/>
              </a:rPr>
              <a:t>use </a:t>
            </a:r>
            <a:r>
              <a:rPr lang="en-US" sz="2400" spc="55" dirty="0">
                <a:cs typeface="Times New Roman"/>
              </a:rPr>
              <a:t>the </a:t>
            </a:r>
            <a:r>
              <a:rPr lang="en-US" sz="2400" spc="15" dirty="0">
                <a:cs typeface="Times New Roman"/>
              </a:rPr>
              <a:t>inverse-distance-weighted </a:t>
            </a:r>
            <a:r>
              <a:rPr lang="en-US" sz="2400" spc="10" dirty="0">
                <a:cs typeface="Times New Roman"/>
              </a:rPr>
              <a:t>average </a:t>
            </a:r>
            <a:r>
              <a:rPr lang="en-US" sz="2400" spc="-25" dirty="0">
                <a:cs typeface="Times New Roman"/>
              </a:rPr>
              <a:t>of </a:t>
            </a:r>
            <a:r>
              <a:rPr lang="en-US" sz="2400" spc="55" dirty="0">
                <a:cs typeface="Times New Roman"/>
              </a:rPr>
              <a:t>the</a:t>
            </a:r>
            <a:r>
              <a:rPr lang="en-US" sz="2400" spc="-10" dirty="0">
                <a:cs typeface="Times New Roman"/>
              </a:rPr>
              <a:t> </a:t>
            </a:r>
            <a:r>
              <a:rPr lang="en-US" sz="2400" spc="25" dirty="0">
                <a:cs typeface="Times New Roman"/>
              </a:rPr>
              <a:t>predictions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195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83824" y="228600"/>
                <a:ext cx="7391400" cy="8462830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R="161925" algn="ctr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2800" b="1" u="sng" spc="14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Instance-based </a:t>
                </a:r>
                <a:r>
                  <a:rPr lang="en-US" sz="2800" b="1" u="sng" spc="15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Representation </a:t>
                </a:r>
                <a:r>
                  <a:rPr lang="en-US" sz="2800" b="1" u="sng" spc="18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</a:t>
                </a:r>
                <a:r>
                  <a:rPr lang="en-US" sz="2800" b="1" u="sng" spc="3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800" b="1" u="sng" spc="145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Mining</a:t>
                </a:r>
                <a:endParaRPr lang="en-US" sz="2800" b="1" u="sng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en-US" sz="14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r>
                  <a:rPr lang="en-US" sz="2400" u="sng" dirty="0">
                    <a:cs typeface="Calibri Light" panose="020F0302020204030204" pitchFamily="34" charset="0"/>
                  </a:rPr>
                  <a:t>Distance Measures: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30"/>
                  </a:spcBef>
                  <a:buFont typeface="Arial" panose="020B0604020202020204" pitchFamily="34" charset="0"/>
                  <a:buChar char="•"/>
                </a:pPr>
                <a:r>
                  <a:rPr lang="en-US" sz="2400" u="sng" dirty="0">
                    <a:cs typeface="Calibri Light" panose="020F0302020204030204" pitchFamily="34" charset="0"/>
                  </a:rPr>
                  <a:t>Euclidean Distance</a:t>
                </a: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en-US" sz="24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>
                              <a:cs typeface="Calibri Light" panose="020F0302020204030204" pitchFamily="34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>
                              <a:cs typeface="Calibri Light" panose="020F0302020204030204" pitchFamily="34" charset="0"/>
                            </a:rPr>
                            <m:t> + … 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400" dirty="0">
                                  <a:cs typeface="Calibri Light" panose="020F0302020204030204" pitchFamily="34" charset="0"/>
                                </a:rPr>
                                <m:t>)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r>
                  <a:rPr lang="en-US" sz="2400" dirty="0">
                    <a:cs typeface="Calibri Light" panose="020F0302020204030204" pitchFamily="34" charset="0"/>
                  </a:rPr>
                  <a:t>where m is the number of attributes</a:t>
                </a:r>
              </a:p>
              <a:p>
                <a:pPr marL="914400" lvl="1" indent="-457200">
                  <a:spcBef>
                    <a:spcPts val="30"/>
                  </a:spcBef>
                  <a:buFont typeface="Wingdings" pitchFamily="2" charset="2"/>
                  <a:buChar char="v"/>
                </a:pPr>
                <a:r>
                  <a:rPr lang="en-US" sz="2400" dirty="0">
                    <a:cs typeface="Calibri Light" panose="020F0302020204030204" pitchFamily="34" charset="0"/>
                  </a:rPr>
                  <a:t>For nominal attributes, the difference between two values is 1 if the values are different and 0 if they are the same</a:t>
                </a:r>
              </a:p>
              <a:p>
                <a:pPr marL="914400" lvl="1" indent="-457200">
                  <a:spcBef>
                    <a:spcPts val="30"/>
                  </a:spcBef>
                  <a:buFont typeface="Wingdings" pitchFamily="2" charset="2"/>
                  <a:buChar char="v"/>
                </a:pPr>
                <a:endParaRPr lang="en-US" sz="2400" dirty="0">
                  <a:cs typeface="Calibri Light" panose="020F0302020204030204" pitchFamily="34" charset="0"/>
                </a:endParaRPr>
              </a:p>
              <a:p>
                <a:pPr lvl="1">
                  <a:spcBef>
                    <a:spcPts val="30"/>
                  </a:spcBef>
                </a:pPr>
                <a:endParaRPr lang="en-US" sz="2400" dirty="0">
                  <a:cs typeface="Calibri Light" panose="020F0302020204030204" pitchFamily="34" charset="0"/>
                </a:endParaRPr>
              </a:p>
              <a:p>
                <a:pPr marL="457200" indent="-457200">
                  <a:spcBef>
                    <a:spcPts val="3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cs typeface="Calibri Light" panose="020F0302020204030204" pitchFamily="34" charset="0"/>
                  </a:rPr>
                  <a:t>The attribute values should be normalized, so that an attribute withy large values does not overwhelm an attribute with smaller values</a:t>
                </a:r>
              </a:p>
              <a:p>
                <a:pPr>
                  <a:spcBef>
                    <a:spcPts val="3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min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min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Calibri Light" panose="020F0302020204030204" pitchFamily="34" charset="0"/>
                </a:endParaRPr>
              </a:p>
              <a:p>
                <a:pPr>
                  <a:spcBef>
                    <a:spcPts val="30"/>
                  </a:spcBef>
                </a:pPr>
                <a:endParaRPr lang="en-US" sz="2400" dirty="0">
                  <a:cs typeface="Calibri Light" panose="020F0302020204030204" pitchFamily="34" charset="0"/>
                </a:endParaRPr>
              </a:p>
              <a:p>
                <a:pPr>
                  <a:spcBef>
                    <a:spcPts val="30"/>
                  </a:spcBef>
                </a:pPr>
                <a:r>
                  <a:rPr lang="en-US" sz="2400" dirty="0"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Calibri Light" panose="020F0302020204030204" pitchFamily="34" charset="0"/>
                  </a:rPr>
                  <a:t> is the actual value of the </a:t>
                </a:r>
                <a:r>
                  <a:rPr lang="en-US" sz="2400" dirty="0" err="1">
                    <a:cs typeface="Calibri Light" panose="020F0302020204030204" pitchFamily="34" charset="0"/>
                  </a:rPr>
                  <a:t>i-th</a:t>
                </a:r>
                <a:r>
                  <a:rPr lang="en-US" sz="2400" dirty="0">
                    <a:cs typeface="Calibri Light" panose="020F0302020204030204" pitchFamily="34" charset="0"/>
                  </a:rPr>
                  <a:t> attribute and the max and min are the maximum and minimum values of that attribute.</a:t>
                </a:r>
              </a:p>
              <a:p>
                <a:pPr>
                  <a:lnSpc>
                    <a:spcPct val="100000"/>
                  </a:lnSpc>
                  <a:spcBef>
                    <a:spcPts val="30"/>
                  </a:spcBef>
                </a:pPr>
                <a:endParaRPr lang="en-US" sz="2400" dirty="0"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" y="228600"/>
                <a:ext cx="7391400" cy="8462830"/>
              </a:xfrm>
              <a:prstGeom prst="rect">
                <a:avLst/>
              </a:prstGeom>
              <a:blipFill>
                <a:blip r:embed="rId2"/>
                <a:stretch>
                  <a:fillRect l="-2401" t="-1049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872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4" y="228600"/>
            <a:ext cx="7391400" cy="47262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Instance-based </a:t>
            </a:r>
            <a:r>
              <a:rPr lang="en-US" sz="2800" b="1" u="sng" spc="155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</a:t>
            </a:r>
            <a:r>
              <a:rPr lang="en-US"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z="2800" b="1" u="sng" spc="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Mining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400" u="sng" dirty="0">
                <a:cs typeface="Calibri Light" panose="020F0302020204030204" pitchFamily="34" charset="0"/>
              </a:rPr>
              <a:t>Missing Attribute Values: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If nominal, treat the difference as 1 if either the observed value or the new instance is missing a value for the attribute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 Light" panose="020F0302020204030204" pitchFamily="34" charset="0"/>
              </a:rPr>
              <a:t>If numeric,</a:t>
            </a:r>
          </a:p>
          <a:p>
            <a:pPr marL="914400" lvl="1" indent="-457200">
              <a:spcBef>
                <a:spcPts val="30"/>
              </a:spcBef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if both attributes are missing the value, then the difference is treated as 1</a:t>
            </a:r>
          </a:p>
          <a:p>
            <a:pPr marL="914400" lvl="1" indent="-457200">
              <a:spcBef>
                <a:spcPts val="30"/>
              </a:spcBef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if only one is missing the attribute value, then the difference is often computed as either the normalized value of the other attribute or 1 minus the normalized value, whichever is larger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342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4" y="228600"/>
            <a:ext cx="7391400" cy="3987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Instance-based </a:t>
            </a:r>
            <a:r>
              <a:rPr lang="en-US" sz="2800" b="1" u="sng" spc="155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</a:t>
            </a:r>
            <a:r>
              <a:rPr lang="en-US"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z="2800" b="1" u="sng" spc="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Mining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400" u="sng" dirty="0">
                <a:cs typeface="Times New Roman"/>
              </a:rPr>
              <a:t>Other Issues: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Noisy exemplars hurt the performance of nearest-neighbor methods since they cause new instances to be misclassified</a:t>
            </a:r>
          </a:p>
          <a:p>
            <a:pPr marL="800100" lvl="1" indent="-342900">
              <a:spcBef>
                <a:spcPts val="30"/>
              </a:spcBef>
              <a:buFont typeface="Wingdings" pitchFamily="2" charset="2"/>
              <a:buChar char="v"/>
            </a:pPr>
            <a:r>
              <a:rPr lang="en-US" sz="2400" dirty="0">
                <a:cs typeface="Times New Roman"/>
              </a:rPr>
              <a:t>more likely to be a problem with small values of k</a:t>
            </a:r>
          </a:p>
          <a:p>
            <a:pPr marL="800100" lvl="1" indent="-342900">
              <a:spcBef>
                <a:spcPts val="30"/>
              </a:spcBef>
              <a:buFont typeface="Wingdings" pitchFamily="2" charset="2"/>
              <a:buChar char="v"/>
            </a:pPr>
            <a:r>
              <a:rPr lang="en-US" sz="2400" dirty="0">
                <a:cs typeface="Times New Roman"/>
              </a:rPr>
              <a:t>can monitor the performance of each exemplar and discard the ones that repeatedly misclassify</a:t>
            </a:r>
          </a:p>
          <a:p>
            <a:pPr marL="342900" indent="-342900"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Overfitting can result if k is very small</a:t>
            </a:r>
          </a:p>
          <a:p>
            <a:pPr marL="342900" indent="-342900"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Use a validation set to select the best value of 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120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4" y="228600"/>
            <a:ext cx="7391400" cy="3402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Instance-based </a:t>
            </a:r>
            <a:r>
              <a:rPr lang="en-US" sz="2800" b="1" u="sng" spc="155" dirty="0">
                <a:latin typeface="Calibri Light" panose="020F0302020204030204" pitchFamily="34" charset="0"/>
                <a:cs typeface="Calibri Light" panose="020F0302020204030204" pitchFamily="34" charset="0"/>
              </a:rPr>
              <a:t>Representation </a:t>
            </a:r>
            <a:r>
              <a:rPr lang="en-US" sz="2800" b="1" u="sng" spc="180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z="2800" b="1" u="sng" spc="3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b="1" u="sng" spc="145" dirty="0">
                <a:latin typeface="Calibri Light" panose="020F0302020204030204" pitchFamily="34" charset="0"/>
                <a:cs typeface="Calibri Light" panose="020F0302020204030204" pitchFamily="34" charset="0"/>
              </a:rPr>
              <a:t>Mining</a:t>
            </a:r>
            <a:endParaRPr lang="en-US" sz="28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u="sng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400" u="sng" dirty="0">
                <a:cs typeface="Times New Roman"/>
              </a:rPr>
              <a:t>Summary:</a:t>
            </a: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Called a </a:t>
            </a:r>
            <a:r>
              <a:rPr lang="en-US" sz="2400" u="sng" dirty="0">
                <a:solidFill>
                  <a:srgbClr val="FF0000"/>
                </a:solidFill>
                <a:cs typeface="Times New Roman"/>
              </a:rPr>
              <a:t>lazy method </a:t>
            </a:r>
            <a:r>
              <a:rPr lang="en-US" sz="2400" dirty="0">
                <a:cs typeface="Times New Roman"/>
              </a:rPr>
              <a:t>since no general model is constructed; instead, most of the work is postponed until a new instance needs to be classified</a:t>
            </a: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/>
              </a:rPr>
              <a:t>Has the benefit that new exemplars can be added to the dataset and used for classification.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5000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DD9C-4B31-4749-B77C-C966DBD2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kD</a:t>
            </a: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0370-E25A-AD46-B2E9-48E47026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10" y="1219200"/>
            <a:ext cx="7231380" cy="4801314"/>
          </a:xfrm>
        </p:spPr>
        <p:txBody>
          <a:bodyPr/>
          <a:lstStyle/>
          <a:p>
            <a:r>
              <a:rPr lang="en-US" sz="2400" dirty="0" err="1"/>
              <a:t>kD</a:t>
            </a:r>
            <a:r>
              <a:rPr lang="en-US" sz="2400" dirty="0"/>
              <a:t>-trees provide an efficient way of identifying the observed instances that need to be considered by a nearest-neighbor algorithm</a:t>
            </a:r>
          </a:p>
          <a:p>
            <a:endParaRPr lang="en-US" sz="2400" dirty="0"/>
          </a:p>
          <a:p>
            <a:r>
              <a:rPr lang="en-US" sz="2400" u="sng" dirty="0"/>
              <a:t>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 of training set is divided with a hyperplane that is parallel to one of the m axes (where m is the number of attributes)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all branches of the tree need to go to the same depth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node in the tree corresponds to an observed instance, with as many as half of them being leaf nodes</a:t>
            </a:r>
          </a:p>
        </p:txBody>
      </p:sp>
    </p:spTree>
    <p:extLst>
      <p:ext uri="{BB962C8B-B14F-4D97-AF65-F5344CB8AC3E}">
        <p14:creationId xmlns:p14="http://schemas.microsoft.com/office/powerpoint/2010/main" val="87810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DD9C-4B31-4749-B77C-C966DBD2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2336"/>
            <a:ext cx="7231380" cy="430887"/>
          </a:xfrm>
        </p:spPr>
        <p:txBody>
          <a:bodyPr/>
          <a:lstStyle/>
          <a:p>
            <a:pPr algn="ctr"/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a </a:t>
            </a:r>
            <a:r>
              <a:rPr lang="en-US" sz="2800" b="1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kD</a:t>
            </a:r>
            <a:r>
              <a:rPr lang="en-US" sz="28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-tree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0370-E25A-AD46-B2E9-48E47026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10" y="1219200"/>
            <a:ext cx="7349490" cy="88639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Compute the variance of the observed instances along each of the k-axes, where k is the number of attributes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the axis with the greatest variance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400" dirty="0"/>
              <a:t>Since each split will select the axis with the greatest remaining variance, it is likely that different axes will be selected for each split; thus we will avoid long skinny regions.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splitting hyperplane perpendicular to that axis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400" dirty="0"/>
              <a:t>Locate the mean value along the axis to which the hyperplane will be </a:t>
            </a:r>
            <a:r>
              <a:rPr lang="en-US" sz="2400" dirty="0" err="1"/>
              <a:t>perpendicularThis</a:t>
            </a:r>
            <a:r>
              <a:rPr lang="en-US" sz="2400" dirty="0"/>
              <a:t> makes the split perpendicular to the direction of greatest spread</a:t>
            </a:r>
          </a:p>
          <a:p>
            <a:pPr marL="1371600" lvl="2" indent="-457200">
              <a:buFont typeface="Wingdings" pitchFamily="2" charset="2"/>
              <a:buChar char="v"/>
            </a:pPr>
            <a:r>
              <a:rPr lang="en-US" sz="2400" dirty="0"/>
              <a:t>This tends to produce a relatively well-balanced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the instance whose attribute value is closest to the 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Place the selected instance as the root of the tree or subtree and label the branches as &lt;= or &gt; the selected  instance’s value on that axis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Pass observed instances down the branches of the tree and repeat the process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11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1989</Words>
  <Application>Microsoft Macintosh PowerPoint</Application>
  <PresentationFormat>Custom</PresentationFormat>
  <Paragraphs>321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kD-trees</vt:lpstr>
      <vt:lpstr>Building a kD-tree</vt:lpstr>
      <vt:lpstr>Building a kD-tree: Example</vt:lpstr>
      <vt:lpstr>PowerPoint Presentation</vt:lpstr>
      <vt:lpstr>PowerPoint Presentation</vt:lpstr>
      <vt:lpstr>kD-trees</vt:lpstr>
      <vt:lpstr>kD-trees</vt:lpstr>
      <vt:lpstr>PowerPoint Presentation</vt:lpstr>
      <vt:lpstr>PowerPoint Presentation</vt:lpstr>
      <vt:lpstr>PowerPoint Presentation</vt:lpstr>
      <vt:lpstr>kD-trees</vt:lpstr>
      <vt:lpstr>PowerPoint Presentation</vt:lpstr>
      <vt:lpstr>PowerPoint Presentation</vt:lpstr>
      <vt:lpstr>Instance-Based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Instance-1.dvi</dc:title>
  <cp:lastModifiedBy>Microsoft Office User</cp:lastModifiedBy>
  <cp:revision>24</cp:revision>
  <dcterms:created xsi:type="dcterms:W3CDTF">2020-11-13T06:20:49Z</dcterms:created>
  <dcterms:modified xsi:type="dcterms:W3CDTF">2020-12-03T03:23:56Z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dvips(k) 5.994 Copyright 2014 Radical Eye Software</vt:lpwstr>
  </property>
  <property fmtid="{D5CDD505-2E9C-101B-9397-08002B2CF9AE}" pid="4" name="LastSaved">
    <vt:filetime>2020-11-13T00:00:00Z</vt:filetime>
  </property>
</Properties>
</file>