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5"/>
  </p:normalViewPr>
  <p:slideViewPr>
    <p:cSldViewPr>
      <p:cViewPr varScale="1">
        <p:scale>
          <a:sx n="75" d="100"/>
          <a:sy n="75" d="100"/>
        </p:scale>
        <p:origin x="300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13037" y="9406865"/>
            <a:ext cx="146050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/>
              <p:nvPr/>
            </p:nvSpPr>
            <p:spPr>
              <a:xfrm>
                <a:off x="152400" y="888552"/>
                <a:ext cx="7619999" cy="6672724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2800" b="1" u="sng" spc="95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Linear</a:t>
                </a:r>
                <a:r>
                  <a:rPr lang="en-US" sz="2800" b="1" u="sng" spc="165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2800" b="1" u="sng" spc="9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Regression</a:t>
                </a:r>
                <a:endParaRPr lang="en-US" sz="2800" b="1" u="sng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35"/>
                  </a:spcBef>
                </a:pPr>
                <a:endParaRPr lang="en-US" sz="135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20"/>
                  </a:spcBef>
                </a:pPr>
                <a:endParaRPr lang="en-US" sz="115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r>
                  <a:rPr lang="en-US" sz="2000" spc="105" dirty="0">
                    <a:cs typeface="Times New Roman"/>
                  </a:rPr>
                  <a:t>Chirps/sec	    </a:t>
                </a:r>
                <a:r>
                  <a:rPr lang="en-US" sz="2000" spc="20" dirty="0">
                    <a:cs typeface="Times New Roman"/>
                  </a:rPr>
                  <a:t>20	 16  20  18	 17  16  15  17  15  16  15  17  16	  17  14</a:t>
                </a:r>
                <a:endParaRPr lang="en-US" sz="2000" dirty="0"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5"/>
                  </a:spcBef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r>
                  <a:rPr lang="en-US" sz="2000" spc="60" dirty="0">
                    <a:cs typeface="Times New Roman"/>
                  </a:rPr>
                  <a:t>Temperature	</a:t>
                </a:r>
                <a:r>
                  <a:rPr lang="en-US" sz="2000" spc="20" dirty="0">
                    <a:cs typeface="Times New Roman"/>
                  </a:rPr>
                  <a:t>89  72  93	84  81  75  70	  82  69  83  80  83  81  84  76</a:t>
                </a:r>
              </a:p>
              <a:p>
                <a:pPr marL="180975" marR="5080" algn="just">
                  <a:lnSpc>
                    <a:spcPct val="102699"/>
                  </a:lnSpc>
                  <a:spcBef>
                    <a:spcPts val="875"/>
                  </a:spcBef>
                  <a:tabLst>
                    <a:tab pos="358775" algn="l"/>
                  </a:tabLst>
                </a:pPr>
                <a:endParaRPr lang="en-US" sz="2400" spc="10" dirty="0">
                  <a:cs typeface="Times New Roman"/>
                </a:endParaRPr>
              </a:p>
              <a:p>
                <a:pPr marL="180975" marR="5080" algn="just">
                  <a:lnSpc>
                    <a:spcPct val="102699"/>
                  </a:lnSpc>
                  <a:spcBef>
                    <a:spcPts val="875"/>
                  </a:spcBef>
                  <a:tabLst>
                    <a:tab pos="358775" algn="l"/>
                  </a:tabLst>
                </a:pPr>
                <a:r>
                  <a:rPr lang="en-US" sz="2400" spc="10" dirty="0">
                    <a:cs typeface="Times New Roman"/>
                  </a:rPr>
                  <a:t>Regression </a:t>
                </a:r>
                <a:r>
                  <a:rPr lang="en-US" sz="2400" spc="60" dirty="0">
                    <a:cs typeface="Times New Roman"/>
                  </a:rPr>
                  <a:t>attempts </a:t>
                </a:r>
                <a:r>
                  <a:rPr lang="en-US" sz="2400" spc="50" dirty="0">
                    <a:cs typeface="Times New Roman"/>
                  </a:rPr>
                  <a:t>to </a:t>
                </a:r>
                <a:r>
                  <a:rPr lang="en-US" sz="2400" spc="10" dirty="0">
                    <a:cs typeface="Times New Roman"/>
                  </a:rPr>
                  <a:t>find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30" dirty="0">
                    <a:cs typeface="Times New Roman"/>
                  </a:rPr>
                  <a:t>equation </a:t>
                </a:r>
                <a:r>
                  <a:rPr lang="en-US" sz="2400" dirty="0">
                    <a:cs typeface="Times New Roman"/>
                  </a:rPr>
                  <a:t>for </a:t>
                </a:r>
                <a:r>
                  <a:rPr lang="en-US" sz="2400" spc="55" dirty="0">
                    <a:cs typeface="Times New Roman"/>
                  </a:rPr>
                  <a:t>a </a:t>
                </a:r>
                <a:r>
                  <a:rPr lang="en-US" sz="2400" spc="40" dirty="0">
                    <a:cs typeface="Times New Roman"/>
                  </a:rPr>
                  <a:t>straight </a:t>
                </a:r>
                <a:r>
                  <a:rPr lang="en-US" sz="2400" spc="5" dirty="0">
                    <a:cs typeface="Times New Roman"/>
                  </a:rPr>
                  <a:t>line</a:t>
                </a:r>
              </a:p>
              <a:p>
                <a:pPr marL="180975" marR="5080" algn="just">
                  <a:lnSpc>
                    <a:spcPct val="102699"/>
                  </a:lnSpc>
                  <a:spcBef>
                    <a:spcPts val="875"/>
                  </a:spcBef>
                  <a:tabLst>
                    <a:tab pos="358775" algn="l"/>
                  </a:tabLst>
                </a:pPr>
                <a:r>
                  <a:rPr lang="en-US" sz="2400" spc="5" dirty="0">
                    <a:cs typeface="Times New Roman"/>
                  </a:rPr>
                  <a:t>                               y = mx + b</a:t>
                </a:r>
              </a:p>
              <a:p>
                <a:pPr marL="180975" marR="5080" algn="just">
                  <a:lnSpc>
                    <a:spcPct val="102699"/>
                  </a:lnSpc>
                  <a:spcBef>
                    <a:spcPts val="875"/>
                  </a:spcBef>
                  <a:tabLst>
                    <a:tab pos="358775" algn="l"/>
                  </a:tabLst>
                </a:pPr>
                <a:r>
                  <a:rPr lang="en-US" sz="2400" spc="5" dirty="0">
                    <a:cs typeface="Times New Roman"/>
                  </a:rPr>
                  <a:t> </a:t>
                </a:r>
                <a:r>
                  <a:rPr lang="en-US" sz="2400" spc="80" dirty="0">
                    <a:cs typeface="Times New Roman"/>
                  </a:rPr>
                  <a:t>that </a:t>
                </a:r>
                <a:r>
                  <a:rPr lang="en-US" sz="2400" spc="10" dirty="0">
                    <a:cs typeface="Times New Roman"/>
                  </a:rPr>
                  <a:t>minimizes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35" dirty="0">
                    <a:cs typeface="Times New Roman"/>
                  </a:rPr>
                  <a:t>sum </a:t>
                </a:r>
                <a:r>
                  <a:rPr lang="en-US" sz="2400" spc="-25" dirty="0">
                    <a:cs typeface="Times New Roman"/>
                  </a:rPr>
                  <a:t>of </a:t>
                </a:r>
                <a:r>
                  <a:rPr lang="en-US" sz="2400" spc="55" dirty="0">
                    <a:cs typeface="Times New Roman"/>
                  </a:rPr>
                  <a:t>the  </a:t>
                </a:r>
                <a:r>
                  <a:rPr lang="en-US" sz="2400" spc="25" dirty="0">
                    <a:cs typeface="Times New Roman"/>
                  </a:rPr>
                  <a:t>squares </a:t>
                </a:r>
                <a:r>
                  <a:rPr lang="en-US" sz="2400" spc="-25" dirty="0">
                    <a:cs typeface="Times New Roman"/>
                  </a:rPr>
                  <a:t>of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25" dirty="0">
                    <a:cs typeface="Times New Roman"/>
                  </a:rPr>
                  <a:t>errors,</a:t>
                </a:r>
              </a:p>
              <a:p>
                <a:pPr marL="180975" marR="5080" algn="just">
                  <a:lnSpc>
                    <a:spcPct val="102699"/>
                  </a:lnSpc>
                  <a:spcBef>
                    <a:spcPts val="875"/>
                  </a:spcBef>
                  <a:tabLst>
                    <a:tab pos="358775" algn="l"/>
                  </a:tabLst>
                </a:pPr>
                <a:r>
                  <a:rPr lang="en-US" sz="2400" spc="25" dirty="0">
                    <a:cs typeface="Times New Roman"/>
                  </a:rPr>
                  <a:t> namely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spc="2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i="1" spc="25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spc="25" dirty="0" smtClean="0">
                                <a:cs typeface="Times New Roman"/>
                              </a:rPr>
                              <m:t>[(</m:t>
                            </m:r>
                            <m:r>
                              <m:rPr>
                                <m:nor/>
                              </m:rPr>
                              <a:rPr lang="en-US" sz="2400" spc="25" dirty="0" smtClean="0">
                                <a:cs typeface="Times New Roman"/>
                              </a:rPr>
                              <m:t>m</m:t>
                            </m:r>
                            <m:sSub>
                              <m:sSubPr>
                                <m:ctrlPr>
                                  <a:rPr lang="en-US" sz="2400" i="1" spc="25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pc="25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pc="25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 spc="25" dirty="0">
                                <a:cs typeface="Times New Roman"/>
                              </a:rPr>
                              <m:t> + </m:t>
                            </m:r>
                            <m:r>
                              <m:rPr>
                                <m:nor/>
                              </m:rPr>
                              <a:rPr lang="en-US" sz="2400" spc="25" dirty="0">
                                <a:cs typeface="Times New Roman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2400" spc="25" dirty="0">
                                <a:cs typeface="Times New Roman"/>
                              </a:rPr>
                              <m:t>) </m:t>
                            </m:r>
                            <m:r>
                              <a:rPr lang="en-US" sz="2400" i="1" spc="25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400" spc="25" dirty="0">
                                <a:cs typeface="Times New Roman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i="1" spc="25" dirty="0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pc="25" dirty="0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pc="25" dirty="0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 spc="25" dirty="0">
                                <a:cs typeface="Times New Roman"/>
                              </a:rPr>
                              <m:t>] </m:t>
                            </m:r>
                          </m:e>
                          <m:sup>
                            <m:r>
                              <a:rPr lang="en-US" sz="2400" b="0" i="1" spc="25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spc="25" dirty="0">
                  <a:cs typeface="Times New Roman"/>
                </a:endParaRPr>
              </a:p>
              <a:p>
                <a:pPr marL="180975" marR="5080" algn="just">
                  <a:lnSpc>
                    <a:spcPct val="102699"/>
                  </a:lnSpc>
                  <a:spcBef>
                    <a:spcPts val="875"/>
                  </a:spcBef>
                  <a:tabLst>
                    <a:tab pos="358775" algn="l"/>
                  </a:tabLst>
                </a:pP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25" dirty="0">
                    <a:cs typeface="Times New Roman"/>
                  </a:rPr>
                  <a:t>derivation </a:t>
                </a:r>
                <a:r>
                  <a:rPr lang="en-US" sz="2400" spc="30" dirty="0">
                    <a:cs typeface="Times New Roman"/>
                  </a:rPr>
                  <a:t>produces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-10" dirty="0">
                    <a:cs typeface="Times New Roman"/>
                  </a:rPr>
                  <a:t>following</a:t>
                </a:r>
                <a:r>
                  <a:rPr lang="en-US" sz="2400" spc="114" dirty="0">
                    <a:cs typeface="Times New Roman"/>
                  </a:rPr>
                  <a:t> </a:t>
                </a:r>
                <a:r>
                  <a:rPr lang="en-US" sz="2400" spc="25" dirty="0">
                    <a:cs typeface="Times New Roman"/>
                  </a:rPr>
                  <a:t>equations:</a:t>
                </a:r>
              </a:p>
              <a:p>
                <a:pPr marL="180975" marR="5080" algn="just">
                  <a:lnSpc>
                    <a:spcPct val="102699"/>
                  </a:lnSpc>
                  <a:spcBef>
                    <a:spcPts val="875"/>
                  </a:spcBef>
                  <a:tabLst>
                    <a:tab pos="358775" algn="l"/>
                  </a:tabLst>
                </a:pPr>
                <a:endParaRPr lang="en-US" sz="2400" i="1" spc="25" dirty="0">
                  <a:latin typeface="Cambria Math" panose="02040503050406030204" pitchFamily="18" charset="0"/>
                  <a:cs typeface="Times New Roman"/>
                </a:endParaRPr>
              </a:p>
              <a:p>
                <a:pPr marL="180975" marR="5080" algn="just">
                  <a:lnSpc>
                    <a:spcPct val="102699"/>
                  </a:lnSpc>
                  <a:spcBef>
                    <a:spcPts val="875"/>
                  </a:spcBef>
                  <a:tabLst>
                    <a:tab pos="358775" algn="l"/>
                  </a:tabLst>
                </a:pPr>
                <a:r>
                  <a:rPr lang="en-US" sz="2400" i="1" spc="25" dirty="0">
                    <a:latin typeface="Cambria Math" panose="02040503050406030204" pitchFamily="18" charset="0"/>
                    <a:cs typeface="Times New Roman"/>
                  </a:rPr>
                  <a:t>                         </a:t>
                </a:r>
                <a:r>
                  <a:rPr lang="en-US" sz="2400" spc="25" dirty="0">
                    <a:latin typeface="Cambria Math" panose="02040503050406030204" pitchFamily="18" charset="0"/>
                    <a:cs typeface="Times New Roman"/>
                  </a:rPr>
                  <a:t>m</a:t>
                </a:r>
                <a:r>
                  <a:rPr lang="en-US" sz="2400" i="1" spc="25" dirty="0">
                    <a:latin typeface="Cambria Math" panose="02040503050406030204" pitchFamily="18" charset="0"/>
                    <a:cs typeface="Times New Roman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pc="2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 spc="25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nor/>
                              </m:rPr>
                              <a:rPr lang="en-US" sz="2400" spc="25" dirty="0" smtClean="0">
                                <a:cs typeface="Times New Roman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 spc="25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pc="25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pc="25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 spc="25" dirty="0">
                                <a:cs typeface="Times New Roman"/>
                              </a:rPr>
                              <m:t> </m:t>
                            </m:r>
                            <m:r>
                              <a:rPr lang="en-US" sz="2400" i="1" spc="25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400" spc="25" dirty="0">
                                <a:cs typeface="Times New Roman"/>
                              </a:rPr>
                              <m:t> </m:t>
                            </m:r>
                            <m:r>
                              <a:rPr lang="en-US" sz="2400" b="0" i="1" spc="25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pc="25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pc="25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𝑥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sz="2400" spc="25" dirty="0">
                                <a:cs typeface="Times New Roman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sz="2400" i="1" spc="25" dirty="0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pc="25" dirty="0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pc="25" dirty="0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 spc="25" dirty="0">
                                <a:cs typeface="Times New Roman"/>
                              </a:rPr>
                              <m:t> </m:t>
                            </m:r>
                            <m:r>
                              <a:rPr lang="en-US" sz="2400" i="1" spc="25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400" spc="25" dirty="0">
                                <a:cs typeface="Times New Roman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sz="2400" i="1" spc="25" dirty="0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pc="25" dirty="0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𝑦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sz="2400" spc="25" dirty="0">
                                <a:cs typeface="Times New Roman"/>
                              </a:rPr>
                              <m:t>)</m:t>
                            </m:r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sz="2400" i="1" spc="25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spc="25" dirty="0" smtClean="0">
                                <a:cs typeface="Times New Roman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 spc="25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pc="25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pc="25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 spc="25" dirty="0">
                                <a:cs typeface="Times New Roman"/>
                              </a:rPr>
                              <m:t> </m:t>
                            </m:r>
                            <m:r>
                              <a:rPr lang="en-US" sz="2400" i="1" spc="25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400" spc="25" dirty="0">
                                <a:cs typeface="Times New Roman"/>
                              </a:rPr>
                              <m:t> </m:t>
                            </m:r>
                            <m:r>
                              <a:rPr lang="en-US" sz="2400" b="0" i="1" spc="25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pc="25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pc="25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𝑥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sz="2400" spc="25" dirty="0">
                                <a:cs typeface="Times New Roman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pc="25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i="1" spc="25" dirty="0">
                  <a:latin typeface="Cambria Math" panose="02040503050406030204" pitchFamily="18" charset="0"/>
                  <a:cs typeface="Times New Roman"/>
                </a:endParaRPr>
              </a:p>
              <a:p>
                <a:pPr marL="180975" marR="5080" algn="just">
                  <a:lnSpc>
                    <a:spcPct val="102699"/>
                  </a:lnSpc>
                  <a:spcBef>
                    <a:spcPts val="875"/>
                  </a:spcBef>
                  <a:tabLst>
                    <a:tab pos="358775" algn="l"/>
                  </a:tabLst>
                </a:pPr>
                <a:r>
                  <a:rPr lang="en-US" sz="2400" spc="25" dirty="0">
                    <a:cs typeface="Times New Roman"/>
                  </a:rPr>
                  <a:t>                         b =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pc="2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spc="25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2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−</m:t>
                    </m:r>
                  </m:oMath>
                </a14:m>
                <a:r>
                  <a:rPr lang="en-US" sz="2400" spc="25" dirty="0">
                    <a:cs typeface="Times New Roman"/>
                  </a:rPr>
                  <a:t> m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sz="2400" i="1" spc="2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  <m:r>
                          <a:rPr lang="ar-AE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</m:acc>
                  </m:oMath>
                </a14:m>
                <a:endParaRPr lang="ar-AE" sz="2400" spc="25" dirty="0">
                  <a:cs typeface="Times New Roman"/>
                </a:endParaRPr>
              </a:p>
              <a:p>
                <a:pPr marL="180975" marR="5080" algn="just">
                  <a:lnSpc>
                    <a:spcPct val="102699"/>
                  </a:lnSpc>
                  <a:spcBef>
                    <a:spcPts val="875"/>
                  </a:spcBef>
                  <a:tabLst>
                    <a:tab pos="358775" algn="l"/>
                  </a:tabLst>
                </a:pPr>
                <a:endParaRPr lang="en-US" sz="2400" spc="25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888552"/>
                <a:ext cx="7619999" cy="6672724"/>
              </a:xfrm>
              <a:prstGeom prst="rect">
                <a:avLst/>
              </a:prstGeom>
              <a:blipFill>
                <a:blip r:embed="rId2"/>
                <a:stretch>
                  <a:fillRect l="-2000" t="-1331" r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"/>
          <p:cNvSpPr txBox="1"/>
          <p:nvPr/>
        </p:nvSpPr>
        <p:spPr>
          <a:xfrm>
            <a:off x="3710419" y="4178266"/>
            <a:ext cx="102044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1500" algn="l"/>
                <a:tab pos="873125" algn="l"/>
              </a:tabLst>
            </a:pPr>
            <a:r>
              <a:rPr sz="1000" spc="770" dirty="0">
                <a:latin typeface="Arial"/>
                <a:cs typeface="Arial"/>
              </a:rPr>
              <a:t> 	 	 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6798" y="4367242"/>
            <a:ext cx="159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70" dirty="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/>
              <p:nvPr/>
            </p:nvSpPr>
            <p:spPr>
              <a:xfrm>
                <a:off x="152400" y="888552"/>
                <a:ext cx="7619999" cy="7657161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2800" b="1" u="sng" spc="95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Linear</a:t>
                </a:r>
                <a:r>
                  <a:rPr lang="en-US" sz="2800" b="1" u="sng" spc="165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2800" b="1" u="sng" spc="9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Regression</a:t>
                </a:r>
                <a:endParaRPr lang="en-US" sz="2800" b="1" u="sng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35"/>
                  </a:spcBef>
                </a:pPr>
                <a:endParaRPr lang="en-US" sz="135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20"/>
                  </a:spcBef>
                </a:pPr>
                <a:endParaRPr lang="en-US" sz="1150" dirty="0">
                  <a:latin typeface="Times New Roman"/>
                  <a:cs typeface="Times New Roman"/>
                </a:endParaRPr>
              </a:p>
              <a:p>
                <a:pPr marL="12700"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r>
                  <a:rPr lang="en-US" sz="2400" spc="40" dirty="0">
                    <a:latin typeface="Times New Roman"/>
                    <a:cs typeface="Times New Roman"/>
                  </a:rPr>
                  <a:t>In </a:t>
                </a:r>
                <a:r>
                  <a:rPr lang="en-US" sz="2400" spc="55" dirty="0">
                    <a:latin typeface="Times New Roman"/>
                    <a:cs typeface="Times New Roman"/>
                  </a:rPr>
                  <a:t>the </a:t>
                </a:r>
                <a:r>
                  <a:rPr lang="en-US" sz="2400" spc="5" dirty="0">
                    <a:latin typeface="Times New Roman"/>
                    <a:cs typeface="Times New Roman"/>
                  </a:rPr>
                  <a:t>case </a:t>
                </a:r>
                <a:r>
                  <a:rPr lang="en-US" sz="2400" spc="-25" dirty="0">
                    <a:latin typeface="Times New Roman"/>
                    <a:cs typeface="Times New Roman"/>
                  </a:rPr>
                  <a:t>of </a:t>
                </a:r>
                <a:r>
                  <a:rPr lang="en-US" sz="2400" spc="20" dirty="0">
                    <a:latin typeface="Times New Roman"/>
                    <a:cs typeface="Times New Roman"/>
                  </a:rPr>
                  <a:t>k </a:t>
                </a:r>
                <a:r>
                  <a:rPr lang="en-US" sz="2400" spc="35" dirty="0">
                    <a:latin typeface="Times New Roman"/>
                    <a:cs typeface="Times New Roman"/>
                  </a:rPr>
                  <a:t>predictor </a:t>
                </a:r>
                <a:r>
                  <a:rPr lang="en-US" sz="2400" spc="50" dirty="0">
                    <a:latin typeface="Times New Roman"/>
                    <a:cs typeface="Times New Roman"/>
                  </a:rPr>
                  <a:t>attributes, </a:t>
                </a:r>
                <a:r>
                  <a:rPr lang="en-US" sz="2400" spc="55" dirty="0">
                    <a:latin typeface="Times New Roman"/>
                    <a:cs typeface="Times New Roman"/>
                  </a:rPr>
                  <a:t>the </a:t>
                </a:r>
                <a:r>
                  <a:rPr lang="en-US" sz="2400" spc="30" dirty="0">
                    <a:latin typeface="Times New Roman"/>
                    <a:cs typeface="Times New Roman"/>
                  </a:rPr>
                  <a:t>relation </a:t>
                </a:r>
                <a:r>
                  <a:rPr lang="en-US" sz="2400" spc="80" dirty="0">
                    <a:latin typeface="Times New Roman"/>
                    <a:cs typeface="Times New Roman"/>
                  </a:rPr>
                  <a:t>that </a:t>
                </a:r>
                <a:r>
                  <a:rPr lang="en-US" sz="2400" spc="-25" dirty="0">
                    <a:latin typeface="Times New Roman"/>
                    <a:cs typeface="Times New Roman"/>
                  </a:rPr>
                  <a:t>we </a:t>
                </a:r>
                <a:r>
                  <a:rPr lang="en-US" sz="2400" spc="35" dirty="0">
                    <a:latin typeface="Times New Roman"/>
                    <a:cs typeface="Times New Roman"/>
                  </a:rPr>
                  <a:t>want </a:t>
                </a:r>
                <a:r>
                  <a:rPr lang="en-US" sz="2400" spc="50" dirty="0">
                    <a:latin typeface="Times New Roman"/>
                    <a:cs typeface="Times New Roman"/>
                  </a:rPr>
                  <a:t>to </a:t>
                </a:r>
                <a:r>
                  <a:rPr lang="en-US" sz="2400" spc="15" dirty="0">
                    <a:latin typeface="Times New Roman"/>
                    <a:cs typeface="Times New Roman"/>
                  </a:rPr>
                  <a:t>derive</a:t>
                </a:r>
                <a:r>
                  <a:rPr lang="en-US" sz="2400" spc="9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5" dirty="0">
                    <a:latin typeface="Times New Roman"/>
                    <a:cs typeface="Times New Roman"/>
                  </a:rPr>
                  <a:t>is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r>
                  <a:rPr lang="en-US" sz="2400" spc="25" dirty="0">
                    <a:cs typeface="Times New Roman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pc="2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p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spc="25" dirty="0">
                    <a:cs typeface="Times New Roman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2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𝑤</m:t>
                        </m:r>
                      </m:e>
                      <m:sub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spc="25" dirty="0">
                    <a:cs typeface="Times New Roman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2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𝑤</m:t>
                        </m:r>
                      </m:e>
                      <m:sub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400" i="1" spc="2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SupPr>
                      <m:e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𝑎</m:t>
                        </m:r>
                      </m:e>
                      <m:sub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  <m:sup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400" spc="25" dirty="0">
                    <a:cs typeface="Times New Roman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2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𝑤</m:t>
                        </m:r>
                      </m:e>
                      <m:sub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400" i="1" spc="2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SupPr>
                      <m:e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𝑎</m:t>
                        </m:r>
                      </m:e>
                      <m:sub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  <m:sup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400" spc="25" dirty="0">
                    <a:cs typeface="Times New Roman"/>
                  </a:rPr>
                  <a:t> + .....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2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𝑤</m:t>
                        </m:r>
                      </m:e>
                      <m:sub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sz="2400" i="1" spc="2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SupPr>
                      <m:e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𝑎</m:t>
                        </m:r>
                      </m:e>
                      <m:sub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𝑘</m:t>
                        </m:r>
                      </m:sub>
                      <m:sup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p>
                    </m:sSubSup>
                  </m:oMath>
                </a14:m>
                <a:endParaRPr lang="en-US" sz="2400" spc="25" dirty="0"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r>
                  <a:rPr lang="en-US" sz="2400" spc="25" dirty="0">
                    <a:cs typeface="Times New Roman"/>
                  </a:rPr>
                  <a:t>or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pc="2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p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spc="25" dirty="0">
                    <a:cs typeface="Times New Roman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2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𝑤</m:t>
                        </m:r>
                      </m:e>
                      <m:sub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en-US" sz="2400" i="1" spc="2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SupPr>
                      <m:e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𝑎</m:t>
                        </m:r>
                      </m:e>
                      <m:sub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sub>
                      <m:sup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400" spc="25" dirty="0">
                    <a:cs typeface="Times New Roman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2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𝑤</m:t>
                        </m:r>
                      </m:e>
                      <m:sub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400" i="1" spc="2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SupPr>
                      <m:e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𝑎</m:t>
                        </m:r>
                      </m:e>
                      <m:sub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  <m:sup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400" spc="25" dirty="0">
                    <a:cs typeface="Times New Roman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2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𝑤</m:t>
                        </m:r>
                      </m:e>
                      <m:sub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400" i="1" spc="2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SupPr>
                      <m:e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𝑎</m:t>
                        </m:r>
                      </m:e>
                      <m:sub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  <m:sup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400" spc="25" dirty="0">
                    <a:cs typeface="Times New Roman"/>
                  </a:rPr>
                  <a:t> + .....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2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𝑤</m:t>
                        </m:r>
                      </m:e>
                      <m:sub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sz="2400" i="1" spc="2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SupPr>
                      <m:e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𝑎</m:t>
                        </m:r>
                      </m:e>
                      <m:sub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𝑘</m:t>
                        </m:r>
                      </m:sub>
                      <m:sup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p>
                    </m:sSubSup>
                  </m:oMath>
                </a14:m>
                <a:endParaRPr lang="en-US" sz="2400" spc="25" dirty="0"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endParaRPr lang="en-US" sz="2400" spc="25" dirty="0"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r>
                  <a:rPr lang="en-US" sz="2400" spc="25" dirty="0">
                    <a:cs typeface="Times New Roman"/>
                  </a:rPr>
                  <a:t>Thus we want to derive the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2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𝑤</m:t>
                        </m:r>
                      </m:e>
                      <m:sub>
                        <m:r>
                          <a:rPr lang="en-US" sz="2400" b="0" i="1" spc="25" smtClean="0">
                            <a:latin typeface="Cambria Math" panose="02040503050406030204" pitchFamily="18" charset="0"/>
                            <a:cs typeface="Times New Roman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spc="25" dirty="0">
                    <a:cs typeface="Times New Roman"/>
                  </a:rPr>
                  <a:t> that minimize</a:t>
                </a: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pc="2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pc="25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sz="2400" b="0" i="1" spc="25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pc="25" smtClean="0">
                              <a:latin typeface="Cambria Math" panose="02040503050406030204" pitchFamily="18" charset="0"/>
                              <a:cs typeface="Times New Roman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pc="2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ar-AE" sz="2400" i="1" spc="2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pc="2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(</m:t>
                                  </m:r>
                                  <m:r>
                                    <a:rPr lang="en-US" sz="2400" b="0" i="1" spc="2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pc="25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2400" spc="25" dirty="0">
                                  <a:cs typeface="Times New Roman"/>
                                </a:rPr>
                                <m:t> </m:t>
                              </m:r>
                              <m:r>
                                <a:rPr lang="en-US" sz="2400" i="1" spc="25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400" spc="25" dirty="0">
                                  <a:cs typeface="Times New Roman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 spc="25" dirty="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pc="25" dirty="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𝑗</m:t>
                                  </m:r>
                                  <m:r>
                                    <a:rPr lang="en-US" sz="2400" b="0" i="1" spc="25" dirty="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400" b="0" i="1" spc="25" dirty="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 spc="25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pc="25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b="0" i="1" spc="25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400" i="1" spc="25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pc="25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pc="25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400" b="0" i="1" spc="25" smtClean="0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sz="2400" spc="25" dirty="0">
                                  <a:cs typeface="Times New Roman"/>
                                </a:rPr>
                                <m:t>) </m:t>
                              </m:r>
                            </m:e>
                            <m:sup>
                              <m:r>
                                <a:rPr lang="en-US" sz="2400" b="0" i="1" spc="2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spc="25" dirty="0"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r>
                  <a:rPr lang="en-US" sz="2400" spc="25" dirty="0">
                    <a:cs typeface="Times New Roman"/>
                  </a:rPr>
                  <a:t>where k is the number of predictor attributes</a:t>
                </a: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r>
                  <a:rPr lang="en-US" sz="2400" spc="25" dirty="0">
                    <a:cs typeface="Times New Roman"/>
                  </a:rPr>
                  <a:t> and.   N is the number of data instances</a:t>
                </a: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endParaRPr lang="en-US" sz="2400" spc="25" dirty="0"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endParaRPr lang="en-US" sz="2400" spc="25" dirty="0"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endParaRPr lang="en-US" sz="2400" spc="25" dirty="0"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endParaRPr lang="en-US" sz="2400" spc="25" dirty="0"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endParaRPr lang="en-US" sz="2400" spc="25" dirty="0"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endParaRPr lang="ar-AE" sz="2400" spc="25" dirty="0">
                  <a:cs typeface="Times New Roman"/>
                </a:endParaRPr>
              </a:p>
              <a:p>
                <a:pPr marL="180975" marR="5080" algn="just">
                  <a:lnSpc>
                    <a:spcPct val="102699"/>
                  </a:lnSpc>
                  <a:spcBef>
                    <a:spcPts val="875"/>
                  </a:spcBef>
                  <a:tabLst>
                    <a:tab pos="358775" algn="l"/>
                  </a:tabLst>
                </a:pPr>
                <a:endParaRPr lang="en-US" sz="2400" spc="25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888552"/>
                <a:ext cx="7619999" cy="7657161"/>
              </a:xfrm>
              <a:prstGeom prst="rect">
                <a:avLst/>
              </a:prstGeom>
              <a:blipFill>
                <a:blip r:embed="rId2"/>
                <a:stretch>
                  <a:fillRect l="-2167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"/>
          <p:cNvSpPr txBox="1"/>
          <p:nvPr/>
        </p:nvSpPr>
        <p:spPr>
          <a:xfrm>
            <a:off x="3710419" y="4178266"/>
            <a:ext cx="102044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1500" algn="l"/>
                <a:tab pos="873125" algn="l"/>
              </a:tabLst>
            </a:pPr>
            <a:r>
              <a:rPr sz="1000" spc="770" dirty="0">
                <a:latin typeface="Arial"/>
                <a:cs typeface="Arial"/>
              </a:rPr>
              <a:t> 	 	 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6798" y="4367242"/>
            <a:ext cx="159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70" dirty="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44269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888552"/>
            <a:ext cx="7619999" cy="105430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u="sng" spc="95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</a:t>
            </a:r>
            <a:r>
              <a:rPr lang="en-US" sz="2800" b="1" u="sng" spc="16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b="1" u="sng" spc="90" dirty="0">
                <a:latin typeface="Calibri Light" panose="020F0302020204030204" pitchFamily="34" charset="0"/>
                <a:cs typeface="Calibri Light" panose="020F0302020204030204" pitchFamily="34" charset="0"/>
              </a:rPr>
              <a:t>Regression</a:t>
            </a:r>
            <a:endParaRPr lang="en-US" sz="28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1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r>
              <a:rPr lang="en-US" sz="2400" u="sng" spc="25" dirty="0">
                <a:cs typeface="Times New Roman"/>
              </a:rPr>
              <a:t>Advantages of Linear Regression: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r>
              <a:rPr lang="en-US" sz="2400" spc="25" dirty="0">
                <a:cs typeface="Times New Roman"/>
              </a:rPr>
              <a:t>Simple method for prediction when the predictor attributes are numeric and the response variable is continuous-valued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r>
              <a:rPr lang="en-US" sz="2400" spc="25" dirty="0">
                <a:cs typeface="Times New Roman"/>
              </a:rPr>
              <a:t>Works well in many cases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en-US" sz="2400" spc="25" dirty="0">
              <a:cs typeface="Times New Roman"/>
            </a:endParaRPr>
          </a:p>
          <a:p>
            <a:pPr marL="12700"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r>
              <a:rPr lang="en-US" sz="2400" u="sng" spc="25" dirty="0">
                <a:cs typeface="Times New Roman"/>
              </a:rPr>
              <a:t>Disadvantages of Linear Regression:</a:t>
            </a:r>
          </a:p>
          <a:p>
            <a:pPr marL="355600" indent="-342900">
              <a:buFont typeface="Arial" panose="020B0604020202020204" pitchFamily="34" charset="0"/>
              <a:buChar char="•"/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r>
              <a:rPr lang="en-US" sz="2400" spc="25" dirty="0">
                <a:cs typeface="Times New Roman"/>
              </a:rPr>
              <a:t>Data may really represent a non-linear dependency that is not captured by linear regression</a:t>
            </a:r>
          </a:p>
          <a:p>
            <a:pPr marL="355600" indent="-342900">
              <a:buFont typeface="Arial" panose="020B0604020202020204" pitchFamily="34" charset="0"/>
              <a:buChar char="•"/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r>
              <a:rPr lang="en-US" sz="2400" spc="25" dirty="0">
                <a:cs typeface="Times New Roman"/>
              </a:rPr>
              <a:t>Many assumptions underlie linear regression</a:t>
            </a:r>
          </a:p>
          <a:p>
            <a:pPr marL="812800" lvl="1" indent="-342900">
              <a:buFont typeface="Arial" panose="020B0604020202020204" pitchFamily="34" charset="0"/>
              <a:buChar char="•"/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r>
              <a:rPr lang="en-US" sz="2400" spc="25" dirty="0">
                <a:cs typeface="Times New Roman"/>
              </a:rPr>
              <a:t>The values of the predictor attributes are exact</a:t>
            </a:r>
          </a:p>
          <a:p>
            <a:pPr marL="812800" lvl="1" indent="-342900">
              <a:buFont typeface="Arial" panose="020B0604020202020204" pitchFamily="34" charset="0"/>
              <a:buChar char="•"/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r>
              <a:rPr lang="en-US" sz="2400" spc="25" dirty="0">
                <a:cs typeface="Times New Roman"/>
              </a:rPr>
              <a:t>The noise in the value of the response variable is normally distributed</a:t>
            </a:r>
          </a:p>
          <a:p>
            <a:pPr marL="812800" lvl="1" indent="-342900">
              <a:buFont typeface="Arial" panose="020B0604020202020204" pitchFamily="34" charset="0"/>
              <a:buChar char="•"/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r>
              <a:rPr lang="en-US" sz="2400" spc="25" dirty="0">
                <a:cs typeface="Times New Roman"/>
              </a:rPr>
              <a:t>The data points are independent</a:t>
            </a:r>
          </a:p>
          <a:p>
            <a:pPr marL="812800" lvl="1" indent="-342900">
              <a:buFont typeface="Arial" panose="020B0604020202020204" pitchFamily="34" charset="0"/>
              <a:buChar char="•"/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r>
              <a:rPr lang="en-US" sz="2400" spc="25" dirty="0">
                <a:cs typeface="Times New Roman"/>
              </a:rPr>
              <a:t>The response variable is not comprised of the predictor variable</a:t>
            </a:r>
          </a:p>
          <a:p>
            <a:pPr marL="812800" lvl="1" indent="-342900">
              <a:buFont typeface="Arial" panose="020B0604020202020204" pitchFamily="34" charset="0"/>
              <a:buChar char="•"/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r>
              <a:rPr lang="en-US" sz="2400" spc="25" dirty="0">
                <a:cs typeface="Times New Roman"/>
              </a:rPr>
              <a:t>And more</a:t>
            </a: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en-US" sz="2400" spc="25" dirty="0"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en-US" sz="2400" spc="25" dirty="0"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en-US" sz="2400" spc="25" dirty="0"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en-US" sz="2400" spc="25" dirty="0"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en-US" sz="2400" spc="25" dirty="0"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en-US" sz="2400" spc="25" dirty="0"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en-US" sz="2400" spc="25" dirty="0"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ar-AE" sz="2400" spc="25" dirty="0">
              <a:cs typeface="Times New Roman"/>
            </a:endParaRPr>
          </a:p>
          <a:p>
            <a:pPr marL="180975" marR="5080" algn="just">
              <a:lnSpc>
                <a:spcPct val="102699"/>
              </a:lnSpc>
              <a:spcBef>
                <a:spcPts val="875"/>
              </a:spcBef>
              <a:tabLst>
                <a:tab pos="358775" algn="l"/>
              </a:tabLst>
            </a:pPr>
            <a:endParaRPr lang="en-US" sz="2400" spc="25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0419" y="4178266"/>
            <a:ext cx="102044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1500" algn="l"/>
                <a:tab pos="873125" algn="l"/>
              </a:tabLst>
            </a:pPr>
            <a:r>
              <a:rPr sz="1000" spc="770" dirty="0">
                <a:latin typeface="Arial"/>
                <a:cs typeface="Arial"/>
              </a:rPr>
              <a:t> 	 	 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6798" y="4367242"/>
            <a:ext cx="159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70" dirty="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22275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/>
              <p:nvPr/>
            </p:nvSpPr>
            <p:spPr>
              <a:xfrm>
                <a:off x="152400" y="888552"/>
                <a:ext cx="7619999" cy="829887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2800" b="1" u="sng" spc="95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Multiresponse Linear</a:t>
                </a:r>
                <a:r>
                  <a:rPr lang="en-US" sz="2800" b="1" u="sng" spc="165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2800" b="1" u="sng" spc="9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Regression</a:t>
                </a:r>
                <a:endParaRPr lang="en-US" sz="2800" b="1" u="sng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35"/>
                  </a:spcBef>
                </a:pPr>
                <a:endParaRPr lang="en-US" sz="135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20"/>
                  </a:spcBef>
                </a:pPr>
                <a:r>
                  <a:rPr lang="en-US" sz="2400" dirty="0">
                    <a:cs typeface="Times New Roman"/>
                  </a:rPr>
                  <a:t>How might linear regression be used for classification when the predictor attributes are numeric and the class attribute is nominal?</a:t>
                </a:r>
              </a:p>
              <a:p>
                <a:pPr>
                  <a:lnSpc>
                    <a:spcPct val="100000"/>
                  </a:lnSpc>
                  <a:spcBef>
                    <a:spcPts val="20"/>
                  </a:spcBef>
                </a:pPr>
                <a:endParaRPr lang="en-US" sz="2400" dirty="0">
                  <a:cs typeface="Times New Roman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20"/>
                  </a:spcBef>
                  <a:buFont typeface="+mj-lt"/>
                  <a:buAutoNum type="arabicPeriod"/>
                </a:pPr>
                <a:r>
                  <a:rPr lang="en-US" sz="2400" dirty="0">
                    <a:cs typeface="Times New Roman"/>
                  </a:rPr>
                  <a:t>For each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/>
                  </a:rPr>
                  <a:t>, derive a regression formula</a:t>
                </a:r>
              </a:p>
              <a:p>
                <a:pPr marL="914400" lvl="1" indent="-457200">
                  <a:spcBef>
                    <a:spcPts val="20"/>
                  </a:spcBef>
                  <a:buFont typeface="+mj-lt"/>
                  <a:buAutoNum type="alphaUcPeriod"/>
                </a:pPr>
                <a:r>
                  <a:rPr lang="en-US" sz="2400" dirty="0">
                    <a:cs typeface="Times New Roman"/>
                  </a:rPr>
                  <a:t>Set the class value to 1 for all instances in the dataset whose class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/>
                  </a:rPr>
                  <a:t> and to 0 for all other instances</a:t>
                </a:r>
              </a:p>
              <a:p>
                <a:pPr marL="914400" lvl="1" indent="-457200">
                  <a:spcBef>
                    <a:spcPts val="20"/>
                  </a:spcBef>
                  <a:buFont typeface="+mj-lt"/>
                  <a:buAutoNum type="alphaUcPeriod"/>
                </a:pPr>
                <a:r>
                  <a:rPr lang="en-US" sz="2400" dirty="0">
                    <a:cs typeface="Times New Roman"/>
                  </a:rPr>
                  <a:t>Use linear regression to construct a regression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>
                  <a:cs typeface="Times New Roman"/>
                </a:endParaRPr>
              </a:p>
              <a:p>
                <a:pPr marL="457200" indent="-457200">
                  <a:spcBef>
                    <a:spcPts val="20"/>
                  </a:spcBef>
                  <a:buFont typeface="+mj-lt"/>
                  <a:buAutoNum type="arabicPeriod"/>
                </a:pPr>
                <a:r>
                  <a:rPr lang="en-US" sz="2400" dirty="0">
                    <a:cs typeface="Times New Roman"/>
                  </a:rPr>
                  <a:t>Give a new test instance, compute the value of the regression formula for each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>
                  <a:cs typeface="Times New Roman"/>
                </a:endParaRPr>
              </a:p>
              <a:p>
                <a:pPr marL="457200" indent="-457200">
                  <a:spcBef>
                    <a:spcPts val="20"/>
                  </a:spcBef>
                  <a:buFont typeface="+mj-lt"/>
                  <a:buAutoNum type="arabicPeriod"/>
                </a:pPr>
                <a:r>
                  <a:rPr lang="en-US" sz="2400" dirty="0">
                    <a:cs typeface="Times New Roman"/>
                  </a:rPr>
                  <a:t>Select the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/>
                  </a:rPr>
                  <a:t> whose regression formula gives the largest value</a:t>
                </a:r>
              </a:p>
              <a:p>
                <a:pPr marL="457200" indent="-457200">
                  <a:spcBef>
                    <a:spcPts val="20"/>
                  </a:spcBef>
                  <a:buFont typeface="+mj-lt"/>
                  <a:buAutoNum type="arabicPeriod"/>
                </a:pPr>
                <a:endParaRPr lang="en-US" sz="2400" dirty="0"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endParaRPr lang="en-US" sz="2400" spc="25" dirty="0"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endParaRPr lang="en-US" sz="2400" spc="25" dirty="0"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endParaRPr lang="en-US" sz="2400" spc="25" dirty="0"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endParaRPr lang="en-US" sz="2400" spc="25" dirty="0"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endParaRPr lang="ar-AE" sz="2400" spc="25" dirty="0">
                  <a:cs typeface="Times New Roman"/>
                </a:endParaRPr>
              </a:p>
              <a:p>
                <a:pPr marL="180975" marR="5080" algn="just">
                  <a:lnSpc>
                    <a:spcPct val="102699"/>
                  </a:lnSpc>
                  <a:spcBef>
                    <a:spcPts val="875"/>
                  </a:spcBef>
                  <a:tabLst>
                    <a:tab pos="358775" algn="l"/>
                  </a:tabLst>
                </a:pPr>
                <a:endParaRPr lang="en-US" sz="2400" spc="25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888552"/>
                <a:ext cx="7619999" cy="8298875"/>
              </a:xfrm>
              <a:prstGeom prst="rect">
                <a:avLst/>
              </a:prstGeom>
              <a:blipFill>
                <a:blip r:embed="rId2"/>
                <a:stretch>
                  <a:fillRect l="-2333" t="-1070" r="-2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"/>
          <p:cNvSpPr txBox="1"/>
          <p:nvPr/>
        </p:nvSpPr>
        <p:spPr>
          <a:xfrm>
            <a:off x="3710419" y="4178266"/>
            <a:ext cx="102044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1500" algn="l"/>
                <a:tab pos="873125" algn="l"/>
              </a:tabLst>
            </a:pPr>
            <a:r>
              <a:rPr sz="1000" spc="770" dirty="0">
                <a:latin typeface="Arial"/>
                <a:cs typeface="Arial"/>
              </a:rPr>
              <a:t> 	 	 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6798" y="4367242"/>
            <a:ext cx="159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70" dirty="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63509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/>
              <p:nvPr/>
            </p:nvSpPr>
            <p:spPr>
              <a:xfrm>
                <a:off x="152400" y="888552"/>
                <a:ext cx="7619999" cy="8150116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2800" b="1" u="sng" spc="95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Multiresponse Linear</a:t>
                </a:r>
                <a:r>
                  <a:rPr lang="en-US" sz="2800" b="1" u="sng" spc="165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2800" b="1" u="sng" spc="9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Regression</a:t>
                </a:r>
                <a:endParaRPr lang="en-US" sz="2800" b="1" u="sng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35"/>
                  </a:spcBef>
                </a:pPr>
                <a:endParaRPr lang="en-US" sz="135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r>
                  <a:rPr lang="en-US" sz="2400" u="sng" spc="25" dirty="0">
                    <a:cs typeface="Times New Roman"/>
                  </a:rPr>
                  <a:t>Example:</a:t>
                </a:r>
                <a:r>
                  <a:rPr lang="en-US" sz="2400" spc="25" dirty="0">
                    <a:cs typeface="Times New Roman"/>
                  </a:rPr>
                  <a:t> Data relating gestational age at birth with </a:t>
                </a: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r>
                  <a:rPr lang="en-US" sz="2400" spc="25" dirty="0">
                    <a:cs typeface="Times New Roman"/>
                  </a:rPr>
                  <a:t>                  whether the infant was breast-feeding  at </a:t>
                </a: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r>
                  <a:rPr lang="en-US" sz="2400" spc="25" dirty="0">
                    <a:cs typeface="Times New Roman"/>
                  </a:rPr>
                  <a:t>                  time of release from the hospital</a:t>
                </a: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endParaRPr lang="en-US" sz="2400" spc="25" dirty="0"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r>
                  <a:rPr lang="en-US" sz="2400" spc="25" dirty="0">
                    <a:cs typeface="Times New Roman"/>
                  </a:rPr>
                  <a:t>         </a:t>
                </a:r>
                <a:r>
                  <a:rPr lang="en-US" sz="2400" spc="25" dirty="0" err="1">
                    <a:cs typeface="Times New Roman"/>
                  </a:rPr>
                  <a:t>GeAge</a:t>
                </a:r>
                <a:r>
                  <a:rPr lang="en-US" sz="2400" spc="25" dirty="0">
                    <a:cs typeface="Times New Roman"/>
                  </a:rPr>
                  <a:t>       YES       NO </a:t>
                </a: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r>
                  <a:rPr lang="en-US" sz="2400" spc="25" dirty="0">
                    <a:cs typeface="Times New Roman"/>
                  </a:rPr>
                  <a:t>           28             2           4</a:t>
                </a: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r>
                  <a:rPr lang="en-US" sz="2400" spc="25" dirty="0">
                    <a:cs typeface="Times New Roman"/>
                  </a:rPr>
                  <a:t>           29             2           3</a:t>
                </a: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r>
                  <a:rPr lang="en-US" sz="2400" spc="25" dirty="0">
                    <a:cs typeface="Times New Roman"/>
                  </a:rPr>
                  <a:t>           30             7           2</a:t>
                </a: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r>
                  <a:rPr lang="en-US" sz="2400" spc="25" dirty="0">
                    <a:cs typeface="Times New Roman"/>
                  </a:rPr>
                  <a:t>           31             7           2</a:t>
                </a: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r>
                  <a:rPr lang="en-US" sz="2400" spc="25" dirty="0">
                    <a:cs typeface="Times New Roman"/>
                  </a:rPr>
                  <a:t>           32            16          4</a:t>
                </a: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r>
                  <a:rPr lang="en-US" sz="2400" spc="25" dirty="0">
                    <a:cs typeface="Times New Roman"/>
                  </a:rPr>
                  <a:t>           33            14          1</a:t>
                </a: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endParaRPr lang="en-US" sz="2400" spc="25" dirty="0"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r>
                  <a:rPr lang="en-US" sz="2400" spc="25" dirty="0">
                    <a:cs typeface="Times New Roman"/>
                  </a:rPr>
                  <a:t>Simple linear regression produces the formula</a:t>
                </a: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r>
                  <a:rPr lang="en-US" sz="2400" spc="25" dirty="0">
                    <a:cs typeface="Times New Roman"/>
                  </a:rPr>
                  <a:t>(.107 * </a:t>
                </a:r>
                <a:r>
                  <a:rPr lang="en-US" sz="2400" spc="25" dirty="0" err="1">
                    <a:cs typeface="Times New Roman"/>
                  </a:rPr>
                  <a:t>GeAGE</a:t>
                </a:r>
                <a:r>
                  <a:rPr lang="en-US" sz="2400" spc="25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2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−</m:t>
                    </m:r>
                  </m:oMath>
                </a14:m>
                <a:r>
                  <a:rPr lang="en-US" sz="2400" spc="25" dirty="0">
                    <a:cs typeface="Times New Roman"/>
                  </a:rPr>
                  <a:t> 2.61)  for class YES</a:t>
                </a: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endParaRPr lang="en-US" sz="2400" spc="25" dirty="0"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endParaRPr lang="en-US" sz="2400" spc="25" dirty="0"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endParaRPr lang="en-US" sz="2400" spc="25" dirty="0"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endParaRPr lang="en-US" sz="2400" spc="25" dirty="0"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tabLst>
                    <a:tab pos="956944" algn="l"/>
                    <a:tab pos="1248410" algn="l"/>
                    <a:tab pos="1539240" algn="l"/>
                    <a:tab pos="1830705" algn="l"/>
                    <a:tab pos="2121535" algn="l"/>
                    <a:tab pos="2412365" algn="l"/>
                    <a:tab pos="2703830" algn="l"/>
                    <a:tab pos="2994660" algn="l"/>
                    <a:tab pos="3286125" algn="l"/>
                    <a:tab pos="3576954" algn="l"/>
                    <a:tab pos="3867785" algn="l"/>
                    <a:tab pos="4157345" algn="l"/>
                    <a:tab pos="4448810" algn="l"/>
                    <a:tab pos="4739640" algn="l"/>
                    <a:tab pos="5031105" algn="l"/>
                  </a:tabLst>
                </a:pPr>
                <a:endParaRPr lang="ar-AE" sz="2400" spc="25" dirty="0">
                  <a:cs typeface="Times New Roman"/>
                </a:endParaRPr>
              </a:p>
              <a:p>
                <a:pPr marL="180975" marR="5080" algn="just">
                  <a:lnSpc>
                    <a:spcPct val="102699"/>
                  </a:lnSpc>
                  <a:spcBef>
                    <a:spcPts val="875"/>
                  </a:spcBef>
                  <a:tabLst>
                    <a:tab pos="358775" algn="l"/>
                  </a:tabLst>
                </a:pPr>
                <a:endParaRPr lang="en-US" sz="2400" spc="25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888552"/>
                <a:ext cx="7619999" cy="8150116"/>
              </a:xfrm>
              <a:prstGeom prst="rect">
                <a:avLst/>
              </a:prstGeom>
              <a:blipFill>
                <a:blip r:embed="rId2"/>
                <a:stretch>
                  <a:fillRect l="-2167" t="-1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"/>
          <p:cNvSpPr txBox="1"/>
          <p:nvPr/>
        </p:nvSpPr>
        <p:spPr>
          <a:xfrm>
            <a:off x="3710419" y="4178266"/>
            <a:ext cx="102044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1500" algn="l"/>
                <a:tab pos="873125" algn="l"/>
              </a:tabLst>
            </a:pPr>
            <a:r>
              <a:rPr sz="1000" spc="770" dirty="0">
                <a:latin typeface="Arial"/>
                <a:cs typeface="Arial"/>
              </a:rPr>
              <a:t> 	 	 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6798" y="4367242"/>
            <a:ext cx="159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70" dirty="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81706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888552"/>
            <a:ext cx="7619999" cy="92581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u="sng" spc="95" dirty="0">
                <a:latin typeface="Calibri Light" panose="020F0302020204030204" pitchFamily="34" charset="0"/>
                <a:cs typeface="Calibri Light" panose="020F0302020204030204" pitchFamily="34" charset="0"/>
              </a:rPr>
              <a:t>Multiresponse Linear</a:t>
            </a:r>
            <a:r>
              <a:rPr lang="en-US" sz="2800" b="1" u="sng" spc="16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b="1" u="sng" spc="90" dirty="0">
                <a:latin typeface="Calibri Light" panose="020F0302020204030204" pitchFamily="34" charset="0"/>
                <a:cs typeface="Calibri Light" panose="020F0302020204030204" pitchFamily="34" charset="0"/>
              </a:rPr>
              <a:t>Regression</a:t>
            </a:r>
            <a:endParaRPr lang="en-US" sz="28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1350" dirty="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lang="en-US" sz="2400" dirty="0">
              <a:cs typeface="Times New Roman"/>
            </a:endParaRPr>
          </a:p>
          <a:p>
            <a:pPr marL="457200" indent="-457200"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/>
              </a:rPr>
              <a:t>Although this approach often gives good results, it many </a:t>
            </a:r>
          </a:p>
          <a:p>
            <a:pPr marL="457200" indent="-457200"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/>
              </a:rPr>
              <a:t>Problems:</a:t>
            </a:r>
          </a:p>
          <a:p>
            <a:pPr marL="914400" lvl="1" indent="-457200">
              <a:spcBef>
                <a:spcPts val="20"/>
              </a:spcBef>
              <a:buFont typeface="+mj-lt"/>
              <a:buAutoNum type="arabicPeriod"/>
            </a:pPr>
            <a:r>
              <a:rPr lang="en-US" sz="2400" dirty="0">
                <a:cs typeface="Times New Roman"/>
              </a:rPr>
              <a:t>The values produced by the regression formulae should not exceed 1 or be smaller than 0</a:t>
            </a:r>
          </a:p>
          <a:p>
            <a:pPr marL="914400" lvl="1" indent="-457200">
              <a:spcBef>
                <a:spcPts val="20"/>
              </a:spcBef>
              <a:buFont typeface="+mj-lt"/>
              <a:buAutoNum type="arabicPeriod"/>
            </a:pPr>
            <a:r>
              <a:rPr lang="en-US" sz="2400" dirty="0">
                <a:cs typeface="Times New Roman"/>
              </a:rPr>
              <a:t>So the idea that we are predicting a 0 or a 1 has problems</a:t>
            </a:r>
          </a:p>
          <a:p>
            <a:pPr marL="914400" lvl="1" indent="-457200">
              <a:spcBef>
                <a:spcPts val="20"/>
              </a:spcBef>
              <a:buFont typeface="+mj-lt"/>
              <a:buAutoNum type="arabicPeriod"/>
            </a:pPr>
            <a:r>
              <a:rPr lang="en-US" sz="2400" dirty="0">
                <a:cs typeface="Times New Roman"/>
              </a:rPr>
              <a:t>Violates some of the assumptions of linear regression</a:t>
            </a:r>
          </a:p>
          <a:p>
            <a:pPr marL="1371600" lvl="2" indent="-457200">
              <a:spcBef>
                <a:spcPts val="20"/>
              </a:spcBef>
              <a:buFont typeface="+mj-lt"/>
              <a:buAutoNum type="arabicPeriod"/>
            </a:pPr>
            <a:r>
              <a:rPr lang="en-US" sz="2400" dirty="0">
                <a:cs typeface="Times New Roman"/>
              </a:rPr>
              <a:t>Variance of response variable is constant --- i.e., does not depend on the predictor variable</a:t>
            </a:r>
          </a:p>
          <a:p>
            <a:pPr marL="1371600" lvl="2" indent="-457200">
              <a:spcBef>
                <a:spcPts val="20"/>
              </a:spcBef>
              <a:buFont typeface="+mj-lt"/>
              <a:buAutoNum type="arabicPeriod"/>
            </a:pPr>
            <a:r>
              <a:rPr lang="en-US" sz="2400" dirty="0">
                <a:cs typeface="Times New Roman"/>
              </a:rPr>
              <a:t>Errors are not statistically independent and normally distributed --- cannot hold for classification problems since only two class values (0 and 1)</a:t>
            </a: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en-US" sz="2400" spc="25" dirty="0"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en-US" sz="2400" spc="25" dirty="0"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en-US" sz="2400" spc="25" dirty="0"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en-US" sz="2400" spc="25" dirty="0"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en-US" sz="2400" spc="25" dirty="0"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en-US" sz="2400" spc="25" dirty="0"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en-US" sz="2400" spc="25" dirty="0"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ar-AE" sz="2400" spc="25" dirty="0">
              <a:cs typeface="Times New Roman"/>
            </a:endParaRPr>
          </a:p>
          <a:p>
            <a:pPr marL="180975" marR="5080" algn="just">
              <a:lnSpc>
                <a:spcPct val="102699"/>
              </a:lnSpc>
              <a:spcBef>
                <a:spcPts val="875"/>
              </a:spcBef>
              <a:tabLst>
                <a:tab pos="358775" algn="l"/>
              </a:tabLst>
            </a:pPr>
            <a:endParaRPr lang="en-US" sz="2400" spc="25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0419" y="4178266"/>
            <a:ext cx="102044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1500" algn="l"/>
                <a:tab pos="873125" algn="l"/>
              </a:tabLst>
            </a:pPr>
            <a:r>
              <a:rPr sz="1000" spc="770" dirty="0">
                <a:latin typeface="Arial"/>
                <a:cs typeface="Arial"/>
              </a:rPr>
              <a:t> 	 	 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6798" y="4367242"/>
            <a:ext cx="159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70" dirty="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18434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888552"/>
            <a:ext cx="7619999" cy="6303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u="sng" spc="90" dirty="0">
                <a:latin typeface="Calibri Light" panose="020F0302020204030204" pitchFamily="34" charset="0"/>
                <a:cs typeface="Calibri Light" panose="020F0302020204030204" pitchFamily="34" charset="0"/>
              </a:rPr>
              <a:t>Logistic Regression</a:t>
            </a:r>
            <a:endParaRPr lang="en-US" sz="28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1350" dirty="0">
              <a:latin typeface="Times New Roman"/>
              <a:cs typeface="Times New Roman"/>
            </a:endParaRPr>
          </a:p>
          <a:p>
            <a:pPr marL="342900" indent="-342900"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/>
              </a:rPr>
              <a:t>Appropriate  when predictor attributes are numeric and class value is nominal</a:t>
            </a:r>
          </a:p>
          <a:p>
            <a:pPr marL="342900" indent="-342900"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/>
              </a:rPr>
              <a:t>Produces an S-curve that is constrained to give values between 0 and 1</a:t>
            </a:r>
          </a:p>
          <a:p>
            <a:pPr marL="342900" indent="-342900"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/>
              </a:rPr>
              <a:t>The values produced for the class can be viewed </a:t>
            </a:r>
            <a:r>
              <a:rPr lang="en-US" sz="2400">
                <a:cs typeface="Times New Roman"/>
              </a:rPr>
              <a:t>as probabilities</a:t>
            </a:r>
            <a:endParaRPr lang="en-US" sz="2400" dirty="0"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en-US" sz="2400" spc="25" dirty="0"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en-US" sz="2400" spc="25" dirty="0"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en-US" sz="2400" spc="25" dirty="0"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en-US" sz="2400" spc="25" dirty="0"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en-US" sz="2400" spc="25" dirty="0"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en-US" sz="2400" spc="25" dirty="0"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en-US" sz="2400" spc="25" dirty="0"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56944" algn="l"/>
                <a:tab pos="1248410" algn="l"/>
                <a:tab pos="1539240" algn="l"/>
                <a:tab pos="1830705" algn="l"/>
                <a:tab pos="2121535" algn="l"/>
                <a:tab pos="2412365" algn="l"/>
                <a:tab pos="2703830" algn="l"/>
                <a:tab pos="2994660" algn="l"/>
                <a:tab pos="3286125" algn="l"/>
                <a:tab pos="3576954" algn="l"/>
                <a:tab pos="3867785" algn="l"/>
                <a:tab pos="4157345" algn="l"/>
                <a:tab pos="4448810" algn="l"/>
                <a:tab pos="4739640" algn="l"/>
                <a:tab pos="5031105" algn="l"/>
              </a:tabLst>
            </a:pPr>
            <a:endParaRPr lang="ar-AE" sz="2400" spc="25" dirty="0">
              <a:cs typeface="Times New Roman"/>
            </a:endParaRPr>
          </a:p>
          <a:p>
            <a:pPr marL="180975" marR="5080" algn="just">
              <a:lnSpc>
                <a:spcPct val="102699"/>
              </a:lnSpc>
              <a:spcBef>
                <a:spcPts val="875"/>
              </a:spcBef>
              <a:tabLst>
                <a:tab pos="358775" algn="l"/>
              </a:tabLst>
            </a:pPr>
            <a:endParaRPr lang="en-US" sz="2400" spc="25" dirty="0"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0419" y="4178266"/>
            <a:ext cx="102044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1500" algn="l"/>
                <a:tab pos="873125" algn="l"/>
              </a:tabLst>
            </a:pPr>
            <a:r>
              <a:rPr sz="1000" spc="770" dirty="0">
                <a:latin typeface="Arial"/>
                <a:cs typeface="Arial"/>
              </a:rPr>
              <a:t> 	 	 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6798" y="4367242"/>
            <a:ext cx="159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70" dirty="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218377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609</Words>
  <Application>Microsoft Macintosh PowerPoint</Application>
  <PresentationFormat>Custom</PresentationFormat>
  <Paragraphs>143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Linear-regression-handout.dvi</dc:title>
  <cp:lastModifiedBy>Microsoft Office User</cp:lastModifiedBy>
  <cp:revision>13</cp:revision>
  <dcterms:created xsi:type="dcterms:W3CDTF">2020-10-26T23:11:01Z</dcterms:created>
  <dcterms:modified xsi:type="dcterms:W3CDTF">2020-10-29T21:53:36Z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2015-10-27T00:00:00Z</vt:filetime>
  </property>
  <property fmtid="{D5CDD505-2E9C-101B-9397-08002B2CF9AE}" pid="3" name="Creator">
    <vt:lpwstr>dvips(k) 5.994 Copyright 2014 Radical Eye Software</vt:lpwstr>
  </property>
  <property fmtid="{D5CDD505-2E9C-101B-9397-08002B2CF9AE}" pid="4" name="LastSaved">
    <vt:filetime>2020-10-26T00:00:00Z</vt:filetime>
  </property>
</Properties>
</file>