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7" r:id="rId3"/>
    <p:sldId id="268" r:id="rId4"/>
    <p:sldId id="269" r:id="rId5"/>
    <p:sldId id="271" r:id="rId6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>
      <p:cViewPr varScale="1">
        <p:scale>
          <a:sx n="75" d="100"/>
          <a:sy n="75" d="100"/>
        </p:scale>
        <p:origin x="300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888552"/>
            <a:ext cx="7619999" cy="6303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u="sng" spc="90" dirty="0">
                <a:latin typeface="Calibri Light" panose="020F0302020204030204" pitchFamily="34" charset="0"/>
                <a:cs typeface="Calibri Light" panose="020F0302020204030204" pitchFamily="34" charset="0"/>
              </a:rPr>
              <a:t>Logistic Regression</a:t>
            </a:r>
            <a:endParaRPr lang="en-US"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1350" dirty="0">
              <a:latin typeface="Times New Roman"/>
              <a:cs typeface="Times New Roman"/>
            </a:endParaRPr>
          </a:p>
          <a:p>
            <a:pPr marL="342900" indent="-342900"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/>
              </a:rPr>
              <a:t>Appropriate  when predictor attributes are numeric and class value is nominal</a:t>
            </a:r>
          </a:p>
          <a:p>
            <a:pPr marL="342900" indent="-342900"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/>
              </a:rPr>
              <a:t>Produces an S-curve that is constrained to give values between 0 and 1</a:t>
            </a:r>
          </a:p>
          <a:p>
            <a:pPr marL="342900" indent="-342900"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/>
              </a:rPr>
              <a:t>The values produced for the class can be viewed </a:t>
            </a:r>
            <a:r>
              <a:rPr lang="en-US" sz="2400">
                <a:cs typeface="Times New Roman"/>
              </a:rPr>
              <a:t>as probabilities</a:t>
            </a:r>
            <a:endParaRPr lang="en-US" sz="2400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ar-AE" sz="2400" spc="25" dirty="0">
              <a:cs typeface="Times New Roman"/>
            </a:endParaRPr>
          </a:p>
          <a:p>
            <a:pPr marL="180975" marR="5080" algn="just">
              <a:lnSpc>
                <a:spcPct val="102699"/>
              </a:lnSpc>
              <a:spcBef>
                <a:spcPts val="875"/>
              </a:spcBef>
              <a:tabLst>
                <a:tab pos="358775" algn="l"/>
              </a:tabLst>
            </a:pPr>
            <a:endParaRPr lang="en-US" sz="2400" spc="25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0419" y="4178266"/>
            <a:ext cx="102044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1500" algn="l"/>
                <a:tab pos="873125" algn="l"/>
              </a:tabLst>
            </a:pPr>
            <a:r>
              <a:rPr sz="1000" spc="770" dirty="0">
                <a:latin typeface="Arial"/>
                <a:cs typeface="Arial"/>
              </a:rPr>
              <a:t> 	 	 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6798" y="4367242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70" dirty="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69625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AC4D-3DD9-844A-8D47-3D0C0460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784D3EC-1429-FE44-9531-8AFF8F90EE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8620" y="1066800"/>
                <a:ext cx="6995160" cy="4167103"/>
              </a:xfrm>
            </p:spPr>
            <p:txBody>
              <a:bodyPr/>
              <a:lstStyle/>
              <a:p>
                <a:r>
                  <a:rPr lang="en-US" sz="2400" u="sng" dirty="0"/>
                  <a:t>Preliminaries:</a:t>
                </a:r>
                <a:endParaRPr lang="en-US" sz="32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What are Odds?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Odds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2400" dirty="0"/>
                  <a:t> where p is the probability of an event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Odds have some nice features that  probabilities do not have</a:t>
                </a:r>
              </a:p>
              <a:p>
                <a:pPr marL="914400" lvl="1" indent="-457200">
                  <a:buFont typeface="Wingdings" pitchFamily="2" charset="2"/>
                  <a:buChar char="v"/>
                </a:pPr>
                <a:r>
                  <a:rPr lang="en-US" sz="2400" dirty="0"/>
                  <a:t>Odds have symmetry:</a:t>
                </a:r>
              </a:p>
              <a:p>
                <a:pPr lvl="1"/>
                <a:r>
                  <a:rPr lang="en-US" sz="2400" dirty="0"/>
                  <a:t>       If p=.9, then 1-p=.1</a:t>
                </a:r>
              </a:p>
              <a:p>
                <a:pPr lvl="1"/>
                <a:r>
                  <a:rPr lang="en-US" sz="2400" dirty="0"/>
                  <a:t>       But if odds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400" dirty="0"/>
                  <a:t> then the opposite has odds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       And ln(9)=2.217 then ln(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400" dirty="0"/>
                  <a:t>) = -2.217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p=.5, then odds=1 and ln(odds)=0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784D3EC-1429-FE44-9531-8AFF8F90E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8620" y="1066800"/>
                <a:ext cx="6995160" cy="4167103"/>
              </a:xfrm>
              <a:blipFill>
                <a:blip r:embed="rId2"/>
                <a:stretch>
                  <a:fillRect l="-2722" t="-2134" r="-363" b="-3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29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AC4D-3DD9-844A-8D47-3D0C0460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784D3EC-1429-FE44-9531-8AFF8F90EE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2400" y="1066800"/>
                <a:ext cx="7467600" cy="8825493"/>
              </a:xfrm>
            </p:spPr>
            <p:txBody>
              <a:bodyPr/>
              <a:lstStyle/>
              <a:p>
                <a:pPr marL="12700" marR="5080" indent="415290" algn="just">
                  <a:lnSpc>
                    <a:spcPct val="102600"/>
                  </a:lnSpc>
                </a:pPr>
                <a:r>
                  <a:rPr lang="en-US" sz="2400" spc="40" dirty="0">
                    <a:cs typeface="Times New Roman"/>
                  </a:rPr>
                  <a:t>Let </a:t>
                </a:r>
                <a:r>
                  <a:rPr lang="en-US" sz="2400" spc="25" dirty="0">
                    <a:cs typeface="Times New Roman"/>
                  </a:rPr>
                  <a:t>us </a:t>
                </a:r>
                <a:r>
                  <a:rPr lang="en-US" sz="2400" spc="15" dirty="0">
                    <a:cs typeface="Times New Roman"/>
                  </a:rPr>
                  <a:t>consider </a:t>
                </a:r>
                <a:r>
                  <a:rPr lang="en-US" sz="2400" spc="55" dirty="0">
                    <a:cs typeface="Times New Roman"/>
                  </a:rPr>
                  <a:t>a </a:t>
                </a:r>
                <a:r>
                  <a:rPr lang="en-US" sz="2400" spc="10" dirty="0">
                    <a:cs typeface="Times New Roman"/>
                  </a:rPr>
                  <a:t>two-class </a:t>
                </a:r>
                <a:r>
                  <a:rPr lang="en-US" sz="2400" spc="25" dirty="0">
                    <a:cs typeface="Times New Roman"/>
                  </a:rPr>
                  <a:t>problem (Class A and Class B), </a:t>
                </a:r>
                <a:r>
                  <a:rPr lang="en-US" sz="2400" spc="20" dirty="0">
                    <a:cs typeface="Times New Roman"/>
                  </a:rPr>
                  <a:t>where </a:t>
                </a:r>
                <a:r>
                  <a:rPr lang="en-US" sz="2400" spc="-25" dirty="0">
                    <a:cs typeface="Times New Roman"/>
                  </a:rPr>
                  <a:t>we </a:t>
                </a:r>
                <a:r>
                  <a:rPr lang="en-US" sz="2400" spc="35" dirty="0">
                    <a:cs typeface="Times New Roman"/>
                  </a:rPr>
                  <a:t>want </a:t>
                </a:r>
                <a:r>
                  <a:rPr lang="en-US" sz="2400" spc="55" dirty="0">
                    <a:cs typeface="Times New Roman"/>
                  </a:rPr>
                  <a:t>to </a:t>
                </a:r>
                <a:r>
                  <a:rPr lang="en-US" sz="2400" spc="35" dirty="0">
                    <a:cs typeface="Times New Roman"/>
                  </a:rPr>
                  <a:t>predict whether </a:t>
                </a:r>
                <a:r>
                  <a:rPr lang="en-US" sz="2400" spc="55" dirty="0">
                    <a:cs typeface="Times New Roman"/>
                  </a:rPr>
                  <a:t>an </a:t>
                </a:r>
                <a:r>
                  <a:rPr lang="en-US" sz="2400" spc="30" dirty="0">
                    <a:cs typeface="Times New Roman"/>
                  </a:rPr>
                  <a:t>instance </a:t>
                </a:r>
                <a:r>
                  <a:rPr lang="en-US" sz="2400" spc="40" dirty="0">
                    <a:cs typeface="Times New Roman"/>
                  </a:rPr>
                  <a:t>with </a:t>
                </a:r>
                <a:r>
                  <a:rPr lang="en-US" sz="2400" spc="20" dirty="0">
                    <a:cs typeface="Times New Roman"/>
                  </a:rPr>
                  <a:t>numeric  </a:t>
                </a:r>
                <a:r>
                  <a:rPr lang="en-US" sz="2400" spc="35" dirty="0">
                    <a:cs typeface="Times New Roman"/>
                  </a:rPr>
                  <a:t>predictor </a:t>
                </a:r>
                <a:r>
                  <a:rPr lang="en-US" sz="2400" spc="60" dirty="0">
                    <a:cs typeface="Times New Roman"/>
                  </a:rPr>
                  <a:t>attribute </a:t>
                </a:r>
                <a:r>
                  <a:rPr lang="en-US" sz="2400" spc="20" dirty="0">
                    <a:cs typeface="Times New Roman"/>
                  </a:rPr>
                  <a:t>X </a:t>
                </a:r>
                <a:r>
                  <a:rPr lang="en-US" sz="2400" spc="-5" dirty="0">
                    <a:cs typeface="Times New Roman"/>
                  </a:rPr>
                  <a:t>is </a:t>
                </a:r>
                <a:r>
                  <a:rPr lang="en-US" sz="2400" spc="25" dirty="0">
                    <a:cs typeface="Times New Roman"/>
                  </a:rPr>
                  <a:t>in </a:t>
                </a:r>
                <a:r>
                  <a:rPr lang="en-US" sz="2400" spc="20" dirty="0">
                    <a:cs typeface="Times New Roman"/>
                  </a:rPr>
                  <a:t>Class </a:t>
                </a:r>
                <a:r>
                  <a:rPr lang="en-US" sz="2400" spc="25" dirty="0">
                    <a:cs typeface="Times New Roman"/>
                  </a:rPr>
                  <a:t>A. </a:t>
                </a:r>
                <a:r>
                  <a:rPr lang="en-US" sz="2400" spc="10" dirty="0">
                    <a:cs typeface="Times New Roman"/>
                  </a:rPr>
                  <a:t>Logistic </a:t>
                </a:r>
                <a:r>
                  <a:rPr lang="en-US" sz="2400" spc="15" dirty="0">
                    <a:cs typeface="Times New Roman"/>
                  </a:rPr>
                  <a:t>regression </a:t>
                </a:r>
                <a:r>
                  <a:rPr lang="en-US" sz="2400" spc="20" dirty="0">
                    <a:cs typeface="Times New Roman"/>
                  </a:rPr>
                  <a:t>models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30" dirty="0">
                    <a:cs typeface="Times New Roman"/>
                  </a:rPr>
                  <a:t>probability </a:t>
                </a:r>
                <a:r>
                  <a:rPr lang="en-US" sz="2400" spc="85" dirty="0">
                    <a:cs typeface="Times New Roman"/>
                  </a:rPr>
                  <a:t>that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30" dirty="0">
                    <a:cs typeface="Times New Roman"/>
                  </a:rPr>
                  <a:t>instance </a:t>
                </a:r>
                <a:r>
                  <a:rPr lang="en-US" sz="2400" spc="-5" dirty="0">
                    <a:cs typeface="Times New Roman"/>
                  </a:rPr>
                  <a:t>is </a:t>
                </a:r>
                <a:r>
                  <a:rPr lang="en-US" sz="2400" spc="25" dirty="0">
                    <a:cs typeface="Times New Roman"/>
                  </a:rPr>
                  <a:t>in</a:t>
                </a:r>
                <a:r>
                  <a:rPr lang="en-US" sz="2400" spc="220" dirty="0">
                    <a:cs typeface="Times New Roman"/>
                  </a:rPr>
                  <a:t> </a:t>
                </a:r>
                <a:r>
                  <a:rPr lang="en-US" sz="2400" spc="15" dirty="0">
                    <a:cs typeface="Times New Roman"/>
                  </a:rPr>
                  <a:t>Class-A.</a:t>
                </a:r>
                <a:endParaRPr lang="en-US" sz="2400" dirty="0"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45"/>
                  </a:spcBef>
                </a:pPr>
                <a:endParaRPr lang="en-US" sz="2400" dirty="0">
                  <a:cs typeface="Times New Roman"/>
                </a:endParaRPr>
              </a:p>
              <a:p>
                <a:pPr marL="358775" marR="6350" indent="-139065">
                  <a:lnSpc>
                    <a:spcPct val="102600"/>
                  </a:lnSpc>
                  <a:buFont typeface="Arial"/>
                  <a:buChar char="•"/>
                  <a:tabLst>
                    <a:tab pos="359410" algn="l"/>
                  </a:tabLst>
                </a:pPr>
                <a:r>
                  <a:rPr lang="en-US" sz="2400" spc="10" dirty="0">
                    <a:cs typeface="Times New Roman"/>
                  </a:rPr>
                  <a:t>Logistic </a:t>
                </a:r>
                <a:r>
                  <a:rPr lang="en-US" sz="2400" spc="15" dirty="0">
                    <a:cs typeface="Times New Roman"/>
                  </a:rPr>
                  <a:t>regression </a:t>
                </a:r>
                <a:r>
                  <a:rPr lang="en-US" sz="2400" spc="30" dirty="0">
                    <a:cs typeface="Times New Roman"/>
                  </a:rPr>
                  <a:t>produces </a:t>
                </a:r>
                <a:r>
                  <a:rPr lang="en-US" sz="2400" spc="55" dirty="0">
                    <a:cs typeface="Times New Roman"/>
                  </a:rPr>
                  <a:t>an </a:t>
                </a:r>
                <a:r>
                  <a:rPr lang="en-US" sz="2400" spc="10" dirty="0">
                    <a:cs typeface="Times New Roman"/>
                  </a:rPr>
                  <a:t>S-curve </a:t>
                </a:r>
                <a:r>
                  <a:rPr lang="en-US" sz="2400" spc="35" dirty="0">
                    <a:cs typeface="Times New Roman"/>
                  </a:rPr>
                  <a:t>constrained </a:t>
                </a:r>
                <a:r>
                  <a:rPr lang="en-US" sz="2400" spc="55" dirty="0">
                    <a:cs typeface="Times New Roman"/>
                  </a:rPr>
                  <a:t>to </a:t>
                </a:r>
                <a:r>
                  <a:rPr lang="en-US" sz="2400" spc="-10" dirty="0">
                    <a:cs typeface="Times New Roman"/>
                  </a:rPr>
                  <a:t>give </a:t>
                </a:r>
                <a:r>
                  <a:rPr lang="en-US" sz="2400" spc="10" dirty="0">
                    <a:cs typeface="Times New Roman"/>
                  </a:rPr>
                  <a:t>values </a:t>
                </a:r>
                <a:r>
                  <a:rPr lang="en-US" sz="2400" spc="20" dirty="0">
                    <a:cs typeface="Times New Roman"/>
                  </a:rPr>
                  <a:t>between </a:t>
                </a:r>
                <a:r>
                  <a:rPr lang="en-US" sz="2400" spc="-5" dirty="0">
                    <a:cs typeface="Times New Roman"/>
                  </a:rPr>
                  <a:t>0 </a:t>
                </a:r>
                <a:r>
                  <a:rPr lang="en-US" sz="2400" spc="55" dirty="0">
                    <a:cs typeface="Times New Roman"/>
                  </a:rPr>
                  <a:t>and </a:t>
                </a:r>
                <a:r>
                  <a:rPr lang="en-US" sz="2400" spc="-5" dirty="0">
                    <a:cs typeface="Times New Roman"/>
                  </a:rPr>
                  <a:t>1 </a:t>
                </a:r>
                <a:r>
                  <a:rPr lang="en-US" sz="2400" spc="10" dirty="0">
                    <a:cs typeface="Times New Roman"/>
                  </a:rPr>
                  <a:t>which </a:t>
                </a:r>
                <a:r>
                  <a:rPr lang="en-US" sz="2400" spc="30" dirty="0">
                    <a:cs typeface="Times New Roman"/>
                  </a:rPr>
                  <a:t>represent 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30" dirty="0">
                    <a:cs typeface="Times New Roman"/>
                  </a:rPr>
                  <a:t>probability </a:t>
                </a:r>
                <a:r>
                  <a:rPr lang="en-US" sz="2400" spc="-20" dirty="0">
                    <a:cs typeface="Times New Roman"/>
                  </a:rPr>
                  <a:t>of </a:t>
                </a:r>
                <a:r>
                  <a:rPr lang="en-US" sz="2400" spc="25" dirty="0">
                    <a:cs typeface="Times New Roman"/>
                  </a:rPr>
                  <a:t>being in</a:t>
                </a:r>
                <a:r>
                  <a:rPr lang="en-US" sz="2400" spc="85" dirty="0">
                    <a:cs typeface="Times New Roman"/>
                  </a:rPr>
                  <a:t> </a:t>
                </a:r>
                <a:r>
                  <a:rPr lang="en-US" sz="2400" spc="15" dirty="0">
                    <a:cs typeface="Times New Roman"/>
                  </a:rPr>
                  <a:t>Class-A.</a:t>
                </a:r>
                <a:endParaRPr lang="en-US" sz="2400" dirty="0">
                  <a:cs typeface="Times New Roman"/>
                </a:endParaRPr>
              </a:p>
              <a:p>
                <a:pPr marL="358775" indent="-139065">
                  <a:lnSpc>
                    <a:spcPct val="100000"/>
                  </a:lnSpc>
                  <a:spcBef>
                    <a:spcPts val="935"/>
                  </a:spcBef>
                  <a:buFont typeface="Arial"/>
                  <a:buChar char="•"/>
                  <a:tabLst>
                    <a:tab pos="359410" algn="l"/>
                  </a:tabLst>
                </a:pPr>
                <a:r>
                  <a:rPr lang="en-US" sz="2400" spc="40" dirty="0">
                    <a:cs typeface="Times New Roman"/>
                  </a:rPr>
                  <a:t>In </a:t>
                </a:r>
                <a:r>
                  <a:rPr lang="en-US" sz="2400" spc="10" dirty="0">
                    <a:cs typeface="Times New Roman"/>
                  </a:rPr>
                  <a:t>logistic </a:t>
                </a:r>
                <a:r>
                  <a:rPr lang="en-US" sz="2400" spc="15" dirty="0">
                    <a:cs typeface="Times New Roman"/>
                  </a:rPr>
                  <a:t>regression,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40" dirty="0">
                    <a:cs typeface="Times New Roman"/>
                  </a:rPr>
                  <a:t>dependent </a:t>
                </a:r>
                <a:r>
                  <a:rPr lang="en-US" sz="2400" spc="20" dirty="0">
                    <a:cs typeface="Times New Roman"/>
                  </a:rPr>
                  <a:t>variable </a:t>
                </a:r>
                <a:r>
                  <a:rPr lang="en-US" sz="2400" spc="-5" dirty="0">
                    <a:cs typeface="Times New Roman"/>
                  </a:rPr>
                  <a:t>is </a:t>
                </a:r>
                <a:r>
                  <a:rPr lang="en-US" sz="2400" spc="55" dirty="0">
                    <a:cs typeface="Times New Roman"/>
                  </a:rPr>
                  <a:t>a natural </a:t>
                </a:r>
                <a:r>
                  <a:rPr lang="en-US" sz="2400" spc="-5" dirty="0">
                    <a:cs typeface="Times New Roman"/>
                  </a:rPr>
                  <a:t>log </a:t>
                </a:r>
                <a:r>
                  <a:rPr lang="en-US" sz="2400" spc="-20" dirty="0">
                    <a:cs typeface="Times New Roman"/>
                  </a:rPr>
                  <a:t>of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30" dirty="0">
                    <a:cs typeface="Times New Roman"/>
                  </a:rPr>
                  <a:t>odds, </a:t>
                </a:r>
                <a:r>
                  <a:rPr lang="en-US" sz="2400" spc="20" dirty="0">
                    <a:cs typeface="Times New Roman"/>
                  </a:rPr>
                  <a:t>referred </a:t>
                </a:r>
                <a:r>
                  <a:rPr lang="en-US" sz="2400" spc="55" dirty="0">
                    <a:cs typeface="Times New Roman"/>
                  </a:rPr>
                  <a:t>to </a:t>
                </a:r>
                <a:r>
                  <a:rPr lang="en-US" sz="2400" spc="25" dirty="0">
                    <a:cs typeface="Times New Roman"/>
                  </a:rPr>
                  <a:t>as </a:t>
                </a:r>
                <a:r>
                  <a:rPr lang="en-US" sz="2400" spc="55" dirty="0">
                    <a:cs typeface="Times New Roman"/>
                  </a:rPr>
                  <a:t>a</a:t>
                </a:r>
                <a:r>
                  <a:rPr lang="en-US" sz="2400" spc="290" dirty="0">
                    <a:cs typeface="Times New Roman"/>
                  </a:rPr>
                  <a:t> </a:t>
                </a:r>
                <a:r>
                  <a:rPr lang="en-US" sz="2400" b="1" u="sng" spc="60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logit</a:t>
                </a:r>
                <a:r>
                  <a:rPr lang="en-US" sz="2400" spc="60" dirty="0">
                    <a:cs typeface="Times New Roman"/>
                  </a:rPr>
                  <a:t>.</a:t>
                </a:r>
                <a:endParaRPr lang="en-US" sz="2400" dirty="0">
                  <a:cs typeface="Times New Roman"/>
                </a:endParaRPr>
              </a:p>
              <a:p>
                <a:pPr marL="358775" indent="-139065">
                  <a:lnSpc>
                    <a:spcPct val="100000"/>
                  </a:lnSpc>
                  <a:spcBef>
                    <a:spcPts val="930"/>
                  </a:spcBef>
                  <a:buFont typeface="Arial"/>
                  <a:buChar char="•"/>
                  <a:tabLst>
                    <a:tab pos="359410" algn="l"/>
                  </a:tabLst>
                </a:pPr>
                <a:r>
                  <a:rPr lang="en-US" sz="2400" spc="10" dirty="0">
                    <a:cs typeface="Times New Roman"/>
                  </a:rPr>
                  <a:t>Logistic </a:t>
                </a:r>
                <a:r>
                  <a:rPr lang="en-US" sz="2400" spc="15" dirty="0">
                    <a:cs typeface="Times New Roman"/>
                  </a:rPr>
                  <a:t>regression </a:t>
                </a:r>
                <a:r>
                  <a:rPr lang="en-US" sz="2400" spc="20" dirty="0">
                    <a:cs typeface="Times New Roman"/>
                  </a:rPr>
                  <a:t>assumes </a:t>
                </a:r>
                <a:r>
                  <a:rPr lang="en-US" sz="2400" spc="85" dirty="0">
                    <a:cs typeface="Times New Roman"/>
                  </a:rPr>
                  <a:t>that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25" dirty="0">
                    <a:cs typeface="Times New Roman"/>
                  </a:rPr>
                  <a:t>ln </a:t>
                </a:r>
                <a:r>
                  <a:rPr lang="en-US" sz="2400" spc="-20" dirty="0">
                    <a:cs typeface="Times New Roman"/>
                  </a:rPr>
                  <a:t>of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30" dirty="0">
                    <a:cs typeface="Times New Roman"/>
                  </a:rPr>
                  <a:t>odds </a:t>
                </a:r>
                <a:r>
                  <a:rPr lang="en-US" sz="2400" spc="-5" dirty="0">
                    <a:cs typeface="Times New Roman"/>
                  </a:rPr>
                  <a:t>is </a:t>
                </a:r>
                <a:r>
                  <a:rPr lang="en-US" sz="2400" spc="20" dirty="0">
                    <a:cs typeface="Times New Roman"/>
                  </a:rPr>
                  <a:t>linearly </a:t>
                </a:r>
                <a:r>
                  <a:rPr lang="en-US" sz="2400" spc="35" dirty="0">
                    <a:cs typeface="Times New Roman"/>
                  </a:rPr>
                  <a:t>related </a:t>
                </a:r>
                <a:r>
                  <a:rPr lang="en-US" sz="2400" spc="55" dirty="0">
                    <a:cs typeface="Times New Roman"/>
                  </a:rPr>
                  <a:t>to the </a:t>
                </a:r>
                <a:r>
                  <a:rPr lang="en-US" sz="2400" spc="35" dirty="0">
                    <a:cs typeface="Times New Roman"/>
                  </a:rPr>
                  <a:t>dependent </a:t>
                </a:r>
                <a:r>
                  <a:rPr lang="en-US" sz="2400" spc="20" dirty="0">
                    <a:cs typeface="Times New Roman"/>
                  </a:rPr>
                  <a:t>variable</a:t>
                </a:r>
                <a:r>
                  <a:rPr lang="en-US" sz="2400" spc="114" dirty="0">
                    <a:cs typeface="Times New Roman"/>
                  </a:rPr>
                  <a:t> </a:t>
                </a:r>
                <a:r>
                  <a:rPr lang="en-US" sz="2400" spc="25" dirty="0">
                    <a:cs typeface="Times New Roman"/>
                  </a:rPr>
                  <a:t>X.</a:t>
                </a:r>
                <a:endParaRPr lang="en-US" sz="2400" dirty="0">
                  <a:cs typeface="Times New Roman"/>
                </a:endParaRPr>
              </a:p>
              <a:p>
                <a:pPr marL="334645" algn="ctr">
                  <a:lnSpc>
                    <a:spcPct val="100000"/>
                  </a:lnSpc>
                  <a:spcBef>
                    <a:spcPts val="1130"/>
                  </a:spcBef>
                </a:pPr>
                <a:r>
                  <a:rPr lang="en-US" sz="2400" i="1" spc="25" dirty="0">
                    <a:cs typeface="Arial"/>
                  </a:rPr>
                  <a:t>logit</a:t>
                </a:r>
                <a:r>
                  <a:rPr lang="en-US" sz="2400" spc="25" dirty="0">
                    <a:cs typeface="Times New Roman"/>
                  </a:rPr>
                  <a:t>(</a:t>
                </a:r>
                <a:r>
                  <a:rPr lang="en-US" sz="2400" i="1" spc="25" dirty="0">
                    <a:cs typeface="Arial"/>
                  </a:rPr>
                  <a:t>P</a:t>
                </a:r>
                <a:r>
                  <a:rPr lang="en-US" sz="2400" i="1" spc="-160" dirty="0">
                    <a:cs typeface="Arial"/>
                  </a:rPr>
                  <a:t> </a:t>
                </a:r>
                <a:r>
                  <a:rPr lang="en-US" sz="2400" spc="55" dirty="0">
                    <a:cs typeface="Times New Roman"/>
                  </a:rPr>
                  <a:t>)</a:t>
                </a:r>
                <a:r>
                  <a:rPr lang="en-US" sz="2400" spc="25" dirty="0">
                    <a:cs typeface="Times New Roman"/>
                  </a:rPr>
                  <a:t> = ln(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num>
                      <m:den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1−</m:t>
                        </m:r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spc="25" dirty="0">
                    <a:cs typeface="Times New Roman"/>
                  </a:rPr>
                  <a:t>) </a:t>
                </a:r>
                <a:r>
                  <a:rPr lang="en-US" sz="2400" spc="225" dirty="0">
                    <a:cs typeface="Times New Roman"/>
                  </a:rPr>
                  <a:t>=</a:t>
                </a:r>
                <a:r>
                  <a:rPr lang="en-US" sz="2400" spc="25" dirty="0">
                    <a:cs typeface="Times New Roman"/>
                  </a:rPr>
                  <a:t> </a:t>
                </a:r>
                <a:r>
                  <a:rPr lang="en-US" sz="2400" i="1" spc="-40" dirty="0">
                    <a:cs typeface="Arial"/>
                  </a:rPr>
                  <a:t>a</a:t>
                </a:r>
                <a:r>
                  <a:rPr lang="en-US" sz="2400" i="1" spc="-65" dirty="0">
                    <a:cs typeface="Arial"/>
                  </a:rPr>
                  <a:t> </a:t>
                </a:r>
                <a:r>
                  <a:rPr lang="en-US" sz="2400" spc="225" dirty="0">
                    <a:cs typeface="Times New Roman"/>
                  </a:rPr>
                  <a:t>+</a:t>
                </a:r>
                <a:r>
                  <a:rPr lang="en-US" sz="2400" spc="-35" dirty="0">
                    <a:cs typeface="Times New Roman"/>
                  </a:rPr>
                  <a:t> </a:t>
                </a:r>
                <a:r>
                  <a:rPr lang="en-US" sz="2400" i="1" spc="10" dirty="0" err="1">
                    <a:cs typeface="Arial"/>
                  </a:rPr>
                  <a:t>bX</a:t>
                </a:r>
                <a:endParaRPr lang="en-US" sz="2400" i="1" spc="10" dirty="0">
                  <a:cs typeface="Arial"/>
                </a:endParaRPr>
              </a:p>
              <a:p>
                <a:pPr marL="334645" algn="l">
                  <a:lnSpc>
                    <a:spcPct val="100000"/>
                  </a:lnSpc>
                  <a:spcBef>
                    <a:spcPts val="1130"/>
                  </a:spcBef>
                </a:pPr>
                <a:r>
                  <a:rPr lang="en-US" sz="2400" spc="10" dirty="0">
                    <a:cs typeface="Arial"/>
                  </a:rPr>
                  <a:t>This differs from linear regression which assumes that the response variable is a linear function of the predictor variables.</a:t>
                </a:r>
              </a:p>
              <a:p>
                <a:pPr marL="677545" indent="-342900" algn="l">
                  <a:lnSpc>
                    <a:spcPct val="100000"/>
                  </a:lnSpc>
                  <a:spcBef>
                    <a:spcPts val="1130"/>
                  </a:spcBef>
                  <a:buFont typeface="Arial" panose="020B0604020202020204" pitchFamily="34" charset="0"/>
                  <a:buChar char="•"/>
                </a:pPr>
                <a:r>
                  <a:rPr lang="en-US" sz="2400" spc="10" dirty="0">
                    <a:cs typeface="Arial"/>
                  </a:rPr>
                  <a:t>So we need to get values for a and b and solve for P</a:t>
                </a:r>
              </a:p>
              <a:p>
                <a:pPr marL="334645" algn="l">
                  <a:lnSpc>
                    <a:spcPct val="100000"/>
                  </a:lnSpc>
                  <a:spcBef>
                    <a:spcPts val="1130"/>
                  </a:spcBef>
                </a:pPr>
                <a:r>
                  <a:rPr lang="en-US" sz="2400" i="1" spc="10" dirty="0">
                    <a:latin typeface="Arial"/>
                    <a:cs typeface="Arial"/>
                  </a:rPr>
                  <a:t> </a:t>
                </a:r>
                <a:endParaRPr lang="en-US" sz="2400" dirty="0">
                  <a:latin typeface="Arial"/>
                  <a:cs typeface="Arial"/>
                </a:endParaRPr>
              </a:p>
              <a:p>
                <a:endParaRPr lang="en-US" sz="2400" u="sng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784D3EC-1429-FE44-9531-8AFF8F90E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066800"/>
                <a:ext cx="7467600" cy="8825493"/>
              </a:xfrm>
              <a:blipFill>
                <a:blip r:embed="rId2"/>
                <a:stretch>
                  <a:fillRect l="-2211" t="-1151" r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68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AC4D-3DD9-844A-8D47-3D0C0460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784D3EC-1429-FE44-9531-8AFF8F90EE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2400" y="1066800"/>
                <a:ext cx="7467600" cy="9994659"/>
              </a:xfrm>
            </p:spPr>
            <p:txBody>
              <a:bodyPr/>
              <a:lstStyle/>
              <a:p>
                <a:pPr marL="334645" algn="ctr">
                  <a:lnSpc>
                    <a:spcPct val="100000"/>
                  </a:lnSpc>
                  <a:spcBef>
                    <a:spcPts val="1130"/>
                  </a:spcBef>
                </a:pPr>
                <a:r>
                  <a:rPr lang="en-US" sz="2400" i="1" spc="25" dirty="0">
                    <a:cs typeface="Arial"/>
                  </a:rPr>
                  <a:t>logit</a:t>
                </a:r>
                <a:r>
                  <a:rPr lang="en-US" sz="2400" spc="25" dirty="0">
                    <a:cs typeface="Times New Roman"/>
                  </a:rPr>
                  <a:t>(</a:t>
                </a:r>
                <a:r>
                  <a:rPr lang="en-US" sz="2400" i="1" spc="25" dirty="0">
                    <a:cs typeface="Arial"/>
                  </a:rPr>
                  <a:t>P</a:t>
                </a:r>
                <a:r>
                  <a:rPr lang="en-US" sz="2400" i="1" spc="-160" dirty="0">
                    <a:cs typeface="Arial"/>
                  </a:rPr>
                  <a:t> </a:t>
                </a:r>
                <a:r>
                  <a:rPr lang="en-US" sz="2400" spc="55" dirty="0">
                    <a:cs typeface="Times New Roman"/>
                  </a:rPr>
                  <a:t>)</a:t>
                </a:r>
                <a:r>
                  <a:rPr lang="en-US" sz="2400" spc="25" dirty="0">
                    <a:cs typeface="Times New Roman"/>
                  </a:rPr>
                  <a:t> </a:t>
                </a:r>
                <a:r>
                  <a:rPr lang="en-US" sz="2400" spc="225" dirty="0">
                    <a:cs typeface="Times New Roman"/>
                  </a:rPr>
                  <a:t>=</a:t>
                </a:r>
                <a:r>
                  <a:rPr lang="en-US" sz="2400" spc="25" dirty="0">
                    <a:cs typeface="Times New Roman"/>
                  </a:rPr>
                  <a:t> </a:t>
                </a:r>
                <a:r>
                  <a:rPr lang="en-US" sz="2400" i="1" spc="-40" dirty="0">
                    <a:cs typeface="Arial"/>
                  </a:rPr>
                  <a:t>a</a:t>
                </a:r>
                <a:r>
                  <a:rPr lang="en-US" sz="2400" i="1" spc="-65" dirty="0">
                    <a:cs typeface="Arial"/>
                  </a:rPr>
                  <a:t> </a:t>
                </a:r>
                <a:r>
                  <a:rPr lang="en-US" sz="2400" spc="225" dirty="0">
                    <a:cs typeface="Times New Roman"/>
                  </a:rPr>
                  <a:t>+</a:t>
                </a:r>
                <a:r>
                  <a:rPr lang="en-US" sz="2400" spc="-35" dirty="0">
                    <a:cs typeface="Times New Roman"/>
                  </a:rPr>
                  <a:t> </a:t>
                </a:r>
                <a:r>
                  <a:rPr lang="en-US" sz="2400" i="1" spc="10" dirty="0" err="1">
                    <a:cs typeface="Arial"/>
                  </a:rPr>
                  <a:t>bX</a:t>
                </a:r>
                <a:endParaRPr lang="en-US" sz="2400" i="1" spc="10" dirty="0">
                  <a:cs typeface="Arial"/>
                </a:endParaRPr>
              </a:p>
              <a:p>
                <a:pPr marL="677545" indent="-342900" algn="l">
                  <a:lnSpc>
                    <a:spcPct val="100000"/>
                  </a:lnSpc>
                  <a:spcBef>
                    <a:spcPts val="1130"/>
                  </a:spcBef>
                  <a:buFont typeface="Arial" panose="020B0604020202020204" pitchFamily="34" charset="0"/>
                  <a:buChar char="•"/>
                </a:pPr>
                <a:r>
                  <a:rPr lang="en-US" sz="2400" spc="10" dirty="0">
                    <a:cs typeface="Arial"/>
                  </a:rPr>
                  <a:t>So we need to get values for a and b and solve for P</a:t>
                </a:r>
              </a:p>
              <a:p>
                <a:pPr marL="334645" algn="l">
                  <a:lnSpc>
                    <a:spcPct val="100000"/>
                  </a:lnSpc>
                  <a:spcBef>
                    <a:spcPts val="1130"/>
                  </a:spcBef>
                </a:pPr>
                <a:r>
                  <a:rPr lang="en-US" sz="2400" spc="10" dirty="0">
                    <a:cs typeface="Arial"/>
                  </a:rPr>
                  <a:t>ln(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pc="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2400" b="0" i="1" spc="10" smtClean="0">
                            <a:latin typeface="Cambria Math" panose="02040503050406030204" pitchFamily="18" charset="0"/>
                            <a:cs typeface="Arial"/>
                          </a:rPr>
                          <m:t>𝑃</m:t>
                        </m:r>
                      </m:num>
                      <m:den>
                        <m:r>
                          <a:rPr lang="en-US" sz="2400" b="0" i="1" spc="10" smtClean="0">
                            <a:latin typeface="Cambria Math" panose="02040503050406030204" pitchFamily="18" charset="0"/>
                            <a:cs typeface="Arial"/>
                          </a:rPr>
                          <m:t>1−</m:t>
                        </m:r>
                        <m:r>
                          <a:rPr lang="en-US" sz="2400" b="0" i="1" spc="10" smtClean="0">
                            <a:latin typeface="Cambria Math" panose="02040503050406030204" pitchFamily="18" charset="0"/>
                            <a:cs typeface="Arial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2400" spc="10" dirty="0">
                    <a:cs typeface="Arial"/>
                  </a:rPr>
                  <a:t>) = a + </a:t>
                </a:r>
                <a:r>
                  <a:rPr lang="en-US" sz="2400" spc="10" dirty="0" err="1">
                    <a:cs typeface="Arial"/>
                  </a:rPr>
                  <a:t>bX</a:t>
                </a:r>
                <a:endParaRPr lang="en-US" sz="2400" spc="10" dirty="0">
                  <a:cs typeface="Arial"/>
                </a:endParaRPr>
              </a:p>
              <a:p>
                <a:pPr marL="334645" algn="l">
                  <a:lnSpc>
                    <a:spcPct val="100000"/>
                  </a:lnSpc>
                  <a:spcBef>
                    <a:spcPts val="113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400" b="0" i="1" spc="10" smtClean="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(</m:t>
                        </m:r>
                        <m:f>
                          <m:fPr>
                            <m:ctrlPr>
                              <a:rPr lang="en-US" sz="2400" i="1" spc="1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Arial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Arial"/>
                              </a:rPr>
                              <m:t>1−</m:t>
                            </m:r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Arial"/>
                              </a:rPr>
                              <m:t>𝑝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spc="10" dirty="0">
                    <a:cs typeface="Arial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400" b="0" i="1" spc="10" smtClean="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bX</m:t>
                        </m:r>
                      </m:sup>
                    </m:sSup>
                  </m:oMath>
                </a14:m>
                <a:endParaRPr lang="en-US" sz="2400" spc="10" dirty="0">
                  <a:cs typeface="Arial"/>
                </a:endParaRPr>
              </a:p>
              <a:p>
                <a:pPr marL="334645" algn="l">
                  <a:lnSpc>
                    <a:spcPct val="100000"/>
                  </a:lnSpc>
                  <a:spcBef>
                    <a:spcPts val="113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pc="1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2400" i="1" spc="10">
                            <a:latin typeface="Cambria Math" panose="02040503050406030204" pitchFamily="18" charset="0"/>
                            <a:cs typeface="Arial"/>
                          </a:rPr>
                          <m:t>𝑃</m:t>
                        </m:r>
                      </m:num>
                      <m:den>
                        <m:r>
                          <a:rPr lang="en-US" sz="2400" i="1" spc="10">
                            <a:latin typeface="Cambria Math" panose="02040503050406030204" pitchFamily="18" charset="0"/>
                            <a:cs typeface="Arial"/>
                          </a:rPr>
                          <m:t>1−</m:t>
                        </m:r>
                        <m:r>
                          <a:rPr lang="en-US" sz="2400" i="1" spc="10">
                            <a:latin typeface="Cambria Math" panose="02040503050406030204" pitchFamily="18" charset="0"/>
                            <a:cs typeface="Arial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2400" spc="10" dirty="0">
                    <a:cs typeface="Arial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1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400" i="1" spc="1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bX</m:t>
                        </m:r>
                      </m:sup>
                    </m:sSup>
                  </m:oMath>
                </a14:m>
                <a:r>
                  <a:rPr lang="en-US" sz="2400" spc="10" dirty="0">
                    <a:cs typeface="Arial"/>
                  </a:rPr>
                  <a:t>           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400" b="0" i="1" spc="10" smtClean="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pc="10" smtClean="0">
                            <a:latin typeface="Cambria Math" panose="02040503050406030204" pitchFamily="18" charset="0"/>
                            <a:cs typeface="Arial"/>
                          </a:rPr>
                          <m:t>ln</m:t>
                        </m:r>
                        <m:r>
                          <a:rPr lang="en-US" sz="2400" b="0" i="1" spc="10" smtClean="0">
                            <a:latin typeface="Cambria Math" panose="02040503050406030204" pitchFamily="18" charset="0"/>
                            <a:cs typeface="Arial"/>
                          </a:rPr>
                          <m:t>⁡(</m:t>
                        </m:r>
                        <m:r>
                          <a:rPr lang="en-US" sz="2400" b="0" i="1" spc="10" smtClean="0"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  <m:r>
                          <a:rPr lang="en-US" sz="2400" b="0" i="1" spc="10" smtClean="0"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spc="10" dirty="0">
                    <a:cs typeface="Arial"/>
                  </a:rPr>
                  <a:t>=y</a:t>
                </a:r>
              </a:p>
              <a:p>
                <a:pPr marL="334645" algn="l">
                  <a:lnSpc>
                    <a:spcPct val="100000"/>
                  </a:lnSpc>
                  <a:spcBef>
                    <a:spcPts val="1130"/>
                  </a:spcBef>
                </a:pPr>
                <a:r>
                  <a:rPr lang="en-US" sz="2400" spc="10" dirty="0">
                    <a:cs typeface="Arial"/>
                  </a:rPr>
                  <a:t>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1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400" i="1" spc="1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bX</m:t>
                        </m:r>
                      </m:sup>
                    </m:sSup>
                  </m:oMath>
                </a14:m>
                <a:r>
                  <a:rPr lang="en-US" sz="2400" spc="1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1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−</m:t>
                    </m:r>
                  </m:oMath>
                </a14:m>
                <a:r>
                  <a:rPr lang="en-US" sz="2400" spc="10" dirty="0">
                    <a:cs typeface="Arial"/>
                  </a:rPr>
                  <a:t> 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1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400" i="1" spc="1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bX</m:t>
                        </m:r>
                      </m:sup>
                    </m:sSup>
                  </m:oMath>
                </a14:m>
                <a:r>
                  <a:rPr lang="en-US" sz="2400" spc="10" dirty="0">
                    <a:cs typeface="Arial"/>
                  </a:rPr>
                  <a:t>)</a:t>
                </a:r>
              </a:p>
              <a:p>
                <a:pPr marL="334645" algn="l">
                  <a:spcBef>
                    <a:spcPts val="1130"/>
                  </a:spcBef>
                </a:pPr>
                <a:r>
                  <a:rPr lang="en-US" sz="2400" spc="10" dirty="0">
                    <a:cs typeface="Arial"/>
                  </a:rPr>
                  <a:t>P + 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1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400" i="1" spc="1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bX</m:t>
                        </m:r>
                      </m:sup>
                    </m:sSup>
                  </m:oMath>
                </a14:m>
                <a:r>
                  <a:rPr lang="en-US" sz="2400" spc="10" dirty="0">
                    <a:cs typeface="Arial"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1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400" i="1" spc="1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bX</m:t>
                        </m:r>
                      </m:sup>
                    </m:sSup>
                  </m:oMath>
                </a14:m>
                <a:endParaRPr lang="en-US" sz="2400" spc="10" dirty="0">
                  <a:cs typeface="Arial"/>
                </a:endParaRPr>
              </a:p>
              <a:p>
                <a:pPr marL="334645" algn="l">
                  <a:spcBef>
                    <a:spcPts val="1130"/>
                  </a:spcBef>
                </a:pPr>
                <a:r>
                  <a:rPr lang="en-US" sz="2400" spc="10" dirty="0">
                    <a:cs typeface="Arial"/>
                  </a:rPr>
                  <a:t>P(1+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1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400" i="1" spc="1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bX</m:t>
                        </m:r>
                      </m:sup>
                    </m:sSup>
                  </m:oMath>
                </a14:m>
                <a:r>
                  <a:rPr lang="en-US" sz="2400" spc="10" dirty="0">
                    <a:cs typeface="Arial"/>
                  </a:rPr>
                  <a:t> 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1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400" i="1" spc="1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bX</m:t>
                        </m:r>
                      </m:sup>
                    </m:sSup>
                  </m:oMath>
                </a14:m>
                <a:endParaRPr lang="en-US" sz="2400" spc="10" dirty="0">
                  <a:cs typeface="Arial"/>
                </a:endParaRPr>
              </a:p>
              <a:p>
                <a:pPr marL="334645" algn="l">
                  <a:spcBef>
                    <a:spcPts val="1130"/>
                  </a:spcBef>
                </a:pPr>
                <a:r>
                  <a:rPr lang="en-US" sz="2400" spc="10" dirty="0">
                    <a:cs typeface="Arial"/>
                  </a:rPr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pc="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pc="1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Arial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400" spc="10" dirty="0">
                                <a:cs typeface="Arial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spc="10" dirty="0">
                                <a:cs typeface="Arial"/>
                              </a:rPr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US" sz="2400" spc="10" dirty="0">
                                <a:cs typeface="Arial"/>
                              </a:rPr>
                              <m:t>bX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1+ </m:t>
                        </m:r>
                        <m:sSup>
                          <m:sSupPr>
                            <m:ctrlPr>
                              <a:rPr lang="en-US" sz="2400" i="1" spc="1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Arial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400" spc="10" dirty="0">
                                <a:cs typeface="Arial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spc="10" dirty="0">
                                <a:cs typeface="Arial"/>
                              </a:rPr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US" sz="2400" spc="10" dirty="0">
                                <a:cs typeface="Arial"/>
                              </a:rPr>
                              <m:t>bX</m:t>
                            </m:r>
                          </m:sup>
                        </m:sSup>
                      </m:den>
                    </m:f>
                  </m:oMath>
                </a14:m>
                <a:endParaRPr lang="en-US" sz="2400" spc="10" dirty="0">
                  <a:cs typeface="Arial"/>
                </a:endParaRPr>
              </a:p>
              <a:p>
                <a:pPr marL="334645" algn="l">
                  <a:spcBef>
                    <a:spcPts val="1130"/>
                  </a:spcBef>
                </a:pPr>
                <a:endParaRPr lang="en-US" sz="2400" spc="10" dirty="0">
                  <a:cs typeface="Arial"/>
                </a:endParaRPr>
              </a:p>
              <a:p>
                <a:pPr marL="334645" algn="l">
                  <a:spcBef>
                    <a:spcPts val="1130"/>
                  </a:spcBef>
                </a:pPr>
                <a:r>
                  <a:rPr lang="en-US" sz="2400" spc="10" dirty="0">
                    <a:cs typeface="Arial"/>
                  </a:rPr>
                  <a:t>So once we know the weights for a and b, we can compute P for a new instance X.</a:t>
                </a:r>
              </a:p>
              <a:p>
                <a:pPr marL="334645" algn="l">
                  <a:spcBef>
                    <a:spcPts val="1130"/>
                  </a:spcBef>
                </a:pPr>
                <a:r>
                  <a:rPr lang="en-US" sz="2400" spc="10" dirty="0">
                    <a:cs typeface="Arial"/>
                  </a:rPr>
                  <a:t>The formula 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pc="1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pc="1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Arial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400" spc="10" dirty="0">
                                <a:cs typeface="Arial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spc="10" dirty="0">
                                <a:cs typeface="Arial"/>
                              </a:rPr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US" sz="2400" spc="10" dirty="0">
                                <a:cs typeface="Arial"/>
                              </a:rPr>
                              <m:t>bX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sz="2400" spc="10" dirty="0">
                            <a:cs typeface="Arial"/>
                          </a:rPr>
                          <m:t>1+ </m:t>
                        </m:r>
                        <m:sSup>
                          <m:sSupPr>
                            <m:ctrlPr>
                              <a:rPr lang="en-US" sz="2400" i="1" spc="1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Arial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400" spc="10" dirty="0">
                                <a:cs typeface="Arial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spc="10" dirty="0">
                                <a:cs typeface="Arial"/>
                              </a:rPr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US" sz="2400" spc="10" dirty="0">
                                <a:cs typeface="Arial"/>
                              </a:rPr>
                              <m:t>bX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spc="10" dirty="0">
                    <a:cs typeface="Arial"/>
                  </a:rPr>
                  <a:t> produces an S-curve that has values between 0 and 1.</a:t>
                </a:r>
              </a:p>
              <a:p>
                <a:pPr marL="334645" algn="l">
                  <a:lnSpc>
                    <a:spcPct val="100000"/>
                  </a:lnSpc>
                  <a:spcBef>
                    <a:spcPts val="1130"/>
                  </a:spcBef>
                </a:pPr>
                <a:endParaRPr lang="en-US" sz="2400" spc="10" dirty="0">
                  <a:cs typeface="Arial"/>
                </a:endParaRPr>
              </a:p>
              <a:p>
                <a:pPr marL="334645" algn="l">
                  <a:lnSpc>
                    <a:spcPct val="100000"/>
                  </a:lnSpc>
                  <a:spcBef>
                    <a:spcPts val="1130"/>
                  </a:spcBef>
                </a:pPr>
                <a:r>
                  <a:rPr lang="en-US" sz="2400" i="1" spc="10" dirty="0">
                    <a:latin typeface="Arial"/>
                    <a:cs typeface="Arial"/>
                  </a:rPr>
                  <a:t> </a:t>
                </a:r>
                <a:endParaRPr lang="en-US" sz="2400" dirty="0">
                  <a:latin typeface="Arial"/>
                  <a:cs typeface="Arial"/>
                </a:endParaRPr>
              </a:p>
              <a:p>
                <a:endParaRPr lang="en-US" sz="2400" u="sng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784D3EC-1429-FE44-9531-8AFF8F90E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066800"/>
                <a:ext cx="7467600" cy="9994659"/>
              </a:xfrm>
              <a:blipFill>
                <a:blip r:embed="rId2"/>
                <a:stretch>
                  <a:fillRect t="-1017" r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40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13E7-1BFF-8845-AB92-2764483A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Logistic Regression</a:t>
            </a:r>
            <a:endParaRPr lang="en-U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CEB362-0281-CB45-942B-AECDC10CB2B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2400" y="990600"/>
                <a:ext cx="7467600" cy="5937010"/>
              </a:xfrm>
            </p:spPr>
            <p:txBody>
              <a:bodyPr/>
              <a:lstStyle/>
              <a:p>
                <a:r>
                  <a:rPr lang="en-US" sz="2400" dirty="0"/>
                  <a:t>How are the weights a and b computed?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Logistic regression uses the log-likelihood as its measure of goodness of fit</a:t>
                </a:r>
              </a:p>
              <a:p>
                <a:pPr marL="800100" lvl="1" indent="-342900">
                  <a:buFont typeface="Wingdings" pitchFamily="2" charset="2"/>
                  <a:buChar char="v"/>
                </a:pPr>
                <a:r>
                  <a:rPr lang="en-US" sz="2400" dirty="0"/>
                  <a:t>Likelihood function L is the probability of the observed data as a function of X</a:t>
                </a:r>
              </a:p>
              <a:p>
                <a:pPr lvl="1"/>
                <a:r>
                  <a:rPr lang="en-US" sz="2400" dirty="0"/>
                  <a:t>L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 err="1"/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 err="1"/>
                                  <m:t>b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/>
                              <m:t>1+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2400" i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/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/>
                                  <m:t>b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   </a:t>
                </a:r>
              </a:p>
              <a:p>
                <a:pPr lvl="1"/>
                <a:r>
                  <a:rPr lang="en-US" sz="2400" dirty="0"/>
                  <a:t>The rest of the class on logistic regression was done by writing on the slides since it was difficult to construct complex formulae in </a:t>
                </a:r>
                <a:r>
                  <a:rPr lang="en-US" sz="2400" dirty="0" err="1"/>
                  <a:t>Powerpoint</a:t>
                </a:r>
                <a:r>
                  <a:rPr lang="en-US" sz="2400" dirty="0"/>
                  <a:t>.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Also see the pdf file on Logistic Regression, titled</a:t>
                </a:r>
              </a:p>
              <a:p>
                <a:pPr lvl="1"/>
                <a:r>
                  <a:rPr lang="en-US" sz="2400" dirty="0"/>
                  <a:t>“Weka-Logistic-</a:t>
                </a:r>
                <a:r>
                  <a:rPr lang="en-US" sz="2400" dirty="0" err="1"/>
                  <a:t>reg.pdf</a:t>
                </a:r>
                <a:r>
                  <a:rPr lang="en-US" sz="2400" dirty="0"/>
                  <a:t>”, on Canvas under the </a:t>
                </a:r>
                <a:r>
                  <a:rPr lang="en-US" sz="2400"/>
                  <a:t>Regression Module.</a:t>
                </a:r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CEB362-0281-CB45-942B-AECDC10CB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990600"/>
                <a:ext cx="7467600" cy="5937010"/>
              </a:xfrm>
              <a:blipFill>
                <a:blip r:embed="rId2"/>
                <a:stretch>
                  <a:fillRect l="-2381" t="-1496" r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60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480</Words>
  <Application>Microsoft Macintosh PowerPoint</Application>
  <PresentationFormat>Custom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Logistic Regression</vt:lpstr>
      <vt:lpstr>Logistic Regression</vt:lpstr>
      <vt:lpstr>Logistic Regression</vt:lpstr>
      <vt:lpstr>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10</cp:revision>
  <dcterms:created xsi:type="dcterms:W3CDTF">2020-10-29T21:51:51Z</dcterms:created>
  <dcterms:modified xsi:type="dcterms:W3CDTF">2020-10-30T18:14:02Z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2016-10-25T00:00:00Z</vt:filetime>
  </property>
  <property fmtid="{D5CDD505-2E9C-101B-9397-08002B2CF9AE}" pid="3" name="Creator">
    <vt:lpwstr>TeX</vt:lpwstr>
  </property>
  <property fmtid="{D5CDD505-2E9C-101B-9397-08002B2CF9AE}" pid="4" name="LastSaved">
    <vt:filetime>2020-10-29T00:00:00Z</vt:filetime>
  </property>
</Properties>
</file>