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64" r:id="rId3"/>
    <p:sldId id="265" r:id="rId4"/>
    <p:sldId id="279" r:id="rId5"/>
    <p:sldId id="267" r:id="rId6"/>
    <p:sldId id="269" r:id="rId7"/>
    <p:sldId id="272" r:id="rId8"/>
    <p:sldId id="271" r:id="rId9"/>
    <p:sldId id="273" r:id="rId10"/>
    <p:sldId id="274" r:id="rId11"/>
    <p:sldId id="277" r:id="rId12"/>
    <p:sldId id="278" r:id="rId13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09"/>
  </p:normalViewPr>
  <p:slideViewPr>
    <p:cSldViewPr>
      <p:cViewPr varScale="1">
        <p:scale>
          <a:sx n="75" d="100"/>
          <a:sy n="75" d="100"/>
        </p:scale>
        <p:origin x="2768" y="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13467" y="9406968"/>
            <a:ext cx="146050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E0E4-F986-C948-BFEA-A891063E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385161"/>
            <a:ext cx="6995160" cy="430887"/>
          </a:xfrm>
        </p:spPr>
        <p:txBody>
          <a:bodyPr/>
          <a:lstStyle/>
          <a:p>
            <a:pPr algn="ctr" rtl="0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Probability Theory (short review)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B1E62E4-31FE-D44D-A322-D771F19BA54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6933" y="970215"/>
                <a:ext cx="7620000" cy="8553432"/>
              </a:xfrm>
            </p:spPr>
            <p:txBody>
              <a:bodyPr/>
              <a:lstStyle/>
              <a:p>
                <a:pPr marL="63500">
                  <a:lnSpc>
                    <a:spcPct val="100000"/>
                  </a:lnSpc>
                </a:pPr>
                <a:r>
                  <a:rPr lang="en-US" sz="2400" spc="-45" dirty="0"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</a:t>
                </a:r>
                <a:r>
                  <a:rPr lang="en-US" sz="2400" b="1" u="sng" spc="-45" dirty="0"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Simple </a:t>
                </a:r>
                <a:r>
                  <a:rPr lang="en-US" sz="2400" b="1" u="sng" spc="-20" dirty="0"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Concepts </a:t>
                </a:r>
                <a:r>
                  <a:rPr lang="en-US" sz="2400" b="1" u="sng" spc="-65" dirty="0"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of </a:t>
                </a:r>
                <a:r>
                  <a:rPr lang="en-US" sz="2400" b="1" u="sng" spc="-20" dirty="0"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Probability</a:t>
                </a:r>
                <a:r>
                  <a:rPr lang="en-US" sz="2400" b="1" u="sng" spc="-30" dirty="0"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2400" b="1" u="sng" spc="-15" dirty="0"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Theory</a:t>
                </a:r>
              </a:p>
              <a:p>
                <a:pPr marL="63500">
                  <a:lnSpc>
                    <a:spcPct val="100000"/>
                  </a:lnSpc>
                </a:pPr>
                <a:endParaRPr lang="en-US" sz="2400" b="1" u="sng" spc="-15" dirty="0">
                  <a:uFill>
                    <a:solidFill>
                      <a:srgbClr val="000000"/>
                    </a:solidFill>
                  </a:u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63500">
                  <a:lnSpc>
                    <a:spcPct val="100000"/>
                  </a:lnSpc>
                </a:pPr>
                <a:r>
                  <a:rPr lang="en-US" sz="2400" dirty="0">
                    <a:cs typeface="Calibri Light" panose="020F0302020204030204" pitchFamily="34" charset="0"/>
                  </a:rPr>
                  <a:t>    P(A </a:t>
                </a:r>
                <a14:m>
                  <m:oMath xmlns:m="http://schemas.openxmlformats.org/officeDocument/2006/math">
                    <m:r>
                      <a:rPr lang="en-US" sz="2400" i="1" spc="50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∨</m:t>
                    </m:r>
                  </m:oMath>
                </a14:m>
                <a:r>
                  <a:rPr lang="en-US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B) = P(A) + P(B) – P(A </a:t>
                </a:r>
                <a14:m>
                  <m:oMath xmlns:m="http://schemas.openxmlformats.org/officeDocument/2006/math">
                    <m:r>
                      <a:rPr lang="en-US" sz="2400" i="1" spc="50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∧</m:t>
                    </m:r>
                  </m:oMath>
                </a14:m>
                <a:r>
                  <a:rPr lang="en-US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B)</a:t>
                </a:r>
              </a:p>
              <a:p>
                <a:pPr marR="3058795">
                  <a:lnSpc>
                    <a:spcPct val="100000"/>
                  </a:lnSpc>
                  <a:tabLst>
                    <a:tab pos="410209" algn="l"/>
                  </a:tabLst>
                </a:pPr>
                <a:r>
                  <a:rPr lang="en-US" sz="2400" spc="35" dirty="0">
                    <a:cs typeface="Georgia"/>
                  </a:rPr>
                  <a:t>     </a:t>
                </a:r>
                <a:r>
                  <a:rPr lang="en-US" sz="2400" spc="35" dirty="0">
                    <a:solidFill>
                      <a:srgbClr val="C00000"/>
                    </a:solidFill>
                    <a:cs typeface="Georgia"/>
                  </a:rPr>
                  <a:t>P(A,B)</a:t>
                </a:r>
                <a:r>
                  <a:rPr lang="en-US" sz="2400" spc="35" dirty="0">
                    <a:cs typeface="Georgia"/>
                  </a:rPr>
                  <a:t> </a:t>
                </a:r>
                <a:r>
                  <a:rPr lang="en-US" sz="2400" spc="-40" dirty="0">
                    <a:cs typeface="Georgia"/>
                  </a:rPr>
                  <a:t>refers </a:t>
                </a:r>
                <a:r>
                  <a:rPr lang="en-US" sz="2400" spc="-5" dirty="0">
                    <a:cs typeface="Georgia"/>
                  </a:rPr>
                  <a:t>to </a:t>
                </a:r>
                <a:r>
                  <a:rPr lang="en-US" sz="2400" spc="50" dirty="0">
                    <a:cs typeface="Georgia"/>
                  </a:rPr>
                  <a:t>P(A </a:t>
                </a:r>
                <a14:m>
                  <m:oMath xmlns:m="http://schemas.openxmlformats.org/officeDocument/2006/math">
                    <m:r>
                      <a:rPr lang="en-US" sz="2400" i="1" spc="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∧</m:t>
                    </m:r>
                    <m:r>
                      <a:rPr lang="en-US" sz="2400" b="0" i="1" spc="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 </m:t>
                    </m:r>
                  </m:oMath>
                </a14:m>
                <a:r>
                  <a:rPr lang="en-US" sz="2400" i="1" spc="-450" dirty="0">
                    <a:cs typeface="Menlo"/>
                  </a:rPr>
                  <a:t> </a:t>
                </a:r>
                <a:r>
                  <a:rPr lang="en-US" sz="2400" spc="30" dirty="0">
                    <a:cs typeface="Georgia"/>
                  </a:rPr>
                  <a:t>B)</a:t>
                </a:r>
                <a:endParaRPr lang="en-US" sz="2400" dirty="0">
                  <a:cs typeface="Georgia"/>
                </a:endParaRPr>
              </a:p>
              <a:p>
                <a:pPr marL="270510" marR="55880">
                  <a:lnSpc>
                    <a:spcPct val="102600"/>
                  </a:lnSpc>
                  <a:spcBef>
                    <a:spcPts val="900"/>
                  </a:spcBef>
                  <a:tabLst>
                    <a:tab pos="410209" algn="l"/>
                  </a:tabLst>
                </a:pPr>
                <a:r>
                  <a:rPr lang="en-US" sz="2400" b="1" spc="-30" dirty="0">
                    <a:cs typeface="Georgia"/>
                  </a:rPr>
                  <a:t>Def: </a:t>
                </a:r>
                <a:r>
                  <a:rPr lang="en-US" sz="2400" spc="5" dirty="0">
                    <a:cs typeface="Georgia"/>
                  </a:rPr>
                  <a:t>The </a:t>
                </a:r>
                <a:r>
                  <a:rPr lang="en-US" sz="2400" b="1" u="sng" spc="-55" dirty="0">
                    <a:solidFill>
                      <a:srgbClr val="C00000"/>
                    </a:solidFill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prior </a:t>
                </a:r>
                <a:r>
                  <a:rPr lang="en-US" sz="2400" b="1" u="sng" spc="-30" dirty="0">
                    <a:solidFill>
                      <a:srgbClr val="C00000"/>
                    </a:solidFill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probability</a:t>
                </a:r>
                <a:r>
                  <a:rPr lang="en-US" sz="2400" b="1" spc="-30" dirty="0">
                    <a:solidFill>
                      <a:srgbClr val="C0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2400" spc="-40" dirty="0">
                    <a:cs typeface="Georgia"/>
                  </a:rPr>
                  <a:t>of </a:t>
                </a:r>
                <a:r>
                  <a:rPr lang="en-US" sz="2400" spc="-30" dirty="0">
                    <a:cs typeface="Georgia"/>
                  </a:rPr>
                  <a:t>an event </a:t>
                </a:r>
                <a:r>
                  <a:rPr lang="en-US" sz="2400" spc="-35" dirty="0">
                    <a:cs typeface="Georgia"/>
                  </a:rPr>
                  <a:t>is </a:t>
                </a:r>
                <a:r>
                  <a:rPr lang="en-US" sz="2400" spc="-15" dirty="0">
                    <a:cs typeface="Georgia"/>
                  </a:rPr>
                  <a:t>the probability </a:t>
                </a:r>
                <a:r>
                  <a:rPr lang="en-US" sz="2400" spc="-40" dirty="0">
                    <a:cs typeface="Georgia"/>
                  </a:rPr>
                  <a:t>of </a:t>
                </a:r>
                <a:r>
                  <a:rPr lang="en-US" sz="2400" spc="-15" dirty="0">
                    <a:cs typeface="Georgia"/>
                  </a:rPr>
                  <a:t>the </a:t>
                </a:r>
                <a:r>
                  <a:rPr lang="en-US" sz="2400" spc="-30" dirty="0">
                    <a:cs typeface="Georgia"/>
                  </a:rPr>
                  <a:t>event before </a:t>
                </a:r>
                <a:r>
                  <a:rPr lang="en-US" sz="2400" spc="-25" dirty="0">
                    <a:cs typeface="Georgia"/>
                  </a:rPr>
                  <a:t>receiving </a:t>
                </a:r>
                <a:r>
                  <a:rPr lang="en-US" sz="2400" spc="-20" dirty="0">
                    <a:cs typeface="Georgia"/>
                  </a:rPr>
                  <a:t>any  </a:t>
                </a:r>
                <a:r>
                  <a:rPr lang="en-US" sz="2400" spc="-30" dirty="0">
                    <a:cs typeface="Georgia"/>
                  </a:rPr>
                  <a:t>evidence </a:t>
                </a:r>
                <a:r>
                  <a:rPr lang="en-US" sz="2400" spc="-5" dirty="0">
                    <a:cs typeface="Georgia"/>
                  </a:rPr>
                  <a:t>about </a:t>
                </a:r>
                <a:r>
                  <a:rPr lang="en-US" sz="2400" spc="-10" dirty="0">
                    <a:cs typeface="Georgia"/>
                  </a:rPr>
                  <a:t>its</a:t>
                </a:r>
                <a:r>
                  <a:rPr lang="en-US" sz="2400" spc="80" dirty="0">
                    <a:cs typeface="Georgia"/>
                  </a:rPr>
                  <a:t> </a:t>
                </a:r>
                <a:r>
                  <a:rPr lang="en-US" sz="2400" spc="-30" dirty="0">
                    <a:cs typeface="Georgia"/>
                  </a:rPr>
                  <a:t>occurrence.</a:t>
                </a:r>
                <a:endParaRPr lang="en-US" sz="2400" dirty="0">
                  <a:cs typeface="Georgia"/>
                </a:endParaRPr>
              </a:p>
              <a:p>
                <a:pPr marL="714375">
                  <a:lnSpc>
                    <a:spcPct val="100000"/>
                  </a:lnSpc>
                  <a:spcBef>
                    <a:spcPts val="930"/>
                  </a:spcBef>
                </a:pPr>
                <a:endParaRPr lang="en-US" sz="2400" dirty="0">
                  <a:cs typeface="Georgia"/>
                </a:endParaRPr>
              </a:p>
              <a:p>
                <a:pPr marL="270510" marR="55880">
                  <a:lnSpc>
                    <a:spcPct val="102600"/>
                  </a:lnSpc>
                  <a:spcBef>
                    <a:spcPts val="894"/>
                  </a:spcBef>
                  <a:tabLst>
                    <a:tab pos="410209" algn="l"/>
                  </a:tabLst>
                </a:pPr>
                <a:r>
                  <a:rPr lang="en-US" sz="2400" b="1" spc="-30" dirty="0">
                    <a:cs typeface="Georgia"/>
                  </a:rPr>
                  <a:t>Def: </a:t>
                </a:r>
                <a:r>
                  <a:rPr lang="en-US" sz="2400" spc="5" dirty="0">
                    <a:cs typeface="Georgia"/>
                  </a:rPr>
                  <a:t>The </a:t>
                </a:r>
                <a:r>
                  <a:rPr lang="en-US" sz="2400" b="1" u="sng" spc="-40" dirty="0">
                    <a:solidFill>
                      <a:srgbClr val="C00000"/>
                    </a:solidFill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conditional </a:t>
                </a:r>
                <a:r>
                  <a:rPr lang="en-US" sz="2400" b="1" u="sng" spc="-30" dirty="0">
                    <a:solidFill>
                      <a:srgbClr val="C00000"/>
                    </a:solidFill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probability</a:t>
                </a:r>
                <a:r>
                  <a:rPr lang="en-US" sz="2400" b="1" spc="-30" dirty="0">
                    <a:cs typeface="Georgia"/>
                  </a:rPr>
                  <a:t> </a:t>
                </a:r>
                <a:r>
                  <a:rPr lang="en-US" sz="2400" spc="-40" dirty="0">
                    <a:cs typeface="Georgia"/>
                  </a:rPr>
                  <a:t>of </a:t>
                </a:r>
                <a:r>
                  <a:rPr lang="en-US" sz="2400" spc="-30" dirty="0">
                    <a:cs typeface="Georgia"/>
                  </a:rPr>
                  <a:t>an </a:t>
                </a:r>
                <a:r>
                  <a:rPr lang="en-US" sz="2400" spc="-25" dirty="0">
                    <a:cs typeface="Georgia"/>
                  </a:rPr>
                  <a:t>event, </a:t>
                </a:r>
                <a:r>
                  <a:rPr lang="en-US" sz="2400" spc="50" dirty="0">
                    <a:cs typeface="Georgia"/>
                  </a:rPr>
                  <a:t>P(A |</a:t>
                </a:r>
                <a:r>
                  <a:rPr lang="en-US" sz="2400" i="1" spc="-365" dirty="0">
                    <a:cs typeface="Menlo"/>
                  </a:rPr>
                  <a:t>  </a:t>
                </a:r>
                <a:r>
                  <a:rPr lang="en-US" sz="2400" spc="20" dirty="0">
                    <a:cs typeface="Georgia"/>
                  </a:rPr>
                  <a:t>B), </a:t>
                </a:r>
                <a:r>
                  <a:rPr lang="en-US" sz="2400" spc="-35" dirty="0">
                    <a:cs typeface="Georgia"/>
                  </a:rPr>
                  <a:t>is </a:t>
                </a:r>
                <a:r>
                  <a:rPr lang="en-US" sz="2400" spc="-15" dirty="0">
                    <a:cs typeface="Georgia"/>
                  </a:rPr>
                  <a:t>the probability </a:t>
                </a:r>
                <a:r>
                  <a:rPr lang="en-US" sz="2400" spc="-40" dirty="0">
                    <a:cs typeface="Georgia"/>
                  </a:rPr>
                  <a:t>of </a:t>
                </a:r>
                <a:r>
                  <a:rPr lang="en-US" sz="2400" spc="-15" dirty="0">
                    <a:cs typeface="Georgia"/>
                  </a:rPr>
                  <a:t>the </a:t>
                </a:r>
                <a:r>
                  <a:rPr lang="en-US" sz="2400" spc="-30" dirty="0">
                    <a:cs typeface="Georgia"/>
                  </a:rPr>
                  <a:t>event </a:t>
                </a:r>
                <a:r>
                  <a:rPr lang="en-US" sz="2400" spc="80" dirty="0">
                    <a:cs typeface="Georgia"/>
                  </a:rPr>
                  <a:t>A  </a:t>
                </a:r>
                <a:r>
                  <a:rPr lang="en-US" sz="2400" spc="-30" dirty="0">
                    <a:cs typeface="Georgia"/>
                  </a:rPr>
                  <a:t>given evidence </a:t>
                </a:r>
                <a:r>
                  <a:rPr lang="en-US" sz="2400" spc="-5" dirty="0">
                    <a:cs typeface="Georgia"/>
                  </a:rPr>
                  <a:t>about</a:t>
                </a:r>
                <a:r>
                  <a:rPr lang="en-US" sz="2400" spc="-130" dirty="0">
                    <a:cs typeface="Georgia"/>
                  </a:rPr>
                  <a:t> </a:t>
                </a:r>
                <a:r>
                  <a:rPr lang="en-US" sz="2400" spc="25" dirty="0">
                    <a:cs typeface="Georgia"/>
                  </a:rPr>
                  <a:t>B.</a:t>
                </a:r>
              </a:p>
              <a:p>
                <a:pPr marL="270510" marR="55880">
                  <a:lnSpc>
                    <a:spcPct val="102600"/>
                  </a:lnSpc>
                  <a:spcBef>
                    <a:spcPts val="894"/>
                  </a:spcBef>
                  <a:tabLst>
                    <a:tab pos="410209" algn="l"/>
                  </a:tabLst>
                </a:pPr>
                <a:endParaRPr lang="en-US" sz="2400" spc="25" dirty="0">
                  <a:cs typeface="Georgia"/>
                </a:endParaRPr>
              </a:p>
              <a:p>
                <a:pPr marL="409575" marR="55880" indent="-139065">
                  <a:lnSpc>
                    <a:spcPct val="102600"/>
                  </a:lnSpc>
                  <a:spcBef>
                    <a:spcPts val="894"/>
                  </a:spcBef>
                  <a:buFont typeface="Menlo"/>
                  <a:buChar char="•"/>
                  <a:tabLst>
                    <a:tab pos="410209" algn="l"/>
                  </a:tabLst>
                </a:pPr>
                <a:r>
                  <a:rPr lang="en-US" sz="2400" spc="-40" dirty="0">
                    <a:latin typeface="Georgia"/>
                    <a:cs typeface="Georgia"/>
                  </a:rPr>
                  <a:t>For </a:t>
                </a:r>
                <a:r>
                  <a:rPr lang="en-US" sz="2400" spc="-35" dirty="0">
                    <a:latin typeface="Georgia"/>
                    <a:cs typeface="Georgia"/>
                  </a:rPr>
                  <a:t>two </a:t>
                </a:r>
                <a:r>
                  <a:rPr lang="en-US" sz="2400" spc="-30" dirty="0">
                    <a:latin typeface="Georgia"/>
                    <a:cs typeface="Georgia"/>
                  </a:rPr>
                  <a:t>events, </a:t>
                </a:r>
                <a:r>
                  <a:rPr lang="en-US" sz="2400" spc="35" dirty="0">
                    <a:latin typeface="Georgia"/>
                    <a:cs typeface="Georgia"/>
                  </a:rPr>
                  <a:t>X </a:t>
                </a:r>
                <a:r>
                  <a:rPr lang="en-US" sz="2400" spc="-30" dirty="0">
                    <a:latin typeface="Georgia"/>
                    <a:cs typeface="Georgia"/>
                  </a:rPr>
                  <a:t>and </a:t>
                </a:r>
                <a:r>
                  <a:rPr lang="en-US" sz="2400" spc="70" dirty="0">
                    <a:latin typeface="Georgia"/>
                    <a:cs typeface="Georgia"/>
                  </a:rPr>
                  <a:t>Y, </a:t>
                </a:r>
                <a:r>
                  <a:rPr lang="en-US" sz="2400" spc="-15" dirty="0">
                    <a:latin typeface="Georgia"/>
                    <a:cs typeface="Georgia"/>
                  </a:rPr>
                  <a:t>this </a:t>
                </a:r>
                <a:r>
                  <a:rPr lang="en-US" sz="2400" spc="-30" dirty="0">
                    <a:latin typeface="Georgia"/>
                    <a:cs typeface="Georgia"/>
                  </a:rPr>
                  <a:t>leads </a:t>
                </a:r>
                <a:r>
                  <a:rPr lang="en-US" sz="2400" spc="-5" dirty="0">
                    <a:latin typeface="Georgia"/>
                    <a:cs typeface="Georgia"/>
                  </a:rPr>
                  <a:t>to</a:t>
                </a:r>
              </a:p>
              <a:p>
                <a:pPr marL="270510" marR="55880">
                  <a:lnSpc>
                    <a:spcPct val="102600"/>
                  </a:lnSpc>
                  <a:spcBef>
                    <a:spcPts val="894"/>
                  </a:spcBef>
                  <a:tabLst>
                    <a:tab pos="410209" algn="l"/>
                  </a:tabLst>
                </a:pPr>
                <a:r>
                  <a:rPr lang="en-US" sz="2400" spc="-5" dirty="0">
                    <a:latin typeface="Georgia"/>
                    <a:cs typeface="Georgia"/>
                  </a:rPr>
                  <a:t>                     </a:t>
                </a:r>
                <a:r>
                  <a:rPr lang="en-US" sz="2400" b="1" u="sng" spc="30" dirty="0">
                    <a:solidFill>
                      <a:srgbClr val="C0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P(X∧Y)=P(X|Y)P(Y). </a:t>
                </a:r>
              </a:p>
              <a:p>
                <a:pPr marL="270510" marR="55880">
                  <a:lnSpc>
                    <a:spcPct val="102600"/>
                  </a:lnSpc>
                  <a:spcBef>
                    <a:spcPts val="894"/>
                  </a:spcBef>
                  <a:tabLst>
                    <a:tab pos="410209" algn="l"/>
                  </a:tabLst>
                </a:pPr>
                <a:r>
                  <a:rPr lang="en-US" sz="2400" dirty="0">
                    <a:latin typeface="Georgia"/>
                    <a:cs typeface="Georgia"/>
                  </a:rPr>
                  <a:t>   This </a:t>
                </a:r>
                <a:r>
                  <a:rPr lang="en-US" sz="2400" spc="-35" dirty="0">
                    <a:latin typeface="Georgia"/>
                    <a:cs typeface="Georgia"/>
                  </a:rPr>
                  <a:t>is referred </a:t>
                </a:r>
                <a:r>
                  <a:rPr lang="en-US" sz="2400" spc="-5" dirty="0">
                    <a:latin typeface="Georgia"/>
                    <a:cs typeface="Georgia"/>
                  </a:rPr>
                  <a:t>to </a:t>
                </a:r>
                <a:r>
                  <a:rPr lang="en-US" sz="2400" spc="-30" dirty="0">
                    <a:latin typeface="Georgia"/>
                    <a:cs typeface="Georgia"/>
                  </a:rPr>
                  <a:t>as </a:t>
                </a:r>
                <a:r>
                  <a:rPr lang="en-US" sz="2400" spc="-15" dirty="0">
                    <a:latin typeface="Georgia"/>
                    <a:cs typeface="Georgia"/>
                  </a:rPr>
                  <a:t>the  </a:t>
                </a:r>
                <a:r>
                  <a:rPr lang="en-US" sz="2400" b="1" u="sng" spc="-15" dirty="0">
                    <a:solidFill>
                      <a:srgbClr val="C0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product</a:t>
                </a:r>
                <a:r>
                  <a:rPr lang="en-US" sz="2400" b="1" u="sng" spc="90" dirty="0">
                    <a:solidFill>
                      <a:srgbClr val="C0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2400" b="1" u="sng" spc="-25" dirty="0">
                    <a:solidFill>
                      <a:srgbClr val="C0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rule</a:t>
                </a:r>
                <a:r>
                  <a:rPr lang="en-US" sz="2400" spc="-25" dirty="0">
                    <a:latin typeface="Georgia"/>
                    <a:cs typeface="Georgia"/>
                  </a:rPr>
                  <a:t>.</a:t>
                </a:r>
                <a:endParaRPr lang="en-US" sz="2400" dirty="0">
                  <a:latin typeface="Georgia"/>
                  <a:cs typeface="Georgia"/>
                </a:endParaRPr>
              </a:p>
              <a:p>
                <a:pPr marL="409575" indent="-139065">
                  <a:lnSpc>
                    <a:spcPct val="100000"/>
                  </a:lnSpc>
                  <a:spcBef>
                    <a:spcPts val="930"/>
                  </a:spcBef>
                  <a:buFont typeface="Menlo"/>
                  <a:buChar char="•"/>
                  <a:tabLst>
                    <a:tab pos="410209" algn="l"/>
                  </a:tabLst>
                </a:pPr>
                <a:r>
                  <a:rPr lang="en-US" sz="2400" spc="-30" dirty="0">
                    <a:latin typeface="Georgia"/>
                    <a:cs typeface="Georgia"/>
                  </a:rPr>
                  <a:t>If </a:t>
                </a:r>
                <a:r>
                  <a:rPr lang="en-US" sz="2400" i="1" spc="70" dirty="0">
                    <a:latin typeface="Georgia"/>
                    <a:cs typeface="Georgia"/>
                  </a:rPr>
                  <a:t>Y</a:t>
                </a:r>
                <a:r>
                  <a:rPr lang="en-US" sz="2800" spc="104" baseline="-10416" dirty="0">
                    <a:latin typeface="Arial Narrow"/>
                    <a:cs typeface="Arial Narrow"/>
                  </a:rPr>
                  <a:t>1</a:t>
                </a:r>
                <a:r>
                  <a:rPr lang="en-US" sz="2400" spc="70" dirty="0">
                    <a:latin typeface="Georgia"/>
                    <a:cs typeface="Georgia"/>
                  </a:rPr>
                  <a:t>, </a:t>
                </a:r>
                <a:r>
                  <a:rPr lang="en-US" sz="2400" spc="5" dirty="0">
                    <a:latin typeface="Georgia"/>
                    <a:cs typeface="Georgia"/>
                  </a:rPr>
                  <a:t>..., </a:t>
                </a:r>
                <a:r>
                  <a:rPr lang="en-US" sz="2400" i="1" spc="125" dirty="0" err="1">
                    <a:latin typeface="Georgia"/>
                    <a:cs typeface="Georgia"/>
                  </a:rPr>
                  <a:t>Y</a:t>
                </a:r>
                <a:r>
                  <a:rPr lang="en-US" sz="2800" i="1" spc="187" baseline="-10416" dirty="0" err="1">
                    <a:latin typeface="Arial Narrow"/>
                    <a:cs typeface="Arial Narrow"/>
                  </a:rPr>
                  <a:t>n</a:t>
                </a:r>
                <a:r>
                  <a:rPr lang="en-US" sz="2800" i="1" spc="465" baseline="-10416" dirty="0">
                    <a:latin typeface="Arial Narrow"/>
                    <a:cs typeface="Arial Narrow"/>
                  </a:rPr>
                  <a:t> </a:t>
                </a:r>
                <a:r>
                  <a:rPr lang="en-US" sz="2400" spc="-30" dirty="0">
                    <a:latin typeface="Georgia"/>
                    <a:cs typeface="Georgia"/>
                  </a:rPr>
                  <a:t>are </a:t>
                </a:r>
                <a:r>
                  <a:rPr lang="en-US" sz="2400" spc="-10" dirty="0">
                    <a:latin typeface="Georgia"/>
                    <a:cs typeface="Georgia"/>
                  </a:rPr>
                  <a:t>a </a:t>
                </a:r>
                <a:r>
                  <a:rPr lang="en-US" sz="2400" spc="-20" dirty="0">
                    <a:latin typeface="Georgia"/>
                    <a:cs typeface="Georgia"/>
                  </a:rPr>
                  <a:t>set </a:t>
                </a:r>
                <a:r>
                  <a:rPr lang="en-US" sz="2400" spc="-40" dirty="0">
                    <a:latin typeface="Georgia"/>
                    <a:cs typeface="Georgia"/>
                  </a:rPr>
                  <a:t>of </a:t>
                </a:r>
                <a:r>
                  <a:rPr lang="en-US" sz="2400" spc="-20" dirty="0">
                    <a:latin typeface="Georgia"/>
                    <a:cs typeface="Georgia"/>
                  </a:rPr>
                  <a:t>exhaustive </a:t>
                </a:r>
                <a:r>
                  <a:rPr lang="en-US" sz="2400" spc="-30" dirty="0">
                    <a:latin typeface="Georgia"/>
                    <a:cs typeface="Georgia"/>
                  </a:rPr>
                  <a:t>and </a:t>
                </a:r>
                <a:r>
                  <a:rPr lang="en-US" sz="2400" spc="-15" dirty="0">
                    <a:latin typeface="Georgia"/>
                    <a:cs typeface="Georgia"/>
                  </a:rPr>
                  <a:t>mutually </a:t>
                </a:r>
                <a:r>
                  <a:rPr lang="en-US" sz="2400" spc="-25" dirty="0">
                    <a:latin typeface="Georgia"/>
                    <a:cs typeface="Georgia"/>
                  </a:rPr>
                  <a:t>exclusive events, then</a:t>
                </a:r>
                <a:endParaRPr lang="en-US" sz="2400" dirty="0">
                  <a:latin typeface="Georgia"/>
                  <a:cs typeface="Georgia"/>
                </a:endParaRPr>
              </a:p>
              <a:p>
                <a:pPr marL="346075" algn="l">
                  <a:lnSpc>
                    <a:spcPct val="100000"/>
                  </a:lnSpc>
                  <a:spcBef>
                    <a:spcPts val="1380"/>
                  </a:spcBef>
                </a:pPr>
                <a:r>
                  <a:rPr lang="en-US" sz="2400" spc="40" dirty="0">
                    <a:latin typeface="Georgia"/>
                    <a:cs typeface="Georgia"/>
                  </a:rPr>
                  <a:t>    P(X)</a:t>
                </a:r>
                <a:r>
                  <a:rPr lang="en-US" sz="2400" spc="90" dirty="0">
                    <a:latin typeface="Georgia"/>
                    <a:cs typeface="Georgia"/>
                  </a:rPr>
                  <a:t> </a:t>
                </a:r>
                <a:r>
                  <a:rPr lang="en-US" sz="2400" spc="140" dirty="0">
                    <a:latin typeface="Georgia"/>
                    <a:cs typeface="Georgia"/>
                  </a:rPr>
                  <a:t>=</a:t>
                </a:r>
                <a:r>
                  <a:rPr lang="en-US" sz="4000" spc="502" baseline="37878" dirty="0">
                    <a:latin typeface="Georgia"/>
                    <a:cs typeface="Georgia"/>
                  </a:rPr>
                  <a:t> </a:t>
                </a:r>
                <a:endParaRPr lang="en-US" sz="2400" spc="80" dirty="0">
                  <a:latin typeface="Georgia"/>
                  <a:cs typeface="Georgia"/>
                </a:endParaRPr>
              </a:p>
              <a:p>
                <a:pPr marL="346075" algn="l">
                  <a:lnSpc>
                    <a:spcPct val="100000"/>
                  </a:lnSpc>
                  <a:spcBef>
                    <a:spcPts val="1380"/>
                  </a:spcBef>
                </a:pPr>
                <a:r>
                  <a:rPr lang="en-US" sz="2400" spc="80" dirty="0">
                    <a:latin typeface="Georgia"/>
                    <a:cs typeface="Georgia"/>
                  </a:rPr>
                  <a:t>         </a:t>
                </a:r>
                <a:endParaRPr lang="en-US" sz="2400" dirty="0">
                  <a:cs typeface="Georgia"/>
                </a:endParaRPr>
              </a:p>
              <a:p>
                <a:pPr marL="0" algn="l" rtl="0"/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B1E62E4-31FE-D44D-A322-D771F19BA5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933" y="970215"/>
                <a:ext cx="7620000" cy="8553432"/>
              </a:xfrm>
              <a:blipFill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774C44-588E-4344-AFB8-CDA1D013782E}"/>
                  </a:ext>
                </a:extLst>
              </p:cNvPr>
              <p:cNvSpPr txBox="1"/>
              <p:nvPr/>
            </p:nvSpPr>
            <p:spPr>
              <a:xfrm>
                <a:off x="1295400" y="8003674"/>
                <a:ext cx="5369081" cy="894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i="1" spc="-120" dirty="0">
                              <a:latin typeface="Menlo"/>
                              <a:cs typeface="Menlo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sz="2400" b="0" i="1" spc="-120" dirty="0" smtClean="0">
                              <a:latin typeface="Menlo"/>
                              <a:cs typeface="Menlo"/>
                            </a:rPr>
                            <m:t> </m:t>
                          </m:r>
                          <m:r>
                            <a:rPr lang="en-US" sz="2400" b="0" i="1" spc="-120" dirty="0" smtClean="0">
                              <a:latin typeface="Cambria Math" panose="02040503050406030204" pitchFamily="18" charset="0"/>
                              <a:cs typeface="Menlo"/>
                            </a:rPr>
                            <m:t>𝑃</m:t>
                          </m:r>
                          <m:r>
                            <a:rPr lang="en-US" sz="2400" b="0" i="1" spc="-120" dirty="0" smtClean="0">
                              <a:latin typeface="Cambria Math" panose="02040503050406030204" pitchFamily="18" charset="0"/>
                              <a:cs typeface="Menlo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pc="-120" dirty="0" smtClean="0">
                                  <a:latin typeface="Cambria Math" panose="02040503050406030204" pitchFamily="18" charset="0"/>
                                  <a:cs typeface="Menlo"/>
                                </a:rPr>
                              </m:ctrlPr>
                            </m:sSubPr>
                            <m:e>
                              <m:r>
                                <a:rPr lang="en-US" sz="2400" b="0" i="1" spc="-120" dirty="0" smtClean="0">
                                  <a:latin typeface="Cambria Math" panose="02040503050406030204" pitchFamily="18" charset="0"/>
                                  <a:cs typeface="Menlo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pc="-120" dirty="0" smtClean="0">
                                  <a:latin typeface="Cambria Math" panose="02040503050406030204" pitchFamily="18" charset="0"/>
                                  <a:cs typeface="Menlo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0" spc="-120" dirty="0" smtClean="0">
                              <a:latin typeface="Cambria Math" panose="02040503050406030204" pitchFamily="18" charset="0"/>
                              <a:cs typeface="Menlo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774C44-588E-4344-AFB8-CDA1D0137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8003674"/>
                <a:ext cx="5369081" cy="894219"/>
              </a:xfrm>
              <a:prstGeom prst="rect">
                <a:avLst/>
              </a:prstGeom>
              <a:blipFill>
                <a:blip r:embed="rId3"/>
                <a:stretch>
                  <a:fillRect l="-12500" t="-145833" b="-20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03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5FA1-9E7A-6A46-A493-03B60922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 rtl="0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Naïve Bayes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0D915-8A60-6943-BECD-03A294CBD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" y="1143000"/>
            <a:ext cx="6995160" cy="5539978"/>
          </a:xfrm>
        </p:spPr>
        <p:txBody>
          <a:bodyPr/>
          <a:lstStyle/>
          <a:p>
            <a:pPr algn="l" rtl="0"/>
            <a:r>
              <a:rPr lang="en-US" sz="2400" b="1" u="sng" dirty="0"/>
              <a:t>Problem of zero occurrences</a:t>
            </a:r>
          </a:p>
          <a:p>
            <a:pPr algn="l" rtl="0"/>
            <a:r>
              <a:rPr lang="en-US" dirty="0"/>
              <a:t>•</a:t>
            </a:r>
            <a:r>
              <a:rPr lang="en-US" sz="2400" dirty="0"/>
              <a:t> If a predictor attribute does not assume each of its possible values for each value of the class attribute, then we can encounter situations where P(X</a:t>
            </a:r>
            <a:r>
              <a:rPr lang="en-US" sz="2400" baseline="-25000" dirty="0"/>
              <a:t>i</a:t>
            </a:r>
            <a:r>
              <a:rPr lang="en-US" sz="2400" dirty="0"/>
              <a:t> | Y)=0.</a:t>
            </a:r>
          </a:p>
          <a:p>
            <a:pPr algn="l" rtl="0"/>
            <a:r>
              <a:rPr lang="en-US" sz="2400" dirty="0"/>
              <a:t>• Such zero values overwhelm everything else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• </a:t>
            </a:r>
            <a:r>
              <a:rPr lang="en-US" sz="2400" u="sng" dirty="0"/>
              <a:t>Solution: 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dirty="0"/>
              <a:t>Adjust the attribute counts by adding 1 to each</a:t>
            </a:r>
          </a:p>
          <a:p>
            <a:pPr marL="914400" lvl="1" indent="-457200" algn="l" rtl="0">
              <a:buFont typeface="+mj-lt"/>
              <a:buAutoNum type="alphaUcPeriod"/>
            </a:pPr>
            <a:r>
              <a:rPr lang="en-US" sz="2400" dirty="0"/>
              <a:t>if a given attribute has k possible values, the count for each class value Y when computing P(</a:t>
            </a:r>
            <a:r>
              <a:rPr lang="en-US" sz="2400" dirty="0" err="1"/>
              <a:t>Att</a:t>
            </a:r>
            <a:r>
              <a:rPr lang="en-US" sz="2400" dirty="0"/>
              <a:t>=X</a:t>
            </a:r>
            <a:r>
              <a:rPr lang="en-US" sz="2400" baseline="-25000" dirty="0"/>
              <a:t>i</a:t>
            </a:r>
            <a:r>
              <a:rPr lang="en-US" sz="2400" dirty="0"/>
              <a:t> | Class=Y) increases by k. 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dirty="0"/>
              <a:t>When computing P(Class=Y), add 1 to the count of each class value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This technique is referred to as the </a:t>
            </a:r>
            <a:r>
              <a:rPr lang="en-US" sz="2400" dirty="0" err="1"/>
              <a:t>LaPlace</a:t>
            </a:r>
            <a:r>
              <a:rPr lang="en-US" sz="2400" dirty="0"/>
              <a:t> estimator. </a:t>
            </a:r>
          </a:p>
        </p:txBody>
      </p:sp>
    </p:spTree>
    <p:extLst>
      <p:ext uri="{BB962C8B-B14F-4D97-AF65-F5344CB8AC3E}">
        <p14:creationId xmlns:p14="http://schemas.microsoft.com/office/powerpoint/2010/main" val="75245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A67-C8FB-4744-8201-50AFE99B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 rtl="0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Naïve Bayes Method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F5500-FAC4-8E43-90FA-247FF714D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428" y="1286691"/>
            <a:ext cx="6995160" cy="5570756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930"/>
              </a:spcBef>
              <a:tabLst>
                <a:tab pos="189865" algn="l"/>
              </a:tabLst>
            </a:pPr>
            <a:r>
              <a:rPr lang="en-US" sz="2400" b="1" u="sng" spc="-35" dirty="0">
                <a:cs typeface="Georgia"/>
              </a:rPr>
              <a:t>Numeric </a:t>
            </a:r>
            <a:r>
              <a:rPr lang="en-US" sz="2400" b="1" u="sng" spc="-5" dirty="0">
                <a:cs typeface="Georgia"/>
              </a:rPr>
              <a:t>attribute</a:t>
            </a:r>
            <a:r>
              <a:rPr lang="en-US" sz="2400" b="1" u="sng" spc="-10" dirty="0">
                <a:cs typeface="Georgia"/>
              </a:rPr>
              <a:t> </a:t>
            </a:r>
            <a:r>
              <a:rPr lang="en-US" sz="2400" b="1" u="sng" spc="-30" dirty="0">
                <a:cs typeface="Georgia"/>
              </a:rPr>
              <a:t>values</a:t>
            </a:r>
          </a:p>
          <a:p>
            <a:pPr marL="354965" indent="-342900">
              <a:spcBef>
                <a:spcPts val="930"/>
              </a:spcBef>
              <a:buFont typeface="Arial" panose="020B0604020202020204" pitchFamily="34" charset="0"/>
              <a:buChar char="•"/>
              <a:tabLst>
                <a:tab pos="189865" algn="l"/>
              </a:tabLst>
            </a:pPr>
            <a:r>
              <a:rPr lang="en-US" sz="2400" dirty="0">
                <a:cs typeface="Georgia"/>
              </a:rPr>
              <a:t>Assume that the values for each numeric attribute assume a normal (Gaussian) distribution.</a:t>
            </a:r>
            <a:endParaRPr lang="en-US" sz="2400" b="1" u="sng" dirty="0">
              <a:cs typeface="Georgia"/>
            </a:endParaRPr>
          </a:p>
          <a:p>
            <a:pPr marL="342900" indent="-342900">
              <a:spcBef>
                <a:spcPts val="935"/>
              </a:spcBef>
              <a:buFont typeface="Arial" panose="020B0604020202020204" pitchFamily="34" charset="0"/>
              <a:buChar char="•"/>
              <a:tabLst>
                <a:tab pos="494665" algn="l"/>
              </a:tabLst>
            </a:pPr>
            <a:r>
              <a:rPr lang="en-US" sz="2400" spc="-40" dirty="0">
                <a:cs typeface="Georgia"/>
              </a:rPr>
              <a:t>For </a:t>
            </a:r>
            <a:r>
              <a:rPr lang="en-US" sz="2400" spc="-35" dirty="0">
                <a:cs typeface="Georgia"/>
              </a:rPr>
              <a:t>each </a:t>
            </a:r>
            <a:r>
              <a:rPr lang="en-US" sz="2400" spc="-40" dirty="0">
                <a:cs typeface="Georgia"/>
              </a:rPr>
              <a:t>numeric </a:t>
            </a:r>
            <a:r>
              <a:rPr lang="en-US" sz="2400" spc="-25" dirty="0">
                <a:cs typeface="Georgia"/>
              </a:rPr>
              <a:t>predictor </a:t>
            </a:r>
            <a:r>
              <a:rPr lang="en-US" sz="2400" spc="-20" dirty="0">
                <a:cs typeface="Georgia"/>
              </a:rPr>
              <a:t>attribute, </a:t>
            </a:r>
            <a:r>
              <a:rPr lang="en-US" sz="2400" spc="-30" dirty="0">
                <a:cs typeface="Georgia"/>
              </a:rPr>
              <a:t>compute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45" dirty="0">
                <a:cs typeface="Georgia"/>
              </a:rPr>
              <a:t>mean </a:t>
            </a:r>
            <a:r>
              <a:rPr lang="en-US" sz="2400" spc="-30" dirty="0">
                <a:cs typeface="Georgia"/>
              </a:rPr>
              <a:t>and </a:t>
            </a:r>
            <a:r>
              <a:rPr lang="en-US" sz="2400" spc="-20" dirty="0">
                <a:cs typeface="Georgia"/>
              </a:rPr>
              <a:t>standard deviation </a:t>
            </a:r>
            <a:r>
              <a:rPr lang="en-US" sz="2400" spc="-35" dirty="0">
                <a:cs typeface="Georgia"/>
              </a:rPr>
              <a:t>for</a:t>
            </a:r>
            <a:r>
              <a:rPr lang="en-US" sz="2400" spc="-140" dirty="0">
                <a:cs typeface="Georgia"/>
              </a:rPr>
              <a:t> </a:t>
            </a:r>
            <a:r>
              <a:rPr lang="en-US" sz="2400" spc="-40" dirty="0">
                <a:cs typeface="Georgia"/>
              </a:rPr>
              <a:t>each of</a:t>
            </a:r>
            <a:r>
              <a:rPr lang="en-US" sz="2400" spc="105" dirty="0">
                <a:cs typeface="Georgia"/>
              </a:rPr>
              <a:t> </a:t>
            </a:r>
            <a:r>
              <a:rPr lang="en-US" sz="2400" spc="-15" dirty="0">
                <a:cs typeface="Georgia"/>
              </a:rPr>
              <a:t>the</a:t>
            </a:r>
            <a:r>
              <a:rPr lang="en-US" sz="2400" spc="100" dirty="0">
                <a:cs typeface="Georgia"/>
              </a:rPr>
              <a:t> </a:t>
            </a:r>
            <a:r>
              <a:rPr lang="en-US" sz="2400" spc="-25" dirty="0">
                <a:cs typeface="Georgia"/>
              </a:rPr>
              <a:t>predictor</a:t>
            </a:r>
            <a:r>
              <a:rPr lang="en-US" sz="2400" spc="105" dirty="0">
                <a:cs typeface="Georgia"/>
              </a:rPr>
              <a:t> </a:t>
            </a:r>
            <a:r>
              <a:rPr lang="en-US" sz="2400" spc="-25" dirty="0">
                <a:cs typeface="Georgia"/>
              </a:rPr>
              <a:t>attributes</a:t>
            </a:r>
            <a:r>
              <a:rPr lang="en-US" sz="2400" spc="105" dirty="0">
                <a:cs typeface="Georgia"/>
              </a:rPr>
              <a:t> </a:t>
            </a:r>
            <a:r>
              <a:rPr lang="en-US" sz="2400" spc="-30" dirty="0">
                <a:cs typeface="Georgia"/>
              </a:rPr>
              <a:t>given</a:t>
            </a:r>
            <a:r>
              <a:rPr lang="en-US" sz="2400" spc="100" dirty="0">
                <a:cs typeface="Georgia"/>
              </a:rPr>
              <a:t> </a:t>
            </a:r>
            <a:r>
              <a:rPr lang="en-US" sz="2400" spc="-15" dirty="0">
                <a:cs typeface="Georgia"/>
              </a:rPr>
              <a:t>the</a:t>
            </a:r>
            <a:r>
              <a:rPr lang="en-US" sz="2400" spc="105" dirty="0">
                <a:cs typeface="Georgia"/>
              </a:rPr>
              <a:t> </a:t>
            </a:r>
            <a:r>
              <a:rPr lang="en-US" sz="2400" spc="-30" dirty="0">
                <a:cs typeface="Georgia"/>
              </a:rPr>
              <a:t>class value</a:t>
            </a:r>
            <a:r>
              <a:rPr lang="en-US" sz="2400" spc="-20" dirty="0">
                <a:cs typeface="Georgia"/>
              </a:rPr>
              <a:t>. </a:t>
            </a:r>
          </a:p>
          <a:p>
            <a:pPr marL="342900" indent="-342900">
              <a:spcBef>
                <a:spcPts val="935"/>
              </a:spcBef>
              <a:buFont typeface="Arial" panose="020B0604020202020204" pitchFamily="34" charset="0"/>
              <a:buChar char="•"/>
              <a:tabLst>
                <a:tab pos="494665" algn="l"/>
              </a:tabLst>
            </a:pPr>
            <a:r>
              <a:rPr lang="en-US" sz="2400" dirty="0">
                <a:cs typeface="Georgia"/>
              </a:rPr>
              <a:t>Given a new instance to classify, use the formula for the normal distribution to compute the probability of the numeric attribute value given a value of the class attribute; use this value in Bayes rule.</a:t>
            </a:r>
          </a:p>
          <a:p>
            <a:pPr marL="494030" lvl="1" indent="-139065">
              <a:spcBef>
                <a:spcPts val="935"/>
              </a:spcBef>
              <a:buFont typeface="Menlo"/>
              <a:buChar char="•"/>
              <a:tabLst>
                <a:tab pos="494665" algn="l"/>
              </a:tabLst>
            </a:pPr>
            <a:endParaRPr lang="en-US" sz="2400" dirty="0">
              <a:cs typeface="Georgia"/>
            </a:endParaRPr>
          </a:p>
          <a:p>
            <a:pPr marL="494030" lvl="1" indent="-139065">
              <a:spcBef>
                <a:spcPts val="935"/>
              </a:spcBef>
              <a:buFont typeface="Menlo"/>
              <a:buChar char="•"/>
              <a:tabLst>
                <a:tab pos="494665" algn="l"/>
              </a:tabLst>
            </a:pPr>
            <a:endParaRPr lang="en-US" sz="2400" dirty="0">
              <a:cs typeface="Georgia"/>
            </a:endParaRPr>
          </a:p>
          <a:p>
            <a:pPr marL="494030" lvl="1" indent="-139065">
              <a:lnSpc>
                <a:spcPct val="100000"/>
              </a:lnSpc>
              <a:spcBef>
                <a:spcPts val="935"/>
              </a:spcBef>
              <a:buFont typeface="Menlo"/>
              <a:buChar char="•"/>
              <a:tabLst>
                <a:tab pos="494665" algn="l"/>
              </a:tabLst>
            </a:pPr>
            <a:endParaRPr lang="en-US" sz="1100" dirty="0">
              <a:latin typeface="Georgia"/>
              <a:cs typeface="Georgia"/>
            </a:endParaRPr>
          </a:p>
          <a:p>
            <a:pPr marL="0" algn="l" rtl="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8132C-A1C6-0047-BDEE-27B14AB6F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5562600"/>
            <a:ext cx="40322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8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33F5-4948-D043-8C19-ADCD1ABF8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 rtl="0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Naïve Bayes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52D08-9359-C14C-993E-FB3249D5D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869" y="1143000"/>
            <a:ext cx="6995160" cy="4822282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90"/>
              </a:spcBef>
              <a:tabLst>
                <a:tab pos="189865" algn="l"/>
              </a:tabLst>
            </a:pPr>
            <a:r>
              <a:rPr lang="en-US" sz="2400" b="1" u="sng" spc="-35" dirty="0">
                <a:cs typeface="Georgia"/>
              </a:rPr>
              <a:t>Missing </a:t>
            </a:r>
            <a:r>
              <a:rPr lang="en-US" sz="2400" b="1" u="sng" spc="-25" dirty="0">
                <a:cs typeface="Georgia"/>
              </a:rPr>
              <a:t>predictor </a:t>
            </a:r>
            <a:r>
              <a:rPr lang="en-US" sz="2400" b="1" u="sng" spc="-5" dirty="0">
                <a:cs typeface="Georgia"/>
              </a:rPr>
              <a:t>attribute</a:t>
            </a:r>
            <a:r>
              <a:rPr lang="en-US" sz="2400" b="1" u="sng" spc="-130" dirty="0">
                <a:cs typeface="Georgia"/>
              </a:rPr>
              <a:t> </a:t>
            </a:r>
            <a:r>
              <a:rPr lang="en-US" sz="2400" b="1" u="sng" spc="-30" dirty="0">
                <a:cs typeface="Georgia"/>
              </a:rPr>
              <a:t>values</a:t>
            </a:r>
            <a:endParaRPr lang="en-US" sz="2400" b="1" u="sng" dirty="0">
              <a:cs typeface="Georgia"/>
            </a:endParaRPr>
          </a:p>
          <a:p>
            <a:pPr marL="494030" marR="5080" lvl="1" indent="-139065" algn="l">
              <a:lnSpc>
                <a:spcPct val="102600"/>
              </a:lnSpc>
              <a:spcBef>
                <a:spcPts val="894"/>
              </a:spcBef>
              <a:buFont typeface="Menlo"/>
              <a:buChar char="•"/>
              <a:tabLst>
                <a:tab pos="494665" algn="l"/>
              </a:tabLst>
            </a:pPr>
            <a:r>
              <a:rPr lang="en-US" sz="2400" spc="-30" dirty="0">
                <a:cs typeface="Georgia"/>
              </a:rPr>
              <a:t>If </a:t>
            </a:r>
            <a:r>
              <a:rPr lang="en-US" sz="2400" spc="-55" dirty="0">
                <a:cs typeface="Georgia"/>
              </a:rPr>
              <a:t>some </a:t>
            </a:r>
            <a:r>
              <a:rPr lang="en-US" sz="2400" spc="-20" dirty="0">
                <a:cs typeface="Georgia"/>
              </a:rPr>
              <a:t>training </a:t>
            </a:r>
            <a:r>
              <a:rPr lang="en-US" sz="2400" spc="-30" dirty="0">
                <a:cs typeface="Georgia"/>
              </a:rPr>
              <a:t>instances are </a:t>
            </a:r>
            <a:r>
              <a:rPr lang="en-US" sz="2400" spc="-40" dirty="0">
                <a:cs typeface="Georgia"/>
              </a:rPr>
              <a:t>missing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30" dirty="0">
                <a:cs typeface="Georgia"/>
              </a:rPr>
              <a:t>value </a:t>
            </a:r>
            <a:r>
              <a:rPr lang="en-US" sz="2400" spc="-35" dirty="0">
                <a:cs typeface="Georgia"/>
              </a:rPr>
              <a:t>for </a:t>
            </a:r>
            <a:r>
              <a:rPr lang="en-US" sz="2400" spc="-55" dirty="0">
                <a:cs typeface="Georgia"/>
              </a:rPr>
              <a:t>a </a:t>
            </a:r>
            <a:r>
              <a:rPr lang="en-US" sz="2400" spc="-25" dirty="0">
                <a:cs typeface="Georgia"/>
              </a:rPr>
              <a:t>predictor </a:t>
            </a:r>
            <a:r>
              <a:rPr lang="en-US" sz="2400" spc="-30" dirty="0">
                <a:cs typeface="Georgia"/>
              </a:rPr>
              <a:t>attribute</a:t>
            </a:r>
            <a:r>
              <a:rPr lang="en-US" sz="2400" spc="-20" dirty="0">
                <a:cs typeface="Georgia"/>
              </a:rPr>
              <a:t>, t</a:t>
            </a:r>
            <a:r>
              <a:rPr lang="en-US" sz="2400" spc="-5" dirty="0">
                <a:cs typeface="Georgia"/>
              </a:rPr>
              <a:t>hen </a:t>
            </a:r>
            <a:r>
              <a:rPr lang="en-US" sz="2400" spc="-30" dirty="0">
                <a:cs typeface="Georgia"/>
              </a:rPr>
              <a:t>those instances are </a:t>
            </a:r>
            <a:r>
              <a:rPr lang="en-US" sz="2400" spc="-20" dirty="0">
                <a:cs typeface="Georgia"/>
              </a:rPr>
              <a:t>not </a:t>
            </a:r>
            <a:r>
              <a:rPr lang="en-US" sz="2400" spc="-30" dirty="0">
                <a:cs typeface="Georgia"/>
              </a:rPr>
              <a:t>counted </a:t>
            </a:r>
            <a:r>
              <a:rPr lang="en-US" sz="2400" spc="-40" dirty="0">
                <a:cs typeface="Georgia"/>
              </a:rPr>
              <a:t>when </a:t>
            </a:r>
            <a:r>
              <a:rPr lang="en-US" sz="2400" spc="-25" dirty="0">
                <a:cs typeface="Georgia"/>
              </a:rPr>
              <a:t>computing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25" dirty="0">
                <a:cs typeface="Georgia"/>
              </a:rPr>
              <a:t>conditional </a:t>
            </a:r>
            <a:r>
              <a:rPr lang="en-US" sz="2400" spc="-15" dirty="0">
                <a:cs typeface="Georgia"/>
              </a:rPr>
              <a:t>probability  </a:t>
            </a:r>
            <a:r>
              <a:rPr lang="en-US" sz="2400" spc="-40" dirty="0">
                <a:cs typeface="Georgia"/>
              </a:rPr>
              <a:t>of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25">
                <a:cs typeface="Georgia"/>
              </a:rPr>
              <a:t>predictor </a:t>
            </a:r>
            <a:r>
              <a:rPr lang="en-US" sz="2400" spc="-20">
                <a:cs typeface="Georgia"/>
              </a:rPr>
              <a:t>attribute’s </a:t>
            </a:r>
            <a:r>
              <a:rPr lang="en-US" sz="2400" spc="-30" dirty="0">
                <a:cs typeface="Georgia"/>
              </a:rPr>
              <a:t>values </a:t>
            </a:r>
            <a:r>
              <a:rPr lang="en-US" sz="2400" spc="-35" dirty="0">
                <a:cs typeface="Georgia"/>
              </a:rPr>
              <a:t>in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30" dirty="0">
                <a:cs typeface="Georgia"/>
              </a:rPr>
              <a:t>numerator </a:t>
            </a:r>
            <a:r>
              <a:rPr lang="en-US" sz="2400" spc="-40" dirty="0">
                <a:cs typeface="Georgia"/>
              </a:rPr>
              <a:t>of </a:t>
            </a:r>
            <a:r>
              <a:rPr lang="en-US" sz="2400" spc="-20" dirty="0">
                <a:cs typeface="Georgia"/>
              </a:rPr>
              <a:t>Bayes</a:t>
            </a:r>
            <a:r>
              <a:rPr lang="en-US" sz="2400" spc="60" dirty="0">
                <a:cs typeface="Georgia"/>
              </a:rPr>
              <a:t> </a:t>
            </a:r>
            <a:r>
              <a:rPr lang="en-US" sz="2400" spc="-30" dirty="0">
                <a:cs typeface="Georgia"/>
              </a:rPr>
              <a:t>formula.</a:t>
            </a:r>
          </a:p>
          <a:p>
            <a:pPr marL="354965" marR="5080" lvl="1" algn="l">
              <a:lnSpc>
                <a:spcPct val="102600"/>
              </a:lnSpc>
              <a:spcBef>
                <a:spcPts val="894"/>
              </a:spcBef>
              <a:tabLst>
                <a:tab pos="494665" algn="l"/>
              </a:tabLst>
            </a:pPr>
            <a:endParaRPr lang="en-US" sz="2400" dirty="0">
              <a:cs typeface="Georgia"/>
            </a:endParaRPr>
          </a:p>
          <a:p>
            <a:pPr marL="494030" marR="5080" lvl="1" indent="-139065" algn="l">
              <a:lnSpc>
                <a:spcPct val="102600"/>
              </a:lnSpc>
              <a:spcBef>
                <a:spcPts val="400"/>
              </a:spcBef>
              <a:buFont typeface="Menlo"/>
              <a:buChar char="•"/>
              <a:tabLst>
                <a:tab pos="494665" algn="l"/>
              </a:tabLst>
            </a:pPr>
            <a:r>
              <a:rPr lang="en-US" sz="2400" spc="-30" dirty="0">
                <a:cs typeface="Georgia"/>
              </a:rPr>
              <a:t>Suppose </a:t>
            </a:r>
            <a:r>
              <a:rPr lang="en-US" sz="2400" spc="10" dirty="0">
                <a:cs typeface="Georgia"/>
              </a:rPr>
              <a:t>that </a:t>
            </a:r>
            <a:r>
              <a:rPr lang="en-US" sz="2400" spc="-10" dirty="0">
                <a:cs typeface="Georgia"/>
              </a:rPr>
              <a:t>a </a:t>
            </a:r>
            <a:r>
              <a:rPr lang="en-US" sz="2400" spc="-40" dirty="0">
                <a:cs typeface="Georgia"/>
              </a:rPr>
              <a:t>new test </a:t>
            </a:r>
            <a:r>
              <a:rPr lang="en-US" sz="2400" spc="-25" dirty="0">
                <a:cs typeface="Georgia"/>
              </a:rPr>
              <a:t>instance </a:t>
            </a:r>
            <a:r>
              <a:rPr lang="en-US" sz="2400" spc="-35" dirty="0">
                <a:cs typeface="Georgia"/>
              </a:rPr>
              <a:t>is </a:t>
            </a:r>
            <a:r>
              <a:rPr lang="en-US" sz="2400" spc="-30" dirty="0">
                <a:cs typeface="Georgia"/>
              </a:rPr>
              <a:t>given </a:t>
            </a:r>
            <a:r>
              <a:rPr lang="en-US" sz="2400" spc="-35" dirty="0">
                <a:cs typeface="Georgia"/>
              </a:rPr>
              <a:t>for </a:t>
            </a:r>
            <a:r>
              <a:rPr lang="en-US" sz="2400" spc="-25" dirty="0">
                <a:cs typeface="Georgia"/>
              </a:rPr>
              <a:t>classification, </a:t>
            </a:r>
            <a:r>
              <a:rPr lang="en-US" sz="2400" dirty="0">
                <a:cs typeface="Georgia"/>
              </a:rPr>
              <a:t>but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25" dirty="0">
                <a:cs typeface="Georgia"/>
              </a:rPr>
              <a:t>instance </a:t>
            </a:r>
            <a:r>
              <a:rPr lang="en-US" sz="2400" spc="-35" dirty="0">
                <a:cs typeface="Georgia"/>
              </a:rPr>
              <a:t>is </a:t>
            </a:r>
            <a:r>
              <a:rPr lang="en-US" sz="2400" spc="-40" dirty="0">
                <a:cs typeface="Georgia"/>
              </a:rPr>
              <a:t>missing </a:t>
            </a:r>
            <a:r>
              <a:rPr lang="en-US" sz="2400" spc="-15" dirty="0">
                <a:cs typeface="Georgia"/>
              </a:rPr>
              <a:t>the  </a:t>
            </a:r>
            <a:r>
              <a:rPr lang="en-US" sz="2400" spc="-30" dirty="0">
                <a:cs typeface="Georgia"/>
              </a:rPr>
              <a:t>value </a:t>
            </a:r>
            <a:r>
              <a:rPr lang="en-US" sz="2400" spc="-35" dirty="0">
                <a:cs typeface="Georgia"/>
              </a:rPr>
              <a:t>for </a:t>
            </a:r>
            <a:r>
              <a:rPr lang="en-US" sz="2400" spc="-50" dirty="0">
                <a:cs typeface="Georgia"/>
              </a:rPr>
              <a:t>one </a:t>
            </a:r>
            <a:r>
              <a:rPr lang="en-US" sz="2400" spc="-40" dirty="0">
                <a:cs typeface="Georgia"/>
              </a:rPr>
              <a:t>of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25" dirty="0">
                <a:cs typeface="Georgia"/>
              </a:rPr>
              <a:t>predictor </a:t>
            </a:r>
            <a:r>
              <a:rPr lang="en-US" sz="2400" spc="-5" dirty="0">
                <a:cs typeface="Georgia"/>
              </a:rPr>
              <a:t>attributes. </a:t>
            </a:r>
            <a:r>
              <a:rPr lang="en-US" sz="2400" spc="25" dirty="0">
                <a:cs typeface="Georgia"/>
              </a:rPr>
              <a:t>That </a:t>
            </a:r>
            <a:r>
              <a:rPr lang="en-US" sz="2400" spc="-5" dirty="0">
                <a:cs typeface="Georgia"/>
              </a:rPr>
              <a:t>just </a:t>
            </a:r>
            <a:r>
              <a:rPr lang="en-US" sz="2400" spc="-45" dirty="0">
                <a:cs typeface="Georgia"/>
              </a:rPr>
              <a:t>means </a:t>
            </a:r>
            <a:r>
              <a:rPr lang="en-US" sz="2400" spc="10" dirty="0">
                <a:cs typeface="Georgia"/>
              </a:rPr>
              <a:t>that </a:t>
            </a:r>
            <a:r>
              <a:rPr lang="en-US" sz="2400" spc="-25" dirty="0">
                <a:cs typeface="Georgia"/>
              </a:rPr>
              <a:t>there </a:t>
            </a:r>
            <a:r>
              <a:rPr lang="en-US" sz="2400" spc="-30" dirty="0">
                <a:cs typeface="Georgia"/>
              </a:rPr>
              <a:t>are </a:t>
            </a:r>
            <a:r>
              <a:rPr lang="en-US" sz="2400" spc="-40" dirty="0">
                <a:cs typeface="Georgia"/>
              </a:rPr>
              <a:t>fewer </a:t>
            </a:r>
            <a:r>
              <a:rPr lang="en-US" sz="2400" spc="-30" dirty="0">
                <a:cs typeface="Georgia"/>
              </a:rPr>
              <a:t>terms  </a:t>
            </a:r>
            <a:r>
              <a:rPr lang="en-US" sz="2400" spc="-40" dirty="0">
                <a:cs typeface="Georgia"/>
              </a:rPr>
              <a:t>when </a:t>
            </a:r>
            <a:r>
              <a:rPr lang="en-US" sz="2400" spc="-25" dirty="0">
                <a:cs typeface="Georgia"/>
              </a:rPr>
              <a:t>computing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30" dirty="0">
                <a:cs typeface="Georgia"/>
              </a:rPr>
              <a:t>numerator </a:t>
            </a:r>
            <a:r>
              <a:rPr lang="en-US" sz="2400" spc="-35" dirty="0">
                <a:cs typeface="Georgia"/>
              </a:rPr>
              <a:t>in </a:t>
            </a:r>
            <a:r>
              <a:rPr lang="en-US" sz="2400" spc="-20" dirty="0">
                <a:cs typeface="Georgia"/>
              </a:rPr>
              <a:t>Bayes</a:t>
            </a:r>
            <a:r>
              <a:rPr lang="en-US" sz="2400" spc="20" dirty="0">
                <a:cs typeface="Georgia"/>
              </a:rPr>
              <a:t> </a:t>
            </a:r>
            <a:r>
              <a:rPr lang="en-US" sz="2400" spc="-30" dirty="0">
                <a:cs typeface="Georgia"/>
              </a:rPr>
              <a:t>formula.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396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BF86-05A1-CC41-B3AF-914AA0B7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50" y="457200"/>
            <a:ext cx="6995160" cy="430887"/>
          </a:xfrm>
        </p:spPr>
        <p:txBody>
          <a:bodyPr/>
          <a:lstStyle/>
          <a:p>
            <a:pPr algn="ctr" rtl="0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Probability Theory (short review)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ED8C7E5-1D28-024F-869E-1EDC1F6E625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04800" y="1295400"/>
                <a:ext cx="7315200" cy="8305800"/>
              </a:xfrm>
            </p:spPr>
            <p:txBody>
              <a:bodyPr/>
              <a:lstStyle/>
              <a:p>
                <a:pPr marL="151130" marR="5080" indent="-139065">
                  <a:lnSpc>
                    <a:spcPct val="102600"/>
                  </a:lnSpc>
                  <a:spcBef>
                    <a:spcPts val="55"/>
                  </a:spcBef>
                  <a:buFont typeface="Menlo"/>
                  <a:buChar char="•"/>
                  <a:tabLst>
                    <a:tab pos="151765" algn="l"/>
                  </a:tabLst>
                </a:pPr>
                <a:r>
                  <a:rPr lang="en-US" sz="2400" spc="-30" dirty="0">
                    <a:cs typeface="Georgia"/>
                  </a:rPr>
                  <a:t>If </a:t>
                </a:r>
                <a:r>
                  <a:rPr lang="en-US" sz="2400" spc="35" dirty="0">
                    <a:cs typeface="Georgia"/>
                  </a:rPr>
                  <a:t>X </a:t>
                </a:r>
                <a:r>
                  <a:rPr lang="en-US" sz="2400" spc="-30" dirty="0">
                    <a:cs typeface="Georgia"/>
                  </a:rPr>
                  <a:t>and </a:t>
                </a:r>
                <a:r>
                  <a:rPr lang="en-US" sz="2400" spc="140" dirty="0">
                    <a:cs typeface="Georgia"/>
                  </a:rPr>
                  <a:t>Y </a:t>
                </a:r>
                <a:r>
                  <a:rPr lang="en-US" sz="2400" spc="-30" dirty="0">
                    <a:cs typeface="Georgia"/>
                  </a:rPr>
                  <a:t>are </a:t>
                </a:r>
                <a:r>
                  <a:rPr lang="en-US" sz="2400" spc="-35" dirty="0">
                    <a:solidFill>
                      <a:srgbClr val="C00000"/>
                    </a:solidFill>
                    <a:cs typeface="Georgia"/>
                  </a:rPr>
                  <a:t>independent</a:t>
                </a:r>
                <a:r>
                  <a:rPr lang="en-US" sz="2400" spc="-35" dirty="0">
                    <a:cs typeface="Georgia"/>
                  </a:rPr>
                  <a:t> </a:t>
                </a:r>
                <a:r>
                  <a:rPr lang="en-US" sz="2400" spc="-10" dirty="0">
                    <a:cs typeface="Georgia"/>
                  </a:rPr>
                  <a:t>(</a:t>
                </a:r>
                <a:r>
                  <a:rPr lang="en-US" sz="2400" spc="-10" dirty="0" err="1">
                    <a:cs typeface="Georgia"/>
                  </a:rPr>
                  <a:t>ie</a:t>
                </a:r>
                <a:r>
                  <a:rPr lang="en-US" sz="2400" spc="-10" dirty="0">
                    <a:cs typeface="Georgia"/>
                  </a:rPr>
                  <a:t>., </a:t>
                </a:r>
                <a:r>
                  <a:rPr lang="en-US" sz="2400" spc="-15" dirty="0">
                    <a:cs typeface="Georgia"/>
                  </a:rPr>
                  <a:t>the </a:t>
                </a:r>
                <a:r>
                  <a:rPr lang="en-US" sz="2400" spc="-30" dirty="0">
                    <a:cs typeface="Georgia"/>
                  </a:rPr>
                  <a:t>occurrence </a:t>
                </a:r>
                <a:r>
                  <a:rPr lang="en-US" sz="2400" spc="-40" dirty="0">
                    <a:cs typeface="Georgia"/>
                  </a:rPr>
                  <a:t>of </a:t>
                </a:r>
                <a:r>
                  <a:rPr lang="en-US" sz="2400" spc="-50" dirty="0">
                    <a:cs typeface="Georgia"/>
                  </a:rPr>
                  <a:t>one </a:t>
                </a:r>
                <a:r>
                  <a:rPr lang="en-US" sz="2400" spc="-35" dirty="0">
                    <a:cs typeface="Georgia"/>
                  </a:rPr>
                  <a:t>does </a:t>
                </a:r>
                <a:r>
                  <a:rPr lang="en-US" sz="2400" spc="-20" dirty="0">
                    <a:cs typeface="Georgia"/>
                  </a:rPr>
                  <a:t>not affect </a:t>
                </a:r>
                <a:r>
                  <a:rPr lang="en-US" sz="2400" spc="-15" dirty="0">
                    <a:cs typeface="Georgia"/>
                  </a:rPr>
                  <a:t>the probability </a:t>
                </a:r>
                <a:r>
                  <a:rPr lang="en-US" sz="2400" spc="-40" dirty="0">
                    <a:cs typeface="Georgia"/>
                  </a:rPr>
                  <a:t>of  </a:t>
                </a:r>
                <a:r>
                  <a:rPr lang="en-US" sz="2400" spc="-30" dirty="0">
                    <a:cs typeface="Georgia"/>
                  </a:rPr>
                  <a:t>occurrence </a:t>
                </a:r>
                <a:r>
                  <a:rPr lang="en-US" sz="2400" spc="-40" dirty="0">
                    <a:cs typeface="Georgia"/>
                  </a:rPr>
                  <a:t>of </a:t>
                </a:r>
                <a:r>
                  <a:rPr lang="en-US" sz="2400" spc="-15" dirty="0">
                    <a:cs typeface="Georgia"/>
                  </a:rPr>
                  <a:t>the other),</a:t>
                </a:r>
                <a:r>
                  <a:rPr lang="en-US" sz="2400" spc="5" dirty="0">
                    <a:cs typeface="Georgia"/>
                  </a:rPr>
                  <a:t> </a:t>
                </a:r>
                <a:r>
                  <a:rPr lang="en-US" sz="2400" spc="-25" dirty="0">
                    <a:cs typeface="Georgia"/>
                  </a:rPr>
                  <a:t>then</a:t>
                </a:r>
              </a:p>
              <a:p>
                <a:pPr marL="12065" marR="5080">
                  <a:lnSpc>
                    <a:spcPct val="102600"/>
                  </a:lnSpc>
                  <a:spcBef>
                    <a:spcPts val="55"/>
                  </a:spcBef>
                  <a:tabLst>
                    <a:tab pos="15176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Georgia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Georgia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Georgia"/>
                            </a:rPr>
                            <m:t> 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eorgia"/>
                            </a:rPr>
                            <m:t>𝑌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eorgia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eorgia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eorgia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eorgia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eorgia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eorgia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eorgia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eorgia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eorgia"/>
                        </a:rPr>
                        <m:t>)</m:t>
                      </m:r>
                    </m:oMath>
                  </m:oMathPara>
                </a14:m>
                <a:endParaRPr lang="en-US" sz="2400" dirty="0">
                  <a:cs typeface="Georgia"/>
                </a:endParaRPr>
              </a:p>
              <a:p>
                <a:pPr>
                  <a:lnSpc>
                    <a:spcPct val="100000"/>
                  </a:lnSpc>
                  <a:spcBef>
                    <a:spcPts val="15"/>
                  </a:spcBef>
                  <a:buFont typeface="Menlo"/>
                  <a:buChar char="•"/>
                </a:pPr>
                <a:endParaRPr lang="en-US" sz="2400" dirty="0">
                  <a:cs typeface="Georgia"/>
                </a:endParaRPr>
              </a:p>
              <a:p>
                <a:pPr marL="139065" algn="ctr">
                  <a:lnSpc>
                    <a:spcPct val="100000"/>
                  </a:lnSpc>
                </a:pPr>
                <a:endParaRPr lang="en-US" sz="2400" dirty="0">
                  <a:cs typeface="Georgia"/>
                </a:endParaRPr>
              </a:p>
              <a:p>
                <a:pPr marL="151130" indent="-139065">
                  <a:lnSpc>
                    <a:spcPct val="100000"/>
                  </a:lnSpc>
                  <a:spcBef>
                    <a:spcPts val="1380"/>
                  </a:spcBef>
                  <a:buFont typeface="Menlo"/>
                  <a:buChar char="•"/>
                  <a:tabLst>
                    <a:tab pos="151765" algn="l"/>
                  </a:tabLst>
                </a:pPr>
                <a:r>
                  <a:rPr lang="en-US" sz="2400" spc="-30" dirty="0">
                    <a:cs typeface="Georgia"/>
                  </a:rPr>
                  <a:t>If </a:t>
                </a:r>
                <a:r>
                  <a:rPr lang="en-US" sz="2400" spc="35" dirty="0">
                    <a:cs typeface="Georgia"/>
                  </a:rPr>
                  <a:t>X </a:t>
                </a:r>
                <a:r>
                  <a:rPr lang="en-US" sz="2400" spc="-30" dirty="0">
                    <a:cs typeface="Georgia"/>
                  </a:rPr>
                  <a:t>and </a:t>
                </a:r>
                <a:r>
                  <a:rPr lang="en-US" sz="2400" spc="140" dirty="0">
                    <a:cs typeface="Georgia"/>
                  </a:rPr>
                  <a:t>Y </a:t>
                </a:r>
                <a:r>
                  <a:rPr lang="en-US" sz="2400" spc="-30" dirty="0">
                    <a:cs typeface="Georgia"/>
                  </a:rPr>
                  <a:t>are </a:t>
                </a:r>
                <a:r>
                  <a:rPr lang="en-US" sz="2400" spc="-20" dirty="0">
                    <a:solidFill>
                      <a:srgbClr val="C00000"/>
                    </a:solidFill>
                    <a:cs typeface="Georgia"/>
                  </a:rPr>
                  <a:t>conditionally </a:t>
                </a:r>
                <a:r>
                  <a:rPr lang="en-US" sz="2400" spc="-30" dirty="0">
                    <a:solidFill>
                      <a:srgbClr val="C00000"/>
                    </a:solidFill>
                    <a:cs typeface="Georgia"/>
                  </a:rPr>
                  <a:t>independent </a:t>
                </a:r>
                <a:r>
                  <a:rPr lang="en-US" sz="2400" spc="-30" dirty="0">
                    <a:cs typeface="Georgia"/>
                  </a:rPr>
                  <a:t>given</a:t>
                </a:r>
                <a:r>
                  <a:rPr lang="en-US" sz="2400" spc="-130" dirty="0">
                    <a:cs typeface="Georgia"/>
                  </a:rPr>
                  <a:t> </a:t>
                </a:r>
                <a:r>
                  <a:rPr lang="en-US" sz="2400" spc="5" dirty="0">
                    <a:cs typeface="Georgia"/>
                  </a:rPr>
                  <a:t>Z, </a:t>
                </a:r>
                <a:r>
                  <a:rPr lang="en-US" sz="2400" spc="-25" dirty="0">
                    <a:cs typeface="Georgia"/>
                  </a:rPr>
                  <a:t>then</a:t>
                </a:r>
              </a:p>
              <a:p>
                <a:pPr marL="12065">
                  <a:lnSpc>
                    <a:spcPct val="100000"/>
                  </a:lnSpc>
                  <a:spcBef>
                    <a:spcPts val="1380"/>
                  </a:spcBef>
                  <a:tabLst>
                    <a:tab pos="151765" algn="l"/>
                  </a:tabLst>
                </a:pPr>
                <a:r>
                  <a:rPr lang="en-US" sz="2400" dirty="0">
                    <a:cs typeface="Georgia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Georgia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Georgia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Georgia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Georgia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eorgia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Georgia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Georgia"/>
                          </a:rPr>
                          <m:t> </m:t>
                        </m:r>
                        <m:d>
                          <m:dPr>
                            <m:beg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Georgia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Georgia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Georgia"/>
                              </a:rPr>
                              <m:t>𝑍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Georgia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Georgia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Georgia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Georgia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Georgia"/>
                              </a:rPr>
                              <m:t> 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Georgia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Georgia"/>
                          </a:rPr>
                          <m:t>𝑍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Georgia"/>
                          </a:rPr>
                          <m:t>) 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Georgia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Georgia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Georgia"/>
                              </a:rPr>
                              <m:t>𝑌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Georgia"/>
                              </a:rPr>
                              <m:t> 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Georgia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Georgia"/>
                          </a:rPr>
                          <m:t>𝑍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Georgia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>
                  <a:cs typeface="Georgia"/>
                </a:endParaRPr>
              </a:p>
              <a:p>
                <a:pPr marL="12065">
                  <a:lnSpc>
                    <a:spcPct val="100000"/>
                  </a:lnSpc>
                  <a:spcBef>
                    <a:spcPts val="1380"/>
                  </a:spcBef>
                  <a:tabLst>
                    <a:tab pos="151765" algn="l"/>
                  </a:tabLst>
                </a:pPr>
                <a:r>
                  <a:rPr lang="en-US" sz="2400" dirty="0">
                    <a:cs typeface="Georgia"/>
                  </a:rPr>
                  <a:t>   and also</a:t>
                </a:r>
              </a:p>
              <a:p>
                <a:pPr marL="12065">
                  <a:lnSpc>
                    <a:spcPct val="100000"/>
                  </a:lnSpc>
                  <a:spcBef>
                    <a:spcPts val="1380"/>
                  </a:spcBef>
                  <a:tabLst>
                    <a:tab pos="151765" algn="l"/>
                  </a:tabLst>
                </a:pPr>
                <a:r>
                  <a:rPr lang="en-US" sz="2400" dirty="0">
                    <a:cs typeface="Georgia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Georgia"/>
                      </a:rPr>
                      <m:t>    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Georgia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Georgia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Georgia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Georgia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Georgia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Georgia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Georgia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Georgia"/>
                      </a:rPr>
                      <m:t>𝑍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Georgia"/>
                      </a:rPr>
                      <m:t>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Georgia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Georgia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Georgia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Georgia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Georgia"/>
                      </a:rPr>
                      <m:t>𝑍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Georgia"/>
                      </a:rPr>
                      <m:t>)</m:t>
                    </m:r>
                  </m:oMath>
                </a14:m>
                <a:endParaRPr lang="en-US" sz="2400" b="0" dirty="0">
                  <a:cs typeface="Georgia"/>
                </a:endParaRPr>
              </a:p>
              <a:p>
                <a:pPr marL="12065">
                  <a:lnSpc>
                    <a:spcPct val="100000"/>
                  </a:lnSpc>
                  <a:spcBef>
                    <a:spcPts val="1380"/>
                  </a:spcBef>
                  <a:tabLst>
                    <a:tab pos="151765" algn="l"/>
                  </a:tabLst>
                </a:pPr>
                <a:endParaRPr lang="en-US" sz="2400" dirty="0">
                  <a:cs typeface="Georgia"/>
                </a:endParaRPr>
              </a:p>
              <a:p>
                <a:pPr marL="12065">
                  <a:lnSpc>
                    <a:spcPct val="100000"/>
                  </a:lnSpc>
                  <a:spcBef>
                    <a:spcPts val="1380"/>
                  </a:spcBef>
                  <a:tabLst>
                    <a:tab pos="151765" algn="l"/>
                  </a:tabLst>
                </a:pPr>
                <a:endParaRPr lang="en-US" sz="2400" dirty="0">
                  <a:cs typeface="Georgia"/>
                </a:endParaRPr>
              </a:p>
              <a:p>
                <a:pPr marL="138430" algn="ctr">
                  <a:lnSpc>
                    <a:spcPct val="100000"/>
                  </a:lnSpc>
                  <a:spcBef>
                    <a:spcPts val="1380"/>
                  </a:spcBef>
                </a:pPr>
                <a:endParaRPr lang="en-US" sz="2400" dirty="0">
                  <a:cs typeface="Georgia"/>
                </a:endParaRPr>
              </a:p>
              <a:p>
                <a:pPr marL="0" algn="l" rtl="0"/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ED8C7E5-1D28-024F-869E-1EDC1F6E6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95400"/>
                <a:ext cx="7315200" cy="8305800"/>
              </a:xfrm>
              <a:blipFill>
                <a:blip r:embed="rId2"/>
                <a:stretch>
                  <a:fillRect l="-2431" t="-1069" r="-3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50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6926-0366-A442-BA6F-D6DAB417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276999"/>
          </a:xfrm>
        </p:spPr>
        <p:txBody>
          <a:bodyPr/>
          <a:lstStyle/>
          <a:p>
            <a:pPr rt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93C9F-F444-E24D-A80E-5E5233D45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431" y="560248"/>
            <a:ext cx="6995160" cy="369332"/>
          </a:xfrm>
        </p:spPr>
        <p:txBody>
          <a:bodyPr/>
          <a:lstStyle/>
          <a:p>
            <a:pPr marL="0" algn="l" rtl="0"/>
            <a:r>
              <a:rPr lang="en-US" sz="24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E6FF60-C3F2-D04A-AA94-07FA928FE13F}"/>
              </a:ext>
            </a:extLst>
          </p:cNvPr>
          <p:cNvSpPr/>
          <p:nvPr/>
        </p:nvSpPr>
        <p:spPr>
          <a:xfrm>
            <a:off x="990600" y="2895600"/>
            <a:ext cx="1828800" cy="68580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DA937-A571-5345-8C65-3FBD6854A79E}"/>
              </a:ext>
            </a:extLst>
          </p:cNvPr>
          <p:cNvSpPr txBox="1"/>
          <p:nvPr/>
        </p:nvSpPr>
        <p:spPr>
          <a:xfrm>
            <a:off x="3057589" y="1529834"/>
            <a:ext cx="135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Strep Throat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BB900E-1882-0846-BFBB-B7D2361B069A}"/>
              </a:ext>
            </a:extLst>
          </p:cNvPr>
          <p:cNvSpPr/>
          <p:nvPr/>
        </p:nvSpPr>
        <p:spPr>
          <a:xfrm>
            <a:off x="4648200" y="2895600"/>
            <a:ext cx="1828800" cy="68580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BFB7F3-CFB4-6F41-AD1B-DD2BF9FBDBC9}"/>
              </a:ext>
            </a:extLst>
          </p:cNvPr>
          <p:cNvSpPr/>
          <p:nvPr/>
        </p:nvSpPr>
        <p:spPr>
          <a:xfrm>
            <a:off x="2791839" y="1375913"/>
            <a:ext cx="1828800" cy="68580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363785-E04F-ED41-9000-E13026597F23}"/>
              </a:ext>
            </a:extLst>
          </p:cNvPr>
          <p:cNvCxnSpPr>
            <a:cxnSpLocks/>
          </p:cNvCxnSpPr>
          <p:nvPr/>
        </p:nvCxnSpPr>
        <p:spPr>
          <a:xfrm flipH="1">
            <a:off x="1939384" y="2053087"/>
            <a:ext cx="1481996" cy="84251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D01305-6BDA-B14C-98DF-9B96E2E5EDA1}"/>
              </a:ext>
            </a:extLst>
          </p:cNvPr>
          <p:cNvCxnSpPr>
            <a:endCxn id="6" idx="0"/>
          </p:cNvCxnSpPr>
          <p:nvPr/>
        </p:nvCxnSpPr>
        <p:spPr>
          <a:xfrm>
            <a:off x="4038600" y="2057400"/>
            <a:ext cx="1524000" cy="83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280B9A-9623-0140-BBDC-EFA262C8720C}"/>
              </a:ext>
            </a:extLst>
          </p:cNvPr>
          <p:cNvSpPr txBox="1"/>
          <p:nvPr/>
        </p:nvSpPr>
        <p:spPr>
          <a:xfrm>
            <a:off x="1555577" y="3058147"/>
            <a:ext cx="69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DEEDCC-D36D-144C-AB76-53187F6E7212}"/>
              </a:ext>
            </a:extLst>
          </p:cNvPr>
          <p:cNvSpPr txBox="1"/>
          <p:nvPr/>
        </p:nvSpPr>
        <p:spPr>
          <a:xfrm>
            <a:off x="4924861" y="3070368"/>
            <a:ext cx="127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Sore Throat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AF57CC-13A3-4D4A-AD0B-4674BB58A0B3}"/>
              </a:ext>
            </a:extLst>
          </p:cNvPr>
          <p:cNvSpPr/>
          <p:nvPr/>
        </p:nvSpPr>
        <p:spPr>
          <a:xfrm>
            <a:off x="1322961" y="7888221"/>
            <a:ext cx="1828800" cy="6858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DE22C8-ED6A-B74C-9D59-8035A518019F}"/>
              </a:ext>
            </a:extLst>
          </p:cNvPr>
          <p:cNvSpPr txBox="1"/>
          <p:nvPr/>
        </p:nvSpPr>
        <p:spPr>
          <a:xfrm>
            <a:off x="3267124" y="6537635"/>
            <a:ext cx="155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Truck Accident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28FFE56-2B8C-494E-AC62-4DCD87EA310A}"/>
              </a:ext>
            </a:extLst>
          </p:cNvPr>
          <p:cNvSpPr/>
          <p:nvPr/>
        </p:nvSpPr>
        <p:spPr>
          <a:xfrm>
            <a:off x="4980561" y="7888221"/>
            <a:ext cx="1828800" cy="6858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E31A082-D1FD-A44E-A357-C40D7193408B}"/>
              </a:ext>
            </a:extLst>
          </p:cNvPr>
          <p:cNvSpPr/>
          <p:nvPr/>
        </p:nvSpPr>
        <p:spPr>
          <a:xfrm>
            <a:off x="3124200" y="6368534"/>
            <a:ext cx="1828800" cy="6858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155700-7796-044E-9BD1-D6C80CD451F2}"/>
              </a:ext>
            </a:extLst>
          </p:cNvPr>
          <p:cNvCxnSpPr>
            <a:cxnSpLocks/>
          </p:cNvCxnSpPr>
          <p:nvPr/>
        </p:nvCxnSpPr>
        <p:spPr>
          <a:xfrm flipH="1">
            <a:off x="2271745" y="7045708"/>
            <a:ext cx="1481996" cy="8425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70C737-06F3-144C-B16A-77B5DFEF7552}"/>
              </a:ext>
            </a:extLst>
          </p:cNvPr>
          <p:cNvCxnSpPr>
            <a:endCxn id="38" idx="0"/>
          </p:cNvCxnSpPr>
          <p:nvPr/>
        </p:nvCxnSpPr>
        <p:spPr>
          <a:xfrm>
            <a:off x="4370961" y="7050021"/>
            <a:ext cx="1524000" cy="8382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65E186C-8F59-DD49-8EB6-B1BD3594DB86}"/>
              </a:ext>
            </a:extLst>
          </p:cNvPr>
          <p:cNvSpPr txBox="1"/>
          <p:nvPr/>
        </p:nvSpPr>
        <p:spPr>
          <a:xfrm>
            <a:off x="5525212" y="8065312"/>
            <a:ext cx="73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Police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1D88AE-3261-6B4D-A890-EC89A504C677}"/>
              </a:ext>
            </a:extLst>
          </p:cNvPr>
          <p:cNvSpPr txBox="1"/>
          <p:nvPr/>
        </p:nvSpPr>
        <p:spPr>
          <a:xfrm>
            <a:off x="1627232" y="8063791"/>
            <a:ext cx="12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Slow Traffic</a:t>
            </a:r>
          </a:p>
        </p:txBody>
      </p:sp>
    </p:spTree>
    <p:extLst>
      <p:ext uri="{BB962C8B-B14F-4D97-AF65-F5344CB8AC3E}">
        <p14:creationId xmlns:p14="http://schemas.microsoft.com/office/powerpoint/2010/main" val="209779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6926-0366-A442-BA6F-D6DAB417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276999"/>
          </a:xfrm>
        </p:spPr>
        <p:txBody>
          <a:bodyPr/>
          <a:lstStyle/>
          <a:p>
            <a:pPr rt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93C9F-F444-E24D-A80E-5E5233D45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431" y="560248"/>
            <a:ext cx="6995160" cy="369332"/>
          </a:xfrm>
        </p:spPr>
        <p:txBody>
          <a:bodyPr/>
          <a:lstStyle/>
          <a:p>
            <a:pPr marL="0" algn="l" rtl="0"/>
            <a:r>
              <a:rPr lang="en-US" sz="24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E6FF60-C3F2-D04A-AA94-07FA928FE13F}"/>
              </a:ext>
            </a:extLst>
          </p:cNvPr>
          <p:cNvSpPr/>
          <p:nvPr/>
        </p:nvSpPr>
        <p:spPr>
          <a:xfrm>
            <a:off x="403107" y="2905747"/>
            <a:ext cx="1828800" cy="68580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DA937-A571-5345-8C65-3FBD6854A79E}"/>
              </a:ext>
            </a:extLst>
          </p:cNvPr>
          <p:cNvSpPr txBox="1"/>
          <p:nvPr/>
        </p:nvSpPr>
        <p:spPr>
          <a:xfrm>
            <a:off x="3228383" y="1543258"/>
            <a:ext cx="101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Covid-19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BB900E-1882-0846-BFBB-B7D2361B069A}"/>
              </a:ext>
            </a:extLst>
          </p:cNvPr>
          <p:cNvSpPr/>
          <p:nvPr/>
        </p:nvSpPr>
        <p:spPr>
          <a:xfrm>
            <a:off x="5565893" y="2884501"/>
            <a:ext cx="1828800" cy="68580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BFB7F3-CFB4-6F41-AD1B-DD2BF9FBDBC9}"/>
              </a:ext>
            </a:extLst>
          </p:cNvPr>
          <p:cNvSpPr/>
          <p:nvPr/>
        </p:nvSpPr>
        <p:spPr>
          <a:xfrm>
            <a:off x="2791839" y="1375913"/>
            <a:ext cx="1828800" cy="68580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363785-E04F-ED41-9000-E13026597F23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317507" y="2053087"/>
            <a:ext cx="2103874" cy="852660"/>
          </a:xfrm>
          <a:prstGeom prst="straightConnector1">
            <a:avLst/>
          </a:prstGeom>
          <a:ln w="381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D01305-6BDA-B14C-98DF-9B96E2E5EDA1}"/>
              </a:ext>
            </a:extLst>
          </p:cNvPr>
          <p:cNvCxnSpPr>
            <a:cxnSpLocks/>
          </p:cNvCxnSpPr>
          <p:nvPr/>
        </p:nvCxnSpPr>
        <p:spPr>
          <a:xfrm>
            <a:off x="4548864" y="1888067"/>
            <a:ext cx="1699536" cy="996434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280B9A-9623-0140-BBDC-EFA262C8720C}"/>
              </a:ext>
            </a:extLst>
          </p:cNvPr>
          <p:cNvSpPr txBox="1"/>
          <p:nvPr/>
        </p:nvSpPr>
        <p:spPr>
          <a:xfrm>
            <a:off x="968084" y="3069736"/>
            <a:ext cx="69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DEEDCC-D36D-144C-AB76-53187F6E7212}"/>
              </a:ext>
            </a:extLst>
          </p:cNvPr>
          <p:cNvSpPr txBox="1"/>
          <p:nvPr/>
        </p:nvSpPr>
        <p:spPr>
          <a:xfrm>
            <a:off x="5780853" y="3042735"/>
            <a:ext cx="137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Loss-of-taste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8D79C89-F153-E34C-BD74-74CBF65F486B}"/>
              </a:ext>
            </a:extLst>
          </p:cNvPr>
          <p:cNvSpPr/>
          <p:nvPr/>
        </p:nvSpPr>
        <p:spPr>
          <a:xfrm>
            <a:off x="3109147" y="2907427"/>
            <a:ext cx="1828800" cy="68580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2D116-4770-3142-BE7D-FB31A1172C87}"/>
              </a:ext>
            </a:extLst>
          </p:cNvPr>
          <p:cNvSpPr txBox="1"/>
          <p:nvPr/>
        </p:nvSpPr>
        <p:spPr>
          <a:xfrm>
            <a:off x="3593832" y="307980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Cough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29C4B3-746B-2E4B-96A9-44A004CA895C}"/>
              </a:ext>
            </a:extLst>
          </p:cNvPr>
          <p:cNvCxnSpPr>
            <a:endCxn id="23" idx="0"/>
          </p:cNvCxnSpPr>
          <p:nvPr/>
        </p:nvCxnSpPr>
        <p:spPr>
          <a:xfrm>
            <a:off x="3886200" y="2053087"/>
            <a:ext cx="137347" cy="854340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57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E2CF-8DBD-D04B-AD4F-7F9E1540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6995160" cy="430887"/>
          </a:xfrm>
        </p:spPr>
        <p:txBody>
          <a:bodyPr/>
          <a:lstStyle/>
          <a:p>
            <a:pPr algn="ctr" rtl="0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Bayes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D86A6A9-DFE1-8346-975D-17E5E86874A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6200" y="990600"/>
                <a:ext cx="7620000" cy="12013673"/>
              </a:xfrm>
            </p:spPr>
            <p:txBody>
              <a:bodyPr/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endChr m:val="|"/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lang="en-US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  <m:d>
                            <m:dPr>
                              <m:endChr m:val="|"/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b="1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lang="en-US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US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lang="en-US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US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pPr marL="285750" indent="-285750" algn="l" rtl="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l" rtl="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Bayes Rule enables the computation of causal probability from evidence</a:t>
                </a:r>
              </a:p>
              <a:p>
                <a:pPr marL="742950" lvl="1" indent="-285750" algn="l" rtl="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Bayes Rule will allow us to compute a class value from the conditional probabilities of its predictor attributes</a:t>
                </a:r>
              </a:p>
              <a:p>
                <a:pPr marL="742950" lvl="1" indent="-285750" algn="l" rtl="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algn="l" rtl="0"/>
                <a:r>
                  <a:rPr lang="en-US" sz="2400" dirty="0"/>
                  <a:t>          </a:t>
                </a:r>
                <a:r>
                  <a:rPr lang="en-US" sz="2000" dirty="0"/>
                  <a:t>P(Covid-19 | Cough)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Cough</m:t>
                        </m:r>
                        <m:r>
                          <m:rPr>
                            <m:nor/>
                          </m:rPr>
                          <a:rPr lang="en-US" sz="2000" dirty="0"/>
                          <m:t> |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Covid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−19)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Covid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−19)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Cough</m:t>
                        </m:r>
                        <m:r>
                          <m:rPr>
                            <m:nor/>
                          </m:rPr>
                          <a:rPr lang="en-US" sz="2000" dirty="0"/>
                          <m:t>) </m:t>
                        </m:r>
                      </m:den>
                    </m:f>
                  </m:oMath>
                </a14:m>
                <a:endParaRPr lang="en-US" sz="2000" dirty="0"/>
              </a:p>
              <a:p>
                <a:pPr algn="l" rtl="0"/>
                <a:endParaRPr lang="en-US" sz="2000" dirty="0"/>
              </a:p>
              <a:p>
                <a:pPr algn="l" rtl="0"/>
                <a:r>
                  <a:rPr lang="en-US" sz="2400" dirty="0"/>
                  <a:t> </a:t>
                </a:r>
              </a:p>
              <a:p>
                <a:pPr algn="l" rtl="0"/>
                <a:r>
                  <a:rPr lang="en-US" sz="2400" dirty="0"/>
                  <a:t>Extending Bayes Rule:</a:t>
                </a:r>
              </a:p>
              <a:p>
                <a:pPr algn="l" rtl="0"/>
                <a:r>
                  <a:rPr lang="en-US" sz="2400" dirty="0"/>
                  <a:t>              P(Y | X</a:t>
                </a:r>
                <a:r>
                  <a:rPr lang="en-US" sz="2400" baseline="-25000" dirty="0"/>
                  <a:t>1 </a:t>
                </a:r>
                <a:r>
                  <a:rPr lang="en-US" sz="2400" dirty="0"/>
                  <a:t>,X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2400" dirty="0"/>
                          <m:t> | </m:t>
                        </m:r>
                        <m:r>
                          <m:rPr>
                            <m:nor/>
                          </m:rPr>
                          <a:rPr lang="en-US" sz="2400" dirty="0"/>
                          <m:t>Y</m:t>
                        </m:r>
                        <m:r>
                          <m:rPr>
                            <m:nor/>
                          </m:rPr>
                          <a:rPr lang="en-US" sz="2400" dirty="0"/>
                          <m:t>,</m:t>
                        </m:r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sz="2400" dirty="0"/>
                          <m:t>)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r>
                          <m:rPr>
                            <m:nor/>
                          </m:rPr>
                          <a:rPr lang="en-US" sz="2400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2 </m:t>
                        </m:r>
                        <m:r>
                          <m:rPr>
                            <m:nor/>
                          </m:rPr>
                          <a:rPr lang="en-US" sz="2400" dirty="0"/>
                          <m:t>| </m:t>
                        </m:r>
                        <m:r>
                          <m:rPr>
                            <m:nor/>
                          </m:rPr>
                          <a:rPr lang="en-US" sz="2400" dirty="0"/>
                          <m:t>Y</m:t>
                        </m:r>
                        <m:r>
                          <m:rPr>
                            <m:nor/>
                          </m:rPr>
                          <a:rPr lang="en-US" sz="2400" dirty="0"/>
                          <m:t>)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dirty="0"/>
                          <m:t>Y</m:t>
                        </m:r>
                        <m:r>
                          <m:rPr>
                            <m:nor/>
                          </m:rPr>
                          <a:rPr lang="en-US" sz="2400" dirty="0"/>
                          <m:t>)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2400" dirty="0"/>
                          <m:t> | </m:t>
                        </m:r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sz="2400" dirty="0"/>
                          <m:t>)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r>
                          <m:rPr>
                            <m:nor/>
                          </m:rPr>
                          <a:rPr lang="en-US" sz="2400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sz="2400" dirty="0"/>
                          <m:t>) </m:t>
                        </m:r>
                      </m:den>
                    </m:f>
                  </m:oMath>
                </a14:m>
                <a:endParaRPr lang="en-US" sz="2400" dirty="0"/>
              </a:p>
              <a:p>
                <a:pPr algn="l" rtl="0"/>
                <a:endParaRPr lang="en-US" sz="2400" dirty="0"/>
              </a:p>
              <a:p>
                <a:pPr algn="l" rtl="0"/>
                <a:r>
                  <a:rPr lang="en-US" sz="2400" dirty="0"/>
                  <a:t>   </a:t>
                </a:r>
              </a:p>
              <a:p>
                <a:pPr algn="l" rtl="0"/>
                <a:r>
                  <a:rPr lang="en-US" sz="2000" dirty="0"/>
                  <a:t>P(Covid-19 | </a:t>
                </a:r>
                <a:r>
                  <a:rPr lang="en-US" sz="2000" dirty="0" err="1"/>
                  <a:t>Fever,Cough</a:t>
                </a:r>
                <a:r>
                  <a:rPr lang="en-US" sz="2000" dirty="0"/>
                  <a:t>) =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Fever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| </m:t>
                          </m:r>
                          <m:r>
                            <m:rPr>
                              <m:nor/>
                            </m:rPr>
                            <a:rPr lang="en-US" sz="2000" b="0" i="0" dirty="0" smtClean="0"/>
                            <m:t>Covid</m:t>
                          </m:r>
                          <m:r>
                            <m:rPr>
                              <m:nor/>
                            </m:rPr>
                            <a:rPr lang="en-US" sz="2000" b="0" i="0" dirty="0" smtClean="0"/>
                            <m:t>−19, </m:t>
                          </m:r>
                          <m:r>
                            <m:rPr>
                              <m:nor/>
                            </m:rPr>
                            <a:rPr lang="en-US" sz="2000" b="0" i="0" dirty="0" smtClean="0"/>
                            <m:t>Cough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000" b="0" i="0" dirty="0" smtClean="0"/>
                            <m:t>Cough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| </m:t>
                          </m:r>
                          <m:r>
                            <m:rPr>
                              <m:nor/>
                            </m:rPr>
                            <a:rPr lang="en-US" sz="2000" b="0" i="0" dirty="0" smtClean="0"/>
                            <m:t>Covid</m:t>
                          </m:r>
                          <m:r>
                            <m:rPr>
                              <m:nor/>
                            </m:rPr>
                            <a:rPr lang="en-US" sz="2000" b="0" i="0" dirty="0" smtClean="0"/>
                            <m:t>−19)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000" b="0" i="0" dirty="0" smtClean="0"/>
                            <m:t>Covid</m:t>
                          </m:r>
                          <m:r>
                            <m:rPr>
                              <m:nor/>
                            </m:rPr>
                            <a:rPr lang="en-US" sz="2000" b="0" i="0" dirty="0" smtClean="0"/>
                            <m:t>−19)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0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Fever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| </m:t>
                          </m:r>
                          <m:r>
                            <m:rPr>
                              <m:nor/>
                            </m:rPr>
                            <a:rPr lang="en-US" sz="2000" b="0" i="0" dirty="0" smtClean="0"/>
                            <m:t>Cough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000" b="0" i="0" dirty="0" smtClean="0"/>
                            <m:t>Cough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 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algn="l" rtl="0"/>
                <a:r>
                  <a:rPr lang="en-US" sz="2000" dirty="0"/>
                  <a:t>   </a:t>
                </a:r>
              </a:p>
              <a:p>
                <a:pPr algn="l" rtl="0"/>
                <a:endParaRPr lang="en-US" sz="2400" dirty="0"/>
              </a:p>
              <a:p>
                <a:pPr algn="l" rtl="0"/>
                <a:endParaRPr lang="en-US" sz="2400" dirty="0"/>
              </a:p>
              <a:p>
                <a:pPr marL="285750" indent="-285750" algn="l" rtl="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 algn="l" rtl="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 algn="l" rtl="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 algn="l" rtl="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 algn="l" rtl="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 algn="l" rtl="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 algn="l" rtl="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 algn="l" rtl="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 algn="l" rtl="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 algn="l" rtl="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 algn="l" rtl="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D86A6A9-DFE1-8346-975D-17E5E8687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" y="990600"/>
                <a:ext cx="7620000" cy="12013673"/>
              </a:xfrm>
              <a:blipFill>
                <a:blip r:embed="rId2"/>
                <a:stretch>
                  <a:fillRect l="-2163" t="-211" r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05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5C06-1031-7A41-B933-DFA9505B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09" y="1173910"/>
            <a:ext cx="7002780" cy="430887"/>
          </a:xfrm>
        </p:spPr>
        <p:txBody>
          <a:bodyPr/>
          <a:lstStyle/>
          <a:p>
            <a:pPr algn="ctr" rtl="0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Bayes Rule (generalized)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39CF8-064E-B645-BBE4-EF657E773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83" y="2667000"/>
            <a:ext cx="7471833" cy="381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8E33E1F-3F81-EC46-8A68-8057DDD3E8F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0" y="2287187"/>
                <a:ext cx="7772400" cy="7663636"/>
              </a:xfrm>
            </p:spPr>
            <p:txBody>
              <a:bodyPr/>
              <a:lstStyle/>
              <a:p>
                <a:pPr marL="0" algn="l" rtl="0"/>
                <a:endParaRPr lang="en-US" dirty="0"/>
              </a:p>
              <a:p>
                <a:pPr marL="0" algn="l" rtl="0"/>
                <a:endParaRPr lang="en-US" dirty="0"/>
              </a:p>
              <a:p>
                <a:pPr marL="0" algn="l" rtl="0"/>
                <a:endParaRPr lang="en-US" dirty="0"/>
              </a:p>
              <a:p>
                <a:pPr marL="0" algn="l" rtl="0"/>
                <a:endParaRPr lang="en-US" dirty="0"/>
              </a:p>
              <a:p>
                <a:pPr marL="0" algn="l" rtl="0"/>
                <a:r>
                  <a:rPr lang="en-US" dirty="0"/>
                  <a:t>P(Covid-19 | Fever, Cough, Loss-of-taste) =</a:t>
                </a:r>
              </a:p>
              <a:p>
                <a:pPr algn="l" rtl="0"/>
                <a:r>
                  <a:rPr lang="en-US" dirty="0"/>
                  <a:t>     P(Fever | Covid-19, Cough, Loss-of-taste)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P(Cough | Covid-19,Loss-of-taste)</a:t>
                </a:r>
              </a:p>
              <a:p>
                <a:pPr algn="l" rtl="0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P(Loss-of-taste | Covid-19)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P(Covid-19)</a:t>
                </a:r>
              </a:p>
              <a:p>
                <a:pPr algn="l" rtl="0"/>
                <a:r>
                  <a:rPr lang="en-US" dirty="0"/>
                  <a:t>   --------------------------------------------------------------------------------------------------------</a:t>
                </a:r>
              </a:p>
              <a:p>
                <a:pPr algn="l" rtl="0"/>
                <a:r>
                  <a:rPr lang="en-US" dirty="0"/>
                  <a:t>   P(Fever | Cough, Loss-of-taste)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P(Cough | Loss-of-taste)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P(Loss-of-taste)</a:t>
                </a:r>
              </a:p>
              <a:p>
                <a:pPr marL="0" algn="l" rtl="0"/>
                <a:endParaRPr lang="en-US" dirty="0"/>
              </a:p>
              <a:p>
                <a:pPr marL="0" algn="l" rtl="0"/>
                <a:endParaRPr lang="en-US" dirty="0"/>
              </a:p>
              <a:p>
                <a:pPr marL="0" algn="l" rtl="0"/>
                <a:r>
                  <a:rPr lang="en-US" dirty="0"/>
                  <a:t>    </a:t>
                </a:r>
              </a:p>
              <a:p>
                <a:pPr marL="0" algn="l" rtl="0"/>
                <a:endParaRPr lang="en-US" sz="2400" dirty="0"/>
              </a:p>
              <a:p>
                <a:pPr marL="0" algn="l" rtl="0"/>
                <a:r>
                  <a:rPr lang="en-US" sz="2400" dirty="0"/>
                  <a:t>If 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 X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… , 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n</a:t>
                </a:r>
                <a:r>
                  <a:rPr lang="en-US" sz="2400" dirty="0"/>
                  <a:t> are conditionally independent given Y, then</a:t>
                </a:r>
              </a:p>
              <a:p>
                <a:pPr marL="0" algn="l" rtl="0"/>
                <a:endParaRPr lang="en-US" sz="2400" dirty="0"/>
              </a:p>
              <a:p>
                <a:pPr marL="0" algn="l" rtl="0"/>
                <a:endParaRPr lang="en-US" sz="2400" dirty="0"/>
              </a:p>
              <a:p>
                <a:pPr marL="0" algn="l" rtl="0"/>
                <a:r>
                  <a:rPr lang="en-US" sz="2400" dirty="0"/>
                  <a:t> </a:t>
                </a:r>
                <a:r>
                  <a:rPr lang="en-US" dirty="0"/>
                  <a:t>P(Covid-19 | Fever-Cough-Loss-of-taste) =</a:t>
                </a:r>
              </a:p>
              <a:p>
                <a:pPr algn="l" rtl="0"/>
                <a:r>
                  <a:rPr lang="en-US" dirty="0"/>
                  <a:t>       P(Fever | Covid-19)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P(Cough | Covid-19)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P(Loss-of-taste | Covid-19)</a:t>
                </a:r>
              </a:p>
              <a:p>
                <a:pPr algn="l" rtl="0"/>
                <a:r>
                  <a:rPr lang="en-US" dirty="0"/>
                  <a:t>       -------------------------------------------------------------------------------------------------</a:t>
                </a:r>
              </a:p>
              <a:p>
                <a:pPr algn="l" rtl="0"/>
                <a:r>
                  <a:rPr lang="en-US" dirty="0"/>
                  <a:t>     P(Fever | Cough, Loss-of-taste)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P(Cough | Loss-of-taste)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P(Loss-of-taste)</a:t>
                </a:r>
              </a:p>
              <a:p>
                <a:pPr algn="l" rtl="0"/>
                <a:endParaRPr lang="en-US" sz="2400" dirty="0"/>
              </a:p>
              <a:p>
                <a:pPr marL="0" algn="l" rtl="0"/>
                <a:endParaRPr lang="en-US" sz="2400" dirty="0"/>
              </a:p>
              <a:p>
                <a:pPr marL="0" algn="l" rtl="0"/>
                <a:endParaRPr lang="en-US" sz="2400" dirty="0"/>
              </a:p>
              <a:p>
                <a:pPr marL="0" algn="l" rtl="0"/>
                <a:endParaRPr lang="en-US" dirty="0"/>
              </a:p>
              <a:p>
                <a:pPr marL="0" algn="l" rtl="0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8E33E1F-3F81-EC46-8A68-8057DDD3E8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2287187"/>
                <a:ext cx="7772400" cy="7663636"/>
              </a:xfrm>
              <a:blipFill>
                <a:blip r:embed="rId3"/>
                <a:stretch>
                  <a:fillRect l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3EEBB3A-86A7-454C-AA70-CF44BE451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3" y="6444186"/>
            <a:ext cx="7772400" cy="42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2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7D99-F09A-064A-913A-2011542D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 rtl="0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Naïve Bayes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82884-50CF-F641-97CF-972CE5940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98" y="1219200"/>
            <a:ext cx="7315204" cy="2312556"/>
          </a:xfrm>
        </p:spPr>
        <p:txBody>
          <a:bodyPr/>
          <a:lstStyle/>
          <a:p>
            <a:pPr marL="498475" indent="-1778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99109" algn="l"/>
              </a:tabLst>
            </a:pPr>
            <a:r>
              <a:rPr lang="en-US" sz="2400" spc="-25" dirty="0">
                <a:cs typeface="Georgia"/>
              </a:rPr>
              <a:t>Assumptions:</a:t>
            </a:r>
            <a:endParaRPr lang="en-US" sz="2400" dirty="0">
              <a:cs typeface="Georgia"/>
            </a:endParaRPr>
          </a:p>
          <a:p>
            <a:pPr marL="803275" lvl="1" indent="-139065">
              <a:lnSpc>
                <a:spcPct val="100000"/>
              </a:lnSpc>
              <a:spcBef>
                <a:spcPts val="930"/>
              </a:spcBef>
              <a:buFont typeface="Menlo"/>
              <a:buChar char="•"/>
              <a:tabLst>
                <a:tab pos="803910" algn="l"/>
              </a:tabLst>
            </a:pPr>
            <a:r>
              <a:rPr lang="en-US" sz="2400" spc="-15" dirty="0">
                <a:cs typeface="Georgia"/>
              </a:rPr>
              <a:t>all </a:t>
            </a:r>
            <a:r>
              <a:rPr lang="en-US" sz="2400" spc="-40" dirty="0">
                <a:cs typeface="Georgia"/>
              </a:rPr>
              <a:t>of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10" dirty="0">
                <a:cs typeface="Georgia"/>
              </a:rPr>
              <a:t>attributes </a:t>
            </a:r>
            <a:r>
              <a:rPr lang="en-US" sz="2400" spc="-30" dirty="0">
                <a:cs typeface="Georgia"/>
              </a:rPr>
              <a:t>are </a:t>
            </a:r>
            <a:r>
              <a:rPr lang="en-US" sz="2400" spc="-20" dirty="0">
                <a:cs typeface="Georgia"/>
              </a:rPr>
              <a:t>equally important </a:t>
            </a:r>
            <a:r>
              <a:rPr lang="en-US" sz="2400" spc="-35" dirty="0">
                <a:cs typeface="Georgia"/>
              </a:rPr>
              <a:t>in </a:t>
            </a:r>
            <a:r>
              <a:rPr lang="en-US" sz="2400" spc="-30" dirty="0">
                <a:cs typeface="Georgia"/>
              </a:rPr>
              <a:t>making </a:t>
            </a:r>
            <a:r>
              <a:rPr lang="en-US" sz="2400" spc="-15" dirty="0">
                <a:cs typeface="Georgia"/>
              </a:rPr>
              <a:t>the</a:t>
            </a:r>
            <a:r>
              <a:rPr lang="en-US" sz="2400" spc="10" dirty="0">
                <a:cs typeface="Georgia"/>
              </a:rPr>
              <a:t> </a:t>
            </a:r>
            <a:r>
              <a:rPr lang="en-US" sz="2400" spc="-35" dirty="0">
                <a:cs typeface="Georgia"/>
              </a:rPr>
              <a:t>decision</a:t>
            </a:r>
            <a:endParaRPr lang="en-US" sz="2400" dirty="0">
              <a:cs typeface="Georgia"/>
            </a:endParaRPr>
          </a:p>
          <a:p>
            <a:pPr marL="803275" marR="171450" lvl="1" indent="-139065">
              <a:lnSpc>
                <a:spcPct val="102600"/>
              </a:lnSpc>
              <a:spcBef>
                <a:spcPts val="400"/>
              </a:spcBef>
              <a:buFont typeface="Menlo"/>
              <a:buChar char="•"/>
              <a:tabLst>
                <a:tab pos="803910" algn="l"/>
              </a:tabLst>
            </a:pPr>
            <a:r>
              <a:rPr lang="en-US" sz="2400" spc="-15" dirty="0">
                <a:cs typeface="Georgia"/>
              </a:rPr>
              <a:t>the </a:t>
            </a:r>
            <a:r>
              <a:rPr lang="en-US" sz="2400" spc="-10" dirty="0">
                <a:cs typeface="Georgia"/>
              </a:rPr>
              <a:t>attributes </a:t>
            </a:r>
            <a:r>
              <a:rPr lang="en-US" sz="2400" spc="-30" dirty="0">
                <a:cs typeface="Georgia"/>
              </a:rPr>
              <a:t>are </a:t>
            </a:r>
            <a:r>
              <a:rPr lang="en-US" sz="2400" spc="-20" dirty="0">
                <a:cs typeface="Georgia"/>
              </a:rPr>
              <a:t>conditionally </a:t>
            </a:r>
            <a:r>
              <a:rPr lang="en-US" sz="2400" spc="-35" dirty="0">
                <a:cs typeface="Georgia"/>
              </a:rPr>
              <a:t>independent </a:t>
            </a:r>
            <a:r>
              <a:rPr lang="en-US" sz="2400" spc="-40" dirty="0">
                <a:cs typeface="Georgia"/>
              </a:rPr>
              <a:t>of </a:t>
            </a:r>
            <a:r>
              <a:rPr lang="en-US" sz="2400" spc="-50" dirty="0">
                <a:cs typeface="Georgia"/>
              </a:rPr>
              <a:t>one </a:t>
            </a:r>
            <a:r>
              <a:rPr lang="en-US" sz="2400" spc="-20" dirty="0">
                <a:cs typeface="Georgia"/>
              </a:rPr>
              <a:t>another, </a:t>
            </a:r>
            <a:r>
              <a:rPr lang="en-US" sz="2400" spc="-30" dirty="0">
                <a:cs typeface="Georgia"/>
              </a:rPr>
              <a:t>given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30" dirty="0">
                <a:cs typeface="Georgia"/>
              </a:rPr>
              <a:t>value </a:t>
            </a:r>
            <a:r>
              <a:rPr lang="en-US" sz="2400" spc="-40" dirty="0">
                <a:cs typeface="Georgia"/>
              </a:rPr>
              <a:t>of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30" dirty="0">
                <a:cs typeface="Georgia"/>
              </a:rPr>
              <a:t>class  </a:t>
            </a:r>
            <a:r>
              <a:rPr lang="en-US" sz="2400" spc="-5" dirty="0">
                <a:cs typeface="Georgia"/>
              </a:rPr>
              <a:t>attribute</a:t>
            </a:r>
            <a:endParaRPr lang="en-US" sz="2400" dirty="0">
              <a:cs typeface="Georgia"/>
            </a:endParaRPr>
          </a:p>
          <a:p>
            <a:pPr marL="0" algn="l" rtl="0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E3FCD0-C8AD-A64C-B6AF-1ECDEFDE80E6}"/>
              </a:ext>
            </a:extLst>
          </p:cNvPr>
          <p:cNvGraphicFramePr>
            <a:graphicFrameLocks noGrp="1"/>
          </p:cNvGraphicFramePr>
          <p:nvPr/>
        </p:nvGraphicFramePr>
        <p:xfrm>
          <a:off x="228598" y="4724327"/>
          <a:ext cx="7543802" cy="5116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5895">
                  <a:extLst>
                    <a:ext uri="{9D8B030D-6E8A-4147-A177-3AD203B41FA5}">
                      <a16:colId xmlns:a16="http://schemas.microsoft.com/office/drawing/2014/main" val="3667961993"/>
                    </a:ext>
                  </a:extLst>
                </a:gridCol>
                <a:gridCol w="1047751">
                  <a:extLst>
                    <a:ext uri="{9D8B030D-6E8A-4147-A177-3AD203B41FA5}">
                      <a16:colId xmlns:a16="http://schemas.microsoft.com/office/drawing/2014/main" val="295580730"/>
                    </a:ext>
                  </a:extLst>
                </a:gridCol>
                <a:gridCol w="1173481">
                  <a:extLst>
                    <a:ext uri="{9D8B030D-6E8A-4147-A177-3AD203B41FA5}">
                      <a16:colId xmlns:a16="http://schemas.microsoft.com/office/drawing/2014/main" val="659719233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4166737930"/>
                    </a:ext>
                  </a:extLst>
                </a:gridCol>
                <a:gridCol w="2074545">
                  <a:extLst>
                    <a:ext uri="{9D8B030D-6E8A-4147-A177-3AD203B41FA5}">
                      <a16:colId xmlns:a16="http://schemas.microsoft.com/office/drawing/2014/main" val="526172933"/>
                    </a:ext>
                  </a:extLst>
                </a:gridCol>
              </a:tblGrid>
              <a:tr h="257301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Helvetica Neue"/>
                          <a:cs typeface="Helvetica Neue"/>
                        </a:rPr>
                        <a:t>AGE</a:t>
                      </a:r>
                      <a:endParaRPr sz="1800" dirty="0">
                        <a:latin typeface="Helvetica Neue"/>
                        <a:cs typeface="Helvetica Neue"/>
                      </a:endParaRPr>
                    </a:p>
                  </a:txBody>
                  <a:tcPr marL="0" marR="0" marT="5080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Helvetica Neue"/>
                          <a:cs typeface="Helvetica Neue"/>
                        </a:rPr>
                        <a:t>INCOME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080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Helvetica Neue"/>
                          <a:cs typeface="Helvetica Neue"/>
                        </a:rPr>
                        <a:t>STUDENT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080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20" dirty="0">
                          <a:latin typeface="Helvetica Neue"/>
                          <a:cs typeface="Helvetica Neue"/>
                        </a:rPr>
                        <a:t>CREDIT-RATING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080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BUYS-COMPUTER</a:t>
                      </a:r>
                    </a:p>
                  </a:txBody>
                  <a:tcPr marL="0" marR="0" marT="5080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95365"/>
                  </a:ext>
                </a:extLst>
              </a:tr>
              <a:tr h="25742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youth</a:t>
                      </a: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high</a:t>
                      </a: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no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fair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no-buy</a:t>
                      </a: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737418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youth</a:t>
                      </a:r>
                    </a:p>
                  </a:txBody>
                  <a:tcPr marL="0" marR="0" marT="4381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high</a:t>
                      </a:r>
                    </a:p>
                  </a:txBody>
                  <a:tcPr marL="0" marR="0" marT="4381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no</a:t>
                      </a:r>
                    </a:p>
                  </a:txBody>
                  <a:tcPr marL="0" marR="0" marT="4381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excellent</a:t>
                      </a:r>
                    </a:p>
                  </a:txBody>
                  <a:tcPr marL="0" marR="0" marT="4381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no-buy</a:t>
                      </a:r>
                    </a:p>
                  </a:txBody>
                  <a:tcPr marL="0" marR="0" marT="4381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435632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middle-aged</a:t>
                      </a:r>
                    </a:p>
                  </a:txBody>
                  <a:tcPr marL="0" marR="0" marT="4318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high</a:t>
                      </a:r>
                    </a:p>
                  </a:txBody>
                  <a:tcPr marL="0" marR="0" marT="4318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no</a:t>
                      </a:r>
                    </a:p>
                  </a:txBody>
                  <a:tcPr marL="0" marR="0" marT="4318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fair</a:t>
                      </a:r>
                    </a:p>
                  </a:txBody>
                  <a:tcPr marL="0" marR="0" marT="4318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4318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143381"/>
                  </a:ext>
                </a:extLst>
              </a:tr>
              <a:tr h="25488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senior</a:t>
                      </a:r>
                    </a:p>
                  </a:txBody>
                  <a:tcPr marL="0" marR="0" marT="4191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medium</a:t>
                      </a:r>
                    </a:p>
                  </a:txBody>
                  <a:tcPr marL="0" marR="0" marT="4191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no</a:t>
                      </a:r>
                    </a:p>
                  </a:txBody>
                  <a:tcPr marL="0" marR="0" marT="4191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fair</a:t>
                      </a:r>
                    </a:p>
                  </a:txBody>
                  <a:tcPr marL="0" marR="0" marT="4191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4191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201731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senior</a:t>
                      </a:r>
                    </a:p>
                  </a:txBody>
                  <a:tcPr marL="0" marR="0" marT="5397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low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397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yes</a:t>
                      </a:r>
                    </a:p>
                  </a:txBody>
                  <a:tcPr marL="0" marR="0" marT="5397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fair</a:t>
                      </a:r>
                    </a:p>
                  </a:txBody>
                  <a:tcPr marL="0" marR="0" marT="5397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5397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12596"/>
                  </a:ext>
                </a:extLst>
              </a:tr>
              <a:tr h="25488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senior</a:t>
                      </a:r>
                    </a:p>
                  </a:txBody>
                  <a:tcPr marL="0" marR="0" marT="5334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low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334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yes</a:t>
                      </a:r>
                    </a:p>
                  </a:txBody>
                  <a:tcPr marL="0" marR="0" marT="5334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excellent</a:t>
                      </a:r>
                    </a:p>
                  </a:txBody>
                  <a:tcPr marL="0" marR="0" marT="5334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no-buy</a:t>
                      </a:r>
                    </a:p>
                  </a:txBody>
                  <a:tcPr marL="0" marR="0" marT="5334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068650"/>
                  </a:ext>
                </a:extLst>
              </a:tr>
              <a:tr h="25488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middle-aged</a:t>
                      </a:r>
                    </a:p>
                  </a:txBody>
                  <a:tcPr marL="0" marR="0" marT="52069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low</a:t>
                      </a:r>
                    </a:p>
                  </a:txBody>
                  <a:tcPr marL="0" marR="0" marT="52069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yes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2069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excellent</a:t>
                      </a:r>
                    </a:p>
                  </a:txBody>
                  <a:tcPr marL="0" marR="0" marT="52069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52069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666837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youth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143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medium</a:t>
                      </a:r>
                    </a:p>
                  </a:txBody>
                  <a:tcPr marL="0" marR="0" marT="5143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no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143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fair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143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no-buy</a:t>
                      </a:r>
                    </a:p>
                  </a:txBody>
                  <a:tcPr marL="0" marR="0" marT="5143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025333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youth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016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low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016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yes</a:t>
                      </a:r>
                    </a:p>
                  </a:txBody>
                  <a:tcPr marL="0" marR="0" marT="5016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fair</a:t>
                      </a:r>
                    </a:p>
                  </a:txBody>
                  <a:tcPr marL="0" marR="0" marT="5016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5016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382459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senior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953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medium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953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yes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953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fair</a:t>
                      </a:r>
                    </a:p>
                  </a:txBody>
                  <a:tcPr marL="0" marR="0" marT="4953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4953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801036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youth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8894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medium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8894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yes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8894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excellent</a:t>
                      </a:r>
                    </a:p>
                  </a:txBody>
                  <a:tcPr marL="0" marR="0" marT="48894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48894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527719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middle-aged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medium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no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excellent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277426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middle-aged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699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high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699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yes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699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fair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699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4699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686294"/>
                  </a:ext>
                </a:extLst>
              </a:tr>
              <a:tr h="25488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senior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medium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no</a:t>
                      </a:r>
                    </a:p>
                  </a:txBody>
                  <a:tcPr marL="0" marR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excellent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no-buy</a:t>
                      </a:r>
                    </a:p>
                  </a:txBody>
                  <a:tcPr marL="0" marR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040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94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70" dirty="0"/>
              <a:t>8</a:t>
            </a:fld>
            <a:endParaRPr spc="70" dirty="0"/>
          </a:p>
        </p:txBody>
      </p:sp>
      <p:sp>
        <p:nvSpPr>
          <p:cNvPr id="2" name="object 2"/>
          <p:cNvSpPr txBox="1"/>
          <p:nvPr/>
        </p:nvSpPr>
        <p:spPr>
          <a:xfrm>
            <a:off x="-152400" y="152400"/>
            <a:ext cx="7921917" cy="7331302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52400" algn="ctr">
              <a:lnSpc>
                <a:spcPct val="100000"/>
              </a:lnSpc>
              <a:spcBef>
                <a:spcPts val="605"/>
              </a:spcBef>
            </a:pPr>
            <a:r>
              <a:rPr sz="2800" b="1" u="sng" spc="-20" dirty="0"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Naive </a:t>
            </a:r>
            <a:r>
              <a:rPr sz="2800" b="1" u="sng" spc="-30" dirty="0"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Bayes</a:t>
            </a:r>
            <a:r>
              <a:rPr sz="2800" b="1" u="sng" spc="25" dirty="0"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800" b="1" u="sng" spc="-15" dirty="0"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Method</a:t>
            </a:r>
            <a:endParaRPr sz="28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cs typeface="Georgia"/>
            </a:endParaRPr>
          </a:p>
          <a:p>
            <a:pPr marL="320675">
              <a:lnSpc>
                <a:spcPct val="100000"/>
              </a:lnSpc>
              <a:spcBef>
                <a:spcPts val="930"/>
              </a:spcBef>
              <a:tabLst>
                <a:tab pos="499109" algn="l"/>
              </a:tabLst>
            </a:pPr>
            <a:r>
              <a:rPr lang="en-US" sz="2400" spc="-20" dirty="0">
                <a:cs typeface="Georgia"/>
              </a:rPr>
              <a:t>2. </a:t>
            </a:r>
            <a:r>
              <a:rPr sz="2400" spc="-20" dirty="0">
                <a:cs typeface="Georgia"/>
              </a:rPr>
              <a:t>Details:</a:t>
            </a:r>
            <a:endParaRPr lang="en-US" sz="2400" dirty="0">
              <a:cs typeface="Georgia"/>
            </a:endParaRPr>
          </a:p>
          <a:p>
            <a:pPr marL="777875" indent="-457200">
              <a:lnSpc>
                <a:spcPct val="100000"/>
              </a:lnSpc>
              <a:spcBef>
                <a:spcPts val="930"/>
              </a:spcBef>
              <a:buFont typeface="+mj-lt"/>
              <a:buAutoNum type="alphaUcPeriod"/>
              <a:tabLst>
                <a:tab pos="499109" algn="l"/>
              </a:tabLst>
            </a:pPr>
            <a:r>
              <a:rPr lang="en-US" sz="2400" spc="-15" dirty="0">
                <a:cs typeface="Georgia"/>
              </a:rPr>
              <a:t> </a:t>
            </a:r>
            <a:r>
              <a:rPr sz="2400" spc="-15" dirty="0">
                <a:cs typeface="Georgia"/>
              </a:rPr>
              <a:t>Given </a:t>
            </a:r>
            <a:r>
              <a:rPr sz="2400" spc="-10" dirty="0">
                <a:cs typeface="Georgia"/>
              </a:rPr>
              <a:t>a </a:t>
            </a:r>
            <a:r>
              <a:rPr sz="2400" spc="-40" dirty="0">
                <a:cs typeface="Georgia"/>
              </a:rPr>
              <a:t>new </a:t>
            </a:r>
            <a:r>
              <a:rPr sz="2400" spc="-25" dirty="0">
                <a:cs typeface="Georgia"/>
              </a:rPr>
              <a:t>instance </a:t>
            </a:r>
            <a:r>
              <a:rPr sz="2400" i="1" spc="75" dirty="0">
                <a:cs typeface="Georgia"/>
              </a:rPr>
              <a:t>X</a:t>
            </a:r>
            <a:r>
              <a:rPr sz="2400" spc="112" baseline="-10416" dirty="0">
                <a:cs typeface="Arial Narrow"/>
              </a:rPr>
              <a:t>1</a:t>
            </a:r>
            <a:r>
              <a:rPr sz="2400" i="1" spc="75" dirty="0">
                <a:cs typeface="Georgia"/>
              </a:rPr>
              <a:t>, </a:t>
            </a:r>
            <a:r>
              <a:rPr sz="2400" i="1" spc="5" dirty="0">
                <a:cs typeface="Georgia"/>
              </a:rPr>
              <a:t>. . . , </a:t>
            </a:r>
            <a:r>
              <a:rPr sz="2400" i="1" spc="105" dirty="0">
                <a:cs typeface="Georgia"/>
              </a:rPr>
              <a:t>X</a:t>
            </a:r>
            <a:r>
              <a:rPr sz="2400" i="1" spc="157" baseline="-10416" dirty="0">
                <a:cs typeface="Arial Narrow"/>
              </a:rPr>
              <a:t>n</a:t>
            </a:r>
            <a:r>
              <a:rPr sz="2400" spc="105" dirty="0">
                <a:cs typeface="Georgia"/>
              </a:rPr>
              <a:t>, </a:t>
            </a:r>
            <a:r>
              <a:rPr sz="2400" spc="-20" dirty="0">
                <a:cs typeface="Georgia"/>
              </a:rPr>
              <a:t>predict </a:t>
            </a:r>
            <a:r>
              <a:rPr sz="2400" spc="-10" dirty="0">
                <a:cs typeface="Georgia"/>
              </a:rPr>
              <a:t>its </a:t>
            </a:r>
            <a:r>
              <a:rPr sz="2400" spc="-30" dirty="0">
                <a:cs typeface="Georgia"/>
              </a:rPr>
              <a:t>class</a:t>
            </a:r>
            <a:r>
              <a:rPr lang="en-US" sz="2400" spc="-30" dirty="0">
                <a:cs typeface="Georgia"/>
              </a:rPr>
              <a:t> value</a:t>
            </a:r>
            <a:r>
              <a:rPr sz="2400" spc="-5" dirty="0">
                <a:cs typeface="Georgia"/>
              </a:rPr>
              <a:t> </a:t>
            </a:r>
            <a:r>
              <a:rPr sz="2400" spc="-35" dirty="0">
                <a:cs typeface="Georgia"/>
              </a:rPr>
              <a:t>using </a:t>
            </a:r>
            <a:r>
              <a:rPr sz="2400" spc="-15" dirty="0">
                <a:cs typeface="Georgia"/>
              </a:rPr>
              <a:t>the </a:t>
            </a:r>
            <a:r>
              <a:rPr sz="2400" spc="-40" dirty="0">
                <a:cs typeface="Georgia"/>
              </a:rPr>
              <a:t>ge</a:t>
            </a:r>
            <a:r>
              <a:rPr lang="en-US" sz="2400" spc="-40" dirty="0">
                <a:cs typeface="Georgia"/>
              </a:rPr>
              <a:t>n</a:t>
            </a:r>
            <a:r>
              <a:rPr sz="2400" spc="-25" dirty="0">
                <a:cs typeface="Georgia"/>
              </a:rPr>
              <a:t>eralized </a:t>
            </a:r>
            <a:r>
              <a:rPr sz="2400" spc="-35" dirty="0">
                <a:cs typeface="Georgia"/>
              </a:rPr>
              <a:t>version </a:t>
            </a:r>
            <a:r>
              <a:rPr sz="2400" spc="-40" dirty="0">
                <a:cs typeface="Georgia"/>
              </a:rPr>
              <a:t>of </a:t>
            </a:r>
            <a:r>
              <a:rPr sz="2400" spc="-20" dirty="0">
                <a:cs typeface="Georgia"/>
              </a:rPr>
              <a:t>Bayes</a:t>
            </a:r>
            <a:r>
              <a:rPr sz="2400" spc="20" dirty="0">
                <a:cs typeface="Georgia"/>
              </a:rPr>
              <a:t> </a:t>
            </a:r>
            <a:r>
              <a:rPr sz="2400" spc="-15" dirty="0">
                <a:cs typeface="Georgia"/>
              </a:rPr>
              <a:t>Rule.</a:t>
            </a:r>
            <a:endParaRPr sz="2400" dirty="0">
              <a:cs typeface="Georgia"/>
            </a:endParaRPr>
          </a:p>
          <a:p>
            <a:pPr marL="1463675" marR="168910" lvl="1" indent="-457200">
              <a:lnSpc>
                <a:spcPct val="102600"/>
              </a:lnSpc>
              <a:spcBef>
                <a:spcPts val="400"/>
              </a:spcBef>
              <a:buFont typeface="+mj-lt"/>
              <a:buAutoNum type="alphaLcParenR"/>
              <a:tabLst>
                <a:tab pos="803910" algn="l"/>
              </a:tabLst>
            </a:pPr>
            <a:r>
              <a:rPr lang="en-US" sz="2400" spc="-30" dirty="0">
                <a:cs typeface="Georgia"/>
              </a:rPr>
              <a:t> If </a:t>
            </a:r>
            <a:r>
              <a:rPr lang="en-US" sz="2400" spc="-25" dirty="0">
                <a:cs typeface="Georgia"/>
              </a:rPr>
              <a:t>there </a:t>
            </a:r>
            <a:r>
              <a:rPr lang="en-US" sz="2400" spc="-30" dirty="0">
                <a:cs typeface="Georgia"/>
              </a:rPr>
              <a:t>are </a:t>
            </a:r>
            <a:r>
              <a:rPr lang="en-US" sz="2400" spc="-15" dirty="0">
                <a:cs typeface="Georgia"/>
              </a:rPr>
              <a:t>k </a:t>
            </a:r>
            <a:r>
              <a:rPr lang="en-US" sz="2400" spc="-30" dirty="0">
                <a:cs typeface="Georgia"/>
              </a:rPr>
              <a:t>possible values </a:t>
            </a:r>
            <a:r>
              <a:rPr lang="en-US" sz="2400" spc="-35" dirty="0">
                <a:cs typeface="Georgia"/>
              </a:rPr>
              <a:t>for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30" dirty="0">
                <a:cs typeface="Georgia"/>
              </a:rPr>
              <a:t>class </a:t>
            </a:r>
            <a:r>
              <a:rPr lang="en-US" sz="2400" spc="-5" dirty="0">
                <a:cs typeface="Georgia"/>
              </a:rPr>
              <a:t>attribute </a:t>
            </a:r>
            <a:r>
              <a:rPr lang="en-US" sz="2400" spc="70" dirty="0">
                <a:cs typeface="Georgia"/>
              </a:rPr>
              <a:t>Y, </a:t>
            </a:r>
            <a:r>
              <a:rPr lang="en-US" sz="2400" spc="-25" dirty="0">
                <a:cs typeface="Georgia"/>
              </a:rPr>
              <a:t>then </a:t>
            </a:r>
            <a:r>
              <a:rPr lang="en-US" sz="2400" spc="-55" dirty="0">
                <a:cs typeface="Georgia"/>
              </a:rPr>
              <a:t>we </a:t>
            </a:r>
            <a:r>
              <a:rPr lang="en-US" sz="2400" spc="-25" dirty="0">
                <a:cs typeface="Georgia"/>
              </a:rPr>
              <a:t>want </a:t>
            </a:r>
            <a:r>
              <a:rPr lang="en-US" sz="2400" spc="-5" dirty="0">
                <a:cs typeface="Georgia"/>
              </a:rPr>
              <a:t>to </a:t>
            </a:r>
            <a:r>
              <a:rPr lang="en-US" sz="2400" spc="-30" dirty="0">
                <a:cs typeface="Georgia"/>
              </a:rPr>
              <a:t>compute </a:t>
            </a:r>
            <a:r>
              <a:rPr lang="en-US" sz="2400" spc="70" dirty="0">
                <a:cs typeface="Georgia"/>
              </a:rPr>
              <a:t>P(Y </a:t>
            </a:r>
            <a:r>
              <a:rPr lang="en-US" sz="2400" spc="-365" dirty="0">
                <a:cs typeface="Menlo"/>
              </a:rPr>
              <a:t>| </a:t>
            </a:r>
            <a:r>
              <a:rPr lang="en-US" sz="2400" i="1" spc="-70" dirty="0">
                <a:cs typeface="Menlo"/>
              </a:rPr>
              <a:t> </a:t>
            </a:r>
            <a:r>
              <a:rPr lang="en-US" sz="2400" i="1" spc="75" dirty="0">
                <a:cs typeface="Georgia"/>
              </a:rPr>
              <a:t>X</a:t>
            </a:r>
            <a:r>
              <a:rPr lang="en-US" sz="2400" spc="112" baseline="-10416" dirty="0">
                <a:cs typeface="Arial Narrow"/>
              </a:rPr>
              <a:t>1</a:t>
            </a:r>
            <a:r>
              <a:rPr lang="en-US" sz="2400" i="1" spc="75" dirty="0">
                <a:cs typeface="Georgia"/>
              </a:rPr>
              <a:t>, </a:t>
            </a:r>
            <a:r>
              <a:rPr lang="en-US" sz="2400" i="1" spc="5" dirty="0">
                <a:cs typeface="Georgia"/>
              </a:rPr>
              <a:t>. . . , </a:t>
            </a:r>
            <a:r>
              <a:rPr lang="en-US" sz="2400" i="1" spc="110" dirty="0" err="1">
                <a:cs typeface="Georgia"/>
              </a:rPr>
              <a:t>X</a:t>
            </a:r>
            <a:r>
              <a:rPr lang="en-US" sz="2400" i="1" spc="165" baseline="-10416" dirty="0" err="1">
                <a:cs typeface="Arial Narrow"/>
              </a:rPr>
              <a:t>n</a:t>
            </a:r>
            <a:r>
              <a:rPr lang="en-US" sz="2400" spc="110" dirty="0">
                <a:cs typeface="Georgia"/>
              </a:rPr>
              <a:t>) </a:t>
            </a:r>
            <a:r>
              <a:rPr lang="en-US" sz="2400" spc="-35" dirty="0">
                <a:cs typeface="Georgia"/>
              </a:rPr>
              <a:t>for each </a:t>
            </a:r>
            <a:r>
              <a:rPr lang="en-US" sz="2400" spc="-40" dirty="0">
                <a:cs typeface="Georgia"/>
              </a:rPr>
              <a:t>of </a:t>
            </a:r>
            <a:r>
              <a:rPr lang="en-US" sz="2400" spc="-15" dirty="0">
                <a:cs typeface="Georgia"/>
              </a:rPr>
              <a:t>the k </a:t>
            </a:r>
            <a:r>
              <a:rPr lang="en-US" sz="2400" spc="-30" dirty="0">
                <a:cs typeface="Georgia"/>
              </a:rPr>
              <a:t>possible values </a:t>
            </a:r>
            <a:r>
              <a:rPr lang="en-US" sz="2400" spc="-40" dirty="0">
                <a:cs typeface="Georgia"/>
              </a:rPr>
              <a:t>of </a:t>
            </a:r>
            <a:r>
              <a:rPr lang="en-US" sz="2400" spc="140" dirty="0">
                <a:cs typeface="Georgia"/>
              </a:rPr>
              <a:t>Y </a:t>
            </a:r>
            <a:r>
              <a:rPr lang="en-US" sz="2400" spc="-30" dirty="0">
                <a:cs typeface="Georgia"/>
              </a:rPr>
              <a:t>and </a:t>
            </a:r>
            <a:r>
              <a:rPr lang="en-US" sz="2400" spc="-25" dirty="0">
                <a:cs typeface="Georgia"/>
              </a:rPr>
              <a:t>select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30" dirty="0">
                <a:cs typeface="Georgia"/>
              </a:rPr>
              <a:t>value </a:t>
            </a:r>
            <a:r>
              <a:rPr lang="en-US" sz="2400" spc="-35" dirty="0">
                <a:cs typeface="Georgia"/>
              </a:rPr>
              <a:t>for </a:t>
            </a:r>
            <a:r>
              <a:rPr lang="en-US" sz="2400" spc="140" dirty="0">
                <a:cs typeface="Georgia"/>
              </a:rPr>
              <a:t>Y </a:t>
            </a:r>
            <a:r>
              <a:rPr lang="en-US" sz="2400" spc="10" dirty="0">
                <a:cs typeface="Georgia"/>
              </a:rPr>
              <a:t>that </a:t>
            </a:r>
            <a:r>
              <a:rPr lang="en-US" sz="2400" spc="-20" dirty="0">
                <a:cs typeface="Georgia"/>
              </a:rPr>
              <a:t>yields  </a:t>
            </a:r>
            <a:r>
              <a:rPr lang="en-US" sz="2400" spc="-15" dirty="0">
                <a:cs typeface="Georgia"/>
              </a:rPr>
              <a:t>the greatest</a:t>
            </a:r>
            <a:r>
              <a:rPr lang="en-US" sz="2400" spc="-50" dirty="0">
                <a:cs typeface="Georgia"/>
              </a:rPr>
              <a:t> </a:t>
            </a:r>
            <a:r>
              <a:rPr lang="en-US" sz="2400" spc="-20" dirty="0">
                <a:cs typeface="Georgia"/>
              </a:rPr>
              <a:t>probability.</a:t>
            </a:r>
            <a:endParaRPr sz="2400" dirty="0">
              <a:cs typeface="Georgia"/>
            </a:endParaRPr>
          </a:p>
          <a:p>
            <a:pPr marL="1260475" marR="170180" lvl="1" indent="-238760">
              <a:lnSpc>
                <a:spcPct val="102600"/>
              </a:lnSpc>
              <a:spcBef>
                <a:spcPts val="395"/>
              </a:spcBef>
              <a:buAutoNum type="alphaLcParenR"/>
              <a:tabLst>
                <a:tab pos="803910" algn="l"/>
              </a:tabLst>
            </a:pPr>
            <a:r>
              <a:rPr lang="en-US" sz="2400" spc="-45" dirty="0">
                <a:cs typeface="Georgia"/>
              </a:rPr>
              <a:t> </a:t>
            </a:r>
            <a:r>
              <a:rPr sz="2400" spc="-45" dirty="0">
                <a:cs typeface="Georgia"/>
              </a:rPr>
              <a:t>From </a:t>
            </a:r>
            <a:r>
              <a:rPr lang="en-US" sz="2400" spc="-35" dirty="0">
                <a:cs typeface="Georgia"/>
              </a:rPr>
              <a:t>the</a:t>
            </a:r>
            <a:r>
              <a:rPr sz="2400" spc="-35" dirty="0">
                <a:cs typeface="Georgia"/>
              </a:rPr>
              <a:t> </a:t>
            </a:r>
            <a:r>
              <a:rPr sz="2400" spc="-20" dirty="0">
                <a:cs typeface="Georgia"/>
              </a:rPr>
              <a:t>training </a:t>
            </a:r>
            <a:r>
              <a:rPr sz="2400" spc="-15" dirty="0">
                <a:cs typeface="Georgia"/>
              </a:rPr>
              <a:t>set,</a:t>
            </a:r>
            <a:r>
              <a:rPr lang="en-US" sz="2400" spc="-15" dirty="0">
                <a:cs typeface="Georgia"/>
              </a:rPr>
              <a:t> </a:t>
            </a:r>
            <a:r>
              <a:rPr sz="2400" spc="-30" dirty="0">
                <a:cs typeface="Georgia"/>
              </a:rPr>
              <a:t>compute </a:t>
            </a:r>
            <a:r>
              <a:rPr sz="2400" spc="-35" dirty="0">
                <a:cs typeface="Georgia"/>
              </a:rPr>
              <a:t>for </a:t>
            </a:r>
            <a:r>
              <a:rPr sz="2400" spc="-40" dirty="0">
                <a:cs typeface="Georgia"/>
              </a:rPr>
              <a:t>each </a:t>
            </a:r>
            <a:r>
              <a:rPr sz="2400" spc="-25" dirty="0">
                <a:cs typeface="Georgia"/>
              </a:rPr>
              <a:t>predictor </a:t>
            </a:r>
            <a:r>
              <a:rPr sz="2400" spc="-5" dirty="0">
                <a:cs typeface="Georgia"/>
              </a:rPr>
              <a:t>attribute </a:t>
            </a:r>
            <a:r>
              <a:rPr sz="2400" spc="-30" dirty="0">
                <a:cs typeface="Georgia"/>
              </a:rPr>
              <a:t>value </a:t>
            </a:r>
            <a:r>
              <a:rPr sz="2400" i="1" spc="105" dirty="0">
                <a:cs typeface="Georgia"/>
              </a:rPr>
              <a:t>X</a:t>
            </a:r>
            <a:r>
              <a:rPr sz="2400" i="1" spc="157" baseline="-10416" dirty="0">
                <a:cs typeface="Arial Narrow"/>
              </a:rPr>
              <a:t>i</a:t>
            </a:r>
            <a:r>
              <a:rPr sz="2400" spc="105" dirty="0">
                <a:cs typeface="Georgia"/>
              </a:rPr>
              <a:t>, </a:t>
            </a:r>
            <a:r>
              <a:rPr sz="2400" spc="85" dirty="0">
                <a:cs typeface="Georgia"/>
              </a:rPr>
              <a:t>P(</a:t>
            </a:r>
            <a:r>
              <a:rPr sz="2400" i="1" spc="85" dirty="0">
                <a:cs typeface="Georgia"/>
              </a:rPr>
              <a:t>X</a:t>
            </a:r>
            <a:r>
              <a:rPr sz="2400" i="1" spc="127" baseline="-10416" dirty="0">
                <a:cs typeface="Arial Narrow"/>
              </a:rPr>
              <a:t>i </a:t>
            </a:r>
            <a:r>
              <a:rPr lang="en-US" sz="2400" spc="-365" dirty="0">
                <a:cs typeface="Menlo"/>
              </a:rPr>
              <a:t>| </a:t>
            </a:r>
            <a:r>
              <a:rPr sz="2400" spc="75" dirty="0">
                <a:cs typeface="Georgia"/>
              </a:rPr>
              <a:t>Y)  </a:t>
            </a:r>
            <a:r>
              <a:rPr sz="2400" spc="-35" dirty="0">
                <a:cs typeface="Georgia"/>
              </a:rPr>
              <a:t>for each </a:t>
            </a:r>
            <a:r>
              <a:rPr sz="2400" spc="-30" dirty="0">
                <a:cs typeface="Georgia"/>
              </a:rPr>
              <a:t>value </a:t>
            </a:r>
            <a:r>
              <a:rPr sz="2400" spc="-40" dirty="0">
                <a:cs typeface="Georgia"/>
              </a:rPr>
              <a:t>of </a:t>
            </a:r>
            <a:r>
              <a:rPr sz="2400" spc="-15" dirty="0">
                <a:cs typeface="Georgia"/>
              </a:rPr>
              <a:t>the </a:t>
            </a:r>
            <a:r>
              <a:rPr sz="2400" spc="-40" dirty="0">
                <a:cs typeface="Georgia"/>
              </a:rPr>
              <a:t>response </a:t>
            </a:r>
            <a:r>
              <a:rPr sz="2400" spc="-25" dirty="0">
                <a:cs typeface="Georgia"/>
              </a:rPr>
              <a:t>variable </a:t>
            </a:r>
            <a:r>
              <a:rPr sz="2400" spc="70" dirty="0">
                <a:cs typeface="Georgia"/>
              </a:rPr>
              <a:t>Y. </a:t>
            </a:r>
            <a:r>
              <a:rPr sz="2400" dirty="0">
                <a:cs typeface="Georgia"/>
              </a:rPr>
              <a:t>This </a:t>
            </a:r>
            <a:r>
              <a:rPr sz="2400" spc="-35" dirty="0">
                <a:cs typeface="Georgia"/>
              </a:rPr>
              <a:t>enables </a:t>
            </a:r>
            <a:r>
              <a:rPr sz="2400" spc="-40" dirty="0">
                <a:cs typeface="Georgia"/>
              </a:rPr>
              <a:t>us </a:t>
            </a:r>
            <a:r>
              <a:rPr sz="2400" spc="-5" dirty="0">
                <a:cs typeface="Georgia"/>
              </a:rPr>
              <a:t>to </a:t>
            </a:r>
            <a:r>
              <a:rPr sz="2400" spc="-30" dirty="0">
                <a:cs typeface="Georgia"/>
              </a:rPr>
              <a:t>compute </a:t>
            </a:r>
            <a:r>
              <a:rPr sz="2400" spc="-15" dirty="0">
                <a:cs typeface="Georgia"/>
              </a:rPr>
              <a:t>the </a:t>
            </a:r>
            <a:r>
              <a:rPr sz="2400" spc="-30" dirty="0">
                <a:cs typeface="Georgia"/>
              </a:rPr>
              <a:t>numerator </a:t>
            </a:r>
            <a:r>
              <a:rPr sz="2400" spc="-35" dirty="0">
                <a:cs typeface="Georgia"/>
              </a:rPr>
              <a:t>in  </a:t>
            </a:r>
            <a:r>
              <a:rPr sz="2400" spc="-20" dirty="0">
                <a:cs typeface="Georgia"/>
              </a:rPr>
              <a:t>Bayes</a:t>
            </a:r>
            <a:r>
              <a:rPr sz="2400" spc="90" dirty="0">
                <a:cs typeface="Georgia"/>
              </a:rPr>
              <a:t> </a:t>
            </a:r>
            <a:r>
              <a:rPr sz="2400" spc="-15" dirty="0">
                <a:cs typeface="Georgia"/>
              </a:rPr>
              <a:t>Rule</a:t>
            </a:r>
            <a:endParaRPr sz="2400" dirty="0">
              <a:cs typeface="Georgia"/>
            </a:endParaRPr>
          </a:p>
          <a:p>
            <a:pPr marL="1260475" lvl="1" indent="-254635">
              <a:spcBef>
                <a:spcPts val="434"/>
              </a:spcBef>
              <a:buAutoNum type="alphaLcParenR"/>
              <a:tabLst>
                <a:tab pos="803910" algn="l"/>
              </a:tabLst>
            </a:pPr>
            <a:r>
              <a:rPr lang="en-US" sz="2400" spc="-50" dirty="0">
                <a:cs typeface="Georgia"/>
              </a:rPr>
              <a:t> D</a:t>
            </a:r>
            <a:r>
              <a:rPr sz="2400" spc="-40" dirty="0">
                <a:cs typeface="Georgia"/>
              </a:rPr>
              <a:t>o </a:t>
            </a:r>
            <a:r>
              <a:rPr sz="2400" spc="-20" dirty="0">
                <a:cs typeface="Georgia"/>
              </a:rPr>
              <a:t>not </a:t>
            </a:r>
            <a:r>
              <a:rPr sz="2400" spc="-45" dirty="0">
                <a:cs typeface="Georgia"/>
              </a:rPr>
              <a:t>need </a:t>
            </a:r>
            <a:r>
              <a:rPr sz="2400" spc="-5" dirty="0">
                <a:cs typeface="Georgia"/>
              </a:rPr>
              <a:t>to </a:t>
            </a:r>
            <a:r>
              <a:rPr sz="2400" spc="-30" dirty="0">
                <a:cs typeface="Georgia"/>
              </a:rPr>
              <a:t>compute </a:t>
            </a:r>
            <a:r>
              <a:rPr sz="2400" spc="-15" dirty="0">
                <a:cs typeface="Georgia"/>
              </a:rPr>
              <a:t>the </a:t>
            </a:r>
            <a:r>
              <a:rPr sz="2400" spc="-30" dirty="0">
                <a:cs typeface="Georgia"/>
              </a:rPr>
              <a:t>denominator </a:t>
            </a:r>
            <a:r>
              <a:rPr sz="2400" spc="-35" dirty="0">
                <a:cs typeface="Georgia"/>
              </a:rPr>
              <a:t>since </a:t>
            </a:r>
            <a:r>
              <a:rPr sz="2400" spc="10" dirty="0">
                <a:cs typeface="Georgia"/>
              </a:rPr>
              <a:t>it </a:t>
            </a:r>
            <a:r>
              <a:rPr sz="2400" spc="-35" dirty="0">
                <a:cs typeface="Georgia"/>
              </a:rPr>
              <a:t>is </a:t>
            </a:r>
            <a:r>
              <a:rPr sz="2400" spc="-15" dirty="0">
                <a:cs typeface="Georgia"/>
              </a:rPr>
              <a:t>the </a:t>
            </a:r>
            <a:r>
              <a:rPr sz="2400" spc="-45" dirty="0">
                <a:cs typeface="Georgia"/>
              </a:rPr>
              <a:t>same </a:t>
            </a:r>
            <a:r>
              <a:rPr sz="2400" spc="-35" dirty="0">
                <a:cs typeface="Georgia"/>
              </a:rPr>
              <a:t>for </a:t>
            </a:r>
            <a:r>
              <a:rPr sz="2400" spc="-15" dirty="0">
                <a:cs typeface="Georgia"/>
              </a:rPr>
              <a:t>all k</a:t>
            </a:r>
            <a:r>
              <a:rPr sz="2400" spc="-75" dirty="0">
                <a:cs typeface="Georgia"/>
              </a:rPr>
              <a:t> </a:t>
            </a:r>
            <a:r>
              <a:rPr sz="2400" spc="-35" dirty="0">
                <a:cs typeface="Georgia"/>
              </a:rPr>
              <a:t>formulas.</a:t>
            </a:r>
            <a:endParaRPr lang="en-US" sz="2400" spc="-35" dirty="0">
              <a:cs typeface="Georgia"/>
            </a:endParaRPr>
          </a:p>
          <a:p>
            <a:pPr marL="1021715" marR="168910" indent="-457200">
              <a:lnSpc>
                <a:spcPct val="102600"/>
              </a:lnSpc>
              <a:spcBef>
                <a:spcPts val="400"/>
              </a:spcBef>
              <a:buFont typeface="+mj-lt"/>
              <a:buAutoNum type="alphaUcPeriod"/>
              <a:tabLst>
                <a:tab pos="803910" algn="l"/>
              </a:tabLst>
            </a:pPr>
            <a:r>
              <a:rPr lang="en-US" sz="2400" spc="-20" dirty="0">
                <a:cs typeface="Georgia"/>
              </a:rPr>
              <a:t>To </a:t>
            </a:r>
            <a:r>
              <a:rPr lang="en-US" sz="2400" spc="-10" dirty="0">
                <a:cs typeface="Georgia"/>
              </a:rPr>
              <a:t>get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5" dirty="0">
                <a:cs typeface="Georgia"/>
              </a:rPr>
              <a:t>actual </a:t>
            </a:r>
            <a:r>
              <a:rPr lang="en-US" sz="2400" spc="-20" dirty="0">
                <a:cs typeface="Georgia"/>
              </a:rPr>
              <a:t>probabilities, </a:t>
            </a:r>
            <a:r>
              <a:rPr lang="en-US" sz="2400" spc="-30" dirty="0">
                <a:cs typeface="Georgia"/>
              </a:rPr>
              <a:t>normalize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25" dirty="0">
                <a:cs typeface="Georgia"/>
              </a:rPr>
              <a:t>results </a:t>
            </a:r>
            <a:r>
              <a:rPr lang="en-US" sz="2400" spc="-40" dirty="0">
                <a:cs typeface="Georgia"/>
              </a:rPr>
              <a:t>of </a:t>
            </a:r>
            <a:r>
              <a:rPr lang="en-US" sz="2400" spc="-15" dirty="0">
                <a:cs typeface="Georgia"/>
              </a:rPr>
              <a:t>the k </a:t>
            </a:r>
            <a:r>
              <a:rPr lang="en-US" sz="2400" spc="-40" dirty="0">
                <a:cs typeface="Georgia"/>
              </a:rPr>
              <a:t>formulae </a:t>
            </a:r>
            <a:r>
              <a:rPr lang="en-US" sz="2400" spc="-5" dirty="0">
                <a:cs typeface="Georgia"/>
              </a:rPr>
              <a:t>by </a:t>
            </a:r>
            <a:r>
              <a:rPr lang="en-US" sz="2400" spc="-20" dirty="0">
                <a:cs typeface="Georgia"/>
              </a:rPr>
              <a:t>dividing  </a:t>
            </a:r>
            <a:r>
              <a:rPr lang="en-US" sz="2400" spc="-40" dirty="0">
                <a:cs typeface="Georgia"/>
              </a:rPr>
              <a:t>each of </a:t>
            </a:r>
            <a:r>
              <a:rPr lang="en-US" sz="2400" spc="-25" dirty="0">
                <a:cs typeface="Georgia"/>
              </a:rPr>
              <a:t>them </a:t>
            </a:r>
            <a:r>
              <a:rPr lang="en-US" sz="2400" spc="-5" dirty="0">
                <a:cs typeface="Georgia"/>
              </a:rPr>
              <a:t>by </a:t>
            </a:r>
            <a:r>
              <a:rPr lang="en-US" sz="2400" spc="-20" dirty="0">
                <a:cs typeface="Georgia"/>
              </a:rPr>
              <a:t>their </a:t>
            </a:r>
            <a:r>
              <a:rPr lang="en-US" sz="2400" spc="-45" dirty="0">
                <a:cs typeface="Georgia"/>
              </a:rPr>
              <a:t>sum </a:t>
            </a:r>
            <a:r>
              <a:rPr lang="en-US" sz="2400" spc="145" dirty="0">
                <a:cs typeface="Georgia"/>
              </a:rPr>
              <a:t>— </a:t>
            </a:r>
            <a:r>
              <a:rPr lang="en-US" sz="2400" spc="-15" dirty="0">
                <a:cs typeface="Georgia"/>
              </a:rPr>
              <a:t>this </a:t>
            </a:r>
            <a:r>
              <a:rPr lang="en-US" sz="2400" spc="-35" dirty="0">
                <a:cs typeface="Georgia"/>
              </a:rPr>
              <a:t>is </a:t>
            </a:r>
            <a:r>
              <a:rPr lang="en-US" sz="2400" spc="-25" dirty="0">
                <a:cs typeface="Georgia"/>
              </a:rPr>
              <a:t>because </a:t>
            </a:r>
            <a:r>
              <a:rPr lang="en-US" sz="2400" spc="-5" dirty="0">
                <a:cs typeface="Georgia"/>
              </a:rPr>
              <a:t>they </a:t>
            </a:r>
            <a:r>
              <a:rPr lang="en-US" sz="2400" spc="-35" dirty="0">
                <a:cs typeface="Georgia"/>
              </a:rPr>
              <a:t>must </a:t>
            </a:r>
            <a:r>
              <a:rPr lang="en-US" sz="2400" spc="-45" dirty="0">
                <a:cs typeface="Georgia"/>
              </a:rPr>
              <a:t>sum </a:t>
            </a:r>
            <a:r>
              <a:rPr lang="en-US" sz="2400" spc="-5" dirty="0">
                <a:cs typeface="Georgia"/>
              </a:rPr>
              <a:t>to</a:t>
            </a:r>
            <a:r>
              <a:rPr lang="en-US" sz="2400" spc="170" dirty="0">
                <a:cs typeface="Georgia"/>
              </a:rPr>
              <a:t> </a:t>
            </a:r>
            <a:r>
              <a:rPr lang="en-US" sz="2400" spc="35" dirty="0">
                <a:cs typeface="Georgia"/>
              </a:rPr>
              <a:t>1.</a:t>
            </a:r>
            <a:endParaRPr lang="en-US" sz="2400" dirty="0"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8838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7D99-F09A-064A-913A-2011542D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 rtl="0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Naïve Bayes Method (example)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82884-50CF-F641-97CF-972CE5940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492" y="1219200"/>
            <a:ext cx="6995160" cy="276999"/>
          </a:xfrm>
        </p:spPr>
        <p:txBody>
          <a:bodyPr/>
          <a:lstStyle/>
          <a:p>
            <a:pPr marL="0" algn="l" rtl="0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E3FCD0-C8AD-A64C-B6AF-1ECDEFDE8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094044"/>
              </p:ext>
            </p:extLst>
          </p:nvPr>
        </p:nvGraphicFramePr>
        <p:xfrm>
          <a:off x="228598" y="1219200"/>
          <a:ext cx="7543802" cy="5116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5895">
                  <a:extLst>
                    <a:ext uri="{9D8B030D-6E8A-4147-A177-3AD203B41FA5}">
                      <a16:colId xmlns:a16="http://schemas.microsoft.com/office/drawing/2014/main" val="3667961993"/>
                    </a:ext>
                  </a:extLst>
                </a:gridCol>
                <a:gridCol w="1047751">
                  <a:extLst>
                    <a:ext uri="{9D8B030D-6E8A-4147-A177-3AD203B41FA5}">
                      <a16:colId xmlns:a16="http://schemas.microsoft.com/office/drawing/2014/main" val="295580730"/>
                    </a:ext>
                  </a:extLst>
                </a:gridCol>
                <a:gridCol w="1173481">
                  <a:extLst>
                    <a:ext uri="{9D8B030D-6E8A-4147-A177-3AD203B41FA5}">
                      <a16:colId xmlns:a16="http://schemas.microsoft.com/office/drawing/2014/main" val="659719233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4166737930"/>
                    </a:ext>
                  </a:extLst>
                </a:gridCol>
                <a:gridCol w="2074545">
                  <a:extLst>
                    <a:ext uri="{9D8B030D-6E8A-4147-A177-3AD203B41FA5}">
                      <a16:colId xmlns:a16="http://schemas.microsoft.com/office/drawing/2014/main" val="526172933"/>
                    </a:ext>
                  </a:extLst>
                </a:gridCol>
              </a:tblGrid>
              <a:tr h="257301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Helvetica Neue"/>
                          <a:cs typeface="Helvetica Neue"/>
                        </a:rPr>
                        <a:t>AGE</a:t>
                      </a:r>
                      <a:endParaRPr sz="1800" dirty="0">
                        <a:latin typeface="Helvetica Neue"/>
                        <a:cs typeface="Helvetica Neue"/>
                      </a:endParaRPr>
                    </a:p>
                  </a:txBody>
                  <a:tcPr marL="0" marR="0" marT="5080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Helvetica Neue"/>
                          <a:cs typeface="Helvetica Neue"/>
                        </a:rPr>
                        <a:t>INCOME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080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Helvetica Neue"/>
                          <a:cs typeface="Helvetica Neue"/>
                        </a:rPr>
                        <a:t>STUDENT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080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20" dirty="0">
                          <a:latin typeface="Helvetica Neue"/>
                          <a:cs typeface="Helvetica Neue"/>
                        </a:rPr>
                        <a:t>CREDIT-RATING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080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BUYS-COMPUTER</a:t>
                      </a:r>
                    </a:p>
                  </a:txBody>
                  <a:tcPr marL="0" marR="0" marT="5080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95365"/>
                  </a:ext>
                </a:extLst>
              </a:tr>
              <a:tr h="25742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youth</a:t>
                      </a: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high</a:t>
                      </a: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no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fair</a:t>
                      </a: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no-buy</a:t>
                      </a: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737418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youth</a:t>
                      </a:r>
                    </a:p>
                  </a:txBody>
                  <a:tcPr marL="0" marR="0" marT="4381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high</a:t>
                      </a:r>
                    </a:p>
                  </a:txBody>
                  <a:tcPr marL="0" marR="0" marT="4381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no</a:t>
                      </a:r>
                    </a:p>
                  </a:txBody>
                  <a:tcPr marL="0" marR="0" marT="4381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excellent</a:t>
                      </a:r>
                    </a:p>
                  </a:txBody>
                  <a:tcPr marL="0" marR="0" marT="4381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no-buy</a:t>
                      </a:r>
                    </a:p>
                  </a:txBody>
                  <a:tcPr marL="0" marR="0" marT="4381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435632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middle-aged</a:t>
                      </a:r>
                    </a:p>
                  </a:txBody>
                  <a:tcPr marL="0" marR="0" marT="4318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high</a:t>
                      </a:r>
                    </a:p>
                  </a:txBody>
                  <a:tcPr marL="0" marR="0" marT="4318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no</a:t>
                      </a:r>
                    </a:p>
                  </a:txBody>
                  <a:tcPr marL="0" marR="0" marT="4318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fair</a:t>
                      </a:r>
                    </a:p>
                  </a:txBody>
                  <a:tcPr marL="0" marR="0" marT="4318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4318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143381"/>
                  </a:ext>
                </a:extLst>
              </a:tr>
              <a:tr h="25488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senior</a:t>
                      </a:r>
                    </a:p>
                  </a:txBody>
                  <a:tcPr marL="0" marR="0" marT="4191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medium</a:t>
                      </a:r>
                    </a:p>
                  </a:txBody>
                  <a:tcPr marL="0" marR="0" marT="4191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no</a:t>
                      </a:r>
                    </a:p>
                  </a:txBody>
                  <a:tcPr marL="0" marR="0" marT="4191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fair</a:t>
                      </a:r>
                    </a:p>
                  </a:txBody>
                  <a:tcPr marL="0" marR="0" marT="4191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4191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201731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senior</a:t>
                      </a:r>
                    </a:p>
                  </a:txBody>
                  <a:tcPr marL="0" marR="0" marT="5397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low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397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yes</a:t>
                      </a:r>
                    </a:p>
                  </a:txBody>
                  <a:tcPr marL="0" marR="0" marT="5397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fair</a:t>
                      </a:r>
                    </a:p>
                  </a:txBody>
                  <a:tcPr marL="0" marR="0" marT="5397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5397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12596"/>
                  </a:ext>
                </a:extLst>
              </a:tr>
              <a:tr h="25488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senior</a:t>
                      </a:r>
                    </a:p>
                  </a:txBody>
                  <a:tcPr marL="0" marR="0" marT="5334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low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334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yes</a:t>
                      </a:r>
                    </a:p>
                  </a:txBody>
                  <a:tcPr marL="0" marR="0" marT="5334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excellent</a:t>
                      </a:r>
                    </a:p>
                  </a:txBody>
                  <a:tcPr marL="0" marR="0" marT="5334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no-buy</a:t>
                      </a:r>
                    </a:p>
                  </a:txBody>
                  <a:tcPr marL="0" marR="0" marT="5334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068650"/>
                  </a:ext>
                </a:extLst>
              </a:tr>
              <a:tr h="25488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middle-aged</a:t>
                      </a:r>
                    </a:p>
                  </a:txBody>
                  <a:tcPr marL="0" marR="0" marT="52069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low</a:t>
                      </a:r>
                    </a:p>
                  </a:txBody>
                  <a:tcPr marL="0" marR="0" marT="52069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yes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2069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excellent</a:t>
                      </a:r>
                    </a:p>
                  </a:txBody>
                  <a:tcPr marL="0" marR="0" marT="52069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52069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666837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youth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143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medium</a:t>
                      </a:r>
                    </a:p>
                  </a:txBody>
                  <a:tcPr marL="0" marR="0" marT="5143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no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143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fair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143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no-buy</a:t>
                      </a:r>
                    </a:p>
                  </a:txBody>
                  <a:tcPr marL="0" marR="0" marT="5143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025333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youth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016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low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016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yes</a:t>
                      </a:r>
                    </a:p>
                  </a:txBody>
                  <a:tcPr marL="0" marR="0" marT="5016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fair</a:t>
                      </a:r>
                    </a:p>
                  </a:txBody>
                  <a:tcPr marL="0" marR="0" marT="5016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5016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382459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senior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953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medium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953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yes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953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fair</a:t>
                      </a:r>
                    </a:p>
                  </a:txBody>
                  <a:tcPr marL="0" marR="0" marT="4953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4953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801036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youth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8894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medium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8894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yes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8894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excellent</a:t>
                      </a:r>
                    </a:p>
                  </a:txBody>
                  <a:tcPr marL="0" marR="0" marT="48894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48894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527719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middle-aged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medium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no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excellent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277426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middle-aged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699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high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699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yes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699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fair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699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4699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686294"/>
                  </a:ext>
                </a:extLst>
              </a:tr>
              <a:tr h="25488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senior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medium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no</a:t>
                      </a:r>
                    </a:p>
                  </a:txBody>
                  <a:tcPr marL="0" marR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excellent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no-buy</a:t>
                      </a:r>
                    </a:p>
                  </a:txBody>
                  <a:tcPr marL="0" marR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040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25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5545</TotalTime>
  <Words>1116</Words>
  <Application>Microsoft Macintosh PowerPoint</Application>
  <PresentationFormat>Custom</PresentationFormat>
  <Paragraphs>279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Cambria Math</vt:lpstr>
      <vt:lpstr>Georgia</vt:lpstr>
      <vt:lpstr>Helvetica Neue</vt:lpstr>
      <vt:lpstr>Menlo</vt:lpstr>
      <vt:lpstr>Office Theme</vt:lpstr>
      <vt:lpstr>Probability Theory (short review)</vt:lpstr>
      <vt:lpstr>Probability Theory (short review)</vt:lpstr>
      <vt:lpstr>PowerPoint Presentation</vt:lpstr>
      <vt:lpstr>PowerPoint Presentation</vt:lpstr>
      <vt:lpstr>Bayes Rule</vt:lpstr>
      <vt:lpstr>Bayes Rule (generalized)</vt:lpstr>
      <vt:lpstr>Naïve Bayes Method</vt:lpstr>
      <vt:lpstr>PowerPoint Presentation</vt:lpstr>
      <vt:lpstr>Naïve Bayes Method (example)</vt:lpstr>
      <vt:lpstr>Naïve Bayes Method</vt:lpstr>
      <vt:lpstr>Naïve Bayes Method</vt:lpstr>
      <vt:lpstr>Naïve Bayes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Theory (review)</dc:title>
  <cp:lastModifiedBy>Microsoft Office User</cp:lastModifiedBy>
  <cp:revision>43</cp:revision>
  <dcterms:created xsi:type="dcterms:W3CDTF">2020-07-05T03:03:27Z</dcterms:created>
  <dcterms:modified xsi:type="dcterms:W3CDTF">2020-10-08T15:55:14Z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2017-10-03T00:00:00Z</vt:filetime>
  </property>
  <property fmtid="{D5CDD505-2E9C-101B-9397-08002B2CF9AE}" pid="3" name="Creator">
    <vt:lpwstr>TeX</vt:lpwstr>
  </property>
  <property fmtid="{D5CDD505-2E9C-101B-9397-08002B2CF9AE}" pid="4" name="LastSaved">
    <vt:filetime>2020-07-05T00:00:00Z</vt:filetime>
  </property>
</Properties>
</file>